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1" r:id="rId23"/>
    <p:sldId id="280" r:id="rId24"/>
    <p:sldId id="282" r:id="rId25"/>
    <p:sldId id="283" r:id="rId26"/>
    <p:sldId id="284" r:id="rId27"/>
    <p:sldId id="285" r:id="rId28"/>
    <p:sldId id="286" r:id="rId29"/>
    <p:sldId id="26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D67100-BAFB-6332-71A6-DCD21EF20E8E}" v="3480" dt="2021-01-07T05:01:40.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9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1/7/2021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image" Target="../media/image4.png"/><Relationship Id="rId4" Type="http://schemas.openxmlformats.org/officeDocument/2006/relationships/image" Target="../media/image7.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10370966" cy="2971801"/>
          </a:xfrm>
        </p:spPr>
        <p:txBody>
          <a:bodyPr>
            <a:normAutofit/>
          </a:bodyPr>
          <a:lstStyle/>
          <a:p>
            <a:r>
              <a:rPr lang="lt-LT" sz="4400" dirty="0"/>
              <a:t> </a:t>
            </a:r>
            <a:r>
              <a:rPr lang="en-US" sz="4400" dirty="0"/>
              <a:t>               </a:t>
            </a:r>
            <a:r>
              <a:rPr lang="lt-LT" sz="4000" dirty="0"/>
              <a:t>company analysis</a:t>
            </a:r>
            <a:endParaRPr lang="en-US" sz="4000" dirty="0"/>
          </a:p>
        </p:txBody>
      </p:sp>
      <p:sp>
        <p:nvSpPr>
          <p:cNvPr id="3" name="Subtitle 2"/>
          <p:cNvSpPr>
            <a:spLocks noGrp="1"/>
          </p:cNvSpPr>
          <p:nvPr>
            <p:ph type="subTitle" idx="1"/>
          </p:nvPr>
        </p:nvSpPr>
        <p:spPr>
          <a:xfrm>
            <a:off x="684212" y="3843867"/>
            <a:ext cx="7693669" cy="1947333"/>
          </a:xfrm>
        </p:spPr>
        <p:txBody>
          <a:bodyPr/>
          <a:lstStyle/>
          <a:p>
            <a:r>
              <a:rPr lang="lt-LT" dirty="0"/>
              <a:t>Made by </a:t>
            </a:r>
            <a:r>
              <a:rPr lang="en-US" b="1" dirty="0"/>
              <a:t>PI18E</a:t>
            </a:r>
            <a:r>
              <a:rPr lang="en-US" dirty="0"/>
              <a:t> group </a:t>
            </a:r>
            <a:r>
              <a:rPr lang="en-US" b="1" dirty="0"/>
              <a:t>students</a:t>
            </a:r>
            <a:r>
              <a:rPr lang="en-US" dirty="0"/>
              <a:t>:</a:t>
            </a:r>
          </a:p>
          <a:p>
            <a:r>
              <a:rPr lang="lt-LT" b="1" dirty="0"/>
              <a:t>Džiugas Pečiulevičius, </a:t>
            </a:r>
            <a:endParaRPr lang="en-US" b="1" dirty="0"/>
          </a:p>
          <a:p>
            <a:r>
              <a:rPr lang="lt-LT" b="1" dirty="0"/>
              <a:t>Lukaš Jutkevič </a:t>
            </a:r>
            <a:r>
              <a:rPr lang="en-US" dirty="0"/>
              <a:t>&amp; </a:t>
            </a:r>
          </a:p>
          <a:p>
            <a:r>
              <a:rPr lang="en-US" b="1" dirty="0"/>
              <a:t>Evaldas Paulauskas </a:t>
            </a:r>
          </a:p>
        </p:txBody>
      </p:sp>
      <p:pic>
        <p:nvPicPr>
          <p:cNvPr id="1028" name="Picture 4" descr="Airbus Logo PNG Transparent &amp; SVG Vector - Freebie Supp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2077992"/>
            <a:ext cx="2446166" cy="24461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irbus Transparent PNG | PNG M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175" y="3829050"/>
            <a:ext cx="48768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154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Main company activities</a:t>
            </a:r>
          </a:p>
        </p:txBody>
      </p:sp>
      <p:sp>
        <p:nvSpPr>
          <p:cNvPr id="3" name="Content Placeholder 2"/>
          <p:cNvSpPr>
            <a:spLocks noGrp="1"/>
          </p:cNvSpPr>
          <p:nvPr>
            <p:ph idx="1"/>
          </p:nvPr>
        </p:nvSpPr>
        <p:spPr>
          <a:xfrm>
            <a:off x="684212" y="1968843"/>
            <a:ext cx="10461584" cy="3435179"/>
          </a:xfrm>
        </p:spPr>
        <p:txBody>
          <a:bodyPr>
            <a:normAutofit/>
          </a:bodyPr>
          <a:lstStyle/>
          <a:p>
            <a:pPr marL="0" indent="0" fontAlgn="base">
              <a:buNone/>
            </a:pPr>
            <a:r>
              <a:rPr lang="en-US" dirty="0"/>
              <a:t> </a:t>
            </a:r>
          </a:p>
          <a:p>
            <a:pPr marL="0" indent="0">
              <a:buNone/>
            </a:pPr>
            <a:endParaRPr lang="en-US" dirty="0"/>
          </a:p>
        </p:txBody>
      </p:sp>
      <p:sp>
        <p:nvSpPr>
          <p:cNvPr id="6" name="Content Placeholder 2"/>
          <p:cNvSpPr txBox="1">
            <a:spLocks/>
          </p:cNvSpPr>
          <p:nvPr/>
        </p:nvSpPr>
        <p:spPr>
          <a:xfrm>
            <a:off x="828374" y="1907059"/>
            <a:ext cx="10461584" cy="343517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ea typeface="+mn-lt"/>
                <a:cs typeface="+mn-lt"/>
              </a:rPr>
              <a:t>Airbus is a multinational aerospace corporation.  It designs, manufactures and sells civil and military aerospace products worldwide.</a:t>
            </a:r>
          </a:p>
          <a:p>
            <a:pPr marL="0" indent="0">
              <a:buNone/>
            </a:pPr>
            <a:endParaRPr lang="en-US" dirty="0">
              <a:ea typeface="+mn-lt"/>
              <a:cs typeface="+mn-lt"/>
            </a:endParaRPr>
          </a:p>
          <a:p>
            <a:pPr marL="0" indent="0">
              <a:buNone/>
            </a:pPr>
            <a:r>
              <a:rPr lang="en-US" b="1" dirty="0">
                <a:ea typeface="+mn-lt"/>
                <a:cs typeface="+mn-lt"/>
              </a:rPr>
              <a:t>The company has three divisions:</a:t>
            </a:r>
            <a:r>
              <a:rPr lang="en-US" dirty="0">
                <a:ea typeface="+mn-lt"/>
                <a:cs typeface="+mn-lt"/>
              </a:rPr>
              <a:t> </a:t>
            </a:r>
          </a:p>
          <a:p>
            <a:pPr marL="0" indent="0">
              <a:buNone/>
            </a:pPr>
            <a:r>
              <a:rPr lang="en-US" b="1" dirty="0">
                <a:ea typeface="+mn-lt"/>
                <a:cs typeface="+mn-lt"/>
              </a:rPr>
              <a:t>Commercial Aircraft (Airbus S.A.S.)</a:t>
            </a:r>
            <a:r>
              <a:rPr lang="en-US" dirty="0">
                <a:ea typeface="+mn-lt"/>
                <a:cs typeface="+mn-lt"/>
              </a:rPr>
              <a:t>, </a:t>
            </a:r>
            <a:r>
              <a:rPr lang="en-US" b="1" dirty="0">
                <a:ea typeface="+mn-lt"/>
                <a:cs typeface="+mn-lt"/>
              </a:rPr>
              <a:t>Defense</a:t>
            </a:r>
            <a:r>
              <a:rPr lang="en-US" dirty="0">
                <a:ea typeface="+mn-lt"/>
                <a:cs typeface="+mn-lt"/>
              </a:rPr>
              <a:t> </a:t>
            </a:r>
            <a:r>
              <a:rPr lang="en-US" b="1" dirty="0">
                <a:ea typeface="+mn-lt"/>
                <a:cs typeface="+mn-lt"/>
              </a:rPr>
              <a:t>and Space</a:t>
            </a:r>
            <a:r>
              <a:rPr lang="en-US" dirty="0">
                <a:ea typeface="+mn-lt"/>
                <a:cs typeface="+mn-lt"/>
              </a:rPr>
              <a:t>, and </a:t>
            </a:r>
            <a:r>
              <a:rPr lang="en-US" b="1" dirty="0">
                <a:ea typeface="+mn-lt"/>
                <a:cs typeface="+mn-lt"/>
              </a:rPr>
              <a:t>Helicopters</a:t>
            </a:r>
            <a:r>
              <a:rPr lang="en-US" dirty="0">
                <a:ea typeface="+mn-lt"/>
                <a:cs typeface="+mn-lt"/>
              </a:rPr>
              <a:t>, the third being the largest in its industry in terms of revenues and turbine helicopter deliveries. </a:t>
            </a:r>
            <a:endParaRPr lang="en-US"/>
          </a:p>
        </p:txBody>
      </p:sp>
      <p:pic>
        <p:nvPicPr>
          <p:cNvPr id="5" name="Picture 2" descr="Airbus A380 Taking Off transparent PNG - Sti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877">
            <a:off x="6424996" y="4733788"/>
            <a:ext cx="5309285" cy="16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80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Market size estimation</a:t>
            </a:r>
            <a:endParaRPr lang="en-US" dirty="0"/>
          </a:p>
        </p:txBody>
      </p:sp>
      <p:sp>
        <p:nvSpPr>
          <p:cNvPr id="3" name="Content Placeholder 2"/>
          <p:cNvSpPr>
            <a:spLocks noGrp="1"/>
          </p:cNvSpPr>
          <p:nvPr>
            <p:ph idx="1"/>
          </p:nvPr>
        </p:nvSpPr>
        <p:spPr>
          <a:xfrm>
            <a:off x="684212" y="1968843"/>
            <a:ext cx="10461584" cy="3435179"/>
          </a:xfrm>
        </p:spPr>
        <p:txBody>
          <a:bodyPr>
            <a:normAutofit/>
          </a:bodyPr>
          <a:lstStyle/>
          <a:p>
            <a:pPr marL="0" indent="0" fontAlgn="base">
              <a:buNone/>
            </a:pPr>
            <a:r>
              <a:rPr lang="en-US" dirty="0"/>
              <a:t> </a:t>
            </a:r>
          </a:p>
          <a:p>
            <a:pPr marL="0" indent="0">
              <a:buNone/>
            </a:pPr>
            <a:endParaRPr lang="en-US" dirty="0"/>
          </a:p>
        </p:txBody>
      </p:sp>
      <p:sp>
        <p:nvSpPr>
          <p:cNvPr id="6" name="Content Placeholder 2"/>
          <p:cNvSpPr txBox="1">
            <a:spLocks/>
          </p:cNvSpPr>
          <p:nvPr/>
        </p:nvSpPr>
        <p:spPr>
          <a:xfrm>
            <a:off x="828374" y="1907059"/>
            <a:ext cx="10461584" cy="26453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ea typeface="+mn-lt"/>
                <a:cs typeface="+mn-lt"/>
              </a:rPr>
              <a:t>The long-term market for passenger aircraft depends primarily on passenger demand for air travel, which is itself primarily driven by economic or GDP growth, fare levels and demographic growth.</a:t>
            </a:r>
          </a:p>
          <a:p>
            <a:pPr marL="0" indent="0">
              <a:buNone/>
            </a:pPr>
            <a:r>
              <a:rPr lang="en-US" dirty="0">
                <a:ea typeface="+mn-lt"/>
                <a:cs typeface="+mn-lt"/>
              </a:rPr>
              <a:t>Airbus’ new Global Services Forecast predicts a US$4.6 trillion worldwide market for commercial aircraft services from 2018 to 2037. Analysis is based on a </a:t>
            </a:r>
            <a:r>
              <a:rPr lang="en-US" b="1" dirty="0">
                <a:ea typeface="+mn-lt"/>
                <a:cs typeface="+mn-lt"/>
              </a:rPr>
              <a:t>three-way market segmentation</a:t>
            </a:r>
            <a:r>
              <a:rPr lang="en-US" dirty="0">
                <a:ea typeface="+mn-lt"/>
                <a:cs typeface="+mn-lt"/>
              </a:rPr>
              <a:t>, respectively focusing on the </a:t>
            </a:r>
            <a:r>
              <a:rPr lang="en-US" b="1" dirty="0">
                <a:ea typeface="+mn-lt"/>
                <a:cs typeface="+mn-lt"/>
              </a:rPr>
              <a:t>aircraft</a:t>
            </a:r>
            <a:r>
              <a:rPr lang="en-US" dirty="0">
                <a:ea typeface="+mn-lt"/>
                <a:cs typeface="+mn-lt"/>
              </a:rPr>
              <a:t>, the </a:t>
            </a:r>
            <a:r>
              <a:rPr lang="en-US" b="1" dirty="0">
                <a:ea typeface="+mn-lt"/>
                <a:cs typeface="+mn-lt"/>
              </a:rPr>
              <a:t>airline operation</a:t>
            </a:r>
            <a:r>
              <a:rPr lang="en-US" dirty="0">
                <a:ea typeface="+mn-lt"/>
                <a:cs typeface="+mn-lt"/>
              </a:rPr>
              <a:t>, and the </a:t>
            </a:r>
            <a:r>
              <a:rPr lang="en-US" b="1" dirty="0">
                <a:ea typeface="+mn-lt"/>
                <a:cs typeface="+mn-lt"/>
              </a:rPr>
              <a:t>passenger experience</a:t>
            </a:r>
            <a:r>
              <a:rPr lang="en-US" dirty="0">
                <a:ea typeface="+mn-lt"/>
                <a:cs typeface="+mn-lt"/>
              </a:rPr>
              <a:t>.</a:t>
            </a:r>
            <a:endParaRPr lang="en-US" dirty="0"/>
          </a:p>
        </p:txBody>
      </p:sp>
      <p:pic>
        <p:nvPicPr>
          <p:cNvPr id="7" name="Picture 6" descr="Airbus/Eurocopter AS 355N | HushHush.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532" y="4498496"/>
            <a:ext cx="4556468" cy="265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07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Market size estimation</a:t>
            </a:r>
            <a:endParaRPr lang="en-US" dirty="0"/>
          </a:p>
        </p:txBody>
      </p:sp>
      <p:sp>
        <p:nvSpPr>
          <p:cNvPr id="3" name="Content Placeholder 2"/>
          <p:cNvSpPr>
            <a:spLocks noGrp="1"/>
          </p:cNvSpPr>
          <p:nvPr>
            <p:ph idx="1"/>
          </p:nvPr>
        </p:nvSpPr>
        <p:spPr>
          <a:xfrm>
            <a:off x="684212" y="1968843"/>
            <a:ext cx="10461584" cy="3435179"/>
          </a:xfrm>
        </p:spPr>
        <p:txBody>
          <a:bodyPr>
            <a:normAutofit/>
          </a:bodyPr>
          <a:lstStyle/>
          <a:p>
            <a:pPr marL="0" indent="0" fontAlgn="base">
              <a:buNone/>
            </a:pPr>
            <a:r>
              <a:rPr lang="en-US" dirty="0"/>
              <a:t> </a:t>
            </a:r>
          </a:p>
          <a:p>
            <a:pPr marL="0" indent="0">
              <a:buNone/>
            </a:pPr>
            <a:endParaRPr lang="en-US" dirty="0"/>
          </a:p>
        </p:txBody>
      </p:sp>
      <p:sp>
        <p:nvSpPr>
          <p:cNvPr id="6" name="Content Placeholder 2"/>
          <p:cNvSpPr txBox="1">
            <a:spLocks/>
          </p:cNvSpPr>
          <p:nvPr/>
        </p:nvSpPr>
        <p:spPr>
          <a:xfrm>
            <a:off x="828374" y="1907059"/>
            <a:ext cx="9950487" cy="350022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ea typeface="+mn-lt"/>
                <a:cs typeface="+mn-lt"/>
              </a:rPr>
              <a:t>Preliminary figures released at the end of 2018, by the International Civil Aviation Organization (ICAO), confirmed that 4.3 billion passengers made use of the global air transport network in 2018. </a:t>
            </a:r>
            <a:endParaRPr lang="en-US" dirty="0"/>
          </a:p>
          <a:p>
            <a:pPr marL="0" indent="0">
              <a:buNone/>
            </a:pPr>
            <a:r>
              <a:rPr lang="en-US" dirty="0">
                <a:ea typeface="+mn-lt"/>
                <a:cs typeface="+mn-lt"/>
              </a:rPr>
              <a:t>The annual passenger total is up 6.1% compared to 2017 and the number of departures rose to approximately 38 million globally. </a:t>
            </a:r>
          </a:p>
          <a:p>
            <a:pPr marL="0" indent="0">
              <a:buNone/>
            </a:pPr>
            <a:r>
              <a:rPr lang="en-US" dirty="0"/>
              <a:t>World passenger traffic, expressed in terms of total scheduled revenue passenger-kilometers (RPKs), posted an increase of 6.7% with approximately 8.2 trillion revenue passenger kilometers performed. </a:t>
            </a:r>
          </a:p>
        </p:txBody>
      </p:sp>
      <p:pic>
        <p:nvPicPr>
          <p:cNvPr id="5" name="Picture 8" descr="Component Production | Turkish Aero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3617" y="4695299"/>
            <a:ext cx="6048375" cy="185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01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Market size estimation</a:t>
            </a:r>
            <a:endParaRPr lang="en-US" dirty="0"/>
          </a:p>
        </p:txBody>
      </p:sp>
      <p:sp>
        <p:nvSpPr>
          <p:cNvPr id="3" name="Content Placeholder 2"/>
          <p:cNvSpPr>
            <a:spLocks noGrp="1"/>
          </p:cNvSpPr>
          <p:nvPr>
            <p:ph idx="1"/>
          </p:nvPr>
        </p:nvSpPr>
        <p:spPr>
          <a:xfrm>
            <a:off x="684212" y="1968843"/>
            <a:ext cx="10461584" cy="3435179"/>
          </a:xfrm>
        </p:spPr>
        <p:txBody>
          <a:bodyPr>
            <a:normAutofit/>
          </a:bodyPr>
          <a:lstStyle/>
          <a:p>
            <a:pPr marL="0" indent="0" fontAlgn="base">
              <a:buNone/>
            </a:pPr>
            <a:r>
              <a:rPr lang="en-US" dirty="0"/>
              <a:t> </a:t>
            </a:r>
          </a:p>
          <a:p>
            <a:pPr marL="0" indent="0">
              <a:buNone/>
            </a:pPr>
            <a:endParaRPr lang="en-US" dirty="0"/>
          </a:p>
        </p:txBody>
      </p:sp>
      <p:sp>
        <p:nvSpPr>
          <p:cNvPr id="6" name="Content Placeholder 2"/>
          <p:cNvSpPr txBox="1">
            <a:spLocks/>
          </p:cNvSpPr>
          <p:nvPr/>
        </p:nvSpPr>
        <p:spPr>
          <a:xfrm>
            <a:off x="828374" y="1907059"/>
            <a:ext cx="9950487" cy="350022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r>
              <a:rPr lang="en-US" dirty="0">
                <a:ea typeface="+mn-lt"/>
                <a:cs typeface="+mn-lt"/>
              </a:rPr>
              <a:t>In 2019 Airbus released rather optimistic long-term growth potential estimation, company predicts that market size will double in next 15 years. In 15 years, company expects to increase replace more than 10 thousand of its existing airplanes and sell more than 20 thousand.</a:t>
            </a:r>
          </a:p>
          <a:p>
            <a:pPr>
              <a:buNone/>
            </a:pPr>
            <a:endParaRPr lang="en-US" dirty="0">
              <a:ea typeface="+mn-lt"/>
              <a:cs typeface="+mn-lt"/>
            </a:endParaRPr>
          </a:p>
          <a:p>
            <a:pPr>
              <a:buNone/>
            </a:pPr>
            <a:r>
              <a:rPr lang="en-US" b="1" dirty="0">
                <a:ea typeface="+mn-lt"/>
                <a:cs typeface="+mn-lt"/>
              </a:rPr>
              <a:t>Considering current situation with the impact of Covid-19 pandemic on global economy and airplane travel in 2020, it's predicted that total recovery from the pandemic effects on air travel may take up to 4 years.</a:t>
            </a:r>
          </a:p>
        </p:txBody>
      </p:sp>
      <p:pic>
        <p:nvPicPr>
          <p:cNvPr id="5" name="Picture 6" descr="Airbus Transparent PNG | PNG M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28850">
            <a:off x="8410575" y="5033629"/>
            <a:ext cx="3460208" cy="139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419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Targeted customer segment</a:t>
            </a:r>
            <a:endParaRPr lang="en-US" dirty="0"/>
          </a:p>
        </p:txBody>
      </p:sp>
      <p:sp>
        <p:nvSpPr>
          <p:cNvPr id="3" name="Content Placeholder 2"/>
          <p:cNvSpPr>
            <a:spLocks noGrp="1"/>
          </p:cNvSpPr>
          <p:nvPr>
            <p:ph idx="1"/>
          </p:nvPr>
        </p:nvSpPr>
        <p:spPr>
          <a:xfrm>
            <a:off x="684212" y="1968843"/>
            <a:ext cx="10461584" cy="3435179"/>
          </a:xfrm>
        </p:spPr>
        <p:txBody>
          <a:bodyPr>
            <a:normAutofit/>
          </a:bodyPr>
          <a:lstStyle/>
          <a:p>
            <a:pPr marL="0" indent="0" fontAlgn="base">
              <a:buNone/>
            </a:pPr>
            <a:r>
              <a:rPr lang="en-US" dirty="0"/>
              <a:t> </a:t>
            </a:r>
          </a:p>
          <a:p>
            <a:pPr marL="0" indent="0">
              <a:buNone/>
            </a:pPr>
            <a:endParaRPr lang="en-US" dirty="0"/>
          </a:p>
        </p:txBody>
      </p:sp>
      <p:sp>
        <p:nvSpPr>
          <p:cNvPr id="6" name="Content Placeholder 2"/>
          <p:cNvSpPr txBox="1">
            <a:spLocks/>
          </p:cNvSpPr>
          <p:nvPr/>
        </p:nvSpPr>
        <p:spPr>
          <a:xfrm>
            <a:off x="828374" y="1349499"/>
            <a:ext cx="9950487" cy="296125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r>
              <a:rPr lang="en-US" dirty="0">
                <a:ea typeface="+mn-lt"/>
                <a:cs typeface="+mn-lt"/>
              </a:rPr>
              <a:t>As of 31st of December 2018 , Airbus had 414 customers and a total of 19,340 aircraft being ordered, of which 11,763 had been delivered to operators worldwide. </a:t>
            </a:r>
          </a:p>
          <a:p>
            <a:pPr>
              <a:buNone/>
            </a:pPr>
            <a:r>
              <a:rPr lang="en-US" dirty="0">
                <a:ea typeface="+mn-lt"/>
                <a:cs typeface="+mn-lt"/>
              </a:rPr>
              <a:t>The table below shows Airbus’ largest commitments in terms of total gross firm orders by customer for the year 2018. </a:t>
            </a:r>
          </a:p>
          <a:p>
            <a:pPr>
              <a:buNone/>
            </a:pPr>
            <a:endParaRPr lang="en-US" dirty="0">
              <a:ea typeface="+mn-lt"/>
              <a:cs typeface="+mn-lt"/>
            </a:endParaRPr>
          </a:p>
        </p:txBody>
      </p:sp>
      <p:pic>
        <p:nvPicPr>
          <p:cNvPr id="4" name="Picture 4" descr="Table&#10;&#10;Description automatically generated">
            <a:extLst>
              <a:ext uri="{FF2B5EF4-FFF2-40B4-BE49-F238E27FC236}">
                <a16:creationId xmlns:a16="http://schemas.microsoft.com/office/drawing/2014/main" id="{8B8D0D2D-42ED-427F-9EA1-F800C2075782}"/>
              </a:ext>
            </a:extLst>
          </p:cNvPr>
          <p:cNvPicPr>
            <a:picLocks noChangeAspect="1"/>
          </p:cNvPicPr>
          <p:nvPr/>
        </p:nvPicPr>
        <p:blipFill>
          <a:blip r:embed="rId2"/>
          <a:stretch>
            <a:fillRect/>
          </a:stretch>
        </p:blipFill>
        <p:spPr>
          <a:xfrm>
            <a:off x="2280425" y="3579589"/>
            <a:ext cx="7408125" cy="2551677"/>
          </a:xfrm>
          <a:prstGeom prst="rect">
            <a:avLst/>
          </a:prstGeom>
        </p:spPr>
      </p:pic>
    </p:spTree>
    <p:extLst>
      <p:ext uri="{BB962C8B-B14F-4D97-AF65-F5344CB8AC3E}">
        <p14:creationId xmlns:p14="http://schemas.microsoft.com/office/powerpoint/2010/main" val="321870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Targeted customer segment</a:t>
            </a:r>
            <a:endParaRPr lang="en-US" dirty="0"/>
          </a:p>
        </p:txBody>
      </p:sp>
      <p:sp>
        <p:nvSpPr>
          <p:cNvPr id="6" name="Content Placeholder 2"/>
          <p:cNvSpPr txBox="1">
            <a:spLocks/>
          </p:cNvSpPr>
          <p:nvPr/>
        </p:nvSpPr>
        <p:spPr>
          <a:xfrm>
            <a:off x="828374" y="2241596"/>
            <a:ext cx="9950487" cy="4122836"/>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r>
              <a:rPr lang="en-US" dirty="0">
                <a:ea typeface="+mn-lt"/>
                <a:cs typeface="+mn-lt"/>
              </a:rPr>
              <a:t>With 54% of the worldwide market share-based on deliveries in 2018, the versatility and reliability of Airbus Helicopters products have made them the preferred choice of the most prominent civil and </a:t>
            </a:r>
            <a:r>
              <a:rPr lang="en-US" dirty="0" err="1">
                <a:ea typeface="+mn-lt"/>
                <a:cs typeface="+mn-lt"/>
              </a:rPr>
              <a:t>parapublic</a:t>
            </a:r>
            <a:r>
              <a:rPr lang="en-US" dirty="0">
                <a:ea typeface="+mn-lt"/>
                <a:cs typeface="+mn-lt"/>
              </a:rPr>
              <a:t> customers (turbine helicopters of five seats and above).</a:t>
            </a:r>
          </a:p>
          <a:p>
            <a:pPr>
              <a:buNone/>
            </a:pPr>
            <a:endParaRPr lang="en-US" dirty="0">
              <a:solidFill>
                <a:srgbClr val="FF0000"/>
              </a:solidFill>
              <a:ea typeface="+mn-lt"/>
              <a:cs typeface="+mn-lt"/>
            </a:endParaRPr>
          </a:p>
          <a:p>
            <a:pPr>
              <a:buNone/>
            </a:pPr>
            <a:r>
              <a:rPr lang="en-US" dirty="0">
                <a:ea typeface="+mn-lt"/>
                <a:cs typeface="+mn-lt"/>
              </a:rPr>
              <a:t>The Military Aircraft </a:t>
            </a:r>
            <a:r>
              <a:rPr lang="en-US" dirty="0" err="1">
                <a:ea typeface="+mn-lt"/>
                <a:cs typeface="+mn-lt"/>
              </a:rPr>
              <a:t>Programme</a:t>
            </a:r>
            <a:r>
              <a:rPr lang="en-US" dirty="0">
                <a:ea typeface="+mn-lt"/>
                <a:cs typeface="+mn-lt"/>
              </a:rPr>
              <a:t> Line with its products combat aircraft, military transport aircraft, mission aircraft and related services supplies the public sector, mainly armed forces.</a:t>
            </a:r>
          </a:p>
          <a:p>
            <a:pPr>
              <a:buNone/>
            </a:pPr>
            <a:r>
              <a:rPr lang="en-US" dirty="0">
                <a:ea typeface="+mn-lt"/>
                <a:cs typeface="+mn-lt"/>
              </a:rPr>
              <a:t>Customer relationships in this segment are characterized by their long-term, strategic nature and long decision-making cycles. Once a contract is signed, its life span including considerable services business often amounts to decades. Beyond a strong foothold in home countries, the customer base is increasingly global, due to the success of the A330 MRTT and C295 </a:t>
            </a:r>
            <a:r>
              <a:rPr lang="en-US" dirty="0" err="1">
                <a:ea typeface="+mn-lt"/>
                <a:cs typeface="+mn-lt"/>
              </a:rPr>
              <a:t>programmes</a:t>
            </a:r>
            <a:r>
              <a:rPr lang="en-US" dirty="0">
                <a:ea typeface="+mn-lt"/>
                <a:cs typeface="+mn-lt"/>
              </a:rPr>
              <a:t>.</a:t>
            </a:r>
          </a:p>
          <a:p>
            <a:pPr>
              <a:buNone/>
            </a:pPr>
            <a:endParaRPr lang="en-US" dirty="0">
              <a:ea typeface="+mn-lt"/>
              <a:cs typeface="+mn-lt"/>
            </a:endParaRPr>
          </a:p>
          <a:p>
            <a:pPr>
              <a:buNone/>
            </a:pPr>
            <a:endParaRPr lang="en-US" dirty="0">
              <a:ea typeface="+mn-lt"/>
              <a:cs typeface="+mn-lt"/>
            </a:endParaRPr>
          </a:p>
        </p:txBody>
      </p:sp>
    </p:spTree>
    <p:extLst>
      <p:ext uri="{BB962C8B-B14F-4D97-AF65-F5344CB8AC3E}">
        <p14:creationId xmlns:p14="http://schemas.microsoft.com/office/powerpoint/2010/main" val="2925024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Products range, pricing &amp; differentiation</a:t>
            </a:r>
            <a:endParaRPr lang="en-US" dirty="0"/>
          </a:p>
        </p:txBody>
      </p:sp>
      <p:sp>
        <p:nvSpPr>
          <p:cNvPr id="6" name="Content Placeholder 2"/>
          <p:cNvSpPr txBox="1">
            <a:spLocks/>
          </p:cNvSpPr>
          <p:nvPr/>
        </p:nvSpPr>
        <p:spPr>
          <a:xfrm>
            <a:off x="921301" y="1656157"/>
            <a:ext cx="9950487" cy="4122836"/>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r>
              <a:rPr lang="en-US" dirty="0">
                <a:ea typeface="+mn-lt"/>
                <a:cs typeface="+mn-lt"/>
              </a:rPr>
              <a:t>Airbus' product line includes everything from commercial aircraft to freighters and private jets. Ranging from </a:t>
            </a:r>
            <a:r>
              <a:rPr lang="en-US" b="1" dirty="0">
                <a:ea typeface="+mn-lt"/>
                <a:cs typeface="+mn-lt"/>
              </a:rPr>
              <a:t>100-seat jetliners</a:t>
            </a:r>
            <a:r>
              <a:rPr lang="en-US" dirty="0">
                <a:ea typeface="+mn-lt"/>
                <a:cs typeface="+mn-lt"/>
              </a:rPr>
              <a:t> to a </a:t>
            </a:r>
            <a:r>
              <a:rPr lang="en-US" b="1" dirty="0">
                <a:ea typeface="+mn-lt"/>
                <a:cs typeface="+mn-lt"/>
              </a:rPr>
              <a:t>double-deck A380</a:t>
            </a:r>
            <a:r>
              <a:rPr lang="en-US" dirty="0">
                <a:ea typeface="+mn-lt"/>
                <a:cs typeface="+mn-lt"/>
              </a:rPr>
              <a:t> which can carry more than 850 people at a time.</a:t>
            </a:r>
            <a:endParaRPr lang="en-US" dirty="0"/>
          </a:p>
          <a:p>
            <a:pPr>
              <a:buNone/>
            </a:pPr>
            <a:endParaRPr lang="en-US" dirty="0"/>
          </a:p>
          <a:p>
            <a:pPr>
              <a:buNone/>
            </a:pPr>
            <a:r>
              <a:rPr lang="en-US" dirty="0">
                <a:ea typeface="+mn-lt"/>
                <a:cs typeface="+mn-lt"/>
              </a:rPr>
              <a:t>Airbus Helicopters offers a complete range of helicopters that covers nearly the entire civil and military market spectrum, which it continuously improves with leading-edge technologies. This product range includes </a:t>
            </a:r>
            <a:r>
              <a:rPr lang="en-US" b="1" dirty="0">
                <a:ea typeface="+mn-lt"/>
                <a:cs typeface="+mn-lt"/>
              </a:rPr>
              <a:t>single-engine</a:t>
            </a:r>
            <a:r>
              <a:rPr lang="en-US" dirty="0">
                <a:ea typeface="+mn-lt"/>
                <a:cs typeface="+mn-lt"/>
              </a:rPr>
              <a:t>, </a:t>
            </a:r>
            <a:r>
              <a:rPr lang="en-US" b="1" dirty="0">
                <a:ea typeface="+mn-lt"/>
                <a:cs typeface="+mn-lt"/>
              </a:rPr>
              <a:t>light twin-engine</a:t>
            </a:r>
            <a:r>
              <a:rPr lang="en-US" dirty="0">
                <a:ea typeface="+mn-lt"/>
                <a:cs typeface="+mn-lt"/>
              </a:rPr>
              <a:t>, </a:t>
            </a:r>
            <a:r>
              <a:rPr lang="en-US" b="1" dirty="0">
                <a:ea typeface="+mn-lt"/>
                <a:cs typeface="+mn-lt"/>
              </a:rPr>
              <a:t>medium</a:t>
            </a:r>
            <a:r>
              <a:rPr lang="en-US" dirty="0">
                <a:ea typeface="+mn-lt"/>
                <a:cs typeface="+mn-lt"/>
              </a:rPr>
              <a:t> and </a:t>
            </a:r>
            <a:r>
              <a:rPr lang="en-US" b="1" dirty="0">
                <a:ea typeface="+mn-lt"/>
                <a:cs typeface="+mn-lt"/>
              </a:rPr>
              <a:t>medium-heavy helicopters</a:t>
            </a:r>
            <a:r>
              <a:rPr lang="en-US" dirty="0">
                <a:ea typeface="+mn-lt"/>
                <a:cs typeface="+mn-lt"/>
              </a:rPr>
              <a:t>, and is based on a series of new-generation platforms designed to be adaptable to both military and civil applications. </a:t>
            </a:r>
          </a:p>
          <a:p>
            <a:pPr>
              <a:buNone/>
            </a:pPr>
            <a:endParaRPr lang="en-US" dirty="0">
              <a:ea typeface="+mn-lt"/>
              <a:cs typeface="+mn-lt"/>
            </a:endParaRPr>
          </a:p>
          <a:p>
            <a:pPr>
              <a:buNone/>
            </a:pPr>
            <a:r>
              <a:rPr lang="en-US" dirty="0">
                <a:ea typeface="+mn-lt"/>
                <a:cs typeface="+mn-lt"/>
              </a:rPr>
              <a:t>Airbus Defense is the largest defense supplier in Europe, and among the top 10 defense companies worldwide. Together, the </a:t>
            </a:r>
            <a:r>
              <a:rPr lang="en-US" b="1" dirty="0">
                <a:ea typeface="+mn-lt"/>
                <a:cs typeface="+mn-lt"/>
              </a:rPr>
              <a:t>A400M</a:t>
            </a:r>
            <a:r>
              <a:rPr lang="en-US" dirty="0">
                <a:ea typeface="+mn-lt"/>
                <a:cs typeface="+mn-lt"/>
              </a:rPr>
              <a:t>, </a:t>
            </a:r>
            <a:r>
              <a:rPr lang="en-US" b="1" dirty="0">
                <a:ea typeface="+mn-lt"/>
                <a:cs typeface="+mn-lt"/>
              </a:rPr>
              <a:t>C295</a:t>
            </a:r>
            <a:r>
              <a:rPr lang="en-US" dirty="0">
                <a:ea typeface="+mn-lt"/>
                <a:cs typeface="+mn-lt"/>
              </a:rPr>
              <a:t>, </a:t>
            </a:r>
            <a:r>
              <a:rPr lang="en-US" b="1" dirty="0">
                <a:ea typeface="+mn-lt"/>
                <a:cs typeface="+mn-lt"/>
              </a:rPr>
              <a:t>CN235</a:t>
            </a:r>
            <a:r>
              <a:rPr lang="en-US" dirty="0">
                <a:ea typeface="+mn-lt"/>
                <a:cs typeface="+mn-lt"/>
              </a:rPr>
              <a:t>, </a:t>
            </a:r>
            <a:r>
              <a:rPr lang="en-US" b="1" dirty="0">
                <a:ea typeface="+mn-lt"/>
                <a:cs typeface="+mn-lt"/>
              </a:rPr>
              <a:t>A330 MRTT </a:t>
            </a:r>
            <a:r>
              <a:rPr lang="en-US" dirty="0">
                <a:ea typeface="+mn-lt"/>
                <a:cs typeface="+mn-lt"/>
              </a:rPr>
              <a:t>and </a:t>
            </a:r>
            <a:r>
              <a:rPr lang="en-US" b="1" dirty="0">
                <a:ea typeface="+mn-lt"/>
                <a:cs typeface="+mn-lt"/>
              </a:rPr>
              <a:t>Eurofighter Typhoon </a:t>
            </a:r>
            <a:r>
              <a:rPr lang="en-US" dirty="0">
                <a:ea typeface="+mn-lt"/>
                <a:cs typeface="+mn-lt"/>
              </a:rPr>
              <a:t>make up a world-class product line operated by air forces worldwide.</a:t>
            </a:r>
            <a:endParaRPr lang="en-US" dirty="0"/>
          </a:p>
          <a:p>
            <a:pPr>
              <a:buNone/>
            </a:pPr>
            <a:endParaRPr lang="en-US" dirty="0"/>
          </a:p>
        </p:txBody>
      </p:sp>
      <p:pic>
        <p:nvPicPr>
          <p:cNvPr id="4" name="Picture 6" descr="Eurofighter - Defence - Airb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023" y="4695568"/>
            <a:ext cx="3703944" cy="23581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irbus/Eurocopter AS 355N | HushHush.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4246" y="3505997"/>
            <a:ext cx="2455819" cy="14284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irbus PNG Transparent HD Photo | PNG M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0338" y="2084933"/>
            <a:ext cx="2737305" cy="1026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87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Products range, pricing &amp; differentiation</a:t>
            </a:r>
            <a:endParaRPr lang="en-US" dirty="0"/>
          </a:p>
        </p:txBody>
      </p:sp>
      <p:sp>
        <p:nvSpPr>
          <p:cNvPr id="6" name="Content Placeholder 2"/>
          <p:cNvSpPr txBox="1">
            <a:spLocks/>
          </p:cNvSpPr>
          <p:nvPr/>
        </p:nvSpPr>
        <p:spPr>
          <a:xfrm>
            <a:off x="921301" y="1656157"/>
            <a:ext cx="9950487" cy="412283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endParaRPr lang="en-US" dirty="0"/>
          </a:p>
        </p:txBody>
      </p:sp>
      <p:pic>
        <p:nvPicPr>
          <p:cNvPr id="3" name="Picture 3" descr="Table&#10;&#10;Description automatically generated">
            <a:extLst>
              <a:ext uri="{FF2B5EF4-FFF2-40B4-BE49-F238E27FC236}">
                <a16:creationId xmlns:a16="http://schemas.microsoft.com/office/drawing/2014/main" id="{08F8CC94-ACC5-4995-B3E3-921B7920B1CB}"/>
              </a:ext>
            </a:extLst>
          </p:cNvPr>
          <p:cNvPicPr>
            <a:picLocks noChangeAspect="1"/>
          </p:cNvPicPr>
          <p:nvPr/>
        </p:nvPicPr>
        <p:blipFill>
          <a:blip r:embed="rId2"/>
          <a:stretch>
            <a:fillRect/>
          </a:stretch>
        </p:blipFill>
        <p:spPr>
          <a:xfrm>
            <a:off x="2577790" y="1582059"/>
            <a:ext cx="7166516" cy="4260735"/>
          </a:xfrm>
          <a:prstGeom prst="rect">
            <a:avLst/>
          </a:prstGeom>
        </p:spPr>
      </p:pic>
    </p:spTree>
    <p:extLst>
      <p:ext uri="{BB962C8B-B14F-4D97-AF65-F5344CB8AC3E}">
        <p14:creationId xmlns:p14="http://schemas.microsoft.com/office/powerpoint/2010/main" val="664030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ANALYSIS OF COMPANY'S SUPPLIERS</a:t>
            </a:r>
            <a:endParaRPr lang="en-US" dirty="0"/>
          </a:p>
        </p:txBody>
      </p:sp>
      <p:sp>
        <p:nvSpPr>
          <p:cNvPr id="6" name="Content Placeholder 2"/>
          <p:cNvSpPr txBox="1">
            <a:spLocks/>
          </p:cNvSpPr>
          <p:nvPr/>
        </p:nvSpPr>
        <p:spPr>
          <a:xfrm>
            <a:off x="912008" y="1284450"/>
            <a:ext cx="9950487" cy="209703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r>
              <a:rPr lang="en-US" dirty="0">
                <a:ea typeface="+mn-lt"/>
                <a:cs typeface="+mn-lt"/>
              </a:rPr>
              <a:t>Around 80% of Airbus' activity is sourced. The company works with more than </a:t>
            </a:r>
            <a:r>
              <a:rPr lang="en-US" b="1" dirty="0">
                <a:ea typeface="+mn-lt"/>
                <a:cs typeface="+mn-lt"/>
              </a:rPr>
              <a:t>12,000 suppliers </a:t>
            </a:r>
            <a:r>
              <a:rPr lang="en-US" b="1" dirty="0" err="1">
                <a:ea typeface="+mn-lt"/>
                <a:cs typeface="+mn-lt"/>
              </a:rPr>
              <a:t>worlwide</a:t>
            </a:r>
            <a:r>
              <a:rPr lang="en-US" dirty="0">
                <a:ea typeface="+mn-lt"/>
                <a:cs typeface="+mn-lt"/>
              </a:rPr>
              <a:t> that provide products and services for flying and non-flying parts. Airbus continuously develops its supplier base, with an </a:t>
            </a:r>
            <a:r>
              <a:rPr lang="en-US" b="1" dirty="0">
                <a:ea typeface="+mn-lt"/>
                <a:cs typeface="+mn-lt"/>
              </a:rPr>
              <a:t>overall sourcing volume across the company</a:t>
            </a:r>
            <a:r>
              <a:rPr lang="en-US" dirty="0">
                <a:ea typeface="+mn-lt"/>
                <a:cs typeface="+mn-lt"/>
              </a:rPr>
              <a:t> valued at </a:t>
            </a:r>
            <a:r>
              <a:rPr lang="en-US" b="1" dirty="0">
                <a:ea typeface="+mn-lt"/>
                <a:cs typeface="+mn-lt"/>
              </a:rPr>
              <a:t>approximately €49.6 billion</a:t>
            </a:r>
            <a:r>
              <a:rPr lang="en-US" dirty="0">
                <a:ea typeface="+mn-lt"/>
                <a:cs typeface="+mn-lt"/>
              </a:rPr>
              <a:t>. Airbus has identified </a:t>
            </a:r>
            <a:r>
              <a:rPr lang="en-US" b="1" dirty="0">
                <a:ea typeface="+mn-lt"/>
                <a:cs typeface="+mn-lt"/>
              </a:rPr>
              <a:t>global sourcing</a:t>
            </a:r>
            <a:r>
              <a:rPr lang="en-US" dirty="0">
                <a:ea typeface="+mn-lt"/>
                <a:cs typeface="+mn-lt"/>
              </a:rPr>
              <a:t> as one of its long-term objectives and </a:t>
            </a:r>
            <a:r>
              <a:rPr lang="en-US" b="1" dirty="0">
                <a:ea typeface="+mn-lt"/>
                <a:cs typeface="+mn-lt"/>
              </a:rPr>
              <a:t>aims to source 40% outside Western Europe and the U.S. by 2020</a:t>
            </a:r>
            <a:r>
              <a:rPr lang="en-US" dirty="0">
                <a:ea typeface="+mn-lt"/>
                <a:cs typeface="+mn-lt"/>
              </a:rPr>
              <a:t>.</a:t>
            </a:r>
            <a:endParaRPr lang="en-US" dirty="0"/>
          </a:p>
        </p:txBody>
      </p:sp>
      <p:pic>
        <p:nvPicPr>
          <p:cNvPr id="4" name="Picture 3"/>
          <p:cNvPicPr>
            <a:picLocks noChangeAspect="1"/>
          </p:cNvPicPr>
          <p:nvPr/>
        </p:nvPicPr>
        <p:blipFill>
          <a:blip r:embed="rId2"/>
          <a:stretch>
            <a:fillRect/>
          </a:stretch>
        </p:blipFill>
        <p:spPr>
          <a:xfrm>
            <a:off x="3534903" y="3381482"/>
            <a:ext cx="4704696" cy="3216302"/>
          </a:xfrm>
          <a:prstGeom prst="rect">
            <a:avLst/>
          </a:prstGeom>
        </p:spPr>
      </p:pic>
    </p:spTree>
    <p:extLst>
      <p:ext uri="{BB962C8B-B14F-4D97-AF65-F5344CB8AC3E}">
        <p14:creationId xmlns:p14="http://schemas.microsoft.com/office/powerpoint/2010/main" val="1623931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Organizational structure of the company</a:t>
            </a:r>
            <a:endParaRPr lang="en-US" dirty="0"/>
          </a:p>
        </p:txBody>
      </p:sp>
      <p:sp>
        <p:nvSpPr>
          <p:cNvPr id="6" name="Content Placeholder 2"/>
          <p:cNvSpPr txBox="1">
            <a:spLocks/>
          </p:cNvSpPr>
          <p:nvPr/>
        </p:nvSpPr>
        <p:spPr>
          <a:xfrm>
            <a:off x="977057" y="2065036"/>
            <a:ext cx="9950487" cy="4160005"/>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r>
              <a:rPr lang="en-US" dirty="0">
                <a:ea typeface="+mn-lt"/>
                <a:cs typeface="+mn-lt"/>
              </a:rPr>
              <a:t>In 2018, the Company organized its businesses into the following </a:t>
            </a:r>
            <a:r>
              <a:rPr lang="en-US" b="1" dirty="0">
                <a:ea typeface="+mn-lt"/>
                <a:cs typeface="+mn-lt"/>
              </a:rPr>
              <a:t>three operating segments</a:t>
            </a:r>
            <a:r>
              <a:rPr lang="en-US" dirty="0">
                <a:ea typeface="+mn-lt"/>
                <a:cs typeface="+mn-lt"/>
              </a:rPr>
              <a:t>:</a:t>
            </a:r>
          </a:p>
          <a:p>
            <a:pPr>
              <a:buFont typeface="Wingdings 3"/>
              <a:buChar char=""/>
            </a:pPr>
            <a:r>
              <a:rPr lang="en-US" dirty="0">
                <a:ea typeface="+mn-lt"/>
                <a:cs typeface="+mn-lt"/>
              </a:rPr>
              <a:t>Airbus (formerly Commercial Aircraft)</a:t>
            </a:r>
          </a:p>
          <a:p>
            <a:pPr>
              <a:buFont typeface="Wingdings 3"/>
              <a:buChar char=""/>
            </a:pPr>
            <a:r>
              <a:rPr lang="en-US" dirty="0">
                <a:ea typeface="+mn-lt"/>
                <a:cs typeface="+mn-lt"/>
              </a:rPr>
              <a:t>Helicopters</a:t>
            </a:r>
          </a:p>
          <a:p>
            <a:pPr>
              <a:buFont typeface="Wingdings 3"/>
              <a:buChar char=""/>
            </a:pPr>
            <a:r>
              <a:rPr lang="en-US" dirty="0">
                <a:ea typeface="+mn-lt"/>
                <a:cs typeface="+mn-lt"/>
              </a:rPr>
              <a:t>Defense and Space. </a:t>
            </a:r>
          </a:p>
          <a:p>
            <a:pPr>
              <a:buClr>
                <a:srgbClr val="FFFFFF"/>
              </a:buClr>
              <a:buFont typeface="Wingdings 3"/>
              <a:buChar char=""/>
            </a:pPr>
            <a:endParaRPr lang="en-US" dirty="0"/>
          </a:p>
          <a:p>
            <a:pPr marL="0" indent="0">
              <a:buNone/>
            </a:pPr>
            <a:r>
              <a:rPr lang="en-US" dirty="0">
                <a:ea typeface="+mn-lt"/>
                <a:cs typeface="+mn-lt"/>
              </a:rPr>
              <a:t>The merger began mid-2017 and provided the opportunity to introduce a single Airbus brand for the Company and all its entities, effective since January 2017. </a:t>
            </a:r>
          </a:p>
          <a:p>
            <a:pPr marL="0" indent="0">
              <a:buNone/>
            </a:pPr>
            <a:r>
              <a:rPr lang="en-US" b="1" dirty="0">
                <a:ea typeface="+mn-lt"/>
                <a:cs typeface="+mn-lt"/>
              </a:rPr>
              <a:t>In 2017, Airbus Group SE’s name was changed to Airbus SE</a:t>
            </a:r>
            <a:r>
              <a:rPr lang="en-US" dirty="0">
                <a:ea typeface="+mn-lt"/>
                <a:cs typeface="+mn-lt"/>
              </a:rPr>
              <a:t>, following approval at the Annual General Meeting. In this new set-up, the Company retains Airbus Defense and Space and Airbus Helicopters as Divisions. </a:t>
            </a:r>
            <a:endParaRPr lang="en-US" dirty="0"/>
          </a:p>
          <a:p>
            <a:pPr>
              <a:buNone/>
            </a:pPr>
            <a:endParaRPr lang="en-US" dirty="0"/>
          </a:p>
        </p:txBody>
      </p:sp>
      <p:pic>
        <p:nvPicPr>
          <p:cNvPr id="4" name="Picture 8" descr="Component Production | Turkish Aero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25" y="2287662"/>
            <a:ext cx="6048375" cy="185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19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introduction</a:t>
            </a:r>
          </a:p>
        </p:txBody>
      </p:sp>
      <p:sp>
        <p:nvSpPr>
          <p:cNvPr id="3" name="Content Placeholder 2"/>
          <p:cNvSpPr>
            <a:spLocks noGrp="1"/>
          </p:cNvSpPr>
          <p:nvPr>
            <p:ph idx="1"/>
          </p:nvPr>
        </p:nvSpPr>
        <p:spPr>
          <a:xfrm>
            <a:off x="684211" y="1944130"/>
            <a:ext cx="10955853" cy="2685535"/>
          </a:xfrm>
        </p:spPr>
        <p:txBody>
          <a:bodyPr/>
          <a:lstStyle/>
          <a:p>
            <a:pPr marL="0" indent="0">
              <a:buNone/>
            </a:pPr>
            <a:r>
              <a:rPr lang="en-US" dirty="0"/>
              <a:t>In this project we analyze Airbus business sector, its changes and its influencing factors, volume of the sector and main competitors. Calculate 12 main ratios for Airbus and use Z-Altman’s formula to help determine the financial health of a company.</a:t>
            </a:r>
          </a:p>
        </p:txBody>
      </p:sp>
      <p:pic>
        <p:nvPicPr>
          <p:cNvPr id="2050" name="Picture 2" descr="Airbus A380 Flying transparent PNG - Sti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631" y="4494714"/>
            <a:ext cx="5857104" cy="2196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880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Organizational structure of the company</a:t>
            </a:r>
            <a:endParaRPr lang="en-US" dirty="0"/>
          </a:p>
        </p:txBody>
      </p:sp>
      <p:sp>
        <p:nvSpPr>
          <p:cNvPr id="6" name="Content Placeholder 2"/>
          <p:cNvSpPr txBox="1">
            <a:spLocks/>
          </p:cNvSpPr>
          <p:nvPr/>
        </p:nvSpPr>
        <p:spPr>
          <a:xfrm>
            <a:off x="977057" y="2065036"/>
            <a:ext cx="9950487" cy="416000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endParaRPr lang="en-US" dirty="0"/>
          </a:p>
        </p:txBody>
      </p:sp>
      <p:pic>
        <p:nvPicPr>
          <p:cNvPr id="3" name="Picture 3" descr="Diagram&#10;&#10;Description automatically generated">
            <a:extLst>
              <a:ext uri="{FF2B5EF4-FFF2-40B4-BE49-F238E27FC236}">
                <a16:creationId xmlns:a16="http://schemas.microsoft.com/office/drawing/2014/main" id="{AC40C8FF-846F-4913-8DDF-A282FA92248B}"/>
              </a:ext>
            </a:extLst>
          </p:cNvPr>
          <p:cNvPicPr>
            <a:picLocks noChangeAspect="1"/>
          </p:cNvPicPr>
          <p:nvPr/>
        </p:nvPicPr>
        <p:blipFill>
          <a:blip r:embed="rId2"/>
          <a:stretch>
            <a:fillRect/>
          </a:stretch>
        </p:blipFill>
        <p:spPr>
          <a:xfrm>
            <a:off x="1648522" y="1390105"/>
            <a:ext cx="8606882" cy="4895547"/>
          </a:xfrm>
          <a:prstGeom prst="rect">
            <a:avLst/>
          </a:prstGeom>
        </p:spPr>
      </p:pic>
    </p:spTree>
    <p:extLst>
      <p:ext uri="{BB962C8B-B14F-4D97-AF65-F5344CB8AC3E}">
        <p14:creationId xmlns:p14="http://schemas.microsoft.com/office/powerpoint/2010/main" val="156225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Future development opportunities</a:t>
            </a:r>
            <a:endParaRPr lang="en-US" dirty="0"/>
          </a:p>
        </p:txBody>
      </p:sp>
      <p:sp>
        <p:nvSpPr>
          <p:cNvPr id="6" name="Content Placeholder 2"/>
          <p:cNvSpPr txBox="1">
            <a:spLocks/>
          </p:cNvSpPr>
          <p:nvPr/>
        </p:nvSpPr>
        <p:spPr>
          <a:xfrm>
            <a:off x="912008" y="1507475"/>
            <a:ext cx="9950487" cy="416000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r>
              <a:rPr lang="en-US" dirty="0">
                <a:ea typeface="+mn-lt"/>
                <a:cs typeface="+mn-lt"/>
              </a:rPr>
              <a:t>Airbus is currently on the path to a zero-emission flight. </a:t>
            </a:r>
            <a:endParaRPr lang="en-US">
              <a:ea typeface="+mn-lt"/>
              <a:cs typeface="+mn-lt"/>
            </a:endParaRPr>
          </a:p>
          <a:p>
            <a:r>
              <a:rPr lang="en-US" dirty="0"/>
              <a:t>In 2010, Airbus embarked on its </a:t>
            </a:r>
            <a:r>
              <a:rPr lang="en-US" b="1" dirty="0"/>
              <a:t>electrification journey, </a:t>
            </a:r>
            <a:r>
              <a:rPr lang="en-US" dirty="0"/>
              <a:t>developing the world's first all-electric, four-engine aerobatic aircraft.</a:t>
            </a:r>
          </a:p>
          <a:p>
            <a:r>
              <a:rPr lang="en-US" dirty="0"/>
              <a:t>In 2015 their all-electric, twin-propeller aircraft E-Fan successfully crossed the English Channel. </a:t>
            </a:r>
            <a:r>
              <a:rPr lang="en-US" dirty="0">
                <a:ea typeface="+mn-lt"/>
                <a:cs typeface="+mn-lt"/>
              </a:rPr>
              <a:t>E-Fan X, the successor to E-Fan that is 30-times more powerful than its predecessor.</a:t>
            </a:r>
          </a:p>
          <a:p>
            <a:pPr>
              <a:buClr>
                <a:srgbClr val="FFFFFF"/>
              </a:buClr>
            </a:pPr>
            <a:endParaRPr lang="en-US" dirty="0"/>
          </a:p>
          <a:p>
            <a:pPr marL="0" indent="0">
              <a:buNone/>
            </a:pPr>
            <a:r>
              <a:rPr lang="en-US" dirty="0">
                <a:ea typeface="+mn-lt"/>
                <a:cs typeface="+mn-lt"/>
              </a:rPr>
              <a:t>This provides a great opportunity for Airbus to become a leader in future of aerospace industry by pioneering electrical or hybrid flight systems while concerns for air pollution and global warming rise higher and higher. </a:t>
            </a:r>
          </a:p>
        </p:txBody>
      </p:sp>
      <p:pic>
        <p:nvPicPr>
          <p:cNvPr id="4" name="Picture 6" descr="Airbus Transparent PNG | PNG M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353248">
            <a:off x="8732776" y="5241049"/>
            <a:ext cx="3260484" cy="1311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364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Vertical analysis</a:t>
            </a:r>
            <a:endParaRPr lang="en-US" dirty="0"/>
          </a:p>
        </p:txBody>
      </p:sp>
      <p:sp>
        <p:nvSpPr>
          <p:cNvPr id="6" name="Content Placeholder 2"/>
          <p:cNvSpPr txBox="1">
            <a:spLocks/>
          </p:cNvSpPr>
          <p:nvPr/>
        </p:nvSpPr>
        <p:spPr>
          <a:xfrm>
            <a:off x="912008" y="1507475"/>
            <a:ext cx="9950487" cy="416000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endParaRPr lang="en-US" dirty="0"/>
          </a:p>
        </p:txBody>
      </p:sp>
      <p:pic>
        <p:nvPicPr>
          <p:cNvPr id="3" name="Picture 3" descr="Table&#10;&#10;Description automatically generated">
            <a:extLst>
              <a:ext uri="{FF2B5EF4-FFF2-40B4-BE49-F238E27FC236}">
                <a16:creationId xmlns:a16="http://schemas.microsoft.com/office/drawing/2014/main" id="{4F007D4D-13EF-44C0-83A7-E3F28A751C64}"/>
              </a:ext>
            </a:extLst>
          </p:cNvPr>
          <p:cNvPicPr>
            <a:picLocks noChangeAspect="1"/>
          </p:cNvPicPr>
          <p:nvPr/>
        </p:nvPicPr>
        <p:blipFill>
          <a:blip r:embed="rId2"/>
          <a:stretch>
            <a:fillRect/>
          </a:stretch>
        </p:blipFill>
        <p:spPr>
          <a:xfrm>
            <a:off x="2040214" y="1312121"/>
            <a:ext cx="8406134" cy="1703237"/>
          </a:xfrm>
          <a:prstGeom prst="rect">
            <a:avLst/>
          </a:prstGeom>
        </p:spPr>
      </p:pic>
      <p:pic>
        <p:nvPicPr>
          <p:cNvPr id="4" name="Picture 4" descr="Table&#10;&#10;Description automatically generated">
            <a:extLst>
              <a:ext uri="{FF2B5EF4-FFF2-40B4-BE49-F238E27FC236}">
                <a16:creationId xmlns:a16="http://schemas.microsoft.com/office/drawing/2014/main" id="{5F604AF7-F3EA-4566-A3C5-D3A6A1C40317}"/>
              </a:ext>
            </a:extLst>
          </p:cNvPr>
          <p:cNvPicPr>
            <a:picLocks noChangeAspect="1"/>
          </p:cNvPicPr>
          <p:nvPr/>
        </p:nvPicPr>
        <p:blipFill>
          <a:blip r:embed="rId3"/>
          <a:stretch>
            <a:fillRect/>
          </a:stretch>
        </p:blipFill>
        <p:spPr>
          <a:xfrm>
            <a:off x="2093194" y="3200429"/>
            <a:ext cx="8293340" cy="3088692"/>
          </a:xfrm>
          <a:prstGeom prst="rect">
            <a:avLst/>
          </a:prstGeom>
        </p:spPr>
      </p:pic>
    </p:spTree>
    <p:extLst>
      <p:ext uri="{BB962C8B-B14F-4D97-AF65-F5344CB8AC3E}">
        <p14:creationId xmlns:p14="http://schemas.microsoft.com/office/powerpoint/2010/main" val="315788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Vertical analysis</a:t>
            </a:r>
            <a:endParaRPr lang="en-US" dirty="0"/>
          </a:p>
        </p:txBody>
      </p:sp>
      <p:sp>
        <p:nvSpPr>
          <p:cNvPr id="6" name="Content Placeholder 2"/>
          <p:cNvSpPr txBox="1">
            <a:spLocks/>
          </p:cNvSpPr>
          <p:nvPr/>
        </p:nvSpPr>
        <p:spPr>
          <a:xfrm>
            <a:off x="912008" y="1507475"/>
            <a:ext cx="9950487" cy="416000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endParaRPr lang="en-US" dirty="0"/>
          </a:p>
        </p:txBody>
      </p:sp>
      <p:pic>
        <p:nvPicPr>
          <p:cNvPr id="5" name="Picture 6" descr="Table&#10;&#10;Description automatically generated">
            <a:extLst>
              <a:ext uri="{FF2B5EF4-FFF2-40B4-BE49-F238E27FC236}">
                <a16:creationId xmlns:a16="http://schemas.microsoft.com/office/drawing/2014/main" id="{6FC3CCD7-48C9-462C-8A04-BCE3DE95DD01}"/>
              </a:ext>
            </a:extLst>
          </p:cNvPr>
          <p:cNvPicPr>
            <a:picLocks noChangeAspect="1"/>
          </p:cNvPicPr>
          <p:nvPr/>
        </p:nvPicPr>
        <p:blipFill>
          <a:blip r:embed="rId2"/>
          <a:stretch>
            <a:fillRect/>
          </a:stretch>
        </p:blipFill>
        <p:spPr>
          <a:xfrm>
            <a:off x="713747" y="1442335"/>
            <a:ext cx="10347367" cy="3615390"/>
          </a:xfrm>
          <a:prstGeom prst="rect">
            <a:avLst/>
          </a:prstGeom>
        </p:spPr>
      </p:pic>
    </p:spTree>
    <p:extLst>
      <p:ext uri="{BB962C8B-B14F-4D97-AF65-F5344CB8AC3E}">
        <p14:creationId xmlns:p14="http://schemas.microsoft.com/office/powerpoint/2010/main" val="1110481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Horizontal analysis</a:t>
            </a:r>
            <a:endParaRPr lang="en-US" dirty="0"/>
          </a:p>
        </p:txBody>
      </p:sp>
      <p:sp>
        <p:nvSpPr>
          <p:cNvPr id="6" name="Content Placeholder 2"/>
          <p:cNvSpPr txBox="1">
            <a:spLocks/>
          </p:cNvSpPr>
          <p:nvPr/>
        </p:nvSpPr>
        <p:spPr>
          <a:xfrm>
            <a:off x="912008" y="1507475"/>
            <a:ext cx="9950487" cy="416000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endParaRPr lang="en-US" dirty="0">
              <a:ea typeface="+mn-lt"/>
              <a:cs typeface="+mn-lt"/>
            </a:endParaRPr>
          </a:p>
        </p:txBody>
      </p:sp>
      <p:pic>
        <p:nvPicPr>
          <p:cNvPr id="3" name="Picture 3" descr="Table&#10;&#10;Description automatically generated">
            <a:extLst>
              <a:ext uri="{FF2B5EF4-FFF2-40B4-BE49-F238E27FC236}">
                <a16:creationId xmlns:a16="http://schemas.microsoft.com/office/drawing/2014/main" id="{F48DE35C-C0D8-4E57-897D-3967502D2797}"/>
              </a:ext>
            </a:extLst>
          </p:cNvPr>
          <p:cNvPicPr>
            <a:picLocks noChangeAspect="1"/>
          </p:cNvPicPr>
          <p:nvPr/>
        </p:nvPicPr>
        <p:blipFill>
          <a:blip r:embed="rId2"/>
          <a:stretch>
            <a:fillRect/>
          </a:stretch>
        </p:blipFill>
        <p:spPr>
          <a:xfrm>
            <a:off x="2085278" y="1250932"/>
            <a:ext cx="8142248" cy="4904405"/>
          </a:xfrm>
          <a:prstGeom prst="rect">
            <a:avLst/>
          </a:prstGeom>
        </p:spPr>
      </p:pic>
    </p:spTree>
    <p:extLst>
      <p:ext uri="{BB962C8B-B14F-4D97-AF65-F5344CB8AC3E}">
        <p14:creationId xmlns:p14="http://schemas.microsoft.com/office/powerpoint/2010/main" val="1749971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ea typeface="+mj-lt"/>
                <a:cs typeface="+mj-lt"/>
              </a:rPr>
              <a:t>HORIZONTAL ANALYSIS</a:t>
            </a:r>
          </a:p>
        </p:txBody>
      </p:sp>
      <p:sp>
        <p:nvSpPr>
          <p:cNvPr id="6" name="Content Placeholder 2"/>
          <p:cNvSpPr txBox="1">
            <a:spLocks/>
          </p:cNvSpPr>
          <p:nvPr/>
        </p:nvSpPr>
        <p:spPr>
          <a:xfrm>
            <a:off x="912008" y="1507475"/>
            <a:ext cx="9950487" cy="416000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endParaRPr lang="en-US" dirty="0"/>
          </a:p>
        </p:txBody>
      </p:sp>
      <p:pic>
        <p:nvPicPr>
          <p:cNvPr id="3" name="Picture 3" descr="Table&#10;&#10;Description automatically generated">
            <a:extLst>
              <a:ext uri="{FF2B5EF4-FFF2-40B4-BE49-F238E27FC236}">
                <a16:creationId xmlns:a16="http://schemas.microsoft.com/office/drawing/2014/main" id="{C6DA3C26-DB59-49E7-A2E7-345A59A4027F}"/>
              </a:ext>
            </a:extLst>
          </p:cNvPr>
          <p:cNvPicPr>
            <a:picLocks noChangeAspect="1"/>
          </p:cNvPicPr>
          <p:nvPr/>
        </p:nvPicPr>
        <p:blipFill>
          <a:blip r:embed="rId2"/>
          <a:stretch>
            <a:fillRect/>
          </a:stretch>
        </p:blipFill>
        <p:spPr>
          <a:xfrm>
            <a:off x="1174595" y="1644215"/>
            <a:ext cx="9898565" cy="3476643"/>
          </a:xfrm>
          <a:prstGeom prst="rect">
            <a:avLst/>
          </a:prstGeom>
        </p:spPr>
      </p:pic>
    </p:spTree>
    <p:extLst>
      <p:ext uri="{BB962C8B-B14F-4D97-AF65-F5344CB8AC3E}">
        <p14:creationId xmlns:p14="http://schemas.microsoft.com/office/powerpoint/2010/main" val="1157140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Twelve main ratios</a:t>
            </a:r>
            <a:endParaRPr lang="en-US" dirty="0"/>
          </a:p>
        </p:txBody>
      </p:sp>
      <p:sp>
        <p:nvSpPr>
          <p:cNvPr id="6" name="Content Placeholder 2"/>
          <p:cNvSpPr txBox="1">
            <a:spLocks/>
          </p:cNvSpPr>
          <p:nvPr/>
        </p:nvSpPr>
        <p:spPr>
          <a:xfrm>
            <a:off x="912008" y="1507475"/>
            <a:ext cx="9950487" cy="416000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endParaRPr lang="en-US" dirty="0">
              <a:ea typeface="+mn-lt"/>
              <a:cs typeface="+mn-lt"/>
            </a:endParaRPr>
          </a:p>
        </p:txBody>
      </p:sp>
      <p:pic>
        <p:nvPicPr>
          <p:cNvPr id="3" name="Picture 3" descr="Table&#10;&#10;Description automatically generated">
            <a:extLst>
              <a:ext uri="{FF2B5EF4-FFF2-40B4-BE49-F238E27FC236}">
                <a16:creationId xmlns:a16="http://schemas.microsoft.com/office/drawing/2014/main" id="{90B0C41C-C6A0-4F53-9C0D-1F1EC82C871D}"/>
              </a:ext>
            </a:extLst>
          </p:cNvPr>
          <p:cNvPicPr>
            <a:picLocks noChangeAspect="1"/>
          </p:cNvPicPr>
          <p:nvPr/>
        </p:nvPicPr>
        <p:blipFill>
          <a:blip r:embed="rId2"/>
          <a:stretch>
            <a:fillRect/>
          </a:stretch>
        </p:blipFill>
        <p:spPr>
          <a:xfrm>
            <a:off x="3181815" y="1440035"/>
            <a:ext cx="5819078" cy="3977931"/>
          </a:xfrm>
          <a:prstGeom prst="rect">
            <a:avLst/>
          </a:prstGeom>
        </p:spPr>
      </p:pic>
    </p:spTree>
    <p:extLst>
      <p:ext uri="{BB962C8B-B14F-4D97-AF65-F5344CB8AC3E}">
        <p14:creationId xmlns:p14="http://schemas.microsoft.com/office/powerpoint/2010/main" val="1285299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2800" dirty="0"/>
              <a:t>Z-</a:t>
            </a:r>
            <a:r>
              <a:rPr lang="en-US" sz="2800" dirty="0" err="1"/>
              <a:t>altman's</a:t>
            </a:r>
            <a:r>
              <a:rPr lang="en-US" sz="2800" dirty="0"/>
              <a:t> coefficient for the bankrupt prediction</a:t>
            </a:r>
          </a:p>
        </p:txBody>
      </p:sp>
      <p:sp>
        <p:nvSpPr>
          <p:cNvPr id="6" name="Content Placeholder 2"/>
          <p:cNvSpPr txBox="1">
            <a:spLocks/>
          </p:cNvSpPr>
          <p:nvPr/>
        </p:nvSpPr>
        <p:spPr>
          <a:xfrm>
            <a:off x="912008" y="1507475"/>
            <a:ext cx="9904024" cy="4141420"/>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r>
              <a:rPr lang="en-US" dirty="0">
                <a:ea typeface="+mn-lt"/>
                <a:cs typeface="+mn-lt"/>
              </a:rPr>
              <a:t>The Altman Z Score is used to predict the likelihood that a business will go bankrupt within the next two years. </a:t>
            </a:r>
            <a:r>
              <a:rPr lang="en-US" b="1" dirty="0">
                <a:ea typeface="+mn-lt"/>
                <a:cs typeface="+mn-lt"/>
              </a:rPr>
              <a:t>The formula is based on information found in the income statement and balance sheet of an organization.</a:t>
            </a:r>
          </a:p>
          <a:p>
            <a:pPr>
              <a:buNone/>
            </a:pPr>
            <a:endParaRPr lang="en-US" b="1" dirty="0">
              <a:ea typeface="+mn-lt"/>
              <a:cs typeface="+mn-lt"/>
            </a:endParaRPr>
          </a:p>
          <a:p>
            <a:pPr>
              <a:buNone/>
            </a:pPr>
            <a:r>
              <a:rPr lang="en-US" b="1" dirty="0">
                <a:ea typeface="+mn-lt"/>
                <a:cs typeface="+mn-lt"/>
              </a:rPr>
              <a:t>Formula consists of 5 ratios each multiplied by weight to determine Z score:</a:t>
            </a:r>
          </a:p>
          <a:p>
            <a:pPr>
              <a:buClr>
                <a:srgbClr val="FFFFFF"/>
              </a:buClr>
              <a:buFont typeface="Wingdings 3"/>
              <a:buChar char=""/>
            </a:pPr>
            <a:r>
              <a:rPr lang="en-US" b="1" dirty="0">
                <a:ea typeface="+mn-lt"/>
                <a:cs typeface="+mn-lt"/>
              </a:rPr>
              <a:t>A - Working Capital </a:t>
            </a:r>
            <a:r>
              <a:rPr lang="en-US" dirty="0">
                <a:ea typeface="+mn-lt"/>
                <a:cs typeface="+mn-lt"/>
              </a:rPr>
              <a:t>(Current Assets – Current Liabilities) / Total Assets (Measures liquidity of firm)</a:t>
            </a:r>
          </a:p>
          <a:p>
            <a:pPr>
              <a:buClr>
                <a:srgbClr val="FFFFFF"/>
              </a:buClr>
              <a:buFont typeface="Wingdings 3"/>
              <a:buChar char=""/>
            </a:pPr>
            <a:r>
              <a:rPr lang="en-US" b="1" dirty="0">
                <a:ea typeface="+mn-lt"/>
                <a:cs typeface="+mn-lt"/>
              </a:rPr>
              <a:t>B - Retained Earnings</a:t>
            </a:r>
            <a:r>
              <a:rPr lang="en-US" dirty="0">
                <a:ea typeface="+mn-lt"/>
                <a:cs typeface="+mn-lt"/>
              </a:rPr>
              <a:t> / Total Assets (measures accumulated profits compared to assets)</a:t>
            </a:r>
          </a:p>
          <a:p>
            <a:pPr>
              <a:buClr>
                <a:srgbClr val="FFFFFF"/>
              </a:buClr>
              <a:buFont typeface="Wingdings 3"/>
              <a:buChar char=""/>
            </a:pPr>
            <a:r>
              <a:rPr lang="en-US" b="1" dirty="0">
                <a:ea typeface="+mn-lt"/>
                <a:cs typeface="+mn-lt"/>
              </a:rPr>
              <a:t>C - Earnings Before Interest &amp; Taxes</a:t>
            </a:r>
            <a:r>
              <a:rPr lang="en-US" dirty="0">
                <a:ea typeface="+mn-lt"/>
                <a:cs typeface="+mn-lt"/>
              </a:rPr>
              <a:t> (EBIT) / Total Assets (measures how much profit firms assets are producing)</a:t>
            </a:r>
          </a:p>
          <a:p>
            <a:pPr>
              <a:buClr>
                <a:srgbClr val="FFFFFF"/>
              </a:buClr>
              <a:buFont typeface="Wingdings 3"/>
              <a:buChar char=""/>
            </a:pPr>
            <a:r>
              <a:rPr lang="en-US" b="1" dirty="0">
                <a:ea typeface="+mn-lt"/>
                <a:cs typeface="+mn-lt"/>
              </a:rPr>
              <a:t>D - Market Value of Equity </a:t>
            </a:r>
            <a:r>
              <a:rPr lang="en-US" dirty="0">
                <a:ea typeface="+mn-lt"/>
                <a:cs typeface="+mn-lt"/>
              </a:rPr>
              <a:t>(Mkt. Cap. + Preferred Stock) / Total Liabilities (compares the company’s value versus its liabilities)</a:t>
            </a:r>
          </a:p>
          <a:p>
            <a:pPr>
              <a:buClr>
                <a:srgbClr val="FFFFFF"/>
              </a:buClr>
              <a:buFont typeface="Wingdings 3"/>
              <a:buChar char=""/>
            </a:pPr>
            <a:r>
              <a:rPr lang="en-US" b="1" dirty="0">
                <a:ea typeface="+mn-lt"/>
                <a:cs typeface="+mn-lt"/>
              </a:rPr>
              <a:t>E - Sales / Total Assets</a:t>
            </a:r>
            <a:r>
              <a:rPr lang="en-US" dirty="0">
                <a:ea typeface="+mn-lt"/>
                <a:cs typeface="+mn-lt"/>
              </a:rPr>
              <a:t> (efficiency ratio – measures how much the company’s assets are producing in sales).</a:t>
            </a:r>
          </a:p>
          <a:p>
            <a:pPr>
              <a:buNone/>
            </a:pPr>
            <a:endParaRPr lang="en-US" b="1" dirty="0">
              <a:ea typeface="+mn-lt"/>
              <a:cs typeface="+mn-lt"/>
            </a:endParaRPr>
          </a:p>
        </p:txBody>
      </p:sp>
      <p:pic>
        <p:nvPicPr>
          <p:cNvPr id="4" name="Picture 6" descr="Eurofighter - Defence - Airb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261" y="4703805"/>
            <a:ext cx="3703944" cy="235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95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2800" dirty="0"/>
              <a:t>Z-</a:t>
            </a:r>
            <a:r>
              <a:rPr lang="en-US" sz="2800" dirty="0" err="1"/>
              <a:t>altman's</a:t>
            </a:r>
            <a:r>
              <a:rPr lang="en-US" sz="2800" dirty="0"/>
              <a:t> coefficient for the bankrupt prediction</a:t>
            </a:r>
          </a:p>
        </p:txBody>
      </p:sp>
      <p:sp>
        <p:nvSpPr>
          <p:cNvPr id="6" name="Content Placeholder 2"/>
          <p:cNvSpPr txBox="1">
            <a:spLocks/>
          </p:cNvSpPr>
          <p:nvPr/>
        </p:nvSpPr>
        <p:spPr>
          <a:xfrm>
            <a:off x="849985" y="1504451"/>
            <a:ext cx="9904024" cy="2213729"/>
          </a:xfrm>
          <a:prstGeom prst="rect">
            <a:avLst/>
          </a:prstGeom>
        </p:spPr>
        <p:txBody>
          <a:bodyPr vert="horz" lIns="91440" tIns="45720" rIns="91440" bIns="45720" rtlCol="0" anchor="ctr">
            <a:normAutofit fontScale="70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None/>
            </a:pPr>
            <a:r>
              <a:rPr lang="en-US" b="1" dirty="0">
                <a:ea typeface="+mn-lt"/>
                <a:cs typeface="+mn-lt"/>
              </a:rPr>
              <a:t>Z-Score Results:</a:t>
            </a:r>
          </a:p>
          <a:p>
            <a:pPr>
              <a:buClr>
                <a:srgbClr val="FFFFFF"/>
              </a:buClr>
              <a:buFont typeface="Wingdings 3"/>
              <a:buChar char=""/>
            </a:pPr>
            <a:r>
              <a:rPr lang="en-US" b="1" dirty="0">
                <a:ea typeface="+mn-lt"/>
                <a:cs typeface="+mn-lt"/>
              </a:rPr>
              <a:t>Z-Score of &lt; 1.81</a:t>
            </a:r>
            <a:r>
              <a:rPr lang="en-US" dirty="0">
                <a:ea typeface="+mn-lt"/>
                <a:cs typeface="+mn-lt"/>
              </a:rPr>
              <a:t> represents a company in distress.</a:t>
            </a:r>
          </a:p>
          <a:p>
            <a:pPr>
              <a:buClr>
                <a:srgbClr val="FFFFFF"/>
              </a:buClr>
              <a:buFont typeface="Wingdings 3"/>
              <a:buChar char=""/>
            </a:pPr>
            <a:r>
              <a:rPr lang="en-US" b="1" dirty="0">
                <a:ea typeface="+mn-lt"/>
                <a:cs typeface="+mn-lt"/>
              </a:rPr>
              <a:t>Z-Score between 1.81 and 2.99 </a:t>
            </a:r>
            <a:r>
              <a:rPr lang="en-US" dirty="0">
                <a:ea typeface="+mn-lt"/>
                <a:cs typeface="+mn-lt"/>
              </a:rPr>
              <a:t>represents the “caution” zone.</a:t>
            </a:r>
          </a:p>
          <a:p>
            <a:pPr>
              <a:buClr>
                <a:srgbClr val="FFFFFF"/>
              </a:buClr>
              <a:buFont typeface="Wingdings 3"/>
              <a:buChar char=""/>
            </a:pPr>
            <a:r>
              <a:rPr lang="en-US" b="1" dirty="0">
                <a:ea typeface="+mn-lt"/>
                <a:cs typeface="+mn-lt"/>
              </a:rPr>
              <a:t>Z-Score of over 3.0 </a:t>
            </a:r>
            <a:r>
              <a:rPr lang="en-US" dirty="0">
                <a:ea typeface="+mn-lt"/>
                <a:cs typeface="+mn-lt"/>
              </a:rPr>
              <a:t>represents a company with a safe balance sheet.</a:t>
            </a:r>
          </a:p>
          <a:p>
            <a:pPr indent="0">
              <a:buNone/>
            </a:pPr>
            <a:r>
              <a:rPr lang="en-US" dirty="0">
                <a:ea typeface="+mn-lt"/>
                <a:cs typeface="+mn-lt"/>
              </a:rPr>
              <a:t>Following formula is used to calculate the coefficient:</a:t>
            </a:r>
          </a:p>
          <a:p>
            <a:pPr indent="0">
              <a:buNone/>
            </a:pPr>
            <a:endParaRPr lang="en-US" dirty="0">
              <a:ea typeface="+mn-lt"/>
              <a:cs typeface="+mn-lt"/>
            </a:endParaRPr>
          </a:p>
          <a:p>
            <a:pPr>
              <a:buNone/>
            </a:pPr>
            <a:r>
              <a:rPr lang="en-US" b="1" dirty="0">
                <a:ea typeface="+mn-lt"/>
                <a:cs typeface="+mn-lt"/>
              </a:rPr>
              <a:t>Z = 1.2A x 1.4B x 3.3C x 0.6D x 0.99E</a:t>
            </a:r>
          </a:p>
          <a:p>
            <a:pPr>
              <a:buNone/>
            </a:pPr>
            <a:endParaRPr lang="en-US" dirty="0">
              <a:ea typeface="+mn-lt"/>
              <a:cs typeface="+mn-lt"/>
            </a:endParaRPr>
          </a:p>
        </p:txBody>
      </p:sp>
      <p:pic>
        <p:nvPicPr>
          <p:cNvPr id="3" name="Picture 3" descr="Table&#10;&#10;Description automatically generated">
            <a:extLst>
              <a:ext uri="{FF2B5EF4-FFF2-40B4-BE49-F238E27FC236}">
                <a16:creationId xmlns:a16="http://schemas.microsoft.com/office/drawing/2014/main" id="{84D7B4EF-B486-4902-81A1-FA9C1ECA95C9}"/>
              </a:ext>
            </a:extLst>
          </p:cNvPr>
          <p:cNvPicPr>
            <a:picLocks noChangeAspect="1"/>
          </p:cNvPicPr>
          <p:nvPr/>
        </p:nvPicPr>
        <p:blipFill>
          <a:blip r:embed="rId2"/>
          <a:stretch>
            <a:fillRect/>
          </a:stretch>
        </p:blipFill>
        <p:spPr>
          <a:xfrm>
            <a:off x="2637436" y="3579320"/>
            <a:ext cx="6339468" cy="2622881"/>
          </a:xfrm>
          <a:prstGeom prst="rect">
            <a:avLst/>
          </a:prstGeom>
        </p:spPr>
      </p:pic>
    </p:spTree>
    <p:extLst>
      <p:ext uri="{BB962C8B-B14F-4D97-AF65-F5344CB8AC3E}">
        <p14:creationId xmlns:p14="http://schemas.microsoft.com/office/powerpoint/2010/main" val="2641952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ESA has obtained the PERAM 145 cert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83" y="4719375"/>
            <a:ext cx="4857750" cy="18192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omponent Production | Turkish Aero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680" y="4719375"/>
            <a:ext cx="6048375" cy="185737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A330 MRTT - Defence - Airbu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7" y="511344"/>
            <a:ext cx="4934238" cy="31413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ownload HD Air Bus Png - Airbus Transparent PNG Image - NicePNG.c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60476" y="-255764"/>
            <a:ext cx="3501080" cy="222902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irbus/Eurocopter AS 355N | HushHush.c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892" y="-442606"/>
            <a:ext cx="4556468" cy="265034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Eurofighter - Defence - Airbu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8115" y="370703"/>
            <a:ext cx="3703944" cy="23581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Airbus Logo PNG Transparent &amp; SVG Vector - Freebie Suppl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2345" y="1087371"/>
            <a:ext cx="4839110" cy="483911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Airbus PNG Transparent HD Photo | PNG Ma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5700" y="5362833"/>
            <a:ext cx="3987113" cy="14951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Airbus A380 Taking Off transparent PNG - Stick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0842877">
            <a:off x="6779224" y="3121907"/>
            <a:ext cx="5309285" cy="165030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Airbus A380 Flying transparent PNG - Stic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595055">
            <a:off x="5128091" y="716330"/>
            <a:ext cx="5857104" cy="21964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Airbus Transparent PNG | PNG Mar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28850">
            <a:off x="-83425" y="3048864"/>
            <a:ext cx="487680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irbus A380 Flying transparent PNG - Stic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20018244" flipH="1">
            <a:off x="1763830" y="482529"/>
            <a:ext cx="5485586" cy="21964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Eurofighter - Defence - Airbu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888" y="3682268"/>
            <a:ext cx="3703944" cy="235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97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Analysis of business sector</a:t>
            </a:r>
          </a:p>
        </p:txBody>
      </p:sp>
      <p:sp>
        <p:nvSpPr>
          <p:cNvPr id="3" name="Content Placeholder 2"/>
          <p:cNvSpPr>
            <a:spLocks noGrp="1"/>
          </p:cNvSpPr>
          <p:nvPr>
            <p:ph idx="1"/>
          </p:nvPr>
        </p:nvSpPr>
        <p:spPr>
          <a:xfrm>
            <a:off x="684212" y="1869989"/>
            <a:ext cx="10461584" cy="3097428"/>
          </a:xfrm>
        </p:spPr>
        <p:txBody>
          <a:bodyPr>
            <a:normAutofit fontScale="92500" lnSpcReduction="20000"/>
          </a:bodyPr>
          <a:lstStyle/>
          <a:p>
            <a:pPr marL="0" indent="0">
              <a:buNone/>
            </a:pPr>
            <a:r>
              <a:rPr lang="en-US" dirty="0"/>
              <a:t>Airbus is a tertiary sector. Tertiary sector is also called a service sector which involves the selling of goods and products.</a:t>
            </a:r>
          </a:p>
          <a:p>
            <a:pPr marL="0" indent="0">
              <a:buNone/>
            </a:pPr>
            <a:endParaRPr lang="en-US" dirty="0"/>
          </a:p>
          <a:p>
            <a:pPr marL="0" indent="0">
              <a:buNone/>
            </a:pPr>
            <a:r>
              <a:rPr lang="en-US" dirty="0"/>
              <a:t>Airbus is a European aircraft-manufacturing association formed in 1970. </a:t>
            </a:r>
          </a:p>
          <a:p>
            <a:pPr marL="0" indent="0">
              <a:buNone/>
            </a:pPr>
            <a:r>
              <a:rPr lang="en-US" dirty="0"/>
              <a:t>Airbus is now one of the world’s top two commercial aircraft manufacturers competing with American company - Boeing.</a:t>
            </a:r>
            <a:endParaRPr lang="lt-LT" dirty="0"/>
          </a:p>
          <a:p>
            <a:pPr marL="0" indent="0">
              <a:buNone/>
            </a:pPr>
            <a:endParaRPr lang="en-US" dirty="0"/>
          </a:p>
          <a:p>
            <a:pPr marL="0" indent="0">
              <a:buNone/>
            </a:pPr>
            <a:r>
              <a:rPr lang="lt-LT" dirty="0"/>
              <a:t>2018 was the year when Airbus operated as one company after the completion of the Airbus Group and Airbus integration.</a:t>
            </a:r>
            <a:endParaRPr lang="en-US" dirty="0"/>
          </a:p>
        </p:txBody>
      </p:sp>
      <p:pic>
        <p:nvPicPr>
          <p:cNvPr id="3074" name="Picture 2" descr="Airbus A380 Taking Off transparent PNG - Sti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877">
            <a:off x="6214638" y="4833563"/>
            <a:ext cx="5309285" cy="16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38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Analysis of business sector</a:t>
            </a:r>
          </a:p>
        </p:txBody>
      </p:sp>
      <p:sp>
        <p:nvSpPr>
          <p:cNvPr id="3" name="Content Placeholder 2"/>
          <p:cNvSpPr>
            <a:spLocks noGrp="1"/>
          </p:cNvSpPr>
          <p:nvPr>
            <p:ph idx="1"/>
          </p:nvPr>
        </p:nvSpPr>
        <p:spPr>
          <a:xfrm>
            <a:off x="684212" y="1968843"/>
            <a:ext cx="10461584" cy="3006811"/>
          </a:xfrm>
        </p:spPr>
        <p:txBody>
          <a:bodyPr>
            <a:normAutofit lnSpcReduction="10000"/>
          </a:bodyPr>
          <a:lstStyle/>
          <a:p>
            <a:pPr marL="0" indent="0">
              <a:buNone/>
            </a:pPr>
            <a:r>
              <a:rPr lang="en-US" dirty="0"/>
              <a:t>Airbus also provides tanker, combat, transport and mission aircraft. It’s also one of the world’s leading space companies</a:t>
            </a:r>
            <a:r>
              <a:rPr lang="lt-LT" dirty="0"/>
              <a:t> with consolidated revenues of </a:t>
            </a:r>
            <a:r>
              <a:rPr lang="en-US" dirty="0"/>
              <a:t>€</a:t>
            </a:r>
            <a:r>
              <a:rPr lang="lt-LT" dirty="0"/>
              <a:t>63.7 billion in 2018</a:t>
            </a:r>
            <a:r>
              <a:rPr lang="en-US" dirty="0"/>
              <a:t>. </a:t>
            </a:r>
          </a:p>
          <a:p>
            <a:pPr marL="0" indent="0">
              <a:buNone/>
            </a:pPr>
            <a:endParaRPr lang="lt-LT" dirty="0"/>
          </a:p>
          <a:p>
            <a:pPr marL="0" indent="0">
              <a:buNone/>
            </a:pPr>
            <a:r>
              <a:rPr lang="lt-LT" dirty="0"/>
              <a:t>In 2018 Airbus generated 84.5</a:t>
            </a:r>
            <a:r>
              <a:rPr lang="en-US" dirty="0"/>
              <a:t>% of its total revenues in the civil sector (85% in 2017) and 15.5% in the defense sector (15% in 2017).</a:t>
            </a:r>
          </a:p>
          <a:p>
            <a:pPr marL="0" indent="0">
              <a:buNone/>
            </a:pPr>
            <a:endParaRPr lang="en-US" dirty="0"/>
          </a:p>
          <a:p>
            <a:pPr marL="0" indent="0">
              <a:buNone/>
            </a:pPr>
            <a:r>
              <a:rPr lang="en-US" dirty="0"/>
              <a:t>As of December 31</a:t>
            </a:r>
            <a:r>
              <a:rPr lang="en-US" baseline="30000" dirty="0"/>
              <a:t>st</a:t>
            </a:r>
            <a:r>
              <a:rPr lang="en-US" dirty="0"/>
              <a:t>, the company’s active headcount was 133,671 employees.</a:t>
            </a:r>
          </a:p>
        </p:txBody>
      </p:sp>
      <p:pic>
        <p:nvPicPr>
          <p:cNvPr id="5" name="Picture 8" descr="Component Production | Turkish Aero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9273" y="4865750"/>
            <a:ext cx="5230792" cy="1606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09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Volume of the sector</a:t>
            </a:r>
          </a:p>
        </p:txBody>
      </p:sp>
      <p:sp>
        <p:nvSpPr>
          <p:cNvPr id="3" name="Content Placeholder 2"/>
          <p:cNvSpPr>
            <a:spLocks noGrp="1"/>
          </p:cNvSpPr>
          <p:nvPr>
            <p:ph idx="1"/>
          </p:nvPr>
        </p:nvSpPr>
        <p:spPr>
          <a:xfrm>
            <a:off x="684212" y="1968843"/>
            <a:ext cx="10461584" cy="3435179"/>
          </a:xfrm>
        </p:spPr>
        <p:txBody>
          <a:bodyPr>
            <a:normAutofit fontScale="92500" lnSpcReduction="10000"/>
          </a:bodyPr>
          <a:lstStyle/>
          <a:p>
            <a:pPr marL="0" indent="0" fontAlgn="base">
              <a:buNone/>
            </a:pPr>
            <a:r>
              <a:rPr lang="en-US" b="1" dirty="0"/>
              <a:t>The global aerospace industry was worth $838 billion in 2018:  </a:t>
            </a:r>
          </a:p>
          <a:p>
            <a:pPr fontAlgn="base"/>
            <a:r>
              <a:rPr lang="en-US" dirty="0"/>
              <a:t>Aircraft and Engine parts manufacturing represented 28% of the sector value (about $235 B) </a:t>
            </a:r>
          </a:p>
          <a:p>
            <a:pPr fontAlgn="base"/>
            <a:r>
              <a:rPr lang="en-US" dirty="0"/>
              <a:t>Civil &amp; Military aircraft maintenance and upgrades represented 27% (about $226 B) </a:t>
            </a:r>
          </a:p>
          <a:p>
            <a:pPr fontAlgn="base"/>
            <a:r>
              <a:rPr lang="en-US" dirty="0"/>
              <a:t>Aircraft Systems and Component Manufacturing represented 26% (about $218 B) </a:t>
            </a:r>
          </a:p>
          <a:p>
            <a:pPr fontAlgn="base"/>
            <a:r>
              <a:rPr lang="en-US" dirty="0"/>
              <a:t>Satellites and Space represented 7% (about $59 B),  </a:t>
            </a:r>
          </a:p>
          <a:p>
            <a:pPr fontAlgn="base"/>
            <a:r>
              <a:rPr lang="en-US" dirty="0"/>
              <a:t>Missile &amp; Military Drone production and maintenance represented 5% (about $42 B) </a:t>
            </a:r>
          </a:p>
          <a:p>
            <a:pPr fontAlgn="base"/>
            <a:r>
              <a:rPr lang="en-US" dirty="0"/>
              <a:t>Other activity, such as flight simulators, defense electronics, public research accounted for 7% of the market volume (about $59 B). </a:t>
            </a:r>
          </a:p>
          <a:p>
            <a:pPr marL="0" indent="0">
              <a:buNone/>
            </a:pPr>
            <a:endParaRPr lang="en-US" dirty="0"/>
          </a:p>
        </p:txBody>
      </p:sp>
      <p:pic>
        <p:nvPicPr>
          <p:cNvPr id="5122" name="Picture 2" descr="Airbus PNG Transparent HD Photo | PNG M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0530" y="5017873"/>
            <a:ext cx="3987113" cy="1495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36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Analysis of industry competitors</a:t>
            </a:r>
          </a:p>
        </p:txBody>
      </p:sp>
      <p:sp>
        <p:nvSpPr>
          <p:cNvPr id="3" name="Content Placeholder 2"/>
          <p:cNvSpPr>
            <a:spLocks noGrp="1"/>
          </p:cNvSpPr>
          <p:nvPr>
            <p:ph idx="1"/>
          </p:nvPr>
        </p:nvSpPr>
        <p:spPr>
          <a:xfrm>
            <a:off x="684212" y="1968843"/>
            <a:ext cx="10461584" cy="3435179"/>
          </a:xfrm>
        </p:spPr>
        <p:txBody>
          <a:bodyPr>
            <a:normAutofit/>
          </a:bodyPr>
          <a:lstStyle/>
          <a:p>
            <a:pPr marL="0" indent="0" fontAlgn="base">
              <a:buNone/>
            </a:pPr>
            <a:r>
              <a:rPr lang="en-US" dirty="0"/>
              <a:t> </a:t>
            </a:r>
          </a:p>
          <a:p>
            <a:pPr marL="0" indent="0">
              <a:buNone/>
            </a:pPr>
            <a:endParaRPr lang="en-US" dirty="0"/>
          </a:p>
        </p:txBody>
      </p:sp>
      <p:sp>
        <p:nvSpPr>
          <p:cNvPr id="6" name="Content Placeholder 2"/>
          <p:cNvSpPr txBox="1">
            <a:spLocks/>
          </p:cNvSpPr>
          <p:nvPr/>
        </p:nvSpPr>
        <p:spPr>
          <a:xfrm>
            <a:off x="828374" y="1907059"/>
            <a:ext cx="10461584" cy="3435179"/>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US" dirty="0"/>
              <a:t>Airbus Group is a multinational aerospace and defense company which means that </a:t>
            </a:r>
            <a:r>
              <a:rPr lang="en-US" b="1" dirty="0"/>
              <a:t>it doesn’t really have any local business competition</a:t>
            </a:r>
            <a:r>
              <a:rPr lang="en-US" dirty="0"/>
              <a:t>. </a:t>
            </a:r>
          </a:p>
          <a:p>
            <a:pPr marL="0" indent="0">
              <a:buFont typeface="Wingdings 3" panose="05040102010807070707" pitchFamily="18" charset="2"/>
              <a:buNone/>
            </a:pPr>
            <a:r>
              <a:rPr lang="en-US" dirty="0"/>
              <a:t>Main global  competitors in A&amp;D sector are:</a:t>
            </a:r>
          </a:p>
          <a:p>
            <a:r>
              <a:rPr lang="en-US" dirty="0"/>
              <a:t>Boeing - American corporation that designs, manufactures, and sells airplanes, rotorcraft, rockets, satellites and other A&amp;D products.</a:t>
            </a:r>
          </a:p>
          <a:p>
            <a:r>
              <a:rPr lang="en-US" dirty="0"/>
              <a:t>Lockheed Martin - American A&amp;D corporation with worldwide interests that mainly focuses on defense contracts.</a:t>
            </a:r>
          </a:p>
          <a:p>
            <a:r>
              <a:rPr lang="en-US" dirty="0"/>
              <a:t>Northrop Grumman Corporation - is an American global A&amp;D technology company.</a:t>
            </a:r>
          </a:p>
          <a:p>
            <a:r>
              <a:rPr lang="en-US" dirty="0"/>
              <a:t>GE Aviation -  a subsidiary of General Electric is among the top aircraft engine suppliers and offers engines for most commercial aircraft.</a:t>
            </a:r>
          </a:p>
        </p:txBody>
      </p:sp>
      <p:pic>
        <p:nvPicPr>
          <p:cNvPr id="7" name="Picture 2" descr="A330 MRTT - Defence - Airb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5904" y="4111825"/>
            <a:ext cx="4934238" cy="314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40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Civil aerospace sector </a:t>
            </a:r>
            <a:endParaRPr lang="en-US" sz="3200"/>
          </a:p>
        </p:txBody>
      </p:sp>
      <p:sp>
        <p:nvSpPr>
          <p:cNvPr id="3" name="Content Placeholder 2"/>
          <p:cNvSpPr>
            <a:spLocks noGrp="1"/>
          </p:cNvSpPr>
          <p:nvPr>
            <p:ph idx="1"/>
          </p:nvPr>
        </p:nvSpPr>
        <p:spPr>
          <a:xfrm>
            <a:off x="684212" y="1968843"/>
            <a:ext cx="10461584" cy="3435179"/>
          </a:xfrm>
        </p:spPr>
        <p:txBody>
          <a:bodyPr>
            <a:normAutofit/>
          </a:bodyPr>
          <a:lstStyle/>
          <a:p>
            <a:pPr marL="0" indent="0" fontAlgn="base">
              <a:buNone/>
            </a:pPr>
            <a:r>
              <a:rPr lang="en-US" dirty="0"/>
              <a:t> </a:t>
            </a:r>
          </a:p>
          <a:p>
            <a:pPr marL="0" indent="0">
              <a:buNone/>
            </a:pPr>
            <a:endParaRPr lang="en-US" dirty="0"/>
          </a:p>
        </p:txBody>
      </p:sp>
      <p:sp>
        <p:nvSpPr>
          <p:cNvPr id="6" name="Content Placeholder 2"/>
          <p:cNvSpPr txBox="1">
            <a:spLocks/>
          </p:cNvSpPr>
          <p:nvPr/>
        </p:nvSpPr>
        <p:spPr>
          <a:xfrm>
            <a:off x="828374" y="1907059"/>
            <a:ext cx="10461584" cy="343517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ea typeface="+mn-lt"/>
                <a:cs typeface="+mn-lt"/>
              </a:rPr>
              <a:t>According to the manufacturers’ published figures for 2018, </a:t>
            </a:r>
            <a:r>
              <a:rPr lang="en-US" dirty="0"/>
              <a:t>Airbus and Boeing, each accounted for 50% of total commercial aircraft deliveries, 46% </a:t>
            </a:r>
            <a:r>
              <a:rPr lang="en-US" dirty="0">
                <a:ea typeface="+mn-lt"/>
                <a:cs typeface="+mn-lt"/>
              </a:rPr>
              <a:t>and 54% of total net orders (in units), and 56% and 44% of the total year- end backlog (in units). With 800 deliveries, 2018 was Airbus’ 16th year in a row of increased production</a:t>
            </a:r>
            <a:endParaRPr lang="en-US"/>
          </a:p>
        </p:txBody>
      </p:sp>
      <p:pic>
        <p:nvPicPr>
          <p:cNvPr id="10" name="Picture 2" descr="Download HD Air Bus Png - Airbus Transparent PNG Image - NicePNG.com">
            <a:extLst>
              <a:ext uri="{FF2B5EF4-FFF2-40B4-BE49-F238E27FC236}">
                <a16:creationId xmlns:a16="http://schemas.microsoft.com/office/drawing/2014/main" id="{255AFBD9-6826-4F62-92FF-7BB462BFD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671" y="4130383"/>
            <a:ext cx="4142275" cy="2637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443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Airbus helicopters</a:t>
            </a:r>
          </a:p>
        </p:txBody>
      </p:sp>
      <p:sp>
        <p:nvSpPr>
          <p:cNvPr id="3" name="Content Placeholder 2"/>
          <p:cNvSpPr>
            <a:spLocks noGrp="1"/>
          </p:cNvSpPr>
          <p:nvPr>
            <p:ph idx="1"/>
          </p:nvPr>
        </p:nvSpPr>
        <p:spPr>
          <a:xfrm>
            <a:off x="684212" y="1968843"/>
            <a:ext cx="10461584" cy="3435179"/>
          </a:xfrm>
        </p:spPr>
        <p:txBody>
          <a:bodyPr>
            <a:normAutofit/>
          </a:bodyPr>
          <a:lstStyle/>
          <a:p>
            <a:pPr marL="0" indent="0" fontAlgn="base">
              <a:buNone/>
            </a:pPr>
            <a:r>
              <a:rPr lang="en-US" dirty="0"/>
              <a:t> </a:t>
            </a:r>
          </a:p>
          <a:p>
            <a:pPr marL="0" indent="0">
              <a:buNone/>
            </a:pPr>
            <a:endParaRPr lang="en-US" dirty="0"/>
          </a:p>
        </p:txBody>
      </p:sp>
      <p:sp>
        <p:nvSpPr>
          <p:cNvPr id="6" name="Content Placeholder 2"/>
          <p:cNvSpPr txBox="1">
            <a:spLocks/>
          </p:cNvSpPr>
          <p:nvPr/>
        </p:nvSpPr>
        <p:spPr>
          <a:xfrm>
            <a:off x="828374" y="1907059"/>
            <a:ext cx="10461584" cy="343517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t>Airbus</a:t>
            </a:r>
            <a:r>
              <a:rPr lang="en-US" dirty="0">
                <a:ea typeface="+mn-lt"/>
                <a:cs typeface="+mn-lt"/>
              </a:rPr>
              <a:t> Helicopters has maintained its leading market share (in bookings of 2.0t helicopters and five seats and above), in a low market, Customers with ~52% in unit in 2018, followed by Leonardo and Bell with respectively 26% and 13%.</a:t>
            </a:r>
          </a:p>
          <a:p>
            <a:pPr marL="0" indent="0">
              <a:buNone/>
            </a:pPr>
            <a:r>
              <a:rPr lang="en-US" dirty="0">
                <a:ea typeface="+mn-lt"/>
                <a:cs typeface="+mn-lt"/>
              </a:rPr>
              <a:t>Airbus Helicopters’ main competitors in the military sector are Sikorsky, Boeing and Russian Helicopters</a:t>
            </a:r>
            <a:endParaRPr lang="en-US" dirty="0"/>
          </a:p>
        </p:txBody>
      </p:sp>
      <p:pic>
        <p:nvPicPr>
          <p:cNvPr id="7" name="Picture 6" descr="Airbus/Eurocopter AS 355N | HushHush.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532" y="4498496"/>
            <a:ext cx="4556468" cy="265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77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291"/>
            <a:ext cx="10955853" cy="1507067"/>
          </a:xfrm>
        </p:spPr>
        <p:txBody>
          <a:bodyPr>
            <a:normAutofit/>
          </a:bodyPr>
          <a:lstStyle/>
          <a:p>
            <a:pPr algn="ctr"/>
            <a:r>
              <a:rPr lang="en-US" sz="3200" dirty="0"/>
              <a:t>Military  </a:t>
            </a:r>
            <a:endParaRPr lang="en-US" dirty="0"/>
          </a:p>
        </p:txBody>
      </p:sp>
      <p:sp>
        <p:nvSpPr>
          <p:cNvPr id="3" name="Content Placeholder 2"/>
          <p:cNvSpPr>
            <a:spLocks noGrp="1"/>
          </p:cNvSpPr>
          <p:nvPr>
            <p:ph idx="1"/>
          </p:nvPr>
        </p:nvSpPr>
        <p:spPr>
          <a:xfrm>
            <a:off x="684212" y="1968843"/>
            <a:ext cx="10461584" cy="3435179"/>
          </a:xfrm>
        </p:spPr>
        <p:txBody>
          <a:bodyPr>
            <a:normAutofit/>
          </a:bodyPr>
          <a:lstStyle/>
          <a:p>
            <a:pPr marL="0" indent="0" fontAlgn="base">
              <a:buNone/>
            </a:pPr>
            <a:r>
              <a:rPr lang="en-US" dirty="0"/>
              <a:t> </a:t>
            </a:r>
          </a:p>
          <a:p>
            <a:pPr marL="0" indent="0">
              <a:buNone/>
            </a:pPr>
            <a:endParaRPr lang="en-US" dirty="0"/>
          </a:p>
        </p:txBody>
      </p:sp>
      <p:sp>
        <p:nvSpPr>
          <p:cNvPr id="6" name="Content Placeholder 2"/>
          <p:cNvSpPr txBox="1">
            <a:spLocks/>
          </p:cNvSpPr>
          <p:nvPr/>
        </p:nvSpPr>
        <p:spPr>
          <a:xfrm>
            <a:off x="800496" y="1544644"/>
            <a:ext cx="10461584" cy="343517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ea typeface="+mn-lt"/>
                <a:cs typeface="+mn-lt"/>
              </a:rPr>
              <a:t>The market for military aircraft is dominated by large and medium-sized American and European companies. The main competitors in military transport and mission aircraft include Boeing, Embraer, Lockheed Martin, Leonardo, UAC, Kawasaki, AVIC and Antonov</a:t>
            </a:r>
          </a:p>
          <a:p>
            <a:pPr marL="0" indent="0">
              <a:buNone/>
            </a:pPr>
            <a:r>
              <a:rPr lang="en-US" dirty="0">
                <a:ea typeface="+mn-lt"/>
                <a:cs typeface="+mn-lt"/>
              </a:rPr>
              <a:t>The aircraft is designed to disrupt the divide between strategic and tactical transport by offering both capabilities in one. This saves both time and cost as you can fly a long-range strategic aircraft into a tactical zone of operation. In terms of revenues, Airbus Defense and Space is the largest continental European combat aircraft manufacturer</a:t>
            </a:r>
            <a:endParaRPr lang="en-US" dirty="0"/>
          </a:p>
        </p:txBody>
      </p:sp>
      <p:pic>
        <p:nvPicPr>
          <p:cNvPr id="5" name="Picture 6" descr="CESA has obtained the PERAM 145 certification,">
            <a:extLst>
              <a:ext uri="{FF2B5EF4-FFF2-40B4-BE49-F238E27FC236}">
                <a16:creationId xmlns:a16="http://schemas.microsoft.com/office/drawing/2014/main" id="{41D0F9F6-41E4-4079-B0F4-E42053134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073" y="4849473"/>
            <a:ext cx="4857750" cy="181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05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549</TotalTime>
  <Words>842</Words>
  <Application>Microsoft Office PowerPoint</Application>
  <PresentationFormat>Widescreen</PresentationFormat>
  <Paragraphs>122</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Century Gothic</vt:lpstr>
      <vt:lpstr>Wingdings 3</vt:lpstr>
      <vt:lpstr>Slice</vt:lpstr>
      <vt:lpstr>                company analysis</vt:lpstr>
      <vt:lpstr>introduction</vt:lpstr>
      <vt:lpstr>Analysis of business sector</vt:lpstr>
      <vt:lpstr>Analysis of business sector</vt:lpstr>
      <vt:lpstr>Volume of the sector</vt:lpstr>
      <vt:lpstr>Analysis of industry competitors</vt:lpstr>
      <vt:lpstr>Civil aerospace sector </vt:lpstr>
      <vt:lpstr>Airbus helicopters</vt:lpstr>
      <vt:lpstr>Military  </vt:lpstr>
      <vt:lpstr>Main company activities</vt:lpstr>
      <vt:lpstr>Market size estimation</vt:lpstr>
      <vt:lpstr>Market size estimation</vt:lpstr>
      <vt:lpstr>Market size estimation</vt:lpstr>
      <vt:lpstr>Targeted customer segment</vt:lpstr>
      <vt:lpstr>Targeted customer segment</vt:lpstr>
      <vt:lpstr>Products range, pricing &amp; differentiation</vt:lpstr>
      <vt:lpstr>Products range, pricing &amp; differentiation</vt:lpstr>
      <vt:lpstr>ANALYSIS OF COMPANY'S SUPPLIERS</vt:lpstr>
      <vt:lpstr>Organizational structure of the company</vt:lpstr>
      <vt:lpstr>Organizational structure of the company</vt:lpstr>
      <vt:lpstr>Future development opportunities</vt:lpstr>
      <vt:lpstr>Vertical analysis</vt:lpstr>
      <vt:lpstr>Vertical analysis</vt:lpstr>
      <vt:lpstr>Horizontal analysis</vt:lpstr>
      <vt:lpstr>HORIZONTAL ANALYSIS</vt:lpstr>
      <vt:lpstr>Twelve main ratios</vt:lpstr>
      <vt:lpstr>Z-altman's coefficient for the bankrupt prediction</vt:lpstr>
      <vt:lpstr>Z-altman's coefficient for the bankrupt prediction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Airbus company analysis</dc:title>
  <dc:creator>Dziugas Peciulevicius</dc:creator>
  <cp:lastModifiedBy>Dziugas Peciulevicius</cp:lastModifiedBy>
  <cp:revision>1389</cp:revision>
  <dcterms:created xsi:type="dcterms:W3CDTF">2021-01-06T17:51:07Z</dcterms:created>
  <dcterms:modified xsi:type="dcterms:W3CDTF">2021-01-07T05:38:38Z</dcterms:modified>
</cp:coreProperties>
</file>