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handoutMasterIdLst>
    <p:handoutMasterId r:id="rId64"/>
  </p:handoutMasterIdLst>
  <p:sldIdLst>
    <p:sldId id="256" r:id="rId3"/>
    <p:sldId id="295" r:id="rId4"/>
    <p:sldId id="296" r:id="rId5"/>
    <p:sldId id="257" r:id="rId6"/>
    <p:sldId id="297" r:id="rId7"/>
    <p:sldId id="258" r:id="rId8"/>
    <p:sldId id="298" r:id="rId9"/>
    <p:sldId id="259" r:id="rId10"/>
    <p:sldId id="260" r:id="rId11"/>
    <p:sldId id="261" r:id="rId12"/>
    <p:sldId id="262" r:id="rId13"/>
    <p:sldId id="263" r:id="rId14"/>
    <p:sldId id="299" r:id="rId15"/>
    <p:sldId id="300" r:id="rId16"/>
    <p:sldId id="264" r:id="rId17"/>
    <p:sldId id="265" r:id="rId18"/>
    <p:sldId id="301" r:id="rId19"/>
    <p:sldId id="267" r:id="rId20"/>
    <p:sldId id="268" r:id="rId21"/>
    <p:sldId id="302" r:id="rId22"/>
    <p:sldId id="269" r:id="rId23"/>
    <p:sldId id="303" r:id="rId24"/>
    <p:sldId id="275" r:id="rId25"/>
    <p:sldId id="272" r:id="rId26"/>
    <p:sldId id="273" r:id="rId27"/>
    <p:sldId id="274" r:id="rId28"/>
    <p:sldId id="276" r:id="rId29"/>
    <p:sldId id="277" r:id="rId30"/>
    <p:sldId id="278" r:id="rId31"/>
    <p:sldId id="279" r:id="rId32"/>
    <p:sldId id="281" r:id="rId33"/>
    <p:sldId id="282" r:id="rId34"/>
    <p:sldId id="283" r:id="rId35"/>
    <p:sldId id="284" r:id="rId36"/>
    <p:sldId id="285" r:id="rId37"/>
    <p:sldId id="294" r:id="rId38"/>
    <p:sldId id="304" r:id="rId39"/>
    <p:sldId id="288" r:id="rId40"/>
    <p:sldId id="289" r:id="rId41"/>
    <p:sldId id="290" r:id="rId42"/>
    <p:sldId id="291" r:id="rId43"/>
    <p:sldId id="292"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65779" autoAdjust="0"/>
  </p:normalViewPr>
  <p:slideViewPr>
    <p:cSldViewPr>
      <p:cViewPr varScale="1">
        <p:scale>
          <a:sx n="76" d="100"/>
          <a:sy n="76" d="100"/>
        </p:scale>
        <p:origin x="26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E5FCFF-26DB-4B3A-9043-B68BD3B88B5F}" type="datetimeFigureOut">
              <a:rPr lang="lt-LT" smtClean="0"/>
              <a:pPr/>
              <a:t>2017.10.02</a:t>
            </a:fld>
            <a:endParaRPr lang="lt-L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lt-L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EE5566-49C2-46EF-8426-3A255F7DD85F}" type="slidenum">
              <a:rPr lang="lt-LT" smtClean="0"/>
              <a:pPr/>
              <a:t>‹#›</a:t>
            </a:fld>
            <a:endParaRPr lang="lt-LT"/>
          </a:p>
        </p:txBody>
      </p:sp>
    </p:spTree>
    <p:extLst>
      <p:ext uri="{BB962C8B-B14F-4D97-AF65-F5344CB8AC3E}">
        <p14:creationId xmlns:p14="http://schemas.microsoft.com/office/powerpoint/2010/main" val="2670055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3972156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extLst>
      <p:ext uri="{BB962C8B-B14F-4D97-AF65-F5344CB8AC3E}">
        <p14:creationId xmlns:p14="http://schemas.microsoft.com/office/powerpoint/2010/main" val="3764994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Any protection mechanism must have </a:t>
            </a:r>
            <a:r>
              <a:rPr lang="en-NZ" sz="1200" kern="1200" baseline="0" dirty="0" smtClean="0">
                <a:solidFill>
                  <a:schemeClr val="tx1"/>
                </a:solidFill>
                <a:latin typeface="+mn-lt"/>
                <a:ea typeface="+mn-ea"/>
                <a:cs typeface="+mn-cs"/>
              </a:rPr>
              <a:t>the flexibility </a:t>
            </a:r>
            <a:r>
              <a:rPr lang="en-NZ" sz="1200" kern="1200" baseline="0" smtClean="0">
                <a:solidFill>
                  <a:schemeClr val="tx1"/>
                </a:solidFill>
                <a:latin typeface="+mn-lt"/>
                <a:ea typeface="+mn-ea"/>
                <a:cs typeface="+mn-cs"/>
              </a:rPr>
              <a:t>to allow several </a:t>
            </a:r>
            <a:r>
              <a:rPr lang="en-NZ" sz="1200" kern="1200" baseline="0" dirty="0" smtClean="0">
                <a:solidFill>
                  <a:schemeClr val="tx1"/>
                </a:solidFill>
                <a:latin typeface="+mn-lt"/>
                <a:ea typeface="+mn-ea"/>
                <a:cs typeface="+mn-cs"/>
              </a:rPr>
              <a:t>processes </a:t>
            </a:r>
            <a:r>
              <a:rPr lang="en-NZ" sz="1200" kern="1200" baseline="0" smtClean="0">
                <a:solidFill>
                  <a:schemeClr val="tx1"/>
                </a:solidFill>
                <a:latin typeface="+mn-lt"/>
                <a:ea typeface="+mn-ea"/>
                <a:cs typeface="+mn-cs"/>
              </a:rPr>
              <a:t>to access the same </a:t>
            </a:r>
            <a:r>
              <a:rPr lang="en-NZ" sz="1200" kern="1200" baseline="0" dirty="0" smtClean="0">
                <a:solidFill>
                  <a:schemeClr val="tx1"/>
                </a:solidFill>
                <a:latin typeface="+mn-lt"/>
                <a:ea typeface="+mn-ea"/>
                <a:cs typeface="+mn-cs"/>
              </a:rPr>
              <a:t>portion </a:t>
            </a:r>
            <a:r>
              <a:rPr lang="en-NZ" sz="1200" kern="1200" baseline="0" smtClean="0">
                <a:solidFill>
                  <a:schemeClr val="tx1"/>
                </a:solidFill>
                <a:latin typeface="+mn-lt"/>
                <a:ea typeface="+mn-ea"/>
                <a:cs typeface="+mn-cs"/>
              </a:rPr>
              <a:t>of main </a:t>
            </a:r>
            <a:r>
              <a:rPr lang="en-NZ" sz="1200" kern="1200" baseline="0" dirty="0" smtClean="0">
                <a:solidFill>
                  <a:schemeClr val="tx1"/>
                </a:solidFill>
                <a:latin typeface="+mn-lt"/>
                <a:ea typeface="+mn-ea"/>
                <a:cs typeface="+mn-cs"/>
              </a:rPr>
              <a:t>memory. </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Processes that are cooperating </a:t>
            </a:r>
            <a:r>
              <a:rPr lang="en-NZ" sz="1200" kern="1200" baseline="0" dirty="0" smtClean="0">
                <a:solidFill>
                  <a:schemeClr val="tx1"/>
                </a:solidFill>
                <a:latin typeface="+mn-lt"/>
                <a:ea typeface="+mn-ea"/>
                <a:cs typeface="+mn-cs"/>
              </a:rPr>
              <a:t>on </a:t>
            </a:r>
            <a:r>
              <a:rPr lang="en-NZ" sz="1200" kern="1200" baseline="0" smtClean="0">
                <a:solidFill>
                  <a:schemeClr val="tx1"/>
                </a:solidFill>
                <a:latin typeface="+mn-lt"/>
                <a:ea typeface="+mn-ea"/>
                <a:cs typeface="+mn-cs"/>
              </a:rPr>
              <a:t>some task may </a:t>
            </a:r>
            <a:r>
              <a:rPr lang="en-NZ" sz="1200" kern="1200" baseline="0" dirty="0" smtClean="0">
                <a:solidFill>
                  <a:schemeClr val="tx1"/>
                </a:solidFill>
                <a:latin typeface="+mn-lt"/>
                <a:ea typeface="+mn-ea"/>
                <a:cs typeface="+mn-cs"/>
              </a:rPr>
              <a:t>need </a:t>
            </a:r>
            <a:r>
              <a:rPr lang="en-NZ" sz="1200" kern="1200" baseline="0" smtClean="0">
                <a:solidFill>
                  <a:schemeClr val="tx1"/>
                </a:solidFill>
                <a:latin typeface="+mn-lt"/>
                <a:ea typeface="+mn-ea"/>
                <a:cs typeface="+mn-cs"/>
              </a:rPr>
              <a:t>to share access </a:t>
            </a:r>
            <a:r>
              <a:rPr lang="en-NZ" sz="1200" kern="1200" baseline="0" dirty="0" smtClean="0">
                <a:solidFill>
                  <a:schemeClr val="tx1"/>
                </a:solidFill>
                <a:latin typeface="+mn-lt"/>
                <a:ea typeface="+mn-ea"/>
                <a:cs typeface="+mn-cs"/>
              </a:rPr>
              <a:t>to </a:t>
            </a:r>
            <a:r>
              <a:rPr lang="en-NZ" sz="1200" kern="1200" baseline="0" smtClean="0">
                <a:solidFill>
                  <a:schemeClr val="tx1"/>
                </a:solidFill>
                <a:latin typeface="+mn-lt"/>
                <a:ea typeface="+mn-ea"/>
                <a:cs typeface="+mn-cs"/>
              </a:rPr>
              <a:t>the same data </a:t>
            </a:r>
            <a:r>
              <a:rPr lang="en-NZ" sz="1200" kern="1200" baseline="0" dirty="0" smtClean="0">
                <a:solidFill>
                  <a:schemeClr val="tx1"/>
                </a:solidFill>
                <a:latin typeface="+mn-lt"/>
                <a:ea typeface="+mn-ea"/>
                <a:cs typeface="+mn-cs"/>
              </a:rPr>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extLst>
      <p:ext uri="{BB962C8B-B14F-4D97-AF65-F5344CB8AC3E}">
        <p14:creationId xmlns:p14="http://schemas.microsoft.com/office/powerpoint/2010/main" val="87235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Main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is usually organized as a linear</a:t>
            </a:r>
            <a:r>
              <a:rPr lang="en-NZ" sz="1200" kern="1200" baseline="0" dirty="0" smtClean="0">
                <a:solidFill>
                  <a:schemeClr val="tx1"/>
                </a:solidFill>
                <a:latin typeface="+mn-lt"/>
                <a:ea typeface="+mn-ea"/>
                <a:cs typeface="+mn-cs"/>
              </a:rPr>
              <a:t>, </a:t>
            </a:r>
            <a:r>
              <a:rPr lang="en-NZ" sz="1200" kern="1200" baseline="0" smtClean="0">
                <a:solidFill>
                  <a:schemeClr val="tx1"/>
                </a:solidFill>
                <a:latin typeface="+mn-lt"/>
                <a:ea typeface="+mn-ea"/>
                <a:cs typeface="+mn-cs"/>
              </a:rPr>
              <a:t>or one-dimensional, address space</a:t>
            </a:r>
            <a:r>
              <a:rPr lang="en-NZ" sz="1200" kern="1200" baseline="0" dirty="0" smtClean="0">
                <a:solidFill>
                  <a:schemeClr val="tx1"/>
                </a:solidFill>
                <a:latin typeface="+mn-lt"/>
                <a:ea typeface="+mn-ea"/>
                <a:cs typeface="+mn-cs"/>
              </a:rPr>
              <a:t>, consisting </a:t>
            </a:r>
            <a:r>
              <a:rPr lang="en-NZ" sz="1200" kern="1200" baseline="0" smtClean="0">
                <a:solidFill>
                  <a:schemeClr val="tx1"/>
                </a:solidFill>
                <a:latin typeface="+mn-lt"/>
                <a:ea typeface="+mn-ea"/>
                <a:cs typeface="+mn-cs"/>
              </a:rPr>
              <a:t>of a </a:t>
            </a:r>
            <a:r>
              <a:rPr lang="en-NZ" sz="1200" kern="1200" baseline="0" dirty="0" smtClean="0">
                <a:solidFill>
                  <a:schemeClr val="tx1"/>
                </a:solidFill>
                <a:latin typeface="+mn-lt"/>
                <a:ea typeface="+mn-ea"/>
                <a:cs typeface="+mn-cs"/>
              </a:rPr>
              <a:t>sequence of bytes or words. </a:t>
            </a:r>
          </a:p>
          <a:p>
            <a:r>
              <a:rPr lang="en-NZ" sz="1200" kern="1200" baseline="0" smtClean="0">
                <a:solidFill>
                  <a:schemeClr val="tx1"/>
                </a:solidFill>
                <a:latin typeface="+mn-lt"/>
                <a:ea typeface="+mn-ea"/>
                <a:cs typeface="+mn-cs"/>
              </a:rPr>
              <a:t>Secondary </a:t>
            </a:r>
            <a:r>
              <a:rPr lang="en-NZ" sz="1200" kern="1200" baseline="0" dirty="0" smtClean="0">
                <a:solidFill>
                  <a:schemeClr val="tx1"/>
                </a:solidFill>
                <a:latin typeface="+mn-lt"/>
                <a:ea typeface="+mn-ea"/>
                <a:cs typeface="+mn-cs"/>
              </a:rPr>
              <a:t>memory</a:t>
            </a:r>
            <a:r>
              <a:rPr lang="en-NZ" sz="1200" kern="1200" baseline="0" smtClean="0">
                <a:solidFill>
                  <a:schemeClr val="tx1"/>
                </a:solidFill>
                <a:latin typeface="+mn-lt"/>
                <a:ea typeface="+mn-ea"/>
                <a:cs typeface="+mn-cs"/>
              </a:rPr>
              <a:t>, at its physical </a:t>
            </a:r>
            <a:r>
              <a:rPr lang="en-NZ" sz="1200" kern="1200" baseline="0" dirty="0" smtClean="0">
                <a:solidFill>
                  <a:schemeClr val="tx1"/>
                </a:solidFill>
                <a:latin typeface="+mn-lt"/>
                <a:ea typeface="+mn-ea"/>
                <a:cs typeface="+mn-cs"/>
              </a:rPr>
              <a:t>level, </a:t>
            </a:r>
            <a:r>
              <a:rPr lang="en-NZ" sz="1200" kern="1200" baseline="0" smtClean="0">
                <a:solidFill>
                  <a:schemeClr val="tx1"/>
                </a:solidFill>
                <a:latin typeface="+mn-lt"/>
                <a:ea typeface="+mn-ea"/>
                <a:cs typeface="+mn-cs"/>
              </a:rPr>
              <a:t>is similarly organized</a:t>
            </a:r>
            <a:r>
              <a:rPr lang="en-NZ" sz="1200" kern="1200" baseline="0" dirty="0" smtClean="0">
                <a:solidFill>
                  <a:schemeClr val="tx1"/>
                </a:solidFill>
                <a:latin typeface="+mn-lt"/>
                <a:ea typeface="+mn-ea"/>
                <a:cs typeface="+mn-cs"/>
              </a:rPr>
              <a:t>.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does not correspond to </a:t>
            </a:r>
            <a:r>
              <a:rPr lang="en-NZ" sz="1200" kern="1200" baseline="0" smtClean="0">
                <a:solidFill>
                  <a:schemeClr val="tx1"/>
                </a:solidFill>
                <a:latin typeface="+mn-lt"/>
                <a:ea typeface="+mn-ea"/>
                <a:cs typeface="+mn-cs"/>
              </a:rPr>
              <a:t>the way </a:t>
            </a:r>
            <a:r>
              <a:rPr lang="en-NZ" sz="1200" kern="1200" baseline="0" dirty="0" smtClean="0">
                <a:solidFill>
                  <a:schemeClr val="tx1"/>
                </a:solidFill>
                <a:latin typeface="+mn-lt"/>
                <a:ea typeface="+mn-ea"/>
                <a:cs typeface="+mn-cs"/>
              </a:rPr>
              <a:t>in </a:t>
            </a:r>
            <a:r>
              <a:rPr lang="en-NZ" sz="1200" kern="1200" baseline="0" smtClean="0">
                <a:solidFill>
                  <a:schemeClr val="tx1"/>
                </a:solidFill>
                <a:latin typeface="+mn-lt"/>
                <a:ea typeface="+mn-ea"/>
                <a:cs typeface="+mn-cs"/>
              </a:rPr>
              <a:t>which programs are typically </a:t>
            </a:r>
            <a:r>
              <a:rPr lang="en-NZ" sz="1200" kern="1200" baseline="0" dirty="0" smtClean="0">
                <a:solidFill>
                  <a:schemeClr val="tx1"/>
                </a:solidFill>
                <a:latin typeface="+mn-lt"/>
                <a:ea typeface="+mn-ea"/>
                <a:cs typeface="+mn-cs"/>
              </a:rPr>
              <a:t>constructed. </a:t>
            </a:r>
            <a:r>
              <a:rPr lang="en-NZ" sz="1200" kern="1200" baseline="0" smtClean="0">
                <a:solidFill>
                  <a:schemeClr val="tx1"/>
                </a:solidFill>
                <a:latin typeface="+mn-lt"/>
                <a:ea typeface="+mn-ea"/>
                <a:cs typeface="+mn-cs"/>
              </a:rPr>
              <a:t>Most programs are organized </a:t>
            </a:r>
            <a:r>
              <a:rPr lang="en-NZ" sz="1200" kern="1200" baseline="0" dirty="0" smtClean="0">
                <a:solidFill>
                  <a:schemeClr val="tx1"/>
                </a:solidFill>
                <a:latin typeface="+mn-lt"/>
                <a:ea typeface="+mn-ea"/>
                <a:cs typeface="+mn-cs"/>
              </a:rPr>
              <a:t>into modules. If </a:t>
            </a:r>
            <a:r>
              <a:rPr lang="en-NZ" sz="1200" kern="1200" baseline="0" smtClean="0">
                <a:solidFill>
                  <a:schemeClr val="tx1"/>
                </a:solidFill>
                <a:latin typeface="+mn-lt"/>
                <a:ea typeface="+mn-ea"/>
                <a:cs typeface="+mn-cs"/>
              </a:rPr>
              <a:t>the operating system and computer hardware can effectively deal </a:t>
            </a:r>
            <a:r>
              <a:rPr lang="en-NZ" sz="1200" kern="1200" baseline="0" dirty="0" smtClean="0">
                <a:solidFill>
                  <a:schemeClr val="tx1"/>
                </a:solidFill>
                <a:latin typeface="+mn-lt"/>
                <a:ea typeface="+mn-ea"/>
                <a:cs typeface="+mn-cs"/>
              </a:rPr>
              <a:t>with </a:t>
            </a:r>
            <a:r>
              <a:rPr lang="en-NZ" sz="1200" kern="1200" baseline="0" smtClean="0">
                <a:solidFill>
                  <a:schemeClr val="tx1"/>
                </a:solidFill>
                <a:latin typeface="+mn-lt"/>
                <a:ea typeface="+mn-ea"/>
                <a:cs typeface="+mn-cs"/>
              </a:rPr>
              <a:t>user programs and data </a:t>
            </a:r>
            <a:r>
              <a:rPr lang="en-NZ" sz="1200" kern="1200" baseline="0" dirty="0" smtClean="0">
                <a:solidFill>
                  <a:schemeClr val="tx1"/>
                </a:solidFill>
                <a:latin typeface="+mn-lt"/>
                <a:ea typeface="+mn-ea"/>
                <a:cs typeface="+mn-cs"/>
              </a:rPr>
              <a:t>in the form of modules of some sort, </a:t>
            </a:r>
            <a:r>
              <a:rPr lang="en-NZ" sz="1200" kern="1200" baseline="0" smtClean="0">
                <a:solidFill>
                  <a:schemeClr val="tx1"/>
                </a:solidFill>
                <a:latin typeface="+mn-lt"/>
                <a:ea typeface="+mn-ea"/>
                <a:cs typeface="+mn-cs"/>
              </a:rPr>
              <a:t>then a </a:t>
            </a:r>
            <a:r>
              <a:rPr lang="en-NZ" sz="1200" kern="1200" baseline="0" dirty="0" smtClean="0">
                <a:solidFill>
                  <a:schemeClr val="tx1"/>
                </a:solidFill>
                <a:latin typeface="+mn-lt"/>
                <a:ea typeface="+mn-ea"/>
                <a:cs typeface="+mn-cs"/>
              </a:rPr>
              <a:t>number </a:t>
            </a:r>
            <a:r>
              <a:rPr lang="en-NZ" sz="1200" kern="1200" baseline="0" smtClean="0">
                <a:solidFill>
                  <a:schemeClr val="tx1"/>
                </a:solidFill>
                <a:latin typeface="+mn-lt"/>
                <a:ea typeface="+mn-ea"/>
                <a:cs typeface="+mn-cs"/>
              </a:rPr>
              <a:t>of advantages can be realized</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extLst>
      <p:ext uri="{BB962C8B-B14F-4D97-AF65-F5344CB8AC3E}">
        <p14:creationId xmlns:p14="http://schemas.microsoft.com/office/powerpoint/2010/main" val="2908904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Because </a:t>
            </a:r>
            <a:r>
              <a:rPr lang="en-NZ" dirty="0" smtClean="0"/>
              <a:t>of this, it </a:t>
            </a:r>
            <a:r>
              <a:rPr lang="en-NZ" smtClean="0"/>
              <a:t>is clear that the task </a:t>
            </a:r>
            <a:r>
              <a:rPr lang="en-NZ" dirty="0" smtClean="0"/>
              <a:t>of </a:t>
            </a:r>
            <a:r>
              <a:rPr lang="en-NZ" smtClean="0"/>
              <a:t>moving information </a:t>
            </a:r>
            <a:r>
              <a:rPr lang="en-NZ" dirty="0" smtClean="0"/>
              <a:t>between the two levels of memory should </a:t>
            </a:r>
            <a:r>
              <a:rPr lang="en-NZ" smtClean="0"/>
              <a:t>be a </a:t>
            </a:r>
            <a:r>
              <a:rPr lang="en-NZ" dirty="0" smtClean="0"/>
              <a:t>system responsibility. </a:t>
            </a:r>
            <a:r>
              <a:rPr lang="en-NZ" smtClean="0"/>
              <a:t>This task </a:t>
            </a:r>
            <a:r>
              <a:rPr lang="en-NZ" dirty="0" smtClean="0"/>
              <a:t>is the essence of </a:t>
            </a:r>
            <a:r>
              <a:rPr lang="en-NZ" smtClean="0"/>
              <a:t>memory management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extLst>
      <p:ext uri="{BB962C8B-B14F-4D97-AF65-F5344CB8AC3E}">
        <p14:creationId xmlns:p14="http://schemas.microsoft.com/office/powerpoint/2010/main" val="155039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Don’t dwell on this slide</a:t>
            </a:r>
            <a:r>
              <a:rPr lang="en-NZ" baseline="0" dirty="0" smtClean="0"/>
              <a:t> – it is </a:t>
            </a:r>
            <a:r>
              <a:rPr lang="en-NZ" baseline="0" smtClean="0"/>
              <a:t>just an indication </a:t>
            </a:r>
            <a:r>
              <a:rPr lang="en-NZ" baseline="0" dirty="0" smtClean="0"/>
              <a:t>on </a:t>
            </a:r>
            <a:r>
              <a:rPr lang="en-NZ" baseline="0" smtClean="0"/>
              <a:t>the various approaches </a:t>
            </a:r>
            <a:r>
              <a:rPr lang="en-NZ" baseline="0" dirty="0" smtClean="0"/>
              <a:t>which will be covered in </a:t>
            </a:r>
            <a:r>
              <a:rPr lang="en-NZ" baseline="0" smtClean="0"/>
              <a:t>further detail </a:t>
            </a:r>
            <a:r>
              <a:rPr lang="en-NZ" baseline="0" dirty="0" smtClean="0"/>
              <a:t>in other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extLst>
      <p:ext uri="{BB962C8B-B14F-4D97-AF65-F5344CB8AC3E}">
        <p14:creationId xmlns:p14="http://schemas.microsoft.com/office/powerpoint/2010/main" val="982518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extLst>
      <p:ext uri="{BB962C8B-B14F-4D97-AF65-F5344CB8AC3E}">
        <p14:creationId xmlns:p14="http://schemas.microsoft.com/office/powerpoint/2010/main" val="541228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extLst>
      <p:ext uri="{BB962C8B-B14F-4D97-AF65-F5344CB8AC3E}">
        <p14:creationId xmlns:p14="http://schemas.microsoft.com/office/powerpoint/2010/main" val="36670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extLst>
      <p:ext uri="{BB962C8B-B14F-4D97-AF65-F5344CB8AC3E}">
        <p14:creationId xmlns:p14="http://schemas.microsoft.com/office/powerpoint/2010/main" val="3036565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extLst>
      <p:ext uri="{BB962C8B-B14F-4D97-AF65-F5344CB8AC3E}">
        <p14:creationId xmlns:p14="http://schemas.microsoft.com/office/powerpoint/2010/main" val="101015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Finish by </a:t>
            </a:r>
            <a:r>
              <a:rPr lang="en-NZ" smtClean="0"/>
              <a:t>mentioning tat fixed partitioning</a:t>
            </a:r>
            <a:r>
              <a:rPr lang="en-NZ" baseline="0" smtClean="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extLst>
      <p:ext uri="{BB962C8B-B14F-4D97-AF65-F5344CB8AC3E}">
        <p14:creationId xmlns:p14="http://schemas.microsoft.com/office/powerpoint/2010/main" val="2544040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extLst>
      <p:ext uri="{BB962C8B-B14F-4D97-AF65-F5344CB8AC3E}">
        <p14:creationId xmlns:p14="http://schemas.microsoft.com/office/powerpoint/2010/main" val="284448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Point out that memory partitioning isn’t used much except for special cases such as kernel memory management</a:t>
            </a:r>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extLst>
      <p:ext uri="{BB962C8B-B14F-4D97-AF65-F5344CB8AC3E}">
        <p14:creationId xmlns:p14="http://schemas.microsoft.com/office/powerpoint/2010/main" val="2703818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dirty="0" smtClean="0"/>
              <a:t>Animated slide</a:t>
            </a:r>
          </a:p>
          <a:p>
            <a:pPr marL="228600" indent="-228600">
              <a:buNone/>
            </a:pPr>
            <a:r>
              <a:rPr lang="en-NZ" dirty="0" smtClean="0"/>
              <a:t>Imagine a system with 64M RAM</a:t>
            </a:r>
          </a:p>
          <a:p>
            <a:pPr marL="228600" lvl="0" indent="-228600">
              <a:buFont typeface="+mj-lt"/>
              <a:buAutoNum type="arabicPeriod"/>
            </a:pPr>
            <a:r>
              <a:rPr lang="en-NZ" dirty="0" smtClean="0"/>
              <a:t>Initially, main memory is empty, except for the operating system </a:t>
            </a:r>
          </a:p>
          <a:p>
            <a:pPr marL="228600" lvl="0" indent="-228600">
              <a:buFont typeface="+mj-lt"/>
              <a:buAutoNum type="arabicPeriod"/>
            </a:pPr>
            <a:r>
              <a:rPr lang="en-NZ" dirty="0" smtClean="0"/>
              <a:t>Three processes are loaded in – leaving a ‘hole’ too small for any further</a:t>
            </a:r>
            <a:r>
              <a:rPr lang="en-NZ" baseline="0" dirty="0" smtClean="0"/>
              <a:t> process</a:t>
            </a:r>
          </a:p>
          <a:p>
            <a:pPr marL="228600" lvl="0" indent="-228600">
              <a:buFont typeface="+mj-lt"/>
              <a:buAutoNum type="arabicPeriod"/>
            </a:pPr>
            <a:r>
              <a:rPr lang="en-NZ" sz="1200" kern="1200" baseline="0" dirty="0" smtClean="0">
                <a:solidFill>
                  <a:schemeClr val="tx1"/>
                </a:solidFill>
                <a:latin typeface="+mn-lt"/>
                <a:ea typeface="+mn-ea"/>
                <a:cs typeface="+mn-cs"/>
              </a:rPr>
              <a:t>At some point, none of the processes in memory is ready. The operating system swaps out process 2, </a:t>
            </a:r>
          </a:p>
          <a:p>
            <a:pPr marL="228600" lvl="0" indent="-228600">
              <a:buFont typeface="+mj-lt"/>
              <a:buAutoNum type="arabicPeriod"/>
            </a:pPr>
            <a:r>
              <a:rPr lang="en-NZ" sz="1200" kern="1200" baseline="0" dirty="0" smtClean="0">
                <a:solidFill>
                  <a:schemeClr val="tx1"/>
                </a:solidFill>
                <a:latin typeface="+mn-lt"/>
                <a:ea typeface="+mn-ea"/>
                <a:cs typeface="+mn-cs"/>
              </a:rPr>
              <a:t>Which leaves sufficient room to load a new process, process 4 – but that creates another hole</a:t>
            </a:r>
          </a:p>
          <a:p>
            <a:pPr marL="228600" lvl="0" indent="-228600">
              <a:buFont typeface="+mj-lt"/>
              <a:buAutoNum type="arabicPeriod"/>
            </a:pPr>
            <a:r>
              <a:rPr lang="en-NZ" sz="1200" kern="1200" baseline="0" dirty="0" smtClean="0">
                <a:solidFill>
                  <a:schemeClr val="tx1"/>
                </a:solidFill>
                <a:latin typeface="+mn-lt"/>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lvl="0" indent="-228600">
              <a:buFont typeface="+mj-lt"/>
              <a:buAutoNum type="arabicPeriod"/>
            </a:pPr>
            <a:r>
              <a:rPr lang="en-NZ" sz="1200" kern="1200" baseline="0" dirty="0" smtClean="0">
                <a:solidFill>
                  <a:schemeClr val="tx1"/>
                </a:solidFill>
                <a:latin typeface="+mn-lt"/>
                <a:ea typeface="+mn-ea"/>
                <a:cs typeface="+mn-cs"/>
              </a:rPr>
              <a:t>Explain External Fragmentation and compaction – mention that compaction implies the capability of dynamic relocation</a:t>
            </a:r>
          </a:p>
          <a:p>
            <a:pPr marL="228600" lvl="0" indent="-228600">
              <a:buFont typeface="+mj-lt"/>
              <a:buAutoNum type="arabicPeriod"/>
            </a:pPr>
            <a:endParaRPr lang="en-NZ" sz="1200" kern="1200" baseline="0" dirty="0" smtClean="0">
              <a:solidFill>
                <a:schemeClr val="tx1"/>
              </a:solidFill>
              <a:latin typeface="+mn-lt"/>
              <a:ea typeface="+mn-ea"/>
              <a:cs typeface="+mn-cs"/>
            </a:endParaRPr>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extLst>
      <p:ext uri="{BB962C8B-B14F-4D97-AF65-F5344CB8AC3E}">
        <p14:creationId xmlns:p14="http://schemas.microsoft.com/office/powerpoint/2010/main" val="2071099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Slide shows Fig 7.5 - an example memory configuration after a number of placement and swapping-out operations. </a:t>
            </a:r>
          </a:p>
          <a:p>
            <a:endParaRPr lang="en-NZ" dirty="0" smtClean="0"/>
          </a:p>
          <a:p>
            <a:pPr>
              <a:buFont typeface="Arial" pitchFamily="34" charset="0"/>
              <a:buChar char="•"/>
            </a:pPr>
            <a:r>
              <a:rPr lang="en-NZ" dirty="0" smtClean="0"/>
              <a:t>The last block that was used was a 22-Mbyte block from which a 14-Mbyte partition was created. </a:t>
            </a:r>
          </a:p>
          <a:p>
            <a:pPr>
              <a:buFont typeface="Arial" pitchFamily="34" charset="0"/>
              <a:buChar char="•"/>
            </a:pPr>
            <a:r>
              <a:rPr lang="en-NZ" dirty="0" smtClean="0"/>
              <a:t>Figure 7.5b shows the difference between the best, first, and next-fit placement algorithms in satisfying a 16-Mbyte allocation request.</a:t>
            </a:r>
          </a:p>
          <a:p>
            <a:pPr>
              <a:buFont typeface="Arial" pitchFamily="34" charset="0"/>
              <a:buChar char="•"/>
            </a:pPr>
            <a:r>
              <a:rPr lang="en-NZ" b="1" dirty="0" smtClean="0"/>
              <a:t>Best-fit </a:t>
            </a:r>
            <a:r>
              <a:rPr lang="en-NZ" dirty="0" smtClean="0"/>
              <a:t>will search the entire list of available blocks and make use of the 18-Mbyte block, leaving a 2-Mbyte fragment.</a:t>
            </a:r>
          </a:p>
          <a:p>
            <a:pPr>
              <a:buFont typeface="Arial" pitchFamily="34" charset="0"/>
              <a:buChar char="•"/>
            </a:pPr>
            <a:r>
              <a:rPr lang="en-NZ" b="1" dirty="0" smtClean="0"/>
              <a:t>First-fit </a:t>
            </a:r>
            <a:r>
              <a:rPr lang="en-NZ" dirty="0" smtClean="0"/>
              <a:t>results in a 6-Mbyte fragment, and </a:t>
            </a:r>
          </a:p>
          <a:p>
            <a:pPr>
              <a:buFont typeface="Arial" pitchFamily="34" charset="0"/>
              <a:buChar char="•"/>
            </a:pPr>
            <a:r>
              <a:rPr lang="en-NZ" b="1" dirty="0" smtClean="0"/>
              <a:t>Next-fit </a:t>
            </a:r>
            <a:r>
              <a:rPr lang="en-NZ" dirty="0" smtClean="0"/>
              <a:t>results in a 20-Mbyte fragment.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extLst>
      <p:ext uri="{BB962C8B-B14F-4D97-AF65-F5344CB8AC3E}">
        <p14:creationId xmlns:p14="http://schemas.microsoft.com/office/powerpoint/2010/main" val="371960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extLst>
      <p:ext uri="{BB962C8B-B14F-4D97-AF65-F5344CB8AC3E}">
        <p14:creationId xmlns:p14="http://schemas.microsoft.com/office/powerpoint/2010/main" val="2743478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extLst>
      <p:ext uri="{BB962C8B-B14F-4D97-AF65-F5344CB8AC3E}">
        <p14:creationId xmlns:p14="http://schemas.microsoft.com/office/powerpoint/2010/main" val="64800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extLst>
      <p:ext uri="{BB962C8B-B14F-4D97-AF65-F5344CB8AC3E}">
        <p14:creationId xmlns:p14="http://schemas.microsoft.com/office/powerpoint/2010/main" val="1003060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In a fixed partitioning </a:t>
            </a:r>
            <a:r>
              <a:rPr lang="en-NZ" dirty="0" smtClean="0"/>
              <a:t>scheme limits the number </a:t>
            </a:r>
            <a:r>
              <a:rPr lang="en-NZ" smtClean="0"/>
              <a:t>of active processes and may use space </a:t>
            </a:r>
            <a:r>
              <a:rPr lang="en-NZ" dirty="0" smtClean="0"/>
              <a:t>inefficiently if there </a:t>
            </a:r>
            <a:r>
              <a:rPr lang="en-NZ" smtClean="0"/>
              <a:t>is a poor match between available partition sizes and </a:t>
            </a:r>
            <a:r>
              <a:rPr lang="en-NZ" dirty="0" smtClean="0"/>
              <a:t>process sizes.</a:t>
            </a:r>
          </a:p>
          <a:p>
            <a:endParaRPr lang="en-NZ" dirty="0" smtClean="0"/>
          </a:p>
          <a:p>
            <a:r>
              <a:rPr lang="en-NZ" smtClean="0"/>
              <a:t>A dynamic partitioning </a:t>
            </a:r>
            <a:r>
              <a:rPr lang="en-NZ" dirty="0" smtClean="0"/>
              <a:t>scheme is more complex </a:t>
            </a:r>
            <a:r>
              <a:rPr lang="en-NZ" smtClean="0"/>
              <a:t>to maintain and </a:t>
            </a:r>
            <a:r>
              <a:rPr lang="en-NZ" dirty="0" smtClean="0"/>
              <a:t>includes </a:t>
            </a:r>
            <a:r>
              <a:rPr lang="en-NZ" smtClean="0"/>
              <a:t>the overhead of compaction</a:t>
            </a:r>
            <a:r>
              <a:rPr lang="en-NZ" dirty="0" smtClean="0"/>
              <a:t>.</a:t>
            </a:r>
          </a:p>
          <a:p>
            <a:endParaRPr lang="en-NZ" dirty="0" smtClean="0"/>
          </a:p>
          <a:p>
            <a:r>
              <a:rPr lang="en-NZ" smtClean="0"/>
              <a:t>An </a:t>
            </a:r>
            <a:r>
              <a:rPr lang="en-NZ" dirty="0" smtClean="0"/>
              <a:t>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extLst>
      <p:ext uri="{BB962C8B-B14F-4D97-AF65-F5344CB8AC3E}">
        <p14:creationId xmlns:p14="http://schemas.microsoft.com/office/powerpoint/2010/main" val="213117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7.6 </a:t>
            </a:r>
            <a:r>
              <a:rPr lang="en-NZ" smtClean="0"/>
              <a:t>gives an example using a 1-Mbyte initial </a:t>
            </a:r>
            <a:r>
              <a:rPr lang="en-NZ" dirty="0" smtClean="0"/>
              <a:t>block.</a:t>
            </a:r>
          </a:p>
          <a:p>
            <a:endParaRPr lang="en-NZ" dirty="0" smtClean="0"/>
          </a:p>
          <a:p>
            <a:r>
              <a:rPr lang="en-NZ" dirty="0" smtClean="0"/>
              <a:t>The </a:t>
            </a:r>
            <a:r>
              <a:rPr lang="en-NZ" smtClean="0"/>
              <a:t>first request,A, </a:t>
            </a:r>
            <a:r>
              <a:rPr lang="en-NZ" dirty="0" smtClean="0"/>
              <a:t>is for 100 Kbytes, for </a:t>
            </a:r>
            <a:r>
              <a:rPr lang="en-NZ" smtClean="0"/>
              <a:t>which a </a:t>
            </a:r>
            <a:r>
              <a:rPr lang="en-NZ" dirty="0" smtClean="0"/>
              <a:t>128K block is needed.</a:t>
            </a:r>
          </a:p>
          <a:p>
            <a:endParaRPr lang="en-NZ" dirty="0" smtClean="0"/>
          </a:p>
          <a:p>
            <a:pPr>
              <a:buFont typeface="Arial" pitchFamily="34" charset="0"/>
              <a:buChar char="•"/>
            </a:pPr>
            <a:r>
              <a:rPr lang="en-NZ" smtClean="0"/>
              <a:t>The initial </a:t>
            </a:r>
            <a:r>
              <a:rPr lang="en-NZ" dirty="0" smtClean="0"/>
              <a:t>block is divided into two 512K buddies.</a:t>
            </a:r>
          </a:p>
          <a:p>
            <a:pPr lvl="0">
              <a:buFont typeface="Arial" pitchFamily="34" charset="0"/>
              <a:buChar char="•"/>
            </a:pPr>
            <a:r>
              <a:rPr lang="en-NZ" dirty="0" smtClean="0"/>
              <a:t>The first of these is divided into two 256K buddies, </a:t>
            </a:r>
          </a:p>
          <a:p>
            <a:pPr lvl="0">
              <a:buFont typeface="Arial" pitchFamily="34" charset="0"/>
              <a:buChar char="•"/>
            </a:pPr>
            <a:r>
              <a:rPr lang="en-NZ" smtClean="0"/>
              <a:t>and </a:t>
            </a:r>
            <a:r>
              <a:rPr lang="en-NZ" dirty="0" smtClean="0"/>
              <a:t>the first of these is divided into two 128K buddies,</a:t>
            </a:r>
          </a:p>
          <a:p>
            <a:pPr lvl="0">
              <a:buFont typeface="Arial" pitchFamily="34" charset="0"/>
              <a:buChar char="•"/>
            </a:pPr>
            <a:r>
              <a:rPr lang="en-NZ" dirty="0" smtClean="0"/>
              <a:t> one of which </a:t>
            </a:r>
            <a:r>
              <a:rPr lang="en-NZ" smtClean="0"/>
              <a:t>is allocated to A.</a:t>
            </a:r>
            <a:endParaRPr lang="en-NZ" dirty="0" smtClean="0"/>
          </a:p>
          <a:p>
            <a:pPr lvl="0">
              <a:buFont typeface="Arial" pitchFamily="34" charset="0"/>
              <a:buChar char="•"/>
            </a:pPr>
            <a:r>
              <a:rPr lang="en-NZ" dirty="0" smtClean="0"/>
              <a:t>The next </a:t>
            </a:r>
            <a:r>
              <a:rPr lang="en-NZ" dirty="0" err="1" smtClean="0"/>
              <a:t>request,B</a:t>
            </a:r>
            <a:r>
              <a:rPr lang="en-NZ" dirty="0" smtClean="0"/>
              <a:t>, </a:t>
            </a:r>
            <a:r>
              <a:rPr lang="en-NZ" smtClean="0"/>
              <a:t>requires a </a:t>
            </a:r>
            <a:r>
              <a:rPr lang="en-NZ" dirty="0" smtClean="0"/>
              <a:t>256K block. </a:t>
            </a:r>
            <a:r>
              <a:rPr lang="en-NZ" smtClean="0"/>
              <a:t>Such a </a:t>
            </a:r>
            <a:r>
              <a:rPr lang="en-NZ" dirty="0" smtClean="0"/>
              <a:t>block </a:t>
            </a:r>
            <a:r>
              <a:rPr lang="en-NZ" smtClean="0"/>
              <a:t>is already available and is allocated</a:t>
            </a:r>
            <a:r>
              <a:rPr lang="en-NZ" dirty="0" smtClean="0"/>
              <a:t>. </a:t>
            </a:r>
          </a:p>
          <a:p>
            <a:pPr lvl="0">
              <a:buFont typeface="Arial" pitchFamily="34" charset="0"/>
              <a:buChar char="•"/>
            </a:pPr>
            <a:r>
              <a:rPr lang="en-NZ" dirty="0" smtClean="0"/>
              <a:t>The process continues with </a:t>
            </a:r>
            <a:r>
              <a:rPr lang="en-NZ" smtClean="0"/>
              <a:t>splitting and coalescing occurring as </a:t>
            </a:r>
            <a:r>
              <a:rPr lang="en-NZ" dirty="0" smtClean="0"/>
              <a:t>needed.</a:t>
            </a:r>
          </a:p>
          <a:p>
            <a:pPr lvl="0">
              <a:buFont typeface="Arial" pitchFamily="34" charset="0"/>
              <a:buChar char="•"/>
            </a:pPr>
            <a:r>
              <a:rPr lang="en-NZ" smtClean="0"/>
              <a:t>Note that </a:t>
            </a:r>
            <a:r>
              <a:rPr lang="en-NZ" dirty="0" smtClean="0"/>
              <a:t>when E </a:t>
            </a:r>
            <a:r>
              <a:rPr lang="en-NZ" smtClean="0"/>
              <a:t>is released,two </a:t>
            </a:r>
            <a:r>
              <a:rPr lang="en-NZ" dirty="0" smtClean="0"/>
              <a:t>128K </a:t>
            </a:r>
            <a:r>
              <a:rPr lang="en-NZ" smtClean="0"/>
              <a:t>buddies are coalesced into a </a:t>
            </a:r>
            <a:r>
              <a:rPr lang="en-NZ" dirty="0" smtClean="0"/>
              <a:t>256K block, which </a:t>
            </a:r>
            <a:r>
              <a:rPr lang="en-NZ" smtClean="0"/>
              <a:t>is immediately coalesced </a:t>
            </a:r>
            <a:r>
              <a:rPr lang="en-NZ" dirty="0" smtClean="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extLst>
      <p:ext uri="{BB962C8B-B14F-4D97-AF65-F5344CB8AC3E}">
        <p14:creationId xmlns:p14="http://schemas.microsoft.com/office/powerpoint/2010/main" val="2221058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7.7 </a:t>
            </a:r>
            <a:r>
              <a:rPr lang="en-NZ" smtClean="0"/>
              <a:t>shows a binary tree representation </a:t>
            </a:r>
            <a:r>
              <a:rPr lang="en-NZ" dirty="0" smtClean="0"/>
              <a:t>of the </a:t>
            </a:r>
            <a:r>
              <a:rPr lang="en-NZ" smtClean="0"/>
              <a:t>buddy allocation immediately after the Release </a:t>
            </a:r>
            <a:r>
              <a:rPr lang="en-NZ" dirty="0" smtClean="0"/>
              <a:t>B request.</a:t>
            </a:r>
          </a:p>
          <a:p>
            <a:endParaRPr lang="en-NZ" dirty="0" smtClean="0"/>
          </a:p>
          <a:p>
            <a:r>
              <a:rPr lang="en-NZ" smtClean="0"/>
              <a:t>The leaf </a:t>
            </a:r>
            <a:r>
              <a:rPr lang="en-NZ" dirty="0" smtClean="0"/>
              <a:t>nodes represent the </a:t>
            </a:r>
            <a:r>
              <a:rPr lang="en-NZ" smtClean="0"/>
              <a:t>current partitioning </a:t>
            </a:r>
            <a:r>
              <a:rPr lang="en-NZ" dirty="0" smtClean="0"/>
              <a:t>the memory. </a:t>
            </a:r>
          </a:p>
          <a:p>
            <a:endParaRPr lang="en-NZ" dirty="0" smtClean="0"/>
          </a:p>
          <a:p>
            <a:r>
              <a:rPr lang="en-NZ" dirty="0" smtClean="0"/>
              <a:t>If two </a:t>
            </a:r>
            <a:r>
              <a:rPr lang="en-NZ" smtClean="0"/>
              <a:t>buddies are leaf </a:t>
            </a:r>
            <a:r>
              <a:rPr lang="en-NZ" dirty="0" smtClean="0"/>
              <a:t>nodes, </a:t>
            </a:r>
            <a:r>
              <a:rPr lang="en-NZ" b="1" smtClean="0"/>
              <a:t>then at least </a:t>
            </a:r>
            <a:r>
              <a:rPr lang="en-NZ" b="1" dirty="0" smtClean="0"/>
              <a:t>one must </a:t>
            </a:r>
            <a:r>
              <a:rPr lang="en-NZ" b="1" smtClean="0"/>
              <a:t>be allocated</a:t>
            </a:r>
            <a:r>
              <a:rPr lang="en-NZ" b="1" dirty="0" smtClean="0"/>
              <a:t>;</a:t>
            </a:r>
          </a:p>
          <a:p>
            <a:pPr lvl="1"/>
            <a:r>
              <a:rPr lang="en-NZ" dirty="0" smtClean="0"/>
              <a:t>otherwise they would </a:t>
            </a:r>
            <a:r>
              <a:rPr lang="en-NZ" smtClean="0"/>
              <a:t>be coalesced into a larger </a:t>
            </a:r>
            <a:r>
              <a:rPr lang="en-NZ" dirty="0" smtClean="0"/>
              <a:t>block.</a:t>
            </a:r>
          </a:p>
          <a:p>
            <a:pPr lvl="0"/>
            <a:endParaRPr lang="en-NZ" dirty="0" smtClean="0"/>
          </a:p>
          <a:p>
            <a:pPr lvl="0">
              <a:buFont typeface="Arial" pitchFamily="34" charset="0"/>
              <a:buChar char="•"/>
            </a:pPr>
            <a:r>
              <a:rPr lang="en-NZ" dirty="0" smtClean="0"/>
              <a:t>The buddy system </a:t>
            </a:r>
            <a:r>
              <a:rPr lang="en-NZ" smtClean="0"/>
              <a:t>is a reasonable </a:t>
            </a:r>
            <a:r>
              <a:rPr lang="en-NZ" dirty="0" smtClean="0"/>
              <a:t>compromise to overcome </a:t>
            </a:r>
            <a:r>
              <a:rPr lang="en-NZ" smtClean="0"/>
              <a:t>the disadvantages </a:t>
            </a:r>
            <a:r>
              <a:rPr lang="en-NZ" dirty="0" smtClean="0"/>
              <a:t>of both the </a:t>
            </a:r>
            <a:r>
              <a:rPr lang="en-NZ" smtClean="0"/>
              <a:t>fixed and variable partitioning </a:t>
            </a:r>
            <a:r>
              <a:rPr lang="en-NZ" dirty="0" smtClean="0"/>
              <a:t>schemes, </a:t>
            </a:r>
          </a:p>
          <a:p>
            <a:pPr lvl="0">
              <a:buFont typeface="Arial" pitchFamily="34" charset="0"/>
              <a:buChar char="•"/>
            </a:pPr>
            <a:r>
              <a:rPr lang="en-NZ" dirty="0" smtClean="0"/>
              <a:t> But </a:t>
            </a:r>
            <a:r>
              <a:rPr lang="en-NZ" smtClean="0"/>
              <a:t>in contemporary operating </a:t>
            </a:r>
            <a:r>
              <a:rPr lang="en-NZ" dirty="0" smtClean="0"/>
              <a:t>systems</a:t>
            </a:r>
            <a:r>
              <a:rPr lang="en-NZ" smtClean="0"/>
              <a:t>, virtual memory based on paging and segmentation </a:t>
            </a:r>
            <a:r>
              <a:rPr lang="en-NZ" dirty="0" smtClean="0"/>
              <a:t>is superior. </a:t>
            </a:r>
          </a:p>
          <a:p>
            <a:pPr lvl="0">
              <a:buFont typeface="Arial" pitchFamily="34" charset="0"/>
              <a:buChar char="•"/>
            </a:pPr>
            <a:r>
              <a:rPr lang="en-NZ" dirty="0" smtClean="0"/>
              <a:t>However, the buddy </a:t>
            </a:r>
            <a:r>
              <a:rPr lang="en-NZ" smtClean="0"/>
              <a:t>system has found application in parallel systems as an efficient means of allocation and release for parallel programs. A </a:t>
            </a:r>
            <a:r>
              <a:rPr lang="en-NZ" dirty="0" smtClean="0"/>
              <a:t>modified form of the buddy system is used for UNIX kernel </a:t>
            </a:r>
            <a:r>
              <a:rPr lang="en-NZ" smtClean="0"/>
              <a:t>memory allocation </a:t>
            </a:r>
            <a:r>
              <a:rPr lang="en-NZ" dirty="0" smtClean="0"/>
              <a:t>(described </a:t>
            </a:r>
            <a:r>
              <a:rPr lang="en-NZ" smtClean="0"/>
              <a:t>in Chapter </a:t>
            </a:r>
            <a:r>
              <a:rPr lang="en-NZ" dirty="0" smtClean="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extLst>
      <p:ext uri="{BB962C8B-B14F-4D97-AF65-F5344CB8AC3E}">
        <p14:creationId xmlns:p14="http://schemas.microsoft.com/office/powerpoint/2010/main" val="3583456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extLst>
      <p:ext uri="{BB962C8B-B14F-4D97-AF65-F5344CB8AC3E}">
        <p14:creationId xmlns:p14="http://schemas.microsoft.com/office/powerpoint/2010/main" val="2769652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translation </a:t>
            </a:r>
            <a:r>
              <a:rPr lang="en-US" dirty="0" smtClean="0"/>
              <a:t>must </a:t>
            </a:r>
            <a:r>
              <a:rPr lang="en-US" smtClean="0"/>
              <a:t>be made </a:t>
            </a:r>
            <a:r>
              <a:rPr lang="en-US" dirty="0" smtClean="0"/>
              <a:t>from </a:t>
            </a:r>
            <a:r>
              <a:rPr lang="en-US" smtClean="0"/>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extLst>
      <p:ext uri="{BB962C8B-B14F-4D97-AF65-F5344CB8AC3E}">
        <p14:creationId xmlns:p14="http://schemas.microsoft.com/office/powerpoint/2010/main" val="836679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smtClean="0">
                <a:solidFill>
                  <a:schemeClr val="tx1"/>
                </a:solidFill>
                <a:latin typeface="+mn-lt"/>
                <a:ea typeface="+mn-ea"/>
                <a:cs typeface="+mn-cs"/>
              </a:rPr>
              <a:t>Introduce by pointing out that in a  </a:t>
            </a:r>
            <a:r>
              <a:rPr lang="en-NZ" sz="1200" b="0" kern="1200" baseline="0" dirty="0" err="1" smtClean="0">
                <a:solidFill>
                  <a:schemeClr val="tx1"/>
                </a:solidFill>
                <a:latin typeface="+mn-lt"/>
                <a:ea typeface="+mn-ea"/>
                <a:cs typeface="+mn-cs"/>
              </a:rPr>
              <a:t>uniprogramming</a:t>
            </a:r>
            <a:r>
              <a:rPr lang="en-NZ" sz="1200" b="0" kern="1200" baseline="0" dirty="0" smtClean="0">
                <a:solidFill>
                  <a:schemeClr val="tx1"/>
                </a:solidFill>
                <a:latin typeface="+mn-lt"/>
                <a:ea typeface="+mn-ea"/>
                <a:cs typeface="+mn-cs"/>
              </a:rPr>
              <a:t> system, main memory is divided into two parts: </a:t>
            </a:r>
          </a:p>
          <a:p>
            <a:pPr lvl="1">
              <a:buFont typeface="Arial" pitchFamily="34" charset="0"/>
              <a:buChar char="•"/>
            </a:pPr>
            <a:r>
              <a:rPr lang="en-NZ" sz="1200" b="0" kern="1200" baseline="0" dirty="0" smtClean="0">
                <a:solidFill>
                  <a:schemeClr val="tx1"/>
                </a:solidFill>
                <a:latin typeface="+mn-lt"/>
                <a:ea typeface="+mn-ea"/>
                <a:cs typeface="+mn-cs"/>
              </a:rPr>
              <a:t>one part for the operating system (resident monitor, kernel) and </a:t>
            </a:r>
          </a:p>
          <a:p>
            <a:pPr lvl="1">
              <a:buFont typeface="Arial" pitchFamily="34" charset="0"/>
              <a:buChar char="•"/>
            </a:pPr>
            <a:r>
              <a:rPr lang="en-NZ" sz="1200" b="0" kern="1200" baseline="0" dirty="0" smtClean="0">
                <a:solidFill>
                  <a:schemeClr val="tx1"/>
                </a:solidFill>
                <a:latin typeface="+mn-lt"/>
                <a:ea typeface="+mn-ea"/>
                <a:cs typeface="+mn-cs"/>
              </a:rPr>
              <a:t> one part for the program currently being executed. </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dirty="0" smtClean="0">
                <a:solidFill>
                  <a:schemeClr val="tx1"/>
                </a:solidFill>
                <a:latin typeface="+mn-lt"/>
                <a:ea typeface="+mn-ea"/>
                <a:cs typeface="+mn-cs"/>
              </a:rPr>
              <a:t>In a multiprogramming system, the “user” part of memory must be further subdivided to accommodate multiple processes.</a:t>
            </a:r>
          </a:p>
          <a:p>
            <a:endParaRPr lang="en-NZ" sz="1200" b="0" kern="1200" baseline="0" dirty="0" smtClean="0">
              <a:solidFill>
                <a:schemeClr val="tx1"/>
              </a:solidFill>
              <a:latin typeface="+mn-lt"/>
              <a:ea typeface="+mn-ea"/>
              <a:cs typeface="+mn-cs"/>
            </a:endParaRPr>
          </a:p>
          <a:p>
            <a:r>
              <a:rPr lang="en-NZ" dirty="0" smtClean="0"/>
              <a:t>Emphasise that memory management is vital in a multiprogramming system. If only a few processes are in memory, then for much of the time all of the processes will be waiting</a:t>
            </a:r>
          </a:p>
          <a:p>
            <a:r>
              <a:rPr lang="en-NZ" dirty="0" smtClean="0"/>
              <a:t>for I/O and the processor will be idle.</a:t>
            </a:r>
          </a:p>
          <a:p>
            <a:endParaRPr lang="en-NZ" dirty="0" smtClean="0"/>
          </a:p>
          <a:p>
            <a:r>
              <a:rPr lang="en-NZ" dirty="0" smtClean="0"/>
              <a:t>Thus memory needs to be allocated to ensure a reasonable supply of ready processes to consume available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extLst>
      <p:ext uri="{BB962C8B-B14F-4D97-AF65-F5344CB8AC3E}">
        <p14:creationId xmlns:p14="http://schemas.microsoft.com/office/powerpoint/2010/main" val="1851679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extLst>
      <p:ext uri="{BB962C8B-B14F-4D97-AF65-F5344CB8AC3E}">
        <p14:creationId xmlns:p14="http://schemas.microsoft.com/office/powerpoint/2010/main" val="430268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extLst>
      <p:ext uri="{BB962C8B-B14F-4D97-AF65-F5344CB8AC3E}">
        <p14:creationId xmlns:p14="http://schemas.microsoft.com/office/powerpoint/2010/main" val="2764637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extLst>
      <p:ext uri="{BB962C8B-B14F-4D97-AF65-F5344CB8AC3E}">
        <p14:creationId xmlns:p14="http://schemas.microsoft.com/office/powerpoint/2010/main" val="430273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extLst>
      <p:ext uri="{BB962C8B-B14F-4D97-AF65-F5344CB8AC3E}">
        <p14:creationId xmlns:p14="http://schemas.microsoft.com/office/powerpoint/2010/main" val="11644992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extLst>
      <p:ext uri="{BB962C8B-B14F-4D97-AF65-F5344CB8AC3E}">
        <p14:creationId xmlns:p14="http://schemas.microsoft.com/office/powerpoint/2010/main" val="3667438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smtClean="0"/>
              <a:t>Animated slide</a:t>
            </a:r>
          </a:p>
          <a:p>
            <a:pPr marL="228600" indent="-228600">
              <a:buFont typeface="+mj-lt"/>
              <a:buNone/>
            </a:pPr>
            <a:endParaRPr lang="en-NZ" sz="1200" kern="1200" baseline="0" dirty="0" smtClean="0">
              <a:solidFill>
                <a:schemeClr val="tx1"/>
              </a:solidFill>
              <a:latin typeface="+mn-lt"/>
              <a:ea typeface="+mn-ea"/>
              <a:cs typeface="+mn-cs"/>
            </a:endParaRPr>
          </a:p>
          <a:p>
            <a:pPr marL="228600" indent="-228600">
              <a:buFont typeface="+mj-lt"/>
              <a:buAutoNum type="arabicPeriod"/>
            </a:pPr>
            <a:r>
              <a:rPr lang="en-NZ" sz="1200" kern="1200" baseline="0" dirty="0" smtClean="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smtClean="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smtClean="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smtClean="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smtClean="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smtClean="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extLst>
      <p:ext uri="{BB962C8B-B14F-4D97-AF65-F5344CB8AC3E}">
        <p14:creationId xmlns:p14="http://schemas.microsoft.com/office/powerpoint/2010/main" val="3255935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extLst>
      <p:ext uri="{BB962C8B-B14F-4D97-AF65-F5344CB8AC3E}">
        <p14:creationId xmlns:p14="http://schemas.microsoft.com/office/powerpoint/2010/main" val="1307236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difference with dynamic partitioning, is that with segmentation a program may occupy more than one partition, and these partitions need not be contiguous.</a:t>
            </a:r>
          </a:p>
          <a:p>
            <a:endParaRPr lang="en-NZ" dirty="0" smtClean="0"/>
          </a:p>
          <a:p>
            <a:r>
              <a:rPr lang="en-NZ" dirty="0" smtClean="0"/>
              <a:t>Segmentation eliminates internal fragmentation but suffers from external fragmentation</a:t>
            </a:r>
            <a:r>
              <a:rPr lang="en-NZ" baseline="0" dirty="0" smtClean="0"/>
              <a:t> (as does dynamic partitioning)</a:t>
            </a:r>
            <a:endParaRPr lang="en-NZ" dirty="0" smtClean="0"/>
          </a:p>
          <a:p>
            <a:endParaRPr lang="en-NZ" dirty="0" smtClean="0"/>
          </a:p>
          <a:p>
            <a:r>
              <a:rPr lang="en-NZ" dirty="0" smtClean="0"/>
              <a:t>However, because a process is broken up into a number of smaller pieces, the external fragmentation should be less.</a:t>
            </a:r>
          </a:p>
          <a:p>
            <a:r>
              <a:rPr lang="en-NZ" dirty="0" smtClean="0"/>
              <a:t>A consequence of unequal-size segments is that there is no simple relationship between logical addresses and physical addresses. </a:t>
            </a:r>
          </a:p>
          <a:p>
            <a:endParaRPr lang="en-NZ" dirty="0" smtClean="0"/>
          </a:p>
          <a:p>
            <a:r>
              <a:rPr lang="en-NZ" dirty="0" smtClean="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smtClean="0"/>
              <a:t> the starting address in main memory of the corresponding segment. </a:t>
            </a:r>
          </a:p>
          <a:p>
            <a:pPr lvl="1">
              <a:buFont typeface="Arial" pitchFamily="34" charset="0"/>
              <a:buChar char="•"/>
            </a:pPr>
            <a:r>
              <a:rPr lang="en-NZ" dirty="0" smtClean="0"/>
              <a:t>the length of the segment, to assure that invalid addresses are not used.</a:t>
            </a:r>
          </a:p>
          <a:p>
            <a:endParaRPr lang="en-NZ" dirty="0" smtClean="0"/>
          </a:p>
          <a:p>
            <a:r>
              <a:rPr lang="en-NZ" dirty="0" smtClean="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extLst>
      <p:ext uri="{BB962C8B-B14F-4D97-AF65-F5344CB8AC3E}">
        <p14:creationId xmlns:p14="http://schemas.microsoft.com/office/powerpoint/2010/main" val="840515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sz="1200" kern="1200" baseline="0" dirty="0" smtClean="0">
                <a:solidFill>
                  <a:schemeClr val="tx1"/>
                </a:solidFill>
                <a:latin typeface="+mn-lt"/>
                <a:ea typeface="+mn-ea"/>
                <a:cs typeface="+mn-cs"/>
              </a:rPr>
              <a:t>In this example, 16-bit addresses are used, and the page size is 1K =1024 bytes.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relative address 1502, in binary form, is 0000010111011110.</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With a page size of 1K, an offset field of 10 bits is needed, leaving 6 bits for the page number.</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Thus a program can consist of a maximum of 2</a:t>
            </a:r>
            <a:r>
              <a:rPr lang="en-NZ" sz="1200" kern="1200" baseline="30000" dirty="0" smtClean="0">
                <a:solidFill>
                  <a:schemeClr val="tx1"/>
                </a:solidFill>
                <a:latin typeface="+mn-lt"/>
                <a:ea typeface="+mn-ea"/>
                <a:cs typeface="+mn-cs"/>
              </a:rPr>
              <a:t>6 </a:t>
            </a:r>
            <a:r>
              <a:rPr lang="en-NZ" sz="1200" kern="1200" baseline="0" dirty="0" smtClean="0">
                <a:solidFill>
                  <a:schemeClr val="tx1"/>
                </a:solidFill>
                <a:latin typeface="+mn-lt"/>
                <a:ea typeface="+mn-ea"/>
                <a:cs typeface="+mn-cs"/>
              </a:rPr>
              <a:t>=64 pages of 1K bytes each.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As Figure 7.11b shows, relative address 1502 corresponds to </a:t>
            </a:r>
          </a:p>
          <a:p>
            <a:pPr lvl="1">
              <a:buFont typeface="Arial" pitchFamily="34" charset="0"/>
              <a:buChar char="•"/>
            </a:pPr>
            <a:r>
              <a:rPr lang="en-NZ" sz="1200" kern="1200" baseline="0" dirty="0" smtClean="0">
                <a:solidFill>
                  <a:schemeClr val="tx1"/>
                </a:solidFill>
                <a:latin typeface="+mn-lt"/>
                <a:ea typeface="+mn-ea"/>
                <a:cs typeface="+mn-cs"/>
              </a:rPr>
              <a:t>an offset of 478 (0111011110) on page 1 (000001), </a:t>
            </a:r>
          </a:p>
          <a:p>
            <a:pPr lvl="1">
              <a:buFont typeface="Arial" pitchFamily="34" charset="0"/>
              <a:buChar char="•"/>
            </a:pPr>
            <a:r>
              <a:rPr lang="en-NZ" sz="1200" kern="1200" baseline="0" dirty="0" smtClean="0">
                <a:solidFill>
                  <a:schemeClr val="tx1"/>
                </a:solidFill>
                <a:latin typeface="+mn-lt"/>
                <a:ea typeface="+mn-ea"/>
                <a:cs typeface="+mn-cs"/>
              </a:rPr>
              <a:t>which yields the same 16-bit number, 0000010111011110.</a:t>
            </a:r>
          </a:p>
          <a:p>
            <a:endParaRPr lang="en-NZ" dirty="0" smtClean="0"/>
          </a:p>
          <a:p>
            <a:r>
              <a:rPr lang="en-NZ" dirty="0" smtClean="0"/>
              <a:t>Consider an address of n + m bits, where the leftmost n bits are the segment number and the rightmost m bits</a:t>
            </a:r>
          </a:p>
          <a:p>
            <a:r>
              <a:rPr lang="en-NZ" dirty="0" smtClean="0"/>
              <a:t>are the offset. </a:t>
            </a:r>
          </a:p>
          <a:p>
            <a:endParaRPr lang="en-NZ" dirty="0" smtClean="0"/>
          </a:p>
          <a:p>
            <a:r>
              <a:rPr lang="en-NZ" dirty="0" smtClean="0"/>
              <a:t>In the example on the slide </a:t>
            </a:r>
          </a:p>
          <a:p>
            <a:pPr lvl="1">
              <a:buFont typeface="Arial" pitchFamily="34" charset="0"/>
              <a:buChar char="•"/>
            </a:pPr>
            <a:r>
              <a:rPr lang="en-NZ" dirty="0" smtClean="0"/>
              <a:t>n = 4 and </a:t>
            </a:r>
          </a:p>
          <a:p>
            <a:pPr lvl="1">
              <a:buFont typeface="Arial" pitchFamily="34" charset="0"/>
              <a:buChar char="•"/>
            </a:pPr>
            <a:r>
              <a:rPr lang="en-NZ" dirty="0" smtClean="0"/>
              <a:t>m =12.</a:t>
            </a:r>
          </a:p>
          <a:p>
            <a:pPr lvl="0">
              <a:buFont typeface="Arial" pitchFamily="34" charset="0"/>
              <a:buNone/>
            </a:pPr>
            <a:endParaRPr lang="en-NZ" dirty="0" smtClean="0"/>
          </a:p>
          <a:p>
            <a:pPr lvl="0">
              <a:buFont typeface="Arial" pitchFamily="34" charset="0"/>
              <a:buNone/>
            </a:pPr>
            <a:r>
              <a:rPr lang="en-NZ" dirty="0" smtClean="0"/>
              <a:t>Thus the maximum segment size is 2</a:t>
            </a:r>
            <a:r>
              <a:rPr lang="en-NZ" baseline="30000" dirty="0" smtClean="0"/>
              <a:t>12</a:t>
            </a:r>
            <a:r>
              <a:rPr lang="en-NZ" dirty="0" smtClean="0"/>
              <a:t> = 4096.</a:t>
            </a:r>
          </a:p>
          <a:p>
            <a:endParaRPr lang="en-NZ" dirty="0" smtClean="0"/>
          </a:p>
          <a:p>
            <a:endParaRPr lang="en-US" dirty="0" smtClean="0"/>
          </a:p>
          <a:p>
            <a:pPr lvl="0">
              <a:buFont typeface="Arial" pitchFamily="34" charset="0"/>
              <a:buNone/>
            </a:pPr>
            <a:r>
              <a:rPr lang="en-NZ" dirty="0" smtClean="0"/>
              <a:t>The following steps are needed for address translation:</a:t>
            </a:r>
          </a:p>
          <a:p>
            <a:pPr lvl="1"/>
            <a:r>
              <a:rPr lang="en-NZ" dirty="0" smtClean="0"/>
              <a:t>• Extract the segment number as the leftmost n bits of the logical address.</a:t>
            </a:r>
          </a:p>
          <a:p>
            <a:pPr lvl="1"/>
            <a:r>
              <a:rPr lang="en-NZ" dirty="0" smtClean="0"/>
              <a:t>• Use the segment number as an index into the process segment table to find the starting physical address of the segment.</a:t>
            </a:r>
          </a:p>
          <a:p>
            <a:pPr lvl="0"/>
            <a:endParaRPr lang="en-NZ" dirty="0" smtClean="0"/>
          </a:p>
          <a:p>
            <a:pPr lvl="0"/>
            <a:r>
              <a:rPr lang="en-NZ" dirty="0" smtClean="0"/>
              <a:t>Compare the offset, expressed in the rightmost m bits, to the length of the segment. If the offset is greater than or equal to the length, the address is invalid.</a:t>
            </a:r>
          </a:p>
          <a:p>
            <a:pPr lvl="0"/>
            <a:endParaRPr lang="en-NZ" dirty="0" smtClean="0"/>
          </a:p>
          <a:p>
            <a:pPr lvl="0"/>
            <a:r>
              <a:rPr lang="en-NZ" dirty="0" smtClean="0"/>
              <a:t>The desired physical address is the sum of the starting physical address of the segment plus the offset.</a:t>
            </a:r>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extLst>
      <p:ext uri="{BB962C8B-B14F-4D97-AF65-F5344CB8AC3E}">
        <p14:creationId xmlns:p14="http://schemas.microsoft.com/office/powerpoint/2010/main" val="2847341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In our example, we have the logical address 0000010111011110, </a:t>
            </a:r>
          </a:p>
          <a:p>
            <a:pPr lvl="1"/>
            <a:r>
              <a:rPr lang="en-NZ" sz="1200" kern="1200" baseline="0" dirty="0" smtClean="0">
                <a:solidFill>
                  <a:schemeClr val="tx1"/>
                </a:solidFill>
                <a:latin typeface="+mn-lt"/>
                <a:ea typeface="+mn-ea"/>
                <a:cs typeface="+mn-cs"/>
              </a:rPr>
              <a:t>which is page number 1, offset 478.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Suppose that this page is residing in main memory frame 6 = binary 000110.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extLst>
      <p:ext uri="{BB962C8B-B14F-4D97-AF65-F5344CB8AC3E}">
        <p14:creationId xmlns:p14="http://schemas.microsoft.com/office/powerpoint/2010/main" val="357435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extLst>
      <p:ext uri="{BB962C8B-B14F-4D97-AF65-F5344CB8AC3E}">
        <p14:creationId xmlns:p14="http://schemas.microsoft.com/office/powerpoint/2010/main" val="4180301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our example, we have the logical address 0001001011110000, which is segment number 1, offset 752. </a:t>
            </a:r>
          </a:p>
          <a:p>
            <a:endParaRPr lang="en-NZ" dirty="0" smtClean="0"/>
          </a:p>
          <a:p>
            <a:r>
              <a:rPr lang="en-NZ" dirty="0" smtClean="0"/>
              <a:t>Suppose that this segment is residing in main memory starting at physical address 0010000000100000.</a:t>
            </a:r>
          </a:p>
          <a:p>
            <a:pPr lvl="1"/>
            <a:r>
              <a:rPr lang="en-NZ" dirty="0" smtClean="0"/>
              <a:t>Then the physical address is 0010000000100000 + 001011110000 =</a:t>
            </a:r>
            <a:r>
              <a:rPr lang="en-NZ" baseline="0" dirty="0" smtClean="0"/>
              <a:t> </a:t>
            </a:r>
            <a:r>
              <a:rPr lang="en-NZ" dirty="0" smtClean="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extLst>
      <p:ext uri="{BB962C8B-B14F-4D97-AF65-F5344CB8AC3E}">
        <p14:creationId xmlns:p14="http://schemas.microsoft.com/office/powerpoint/2010/main" val="2503938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8.5 shows the steps involved in address translation for this scheme.</a:t>
            </a:r>
          </a:p>
          <a:p>
            <a:endParaRPr lang="en-NZ" dirty="0" smtClean="0"/>
          </a:p>
          <a:p>
            <a:r>
              <a:rPr lang="en-NZ" dirty="0" smtClean="0"/>
              <a:t>The root page always remains in main memory.</a:t>
            </a:r>
          </a:p>
          <a:p>
            <a:endParaRPr lang="en-NZ" dirty="0" smtClean="0"/>
          </a:p>
          <a:p>
            <a:r>
              <a:rPr lang="en-NZ" dirty="0" smtClean="0"/>
              <a:t>The first 10 bits of a virtual address are used to index into the root page to find a PTE for a page of the user page table. </a:t>
            </a:r>
          </a:p>
          <a:p>
            <a:pPr lvl="1">
              <a:buFont typeface="Arial" pitchFamily="34" charset="0"/>
              <a:buChar char="•"/>
            </a:pPr>
            <a:r>
              <a:rPr lang="en-NZ" dirty="0" smtClean="0"/>
              <a:t> If that page is </a:t>
            </a:r>
            <a:r>
              <a:rPr lang="en-NZ" b="1" dirty="0" smtClean="0"/>
              <a:t>not </a:t>
            </a:r>
            <a:r>
              <a:rPr lang="en-NZ" dirty="0" smtClean="0"/>
              <a:t>in main memory, a page fault occurs.</a:t>
            </a:r>
          </a:p>
          <a:p>
            <a:pPr lvl="1">
              <a:buFont typeface="Arial" pitchFamily="34" charset="0"/>
              <a:buChar char="•"/>
            </a:pPr>
            <a:r>
              <a:rPr lang="en-NZ" baseline="0" dirty="0" smtClean="0"/>
              <a:t> </a:t>
            </a:r>
            <a:r>
              <a:rPr lang="en-NZ" dirty="0" smtClean="0"/>
              <a:t>If that page </a:t>
            </a:r>
            <a:r>
              <a:rPr lang="en-NZ" b="1" dirty="0" smtClean="0"/>
              <a:t>is </a:t>
            </a:r>
            <a:r>
              <a:rPr lang="en-NZ" dirty="0" smtClean="0"/>
              <a:t>in main memory, then the next 10 bits of the virtual address index into the user PTE page to find the PTE for the page that is referenced by the virtual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778683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following </a:t>
            </a:r>
            <a:r>
              <a:rPr lang="en-NZ" smtClean="0"/>
              <a:t>slides expand</a:t>
            </a:r>
            <a:r>
              <a:rPr lang="en-NZ" baseline="0" smtClean="0"/>
              <a:t> </a:t>
            </a:r>
            <a:r>
              <a:rPr lang="en-NZ" baseline="0" dirty="0" smtClean="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extLst>
      <p:ext uri="{BB962C8B-B14F-4D97-AF65-F5344CB8AC3E}">
        <p14:creationId xmlns:p14="http://schemas.microsoft.com/office/powerpoint/2010/main" val="245778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extLst>
      <p:ext uri="{BB962C8B-B14F-4D97-AF65-F5344CB8AC3E}">
        <p14:creationId xmlns:p14="http://schemas.microsoft.com/office/powerpoint/2010/main" val="265316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extLst>
      <p:ext uri="{BB962C8B-B14F-4D97-AF65-F5344CB8AC3E}">
        <p14:creationId xmlns:p14="http://schemas.microsoft.com/office/powerpoint/2010/main" val="203352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a:t>
            </a:r>
            <a:r>
              <a:rPr lang="en-NZ" smtClean="0"/>
              <a:t>depicts a process image. Talk </a:t>
            </a:r>
            <a:r>
              <a:rPr lang="en-NZ" dirty="0" smtClean="0"/>
              <a:t>the students through </a:t>
            </a:r>
            <a:r>
              <a:rPr lang="en-NZ" smtClean="0"/>
              <a:t>this diagram</a:t>
            </a:r>
            <a:endParaRPr lang="en-NZ" dirty="0" smtClean="0"/>
          </a:p>
          <a:p>
            <a:endParaRPr lang="en-NZ" dirty="0" smtClean="0"/>
          </a:p>
          <a:p>
            <a:r>
              <a:rPr lang="en-NZ" smtClean="0"/>
              <a:t>Assume that </a:t>
            </a:r>
            <a:r>
              <a:rPr lang="en-NZ" dirty="0" smtClean="0"/>
              <a:t>the </a:t>
            </a:r>
            <a:r>
              <a:rPr lang="en-NZ" smtClean="0"/>
              <a:t>process image occupies a </a:t>
            </a:r>
            <a:r>
              <a:rPr lang="en-NZ" dirty="0" smtClean="0"/>
              <a:t>contiguous region </a:t>
            </a:r>
            <a:r>
              <a:rPr lang="en-NZ" smtClean="0"/>
              <a:t>of main </a:t>
            </a:r>
            <a:r>
              <a:rPr lang="en-NZ" dirty="0" smtClean="0"/>
              <a:t>memory. </a:t>
            </a:r>
          </a:p>
          <a:p>
            <a:endParaRPr lang="en-NZ" dirty="0" smtClean="0"/>
          </a:p>
          <a:p>
            <a:r>
              <a:rPr lang="en-NZ" dirty="0" smtClean="0"/>
              <a:t>The OS needs to know </a:t>
            </a:r>
            <a:r>
              <a:rPr lang="en-NZ" smtClean="0"/>
              <a:t>the location </a:t>
            </a:r>
            <a:r>
              <a:rPr lang="en-NZ" dirty="0" smtClean="0"/>
              <a:t>of:</a:t>
            </a:r>
          </a:p>
          <a:p>
            <a:pPr lvl="1">
              <a:buFont typeface="Arial" pitchFamily="34" charset="0"/>
              <a:buChar char="•"/>
            </a:pPr>
            <a:r>
              <a:rPr lang="en-NZ" baseline="0" dirty="0" smtClean="0"/>
              <a:t>  </a:t>
            </a:r>
            <a:r>
              <a:rPr lang="en-NZ" dirty="0" smtClean="0"/>
              <a:t>process </a:t>
            </a:r>
            <a:r>
              <a:rPr lang="en-NZ" smtClean="0"/>
              <a:t>control information </a:t>
            </a:r>
            <a:endParaRPr lang="en-NZ" dirty="0" smtClean="0"/>
          </a:p>
          <a:p>
            <a:pPr lvl="1">
              <a:buFont typeface="Arial" pitchFamily="34" charset="0"/>
              <a:buChar char="•"/>
            </a:pPr>
            <a:r>
              <a:rPr lang="en-NZ" dirty="0" smtClean="0"/>
              <a:t>  the </a:t>
            </a:r>
            <a:r>
              <a:rPr lang="en-NZ" smtClean="0"/>
              <a:t>execution stack</a:t>
            </a:r>
            <a:r>
              <a:rPr lang="en-NZ" dirty="0" smtClean="0"/>
              <a:t>, </a:t>
            </a:r>
          </a:p>
          <a:p>
            <a:pPr lvl="1">
              <a:buFont typeface="Arial" pitchFamily="34" charset="0"/>
              <a:buChar char="•"/>
            </a:pPr>
            <a:r>
              <a:rPr lang="en-NZ" dirty="0" smtClean="0"/>
              <a:t>  the entry point to begin execution of </a:t>
            </a:r>
            <a:r>
              <a:rPr lang="en-NZ" smtClean="0"/>
              <a:t>the program </a:t>
            </a:r>
            <a:r>
              <a:rPr lang="en-NZ" dirty="0" smtClean="0"/>
              <a:t>for this process. </a:t>
            </a:r>
          </a:p>
          <a:p>
            <a:pPr lvl="0">
              <a:buFont typeface="Arial" pitchFamily="34" charset="0"/>
              <a:buNone/>
            </a:pPr>
            <a:endParaRPr lang="en-NZ" dirty="0" smtClean="0"/>
          </a:p>
          <a:p>
            <a:pPr lvl="0">
              <a:buFont typeface="Arial" pitchFamily="34" charset="0"/>
              <a:buNone/>
            </a:pPr>
            <a:r>
              <a:rPr lang="en-NZ" smtClean="0"/>
              <a:t>Because the operating </a:t>
            </a:r>
            <a:r>
              <a:rPr lang="en-NZ" dirty="0" smtClean="0"/>
              <a:t>system knows </a:t>
            </a:r>
            <a:r>
              <a:rPr lang="en-NZ" smtClean="0"/>
              <a:t>this information</a:t>
            </a:r>
            <a:r>
              <a:rPr lang="en-NZ" baseline="0" smtClean="0"/>
              <a:t> because </a:t>
            </a:r>
            <a:r>
              <a:rPr lang="en-NZ" baseline="0" dirty="0" smtClean="0"/>
              <a:t>it</a:t>
            </a:r>
            <a:r>
              <a:rPr lang="en-NZ" dirty="0" smtClean="0"/>
              <a:t> </a:t>
            </a:r>
            <a:r>
              <a:rPr lang="en-NZ" smtClean="0"/>
              <a:t>is managing memory and </a:t>
            </a:r>
            <a:r>
              <a:rPr lang="en-NZ" dirty="0" smtClean="0"/>
              <a:t>is responsible for bringing this process </a:t>
            </a:r>
            <a:r>
              <a:rPr lang="en-NZ" smtClean="0"/>
              <a:t>into main </a:t>
            </a:r>
            <a:r>
              <a:rPr lang="en-NZ" dirty="0" smtClean="0"/>
              <a:t>memory. However, the processor </a:t>
            </a:r>
            <a:r>
              <a:rPr lang="en-NZ" smtClean="0"/>
              <a:t>must deal </a:t>
            </a:r>
            <a:r>
              <a:rPr lang="en-NZ" dirty="0" smtClean="0"/>
              <a:t>with memory references within </a:t>
            </a:r>
            <a:r>
              <a:rPr lang="en-NZ" smtClean="0"/>
              <a:t>the program. Branch instructions contain an address </a:t>
            </a:r>
            <a:r>
              <a:rPr lang="en-NZ" dirty="0" smtClean="0"/>
              <a:t>to reference the instruction to be executed next</a:t>
            </a:r>
            <a:r>
              <a:rPr lang="en-NZ" smtClean="0"/>
              <a:t>. Data </a:t>
            </a:r>
            <a:r>
              <a:rPr lang="en-NZ" dirty="0" smtClean="0"/>
              <a:t>reference </a:t>
            </a:r>
            <a:r>
              <a:rPr lang="en-NZ" smtClean="0"/>
              <a:t>instructions contain the address </a:t>
            </a:r>
            <a:r>
              <a:rPr lang="en-NZ" dirty="0" smtClean="0"/>
              <a:t>of the byte or word </a:t>
            </a:r>
            <a:r>
              <a:rPr lang="en-NZ" smtClean="0"/>
              <a:t>of data </a:t>
            </a:r>
            <a:r>
              <a:rPr lang="en-NZ" dirty="0" smtClean="0"/>
              <a:t>referenced. Somehow, the </a:t>
            </a:r>
            <a:r>
              <a:rPr lang="en-NZ" smtClean="0"/>
              <a:t>processor hardware and operating system software </a:t>
            </a:r>
            <a:r>
              <a:rPr lang="en-NZ" dirty="0" smtClean="0"/>
              <a:t>must </a:t>
            </a:r>
            <a:r>
              <a:rPr lang="en-NZ" smtClean="0"/>
              <a:t>be able to translate </a:t>
            </a:r>
            <a:r>
              <a:rPr lang="en-NZ" dirty="0" smtClean="0"/>
              <a:t>the memory references found in the code of </a:t>
            </a:r>
            <a:r>
              <a:rPr lang="en-NZ" smtClean="0"/>
              <a:t>the program into actual physical memory addresses</a:t>
            </a:r>
            <a:r>
              <a:rPr lang="en-NZ" dirty="0" smtClean="0"/>
              <a:t>, reflecting the </a:t>
            </a:r>
            <a:r>
              <a:rPr lang="en-NZ" smtClean="0"/>
              <a:t>current location </a:t>
            </a:r>
            <a:r>
              <a:rPr lang="en-NZ" dirty="0" smtClean="0"/>
              <a:t>of </a:t>
            </a:r>
            <a:r>
              <a:rPr lang="en-NZ" smtClean="0"/>
              <a:t>the program in main </a:t>
            </a:r>
            <a:r>
              <a:rPr lang="en-NZ" dirty="0" smtClean="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extLst>
      <p:ext uri="{BB962C8B-B14F-4D97-AF65-F5344CB8AC3E}">
        <p14:creationId xmlns:p14="http://schemas.microsoft.com/office/powerpoint/2010/main" val="357563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Normally, a </a:t>
            </a:r>
            <a:r>
              <a:rPr lang="en-NZ" sz="1200" kern="1200" baseline="0" dirty="0" smtClean="0">
                <a:solidFill>
                  <a:schemeClr val="tx1"/>
                </a:solidFill>
                <a:latin typeface="+mn-lt"/>
                <a:ea typeface="+mn-ea"/>
                <a:cs typeface="+mn-cs"/>
              </a:rPr>
              <a:t>user </a:t>
            </a:r>
            <a:r>
              <a:rPr lang="en-NZ" sz="1200" kern="1200" baseline="0" smtClean="0">
                <a:solidFill>
                  <a:schemeClr val="tx1"/>
                </a:solidFill>
                <a:latin typeface="+mn-lt"/>
                <a:ea typeface="+mn-ea"/>
                <a:cs typeface="+mn-cs"/>
              </a:rPr>
              <a:t>process cannot access any </a:t>
            </a:r>
            <a:r>
              <a:rPr lang="en-NZ" sz="1200" kern="1200" baseline="0" dirty="0" smtClean="0">
                <a:solidFill>
                  <a:schemeClr val="tx1"/>
                </a:solidFill>
                <a:latin typeface="+mn-lt"/>
                <a:ea typeface="+mn-ea"/>
                <a:cs typeface="+mn-cs"/>
              </a:rPr>
              <a:t>portion of </a:t>
            </a:r>
            <a:r>
              <a:rPr lang="en-NZ" sz="1200" kern="1200" baseline="0" smtClean="0">
                <a:solidFill>
                  <a:schemeClr val="tx1"/>
                </a:solidFill>
                <a:latin typeface="+mn-lt"/>
                <a:ea typeface="+mn-ea"/>
                <a:cs typeface="+mn-cs"/>
              </a:rPr>
              <a:t>the 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neither program nor data. </a:t>
            </a:r>
            <a:endParaRPr lang="en-NZ" sz="1200" kern="1200" baseline="0" dirty="0" smtClean="0">
              <a:solidFill>
                <a:schemeClr val="tx1"/>
              </a:solidFill>
              <a:latin typeface="+mn-lt"/>
              <a:ea typeface="+mn-ea"/>
              <a:cs typeface="+mn-cs"/>
            </a:endParaRP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Usually a program </a:t>
            </a:r>
            <a:r>
              <a:rPr lang="en-NZ" sz="1200" kern="1200" baseline="0" dirty="0" smtClean="0">
                <a:solidFill>
                  <a:schemeClr val="tx1"/>
                </a:solidFill>
                <a:latin typeface="+mn-lt"/>
                <a:ea typeface="+mn-ea"/>
                <a:cs typeface="+mn-cs"/>
              </a:rPr>
              <a:t>in one </a:t>
            </a:r>
            <a:r>
              <a:rPr lang="en-NZ" sz="1200" kern="1200" baseline="0" smtClean="0">
                <a:solidFill>
                  <a:schemeClr val="tx1"/>
                </a:solidFill>
                <a:latin typeface="+mn-lt"/>
                <a:ea typeface="+mn-ea"/>
                <a:cs typeface="+mn-cs"/>
              </a:rPr>
              <a:t>process cannot branch to an </a:t>
            </a:r>
            <a:r>
              <a:rPr lang="en-NZ" sz="1200" kern="1200" baseline="0" dirty="0" smtClean="0">
                <a:solidFill>
                  <a:schemeClr val="tx1"/>
                </a:solidFill>
                <a:latin typeface="+mn-lt"/>
                <a:ea typeface="+mn-ea"/>
                <a:cs typeface="+mn-cs"/>
              </a:rPr>
              <a:t>instruction </a:t>
            </a:r>
            <a:r>
              <a:rPr lang="en-NZ" sz="1200" kern="1200" baseline="0" smtClean="0">
                <a:solidFill>
                  <a:schemeClr val="tx1"/>
                </a:solidFill>
                <a:latin typeface="+mn-lt"/>
                <a:ea typeface="+mn-ea"/>
                <a:cs typeface="+mn-cs"/>
              </a:rPr>
              <a:t>in another </a:t>
            </a:r>
            <a:r>
              <a:rPr lang="en-NZ" sz="1200" kern="1200" baseline="0" dirty="0" smtClean="0">
                <a:solidFill>
                  <a:schemeClr val="tx1"/>
                </a:solidFill>
                <a:latin typeface="+mn-lt"/>
                <a:ea typeface="+mn-ea"/>
                <a:cs typeface="+mn-cs"/>
              </a:rPr>
              <a:t>process </a:t>
            </a:r>
            <a:r>
              <a:rPr lang="en-NZ" sz="1200" kern="1200" baseline="0" smtClean="0">
                <a:solidFill>
                  <a:schemeClr val="tx1"/>
                </a:solidFill>
                <a:latin typeface="+mn-lt"/>
                <a:ea typeface="+mn-ea"/>
                <a:cs typeface="+mn-cs"/>
              </a:rPr>
              <a:t>or access the data area of another </a:t>
            </a:r>
            <a:r>
              <a:rPr lang="en-NZ" sz="1200" kern="1200" baseline="0" dirty="0" smtClean="0">
                <a:solidFill>
                  <a:schemeClr val="tx1"/>
                </a:solidFill>
                <a:latin typeface="+mn-lt"/>
                <a:ea typeface="+mn-ea"/>
                <a:cs typeface="+mn-cs"/>
              </a:rPr>
              <a:t>process.  The processor must </a:t>
            </a:r>
            <a:r>
              <a:rPr lang="en-NZ" sz="1200" kern="1200" baseline="0" smtClean="0">
                <a:solidFill>
                  <a:schemeClr val="tx1"/>
                </a:solidFill>
                <a:latin typeface="+mn-lt"/>
                <a:ea typeface="+mn-ea"/>
                <a:cs typeface="+mn-cs"/>
              </a:rPr>
              <a:t>be able to abort </a:t>
            </a:r>
            <a:r>
              <a:rPr lang="en-NZ" sz="1200" kern="1200" baseline="0" dirty="0" smtClean="0">
                <a:solidFill>
                  <a:schemeClr val="tx1"/>
                </a:solidFill>
                <a:latin typeface="+mn-lt"/>
                <a:ea typeface="+mn-ea"/>
                <a:cs typeface="+mn-cs"/>
              </a:rPr>
              <a:t>such </a:t>
            </a:r>
            <a:r>
              <a:rPr lang="en-NZ" sz="1200" kern="1200" baseline="0" smtClean="0">
                <a:solidFill>
                  <a:schemeClr val="tx1"/>
                </a:solidFill>
                <a:latin typeface="+mn-lt"/>
                <a:ea typeface="+mn-ea"/>
                <a:cs typeface="+mn-cs"/>
              </a:rPr>
              <a:t>instructions at </a:t>
            </a:r>
            <a:r>
              <a:rPr lang="en-NZ" sz="1200" kern="1200" baseline="0" dirty="0" smtClean="0">
                <a:solidFill>
                  <a:schemeClr val="tx1"/>
                </a:solidFill>
                <a:latin typeface="+mn-lt"/>
                <a:ea typeface="+mn-ea"/>
                <a:cs typeface="+mn-cs"/>
              </a:rPr>
              <a:t>the point of execution.</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Note that </a:t>
            </a:r>
            <a:r>
              <a:rPr lang="en-NZ" sz="1200" kern="1200" baseline="0" dirty="0" smtClean="0">
                <a:solidFill>
                  <a:schemeClr val="tx1"/>
                </a:solidFill>
                <a:latin typeface="+mn-lt"/>
                <a:ea typeface="+mn-ea"/>
                <a:cs typeface="+mn-cs"/>
              </a:rPr>
              <a:t>the memory protection requirement must </a:t>
            </a:r>
            <a:r>
              <a:rPr lang="en-NZ" sz="1200" kern="1200" baseline="0" smtClean="0">
                <a:solidFill>
                  <a:schemeClr val="tx1"/>
                </a:solidFill>
                <a:latin typeface="+mn-lt"/>
                <a:ea typeface="+mn-ea"/>
                <a:cs typeface="+mn-cs"/>
              </a:rPr>
              <a:t>be satisfied </a:t>
            </a:r>
            <a:r>
              <a:rPr lang="en-NZ" sz="1200" kern="1200" baseline="0" dirty="0" smtClean="0">
                <a:solidFill>
                  <a:schemeClr val="tx1"/>
                </a:solidFill>
                <a:latin typeface="+mn-lt"/>
                <a:ea typeface="+mn-ea"/>
                <a:cs typeface="+mn-cs"/>
              </a:rPr>
              <a:t>by the processor </a:t>
            </a:r>
            <a:r>
              <a:rPr lang="en-NZ" sz="1200" kern="1200" baseline="0" smtClean="0">
                <a:solidFill>
                  <a:schemeClr val="tx1"/>
                </a:solidFill>
                <a:latin typeface="+mn-lt"/>
                <a:ea typeface="+mn-ea"/>
                <a:cs typeface="+mn-cs"/>
              </a:rPr>
              <a:t>(hardware) rather than the 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(software) because </a:t>
            </a:r>
            <a:r>
              <a:rPr lang="en-NZ" sz="1200" kern="1200" baseline="0" dirty="0" smtClean="0">
                <a:solidFill>
                  <a:schemeClr val="tx1"/>
                </a:solidFill>
                <a:latin typeface="+mn-lt"/>
                <a:ea typeface="+mn-ea"/>
                <a:cs typeface="+mn-cs"/>
              </a:rPr>
              <a:t>the </a:t>
            </a:r>
            <a:r>
              <a:rPr lang="en-NZ" sz="1200" kern="1200" baseline="0" smtClean="0">
                <a:solidFill>
                  <a:schemeClr val="tx1"/>
                </a:solidFill>
                <a:latin typeface="+mn-lt"/>
                <a:ea typeface="+mn-ea"/>
                <a:cs typeface="+mn-cs"/>
              </a:rPr>
              <a:t>OS cannot anticipate all </a:t>
            </a:r>
            <a:r>
              <a:rPr lang="en-NZ" sz="1200" kern="1200" baseline="0" dirty="0" smtClean="0">
                <a:solidFill>
                  <a:schemeClr val="tx1"/>
                </a:solidFill>
                <a:latin typeface="+mn-lt"/>
                <a:ea typeface="+mn-ea"/>
                <a:cs typeface="+mn-cs"/>
              </a:rPr>
              <a:t>of the memory </a:t>
            </a:r>
            <a:r>
              <a:rPr lang="en-NZ" sz="1200" kern="1200" baseline="0" smtClean="0">
                <a:solidFill>
                  <a:schemeClr val="tx1"/>
                </a:solidFill>
                <a:latin typeface="+mn-lt"/>
                <a:ea typeface="+mn-ea"/>
                <a:cs typeface="+mn-cs"/>
              </a:rPr>
              <a:t>references that a program will make</a:t>
            </a:r>
            <a:r>
              <a:rPr lang="en-NZ" sz="1200" kern="1200" baseline="0" dirty="0" smtClean="0">
                <a:solidFill>
                  <a:schemeClr val="tx1"/>
                </a:solidFill>
                <a:latin typeface="+mn-lt"/>
                <a:ea typeface="+mn-ea"/>
                <a:cs typeface="+mn-cs"/>
              </a:rPr>
              <a:t>.  It is only possible </a:t>
            </a:r>
            <a:r>
              <a:rPr lang="en-NZ" sz="1200" kern="1200" baseline="0" smtClean="0">
                <a:solidFill>
                  <a:schemeClr val="tx1"/>
                </a:solidFill>
                <a:latin typeface="+mn-lt"/>
                <a:ea typeface="+mn-ea"/>
                <a:cs typeface="+mn-cs"/>
              </a:rPr>
              <a:t>to assess </a:t>
            </a:r>
            <a:r>
              <a:rPr lang="en-NZ" sz="1200" kern="1200" baseline="0" dirty="0" smtClean="0">
                <a:solidFill>
                  <a:schemeClr val="tx1"/>
                </a:solidFill>
                <a:latin typeface="+mn-lt"/>
                <a:ea typeface="+mn-ea"/>
                <a:cs typeface="+mn-cs"/>
              </a:rPr>
              <a:t>the permissibility </a:t>
            </a:r>
            <a:r>
              <a:rPr lang="en-NZ" sz="1200" kern="1200" baseline="0" smtClean="0">
                <a:solidFill>
                  <a:schemeClr val="tx1"/>
                </a:solidFill>
                <a:latin typeface="+mn-lt"/>
                <a:ea typeface="+mn-ea"/>
                <a:cs typeface="+mn-cs"/>
              </a:rPr>
              <a:t>of a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reference at </a:t>
            </a:r>
            <a:r>
              <a:rPr lang="en-NZ" sz="1200" kern="1200" baseline="0" dirty="0" smtClean="0">
                <a:solidFill>
                  <a:schemeClr val="tx1"/>
                </a:solidFill>
                <a:latin typeface="+mn-lt"/>
                <a:ea typeface="+mn-ea"/>
                <a:cs typeface="+mn-cs"/>
              </a:rPr>
              <a:t>the time of execution.</a:t>
            </a:r>
          </a:p>
          <a:p>
            <a:endParaRPr lang="en-US" dirty="0" smtClean="0"/>
          </a:p>
          <a:p>
            <a:r>
              <a:rPr lang="en-US" smtClean="0"/>
              <a:t>Consider asking </a:t>
            </a:r>
            <a:r>
              <a:rPr lang="en-US" dirty="0" smtClean="0"/>
              <a:t>the students “why” to point 1 &amp; 2.</a:t>
            </a:r>
          </a:p>
          <a:p>
            <a:endParaRPr lang="en-US" dirty="0" smtClean="0"/>
          </a:p>
          <a:p>
            <a:r>
              <a:rPr lang="en-US" dirty="0" smtClean="0"/>
              <a:t>Why is</a:t>
            </a:r>
            <a:r>
              <a:rPr lang="en-US" baseline="0" dirty="0" smtClean="0"/>
              <a:t> </a:t>
            </a:r>
            <a:r>
              <a:rPr lang="en-US" baseline="0" smtClean="0"/>
              <a:t>it a Bad </a:t>
            </a:r>
            <a:r>
              <a:rPr lang="en-US" baseline="0" dirty="0" smtClean="0"/>
              <a:t>Thing for one process to </a:t>
            </a:r>
            <a:r>
              <a:rPr lang="en-US" baseline="0" smtClean="0"/>
              <a:t>be able to read</a:t>
            </a:r>
            <a:r>
              <a:rPr lang="en-US" baseline="0" dirty="0" smtClean="0"/>
              <a:t>, or even write, to memory occupied </a:t>
            </a:r>
            <a:r>
              <a:rPr lang="en-US" baseline="0" smtClean="0"/>
              <a:t>by a </a:t>
            </a:r>
            <a:r>
              <a:rPr lang="en-US" baseline="0" dirty="0" smtClean="0"/>
              <a:t>different process?</a:t>
            </a:r>
          </a:p>
          <a:p>
            <a:endParaRPr lang="en-US" baseline="0" dirty="0" smtClean="0"/>
          </a:p>
          <a:p>
            <a:r>
              <a:rPr lang="en-US" baseline="0" dirty="0" smtClean="0"/>
              <a:t>Why is it impossible to </a:t>
            </a:r>
            <a:r>
              <a:rPr lang="en-US" baseline="0" smtClean="0"/>
              <a:t>check absolute addresses at </a:t>
            </a:r>
            <a:r>
              <a:rPr lang="en-US" baseline="0" dirty="0" smtClean="0"/>
              <a:t>compile time (hint: </a:t>
            </a:r>
            <a:r>
              <a:rPr lang="en-US" baseline="0" smtClean="0"/>
              <a:t>see relocation</a:t>
            </a:r>
            <a:r>
              <a:rPr lang="en-US" baseline="0" dirty="0" smtClean="0"/>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extLst>
      <p:ext uri="{BB962C8B-B14F-4D97-AF65-F5344CB8AC3E}">
        <p14:creationId xmlns:p14="http://schemas.microsoft.com/office/powerpoint/2010/main" val="49946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2AEB11F-C391-4BDD-82EB-6F3E13A9F9E1}" type="datetimeFigureOut">
              <a:rPr lang="en-US"/>
              <a:pPr>
                <a:defRPr/>
              </a:pPr>
              <a:t>10/2/2017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42669FE-0345-4152-A335-E3D8B60CD5FA}" type="datetimeFigureOut">
              <a:rPr lang="en-US"/>
              <a:pPr>
                <a:defRPr/>
              </a:pPr>
              <a:t>10/2/2017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10/2/2017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10/2/2017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10/2/2017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10/2/2017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10/2/2017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10/2/2017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10/2/2017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10/2/2017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10/2/2017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10/2/2017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10/2/2017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0F29AB0-274B-47BE-985F-46164E2F9B8D}" type="datetimeFigureOut">
              <a:rPr lang="en-US"/>
              <a:pPr>
                <a:defRPr/>
              </a:pPr>
              <a:t>10/2/2017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6F0B030-1580-4866-BCBB-5B9DCBDFAB68}" type="datetimeFigureOut">
              <a:rPr lang="en-US"/>
              <a:pPr>
                <a:defRPr/>
              </a:pPr>
              <a:t>10/2/2017</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0FF0F97-1060-4EBF-B543-874A8397FCDC}" type="datetimeFigureOut">
              <a:rPr lang="en-US"/>
              <a:pPr>
                <a:defRPr/>
              </a:pPr>
              <a:t>10/2/2017</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848A180-20FC-43E6-ACF2-E4D2D7D4238C}" type="datetimeFigureOut">
              <a:rPr lang="en-US"/>
              <a:pPr>
                <a:defRPr/>
              </a:pPr>
              <a:t>10/2/2017</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B242E86-E886-49FE-9E81-CBA74FDF21F4}" type="datetimeFigureOut">
              <a:rPr lang="en-US"/>
              <a:pPr>
                <a:defRPr/>
              </a:pPr>
              <a:t>10/2/2017</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5E854A5-A6D3-4FF2-A83D-4A92E35723B6}" type="datetimeFigureOut">
              <a:rPr lang="en-US"/>
              <a:pPr>
                <a:defRPr/>
              </a:pPr>
              <a:t>10/2/2017</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BFCA2E3-A4EC-4D3C-A723-C30C7527518B}" type="datetimeFigureOut">
              <a:rPr lang="en-US"/>
              <a:pPr>
                <a:defRPr/>
              </a:pPr>
              <a:t>10/2/2017</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685800" y="2644775"/>
            <a:ext cx="7772400" cy="1470025"/>
          </a:xfrm>
        </p:spPr>
        <p:txBody>
          <a:bodyPr/>
          <a:lstStyle/>
          <a:p>
            <a:pPr eaLnBrk="1" hangingPunct="1"/>
            <a:r>
              <a:rPr lang="en-US" dirty="0" smtClean="0"/>
              <a:t/>
            </a:r>
            <a:br>
              <a:rPr lang="en-US" dirty="0" smtClean="0"/>
            </a:br>
            <a:r>
              <a:rPr lang="en-US" dirty="0" smtClean="0"/>
              <a:t>Memory Management</a:t>
            </a:r>
          </a:p>
        </p:txBody>
      </p:sp>
      <p:sp>
        <p:nvSpPr>
          <p:cNvPr id="6" name="Subtitle 5"/>
          <p:cNvSpPr>
            <a:spLocks noGrp="1"/>
          </p:cNvSpPr>
          <p:nvPr>
            <p:ph type="subTitle" idx="1"/>
          </p:nvPr>
        </p:nvSpPr>
        <p:spPr/>
        <p:txBody>
          <a:bodyPr/>
          <a:lstStyle/>
          <a:p>
            <a:endParaRPr lang="lt-LT"/>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Sharing</a:t>
            </a:r>
            <a:endParaRPr lang="en-US" dirty="0"/>
          </a:p>
        </p:txBody>
      </p:sp>
      <p:sp>
        <p:nvSpPr>
          <p:cNvPr id="3" name="Content Placeholder 2"/>
          <p:cNvSpPr>
            <a:spLocks noGrp="1"/>
          </p:cNvSpPr>
          <p:nvPr>
            <p:ph idx="1"/>
          </p:nvPr>
        </p:nvSpPr>
        <p:spPr/>
        <p:txBody>
          <a:bodyPr/>
          <a:lstStyle/>
          <a:p>
            <a:r>
              <a:rPr lang="en-US" smtClean="0"/>
              <a:t>Allow several </a:t>
            </a:r>
            <a:r>
              <a:rPr lang="en-US" dirty="0" smtClean="0"/>
              <a:t>processes </a:t>
            </a:r>
            <a:r>
              <a:rPr lang="en-US" smtClean="0"/>
              <a:t>to access the same </a:t>
            </a:r>
            <a:r>
              <a:rPr lang="en-US" dirty="0" smtClean="0"/>
              <a:t>portion of memory</a:t>
            </a:r>
          </a:p>
          <a:p>
            <a:r>
              <a:rPr lang="en-US" dirty="0" smtClean="0"/>
              <a:t>Better </a:t>
            </a:r>
            <a:r>
              <a:rPr lang="en-US" smtClean="0"/>
              <a:t>to allow each process access </a:t>
            </a:r>
            <a:r>
              <a:rPr lang="en-US" dirty="0" smtClean="0"/>
              <a:t>to </a:t>
            </a:r>
            <a:r>
              <a:rPr lang="en-US" smtClean="0"/>
              <a:t>the same </a:t>
            </a:r>
            <a:r>
              <a:rPr lang="en-US" dirty="0" smtClean="0"/>
              <a:t>copy of </a:t>
            </a:r>
            <a:r>
              <a:rPr lang="en-US" smtClean="0"/>
              <a:t>the program rather than have </a:t>
            </a:r>
            <a:r>
              <a:rPr lang="en-US" dirty="0" smtClean="0"/>
              <a:t>their </a:t>
            </a:r>
            <a:r>
              <a:rPr lang="en-US" smtClean="0"/>
              <a:t>own separate </a:t>
            </a:r>
            <a:r>
              <a:rPr lang="en-US" dirty="0" smtClean="0"/>
              <a:t>copy</a:t>
            </a:r>
          </a:p>
          <a:p>
            <a:endParaRPr lang="en-US" dirty="0"/>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Logical Organization</a:t>
            </a:r>
            <a:endParaRPr lang="en-US" dirty="0"/>
          </a:p>
        </p:txBody>
      </p:sp>
      <p:sp>
        <p:nvSpPr>
          <p:cNvPr id="3" name="Content Placeholder 2"/>
          <p:cNvSpPr>
            <a:spLocks noGrp="1"/>
          </p:cNvSpPr>
          <p:nvPr>
            <p:ph idx="1"/>
          </p:nvPr>
        </p:nvSpPr>
        <p:spPr/>
        <p:txBody>
          <a:bodyPr/>
          <a:lstStyle/>
          <a:p>
            <a:r>
              <a:rPr lang="en-US" dirty="0" smtClean="0"/>
              <a:t>Memory </a:t>
            </a:r>
            <a:r>
              <a:rPr lang="en-US" smtClean="0"/>
              <a:t>is organized linearly (usually</a:t>
            </a:r>
            <a:r>
              <a:rPr lang="en-US" dirty="0" smtClean="0"/>
              <a:t>)</a:t>
            </a:r>
          </a:p>
          <a:p>
            <a:r>
              <a:rPr lang="en-US" smtClean="0"/>
              <a:t>Programs are </a:t>
            </a:r>
            <a:r>
              <a:rPr lang="en-US" dirty="0" smtClean="0"/>
              <a:t>written in modules</a:t>
            </a:r>
          </a:p>
          <a:p>
            <a:pPr lvl="1"/>
            <a:r>
              <a:rPr lang="en-US" smtClean="0"/>
              <a:t>Modules can </a:t>
            </a:r>
            <a:r>
              <a:rPr lang="en-US" dirty="0" smtClean="0"/>
              <a:t>be </a:t>
            </a:r>
            <a:r>
              <a:rPr lang="en-US" smtClean="0"/>
              <a:t>written and </a:t>
            </a:r>
            <a:r>
              <a:rPr lang="en-US" dirty="0" smtClean="0"/>
              <a:t>compiled independently</a:t>
            </a:r>
          </a:p>
          <a:p>
            <a:r>
              <a:rPr lang="en-US" dirty="0" smtClean="0"/>
              <a:t>Different degrees of protection given to modules </a:t>
            </a:r>
            <a:r>
              <a:rPr lang="en-US" smtClean="0"/>
              <a:t>(read-only</a:t>
            </a:r>
            <a:r>
              <a:rPr lang="en-US" dirty="0" smtClean="0"/>
              <a:t>, execute-only)</a:t>
            </a:r>
          </a:p>
          <a:p>
            <a:r>
              <a:rPr lang="en-US" smtClean="0"/>
              <a:t>Share modules among </a:t>
            </a:r>
            <a:r>
              <a:rPr lang="en-US" dirty="0" smtClean="0"/>
              <a:t>processes</a:t>
            </a:r>
          </a:p>
          <a:p>
            <a:r>
              <a:rPr lang="en-US" smtClean="0"/>
              <a:t>Segmentation </a:t>
            </a:r>
            <a:r>
              <a:rPr lang="en-US" dirty="0" smtClean="0"/>
              <a:t>helps here</a:t>
            </a:r>
          </a:p>
          <a:p>
            <a:endParaRPr lang="en-US" dirty="0"/>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Physical Organization</a:t>
            </a:r>
            <a:endParaRPr lang="en-US" dirty="0"/>
          </a:p>
        </p:txBody>
      </p:sp>
      <p:sp>
        <p:nvSpPr>
          <p:cNvPr id="3" name="Content Placeholder 2"/>
          <p:cNvSpPr>
            <a:spLocks noGrp="1"/>
          </p:cNvSpPr>
          <p:nvPr>
            <p:ph idx="1"/>
          </p:nvPr>
        </p:nvSpPr>
        <p:spPr/>
        <p:txBody>
          <a:bodyPr/>
          <a:lstStyle/>
          <a:p>
            <a:r>
              <a:rPr lang="en-US" smtClean="0"/>
              <a:t>Cannot leave the programmer </a:t>
            </a:r>
            <a:r>
              <a:rPr lang="en-US" dirty="0" smtClean="0"/>
              <a:t>with the responsibility </a:t>
            </a:r>
            <a:r>
              <a:rPr lang="en-US" smtClean="0"/>
              <a:t>to manage </a:t>
            </a:r>
            <a:r>
              <a:rPr lang="en-US" dirty="0" smtClean="0"/>
              <a:t>memory</a:t>
            </a:r>
          </a:p>
          <a:p>
            <a:r>
              <a:rPr lang="en-US" smtClean="0"/>
              <a:t>Memory available for a program </a:t>
            </a:r>
            <a:r>
              <a:rPr lang="en-US" dirty="0" smtClean="0"/>
              <a:t>plus </a:t>
            </a:r>
            <a:r>
              <a:rPr lang="en-US" smtClean="0"/>
              <a:t>its data may </a:t>
            </a:r>
            <a:r>
              <a:rPr lang="en-US" dirty="0" smtClean="0"/>
              <a:t>be insufficient</a:t>
            </a:r>
          </a:p>
          <a:p>
            <a:pPr lvl="1"/>
            <a:r>
              <a:rPr lang="en-US" smtClean="0"/>
              <a:t>Overlaying allows various </a:t>
            </a:r>
            <a:r>
              <a:rPr lang="en-US" dirty="0" smtClean="0"/>
              <a:t>modules to </a:t>
            </a:r>
            <a:r>
              <a:rPr lang="en-US" smtClean="0"/>
              <a:t>be assigned the same </a:t>
            </a:r>
            <a:r>
              <a:rPr lang="en-US" dirty="0" smtClean="0"/>
              <a:t>region of memory but is time consuming </a:t>
            </a:r>
            <a:r>
              <a:rPr lang="en-US" smtClean="0"/>
              <a:t>to program</a:t>
            </a:r>
            <a:endParaRPr lang="en-US" dirty="0" smtClean="0"/>
          </a:p>
          <a:p>
            <a:r>
              <a:rPr lang="en-US" smtClean="0"/>
              <a:t>Programmer </a:t>
            </a:r>
            <a:r>
              <a:rPr lang="en-US" dirty="0" smtClean="0"/>
              <a:t>does not know how </a:t>
            </a:r>
            <a:r>
              <a:rPr lang="en-US" smtClean="0"/>
              <a:t>much space </a:t>
            </a:r>
            <a:r>
              <a:rPr lang="en-US" dirty="0" smtClean="0"/>
              <a:t>will </a:t>
            </a:r>
            <a:r>
              <a:rPr lang="en-US" smtClean="0"/>
              <a:t>be available</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Partitioning</a:t>
            </a:r>
            <a:endParaRPr lang="en-NZ" dirty="0"/>
          </a:p>
        </p:txBody>
      </p:sp>
      <p:sp>
        <p:nvSpPr>
          <p:cNvPr id="3" name="Content Placeholder 2"/>
          <p:cNvSpPr>
            <a:spLocks noGrp="1"/>
          </p:cNvSpPr>
          <p:nvPr>
            <p:ph idx="1"/>
          </p:nvPr>
        </p:nvSpPr>
        <p:spPr/>
        <p:txBody>
          <a:bodyPr/>
          <a:lstStyle/>
          <a:p>
            <a:r>
              <a:rPr lang="en-NZ" smtClean="0"/>
              <a:t>An early </a:t>
            </a:r>
            <a:r>
              <a:rPr lang="en-NZ" dirty="0" smtClean="0"/>
              <a:t>method </a:t>
            </a:r>
            <a:r>
              <a:rPr lang="en-NZ" smtClean="0"/>
              <a:t>of managing </a:t>
            </a:r>
            <a:r>
              <a:rPr lang="en-NZ" dirty="0" smtClean="0"/>
              <a:t>memory</a:t>
            </a:r>
          </a:p>
          <a:p>
            <a:pPr lvl="1"/>
            <a:r>
              <a:rPr lang="en-NZ" smtClean="0"/>
              <a:t>Pre-virtual </a:t>
            </a:r>
            <a:r>
              <a:rPr lang="en-NZ" dirty="0" smtClean="0"/>
              <a:t>memory</a:t>
            </a:r>
          </a:p>
          <a:p>
            <a:pPr lvl="1"/>
            <a:r>
              <a:rPr lang="en-NZ" dirty="0" smtClean="0"/>
              <a:t>Not used much now</a:t>
            </a:r>
          </a:p>
          <a:p>
            <a:r>
              <a:rPr lang="en-NZ" dirty="0" smtClean="0"/>
              <a:t>But, it </a:t>
            </a:r>
            <a:r>
              <a:rPr lang="en-NZ" smtClean="0"/>
              <a:t>will clarify the later </a:t>
            </a:r>
            <a:r>
              <a:rPr lang="en-NZ" dirty="0" smtClean="0"/>
              <a:t>discussion </a:t>
            </a:r>
            <a:r>
              <a:rPr lang="en-NZ" smtClean="0"/>
              <a:t>of virtual </a:t>
            </a:r>
            <a:r>
              <a:rPr lang="en-NZ" dirty="0" smtClean="0"/>
              <a:t>memory if we look </a:t>
            </a:r>
            <a:r>
              <a:rPr lang="en-NZ" smtClean="0"/>
              <a:t>first at partitioning</a:t>
            </a:r>
            <a:endParaRPr lang="en-NZ" dirty="0" smtClean="0"/>
          </a:p>
          <a:p>
            <a:pPr lvl="1"/>
            <a:r>
              <a:rPr lang="en-NZ" smtClean="0"/>
              <a:t>Virtual Memory has </a:t>
            </a:r>
            <a:r>
              <a:rPr lang="en-NZ" dirty="0" smtClean="0"/>
              <a:t>evolved from </a:t>
            </a:r>
            <a:r>
              <a:rPr lang="en-NZ" smtClean="0"/>
              <a:t>the partitioning </a:t>
            </a:r>
            <a:r>
              <a:rPr lang="en-NZ" dirty="0" smtClean="0"/>
              <a:t>methods</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Types </a:t>
            </a:r>
            <a:r>
              <a:rPr lang="en-NZ" smtClean="0"/>
              <a:t>of Partitioning</a:t>
            </a:r>
            <a:endParaRPr lang="en-NZ" dirty="0"/>
          </a:p>
        </p:txBody>
      </p:sp>
      <p:sp>
        <p:nvSpPr>
          <p:cNvPr id="3" name="Content Placeholder 2"/>
          <p:cNvSpPr>
            <a:spLocks noGrp="1"/>
          </p:cNvSpPr>
          <p:nvPr>
            <p:ph idx="1"/>
          </p:nvPr>
        </p:nvSpPr>
        <p:spPr/>
        <p:txBody>
          <a:bodyPr/>
          <a:lstStyle/>
          <a:p>
            <a:r>
              <a:rPr lang="en-NZ" smtClean="0"/>
              <a:t>Fixed Partitioning</a:t>
            </a:r>
            <a:endParaRPr lang="en-NZ" dirty="0" smtClean="0"/>
          </a:p>
          <a:p>
            <a:r>
              <a:rPr lang="en-NZ" smtClean="0"/>
              <a:t>Dynamic Partitioning</a:t>
            </a:r>
            <a:endParaRPr lang="en-NZ" dirty="0" smtClean="0"/>
          </a:p>
          <a:p>
            <a:r>
              <a:rPr lang="en-NZ" smtClean="0"/>
              <a:t>Simple Paging</a:t>
            </a:r>
            <a:endParaRPr lang="en-NZ" dirty="0" smtClean="0"/>
          </a:p>
          <a:p>
            <a:r>
              <a:rPr lang="en-NZ" smtClean="0"/>
              <a:t>Simple Segmentation</a:t>
            </a:r>
            <a:endParaRPr lang="en-NZ" dirty="0" smtClean="0"/>
          </a:p>
          <a:p>
            <a:r>
              <a:rPr lang="en-NZ" smtClean="0"/>
              <a:t>Virtual Memory Paging</a:t>
            </a:r>
            <a:endParaRPr lang="en-NZ" dirty="0" smtClean="0"/>
          </a:p>
          <a:p>
            <a:r>
              <a:rPr lang="en-NZ" smtClean="0"/>
              <a:t>Virtual Memory Segmentation</a:t>
            </a:r>
            <a:endParaRPr lang="en-NZ" dirty="0"/>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Partitioning</a:t>
            </a:r>
            <a:endParaRPr lang="en-US" dirty="0"/>
          </a:p>
        </p:txBody>
      </p:sp>
      <p:sp>
        <p:nvSpPr>
          <p:cNvPr id="3" name="Content Placeholder 2"/>
          <p:cNvSpPr>
            <a:spLocks noGrp="1"/>
          </p:cNvSpPr>
          <p:nvPr>
            <p:ph idx="1"/>
          </p:nvPr>
        </p:nvSpPr>
        <p:spPr>
          <a:xfrm>
            <a:off x="457200" y="1600200"/>
            <a:ext cx="6705600" cy="4953000"/>
          </a:xfrm>
        </p:spPr>
        <p:txBody>
          <a:bodyPr/>
          <a:lstStyle/>
          <a:p>
            <a:r>
              <a:rPr lang="en-US" dirty="0" smtClean="0"/>
              <a:t>Equal-size partitions</a:t>
            </a:r>
          </a:p>
          <a:p>
            <a:pPr lvl="1"/>
            <a:r>
              <a:rPr lang="en-US" dirty="0" smtClean="0"/>
              <a:t>Any process whose size is less than or equal to the partition size can be loaded into an available partition</a:t>
            </a:r>
          </a:p>
          <a:p>
            <a:r>
              <a:rPr lang="en-US" dirty="0" smtClean="0"/>
              <a:t>The operating system can swap a process out of a partition</a:t>
            </a:r>
          </a:p>
          <a:p>
            <a:pPr lvl="1"/>
            <a:r>
              <a:rPr lang="en-US" dirty="0" smtClean="0"/>
              <a:t>If none are in a ready or running state</a:t>
            </a:r>
          </a:p>
          <a:p>
            <a:pPr lvl="1"/>
            <a:endParaRPr lang="en-US" dirty="0"/>
          </a:p>
        </p:txBody>
      </p:sp>
      <p:pic>
        <p:nvPicPr>
          <p:cNvPr id="1027" name="Picture 3"/>
          <p:cNvPicPr>
            <a:picLocks noChangeAspect="1" noChangeArrowheads="1"/>
          </p:cNvPicPr>
          <p:nvPr/>
        </p:nvPicPr>
        <p:blipFill>
          <a:blip r:embed="rId3" cstate="print"/>
          <a:srcRect r="44570" b="5862"/>
          <a:stretch>
            <a:fillRect/>
          </a:stretch>
        </p:blipFill>
        <p:spPr bwMode="auto">
          <a:xfrm>
            <a:off x="7191375" y="1371600"/>
            <a:ext cx="2333625" cy="520065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smtClean="0"/>
              <a:t>Fixed Partitioning </a:t>
            </a:r>
            <a:r>
              <a:rPr lang="en-US" dirty="0" smtClean="0"/>
              <a:t>Problems</a:t>
            </a:r>
            <a:endParaRPr lang="en-US" dirty="0"/>
          </a:p>
        </p:txBody>
      </p:sp>
      <p:sp>
        <p:nvSpPr>
          <p:cNvPr id="3" name="Content Placeholder 2"/>
          <p:cNvSpPr>
            <a:spLocks noGrp="1"/>
          </p:cNvSpPr>
          <p:nvPr>
            <p:ph idx="1"/>
          </p:nvPr>
        </p:nvSpPr>
        <p:spPr/>
        <p:txBody>
          <a:bodyPr/>
          <a:lstStyle/>
          <a:p>
            <a:r>
              <a:rPr lang="en-US" smtClean="0"/>
              <a:t>A program may </a:t>
            </a:r>
            <a:r>
              <a:rPr lang="en-US" dirty="0" smtClean="0"/>
              <a:t>not fit </a:t>
            </a:r>
            <a:r>
              <a:rPr lang="en-US" smtClean="0"/>
              <a:t>in a partition</a:t>
            </a:r>
            <a:r>
              <a:rPr lang="en-US" dirty="0" smtClean="0"/>
              <a:t>.  </a:t>
            </a:r>
          </a:p>
          <a:p>
            <a:pPr lvl="1"/>
            <a:r>
              <a:rPr lang="en-US" smtClean="0"/>
              <a:t>The programmer </a:t>
            </a:r>
            <a:r>
              <a:rPr lang="en-US" dirty="0" smtClean="0"/>
              <a:t>must design </a:t>
            </a:r>
            <a:r>
              <a:rPr lang="en-US" smtClean="0"/>
              <a:t>the program with overlays</a:t>
            </a:r>
            <a:endParaRPr lang="en-US" dirty="0" smtClean="0"/>
          </a:p>
          <a:p>
            <a:r>
              <a:rPr lang="en-US" smtClean="0"/>
              <a:t>Main </a:t>
            </a:r>
            <a:r>
              <a:rPr lang="en-US" dirty="0" smtClean="0"/>
              <a:t>memory use is inefficient.  </a:t>
            </a:r>
          </a:p>
          <a:p>
            <a:pPr lvl="1"/>
            <a:r>
              <a:rPr lang="en-US" smtClean="0"/>
              <a:t>Any program</a:t>
            </a:r>
            <a:r>
              <a:rPr lang="en-US" dirty="0" smtClean="0"/>
              <a:t>, </a:t>
            </a:r>
            <a:r>
              <a:rPr lang="en-US" smtClean="0"/>
              <a:t>no matter how small</a:t>
            </a:r>
            <a:r>
              <a:rPr lang="en-US" dirty="0" smtClean="0"/>
              <a:t>, </a:t>
            </a:r>
            <a:r>
              <a:rPr lang="en-US" smtClean="0"/>
              <a:t>occupies an entire partition</a:t>
            </a:r>
            <a:r>
              <a:rPr lang="en-US" dirty="0" smtClean="0"/>
              <a:t>.</a:t>
            </a:r>
          </a:p>
          <a:p>
            <a:pPr lvl="1"/>
            <a:r>
              <a:rPr lang="en-US" dirty="0" smtClean="0"/>
              <a:t>This is results </a:t>
            </a:r>
            <a:r>
              <a:rPr lang="en-US" smtClean="0"/>
              <a:t>in </a:t>
            </a:r>
            <a:r>
              <a:rPr lang="en-US" b="1" i="1" smtClean="0"/>
              <a:t>internal fragmentation</a:t>
            </a:r>
            <a:r>
              <a:rPr lang="en-US" b="1" i="1" dirty="0" smtClean="0"/>
              <a:t>.</a:t>
            </a:r>
          </a:p>
          <a:p>
            <a:pPr lvl="1"/>
            <a:endParaRPr lang="en-US" dirty="0"/>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dirty="0" smtClean="0"/>
              <a:t>Solution </a:t>
            </a:r>
            <a:r>
              <a:rPr lang="en-NZ" smtClean="0"/>
              <a:t>– Unequal Size Partitions</a:t>
            </a:r>
            <a:endParaRPr lang="en-NZ" dirty="0"/>
          </a:p>
        </p:txBody>
      </p:sp>
      <p:sp>
        <p:nvSpPr>
          <p:cNvPr id="3" name="Content Placeholder 2"/>
          <p:cNvSpPr>
            <a:spLocks noGrp="1"/>
          </p:cNvSpPr>
          <p:nvPr>
            <p:ph idx="1"/>
          </p:nvPr>
        </p:nvSpPr>
        <p:spPr>
          <a:xfrm>
            <a:off x="457200" y="1600200"/>
            <a:ext cx="7239000" cy="4953000"/>
          </a:xfrm>
        </p:spPr>
        <p:txBody>
          <a:bodyPr/>
          <a:lstStyle/>
          <a:p>
            <a:r>
              <a:rPr lang="en-NZ" dirty="0" smtClean="0"/>
              <a:t>Lessens both problems</a:t>
            </a:r>
          </a:p>
          <a:p>
            <a:pPr lvl="1"/>
            <a:r>
              <a:rPr lang="en-NZ" dirty="0" smtClean="0"/>
              <a:t> but doesn’t  solve completely</a:t>
            </a:r>
          </a:p>
          <a:p>
            <a:r>
              <a:rPr lang="en-NZ" dirty="0" smtClean="0"/>
              <a:t>In Fig,</a:t>
            </a:r>
          </a:p>
          <a:p>
            <a:pPr lvl="1"/>
            <a:r>
              <a:rPr lang="en-NZ" dirty="0" smtClean="0"/>
              <a:t>Programs up to 16M can be accommodated without overlay</a:t>
            </a:r>
          </a:p>
          <a:p>
            <a:pPr lvl="1"/>
            <a:r>
              <a:rPr lang="en-NZ" dirty="0" smtClean="0"/>
              <a:t>Smaller programs can be placed in smaller partitions, reducing internal fragmentation</a:t>
            </a:r>
            <a:endParaRPr lang="en-NZ" dirty="0"/>
          </a:p>
        </p:txBody>
      </p:sp>
      <p:pic>
        <p:nvPicPr>
          <p:cNvPr id="4" name="Content Placeholder 3" descr="Fig07_02.gif"/>
          <p:cNvPicPr>
            <a:picLocks noChangeAspect="1"/>
          </p:cNvPicPr>
          <p:nvPr/>
        </p:nvPicPr>
        <p:blipFill>
          <a:blip r:embed="rId2" cstate="print"/>
          <a:srcRect l="56661" b="7026"/>
          <a:stretch>
            <a:fillRect/>
          </a:stretch>
        </p:blipFill>
        <p:spPr bwMode="auto">
          <a:xfrm>
            <a:off x="7337219" y="1447799"/>
            <a:ext cx="1806781" cy="5105401"/>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Placement Algorithm</a:t>
            </a:r>
            <a:endParaRPr lang="en-US" dirty="0"/>
          </a:p>
        </p:txBody>
      </p:sp>
      <p:sp>
        <p:nvSpPr>
          <p:cNvPr id="3" name="Content Placeholder 2"/>
          <p:cNvSpPr>
            <a:spLocks noGrp="1"/>
          </p:cNvSpPr>
          <p:nvPr>
            <p:ph idx="1"/>
          </p:nvPr>
        </p:nvSpPr>
        <p:spPr/>
        <p:txBody>
          <a:bodyPr/>
          <a:lstStyle/>
          <a:p>
            <a:r>
              <a:rPr lang="en-US" smtClean="0"/>
              <a:t>Equal-size</a:t>
            </a:r>
            <a:endParaRPr lang="en-US" dirty="0" smtClean="0"/>
          </a:p>
          <a:p>
            <a:pPr lvl="1"/>
            <a:r>
              <a:rPr lang="en-US" smtClean="0"/>
              <a:t>Placement is trivial </a:t>
            </a:r>
            <a:r>
              <a:rPr lang="en-US" dirty="0" smtClean="0"/>
              <a:t>(no options)</a:t>
            </a:r>
          </a:p>
          <a:p>
            <a:r>
              <a:rPr lang="en-US" smtClean="0"/>
              <a:t>Unequal-size</a:t>
            </a:r>
            <a:endParaRPr lang="en-US" dirty="0" smtClean="0"/>
          </a:p>
          <a:p>
            <a:pPr lvl="1"/>
            <a:r>
              <a:rPr lang="en-US" smtClean="0"/>
              <a:t>Can assign each </a:t>
            </a:r>
            <a:r>
              <a:rPr lang="en-US" dirty="0" smtClean="0"/>
              <a:t>process to </a:t>
            </a:r>
            <a:r>
              <a:rPr lang="en-US" smtClean="0"/>
              <a:t>the smallest partition </a:t>
            </a:r>
            <a:r>
              <a:rPr lang="en-US" dirty="0" smtClean="0"/>
              <a:t>within which it will fit</a:t>
            </a:r>
          </a:p>
          <a:p>
            <a:pPr lvl="1"/>
            <a:r>
              <a:rPr lang="en-US" dirty="0" smtClean="0"/>
              <a:t>Queue </a:t>
            </a:r>
            <a:r>
              <a:rPr lang="en-US" smtClean="0"/>
              <a:t>for each partition</a:t>
            </a:r>
            <a:endParaRPr lang="en-US" dirty="0" smtClean="0"/>
          </a:p>
          <a:p>
            <a:pPr lvl="1"/>
            <a:r>
              <a:rPr lang="en-US" smtClean="0"/>
              <a:t>Processes are assigned </a:t>
            </a:r>
            <a:r>
              <a:rPr lang="en-US" dirty="0" smtClean="0"/>
              <a:t>in </a:t>
            </a:r>
            <a:r>
              <a:rPr lang="en-US" smtClean="0"/>
              <a:t>such a way as </a:t>
            </a:r>
            <a:r>
              <a:rPr lang="en-US" dirty="0" smtClean="0"/>
              <a:t>to </a:t>
            </a:r>
            <a:r>
              <a:rPr lang="en-US" smtClean="0"/>
              <a:t>minimize wasted </a:t>
            </a:r>
            <a:r>
              <a:rPr lang="en-US" dirty="0" smtClean="0"/>
              <a:t>memory </a:t>
            </a:r>
            <a:r>
              <a:rPr lang="en-US" smtClean="0"/>
              <a:t>within a partition</a:t>
            </a:r>
            <a:endParaRPr lang="en-US" dirty="0" smtClean="0"/>
          </a:p>
          <a:p>
            <a:pPr lvl="1"/>
            <a:endParaRPr lang="en-US" dirty="0"/>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Partitioning</a:t>
            </a:r>
            <a:endParaRPr lang="en-US" dirty="0"/>
          </a:p>
        </p:txBody>
      </p:sp>
      <p:pic>
        <p:nvPicPr>
          <p:cNvPr id="4" name="Content Placeholder 3" descr="Fig07_03.gif"/>
          <p:cNvPicPr>
            <a:picLocks noGrp="1" noChangeAspect="1"/>
          </p:cNvPicPr>
          <p:nvPr>
            <p:ph idx="1"/>
          </p:nvPr>
        </p:nvPicPr>
        <p:blipFill>
          <a:blip r:embed="rId3" cstate="print"/>
          <a:srcRect b="5634"/>
          <a:stretch>
            <a:fillRect/>
          </a:stretch>
        </p:blipFill>
        <p:spPr>
          <a:xfrm>
            <a:off x="1155104" y="1219200"/>
            <a:ext cx="7464602" cy="5105400"/>
          </a:xfrm>
        </p:spPr>
      </p:pic>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Roadmap</a:t>
            </a:r>
            <a:endParaRPr lang="en-NZ" dirty="0"/>
          </a:p>
        </p:txBody>
      </p:sp>
      <p:sp>
        <p:nvSpPr>
          <p:cNvPr id="3" name="Content Placeholder 2"/>
          <p:cNvSpPr>
            <a:spLocks noGrp="1"/>
          </p:cNvSpPr>
          <p:nvPr>
            <p:ph idx="1"/>
          </p:nvPr>
        </p:nvSpPr>
        <p:spPr/>
        <p:txBody>
          <a:bodyPr/>
          <a:lstStyle/>
          <a:p>
            <a:r>
              <a:rPr lang="en-NZ" smtClean="0"/>
              <a:t>Basic </a:t>
            </a:r>
            <a:r>
              <a:rPr lang="en-NZ" dirty="0" smtClean="0"/>
              <a:t>requirements of </a:t>
            </a:r>
            <a:r>
              <a:rPr lang="en-NZ" smtClean="0"/>
              <a:t>Memory Management</a:t>
            </a:r>
            <a:endParaRPr lang="en-NZ" dirty="0" smtClean="0"/>
          </a:p>
          <a:p>
            <a:r>
              <a:rPr lang="en-NZ" smtClean="0"/>
              <a:t>Memory Partitioning</a:t>
            </a:r>
            <a:endParaRPr lang="en-NZ" dirty="0" smtClean="0"/>
          </a:p>
          <a:p>
            <a:r>
              <a:rPr lang="en-NZ" smtClean="0"/>
              <a:t>Basic </a:t>
            </a:r>
            <a:r>
              <a:rPr lang="en-NZ" dirty="0" smtClean="0"/>
              <a:t>blocks of </a:t>
            </a:r>
            <a:r>
              <a:rPr lang="en-NZ" smtClean="0"/>
              <a:t>memory management</a:t>
            </a:r>
            <a:endParaRPr lang="en-NZ" dirty="0" smtClean="0"/>
          </a:p>
          <a:p>
            <a:pPr lvl="1"/>
            <a:r>
              <a:rPr lang="en-NZ" smtClean="0"/>
              <a:t>Paging</a:t>
            </a:r>
            <a:endParaRPr lang="en-NZ" dirty="0" smtClean="0"/>
          </a:p>
          <a:p>
            <a:pPr lvl="1"/>
            <a:r>
              <a:rPr lang="en-NZ" smtClean="0"/>
              <a:t>Segmentation</a:t>
            </a:r>
            <a:endParaRPr lang="en-NZ" dirty="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smtClean="0"/>
              <a:t>Remaining </a:t>
            </a:r>
            <a:r>
              <a:rPr lang="en-NZ" dirty="0" smtClean="0"/>
              <a:t>Problems with </a:t>
            </a:r>
            <a:r>
              <a:rPr lang="en-NZ" smtClean="0"/>
              <a:t>Fixed Partitions</a:t>
            </a:r>
            <a:endParaRPr lang="en-NZ" dirty="0"/>
          </a:p>
        </p:txBody>
      </p:sp>
      <p:sp>
        <p:nvSpPr>
          <p:cNvPr id="3" name="Content Placeholder 2"/>
          <p:cNvSpPr>
            <a:spLocks noGrp="1"/>
          </p:cNvSpPr>
          <p:nvPr>
            <p:ph idx="1"/>
          </p:nvPr>
        </p:nvSpPr>
        <p:spPr/>
        <p:txBody>
          <a:bodyPr/>
          <a:lstStyle/>
          <a:p>
            <a:r>
              <a:rPr lang="en-NZ" dirty="0" smtClean="0"/>
              <a:t>The number </a:t>
            </a:r>
            <a:r>
              <a:rPr lang="en-NZ" smtClean="0"/>
              <a:t>of active </a:t>
            </a:r>
            <a:r>
              <a:rPr lang="en-NZ" dirty="0" smtClean="0"/>
              <a:t>processes is limited by the system </a:t>
            </a:r>
          </a:p>
          <a:p>
            <a:pPr lvl="1"/>
            <a:r>
              <a:rPr lang="en-NZ" dirty="0" smtClean="0"/>
              <a:t>I.E limited by the pre-determined number </a:t>
            </a:r>
            <a:r>
              <a:rPr lang="en-NZ" smtClean="0"/>
              <a:t>of partitions</a:t>
            </a:r>
            <a:endParaRPr lang="en-NZ" dirty="0" smtClean="0"/>
          </a:p>
          <a:p>
            <a:r>
              <a:rPr lang="en-NZ" smtClean="0"/>
              <a:t>A large </a:t>
            </a:r>
            <a:r>
              <a:rPr lang="en-NZ" dirty="0" smtClean="0"/>
              <a:t>number of </a:t>
            </a:r>
            <a:r>
              <a:rPr lang="en-NZ" smtClean="0"/>
              <a:t>very small </a:t>
            </a:r>
            <a:r>
              <a:rPr lang="en-NZ" dirty="0" smtClean="0"/>
              <a:t>process will not use </a:t>
            </a:r>
            <a:r>
              <a:rPr lang="en-NZ" smtClean="0"/>
              <a:t>the space </a:t>
            </a:r>
            <a:r>
              <a:rPr lang="en-NZ" dirty="0" smtClean="0"/>
              <a:t>efficiently</a:t>
            </a:r>
          </a:p>
          <a:p>
            <a:pPr lvl="1"/>
            <a:r>
              <a:rPr lang="en-NZ" dirty="0" smtClean="0"/>
              <a:t>In either fixed </a:t>
            </a:r>
            <a:r>
              <a:rPr lang="en-NZ" smtClean="0"/>
              <a:t>or variable length partition </a:t>
            </a:r>
            <a:r>
              <a:rPr lang="en-NZ" dirty="0" smtClean="0"/>
              <a:t>methods</a:t>
            </a:r>
          </a:p>
          <a:p>
            <a:endParaRPr lang="en-NZ" dirty="0"/>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r>
              <a:rPr lang="en-US" smtClean="0"/>
              <a:t>Partitions are of variable length and </a:t>
            </a:r>
            <a:r>
              <a:rPr lang="en-US" dirty="0" smtClean="0"/>
              <a:t>number</a:t>
            </a:r>
          </a:p>
          <a:p>
            <a:r>
              <a:rPr lang="en-US" dirty="0" smtClean="0"/>
              <a:t>Process </a:t>
            </a:r>
            <a:r>
              <a:rPr lang="en-US" smtClean="0"/>
              <a:t>is allocated exactly as </a:t>
            </a:r>
            <a:r>
              <a:rPr lang="en-US" dirty="0" smtClean="0"/>
              <a:t>much </a:t>
            </a:r>
            <a:r>
              <a:rPr lang="en-US" smtClean="0"/>
              <a:t>memory as </a:t>
            </a:r>
            <a:r>
              <a:rPr lang="en-US" dirty="0" smtClean="0"/>
              <a:t>required</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NZ" dirty="0" smtClean="0"/>
              <a:t>Dynamic Partitioning Example</a:t>
            </a:r>
            <a:endParaRPr lang="en-NZ" dirty="0"/>
          </a:p>
        </p:txBody>
      </p:sp>
      <p:sp>
        <p:nvSpPr>
          <p:cNvPr id="22" name="Content Placeholder 21"/>
          <p:cNvSpPr>
            <a:spLocks noGrp="1"/>
          </p:cNvSpPr>
          <p:nvPr>
            <p:ph idx="1"/>
          </p:nvPr>
        </p:nvSpPr>
        <p:spPr>
          <a:xfrm>
            <a:off x="3581400" y="1524000"/>
            <a:ext cx="5105400" cy="4267200"/>
          </a:xfrm>
        </p:spPr>
        <p:txBody>
          <a:bodyPr/>
          <a:lstStyle/>
          <a:p>
            <a:r>
              <a:rPr lang="en-NZ" b="1" i="1" smtClean="0"/>
              <a:t>External Fragmentation</a:t>
            </a:r>
            <a:endParaRPr lang="en-NZ" b="1" i="1" dirty="0" smtClean="0"/>
          </a:p>
          <a:p>
            <a:r>
              <a:rPr lang="en-NZ" smtClean="0"/>
              <a:t>Memory external to all </a:t>
            </a:r>
            <a:r>
              <a:rPr lang="en-NZ" dirty="0" smtClean="0"/>
              <a:t>processes </a:t>
            </a:r>
            <a:r>
              <a:rPr lang="en-NZ" smtClean="0"/>
              <a:t>is fragmented</a:t>
            </a:r>
            <a:endParaRPr lang="en-NZ" dirty="0" smtClean="0"/>
          </a:p>
          <a:p>
            <a:r>
              <a:rPr lang="en-NZ" smtClean="0"/>
              <a:t>Can </a:t>
            </a:r>
            <a:r>
              <a:rPr lang="en-NZ" dirty="0" smtClean="0"/>
              <a:t>resolve </a:t>
            </a:r>
            <a:r>
              <a:rPr lang="en-NZ" smtClean="0"/>
              <a:t>using </a:t>
            </a:r>
            <a:r>
              <a:rPr lang="en-NZ" b="1" i="1" smtClean="0"/>
              <a:t>compaction</a:t>
            </a:r>
            <a:endParaRPr lang="en-NZ" b="1" i="1" dirty="0" smtClean="0"/>
          </a:p>
          <a:p>
            <a:pPr lvl="1"/>
            <a:r>
              <a:rPr lang="en-NZ" dirty="0" smtClean="0"/>
              <a:t>OS moves processes </a:t>
            </a:r>
            <a:r>
              <a:rPr lang="en-NZ" smtClean="0"/>
              <a:t>so that they are </a:t>
            </a:r>
            <a:r>
              <a:rPr lang="en-NZ" dirty="0" smtClean="0"/>
              <a:t>contiguous</a:t>
            </a:r>
          </a:p>
          <a:p>
            <a:pPr lvl="1"/>
            <a:r>
              <a:rPr lang="en-NZ" dirty="0" smtClean="0"/>
              <a:t>Time </a:t>
            </a:r>
            <a:r>
              <a:rPr lang="en-NZ" smtClean="0"/>
              <a:t>consuming and wastes </a:t>
            </a:r>
            <a:r>
              <a:rPr lang="en-NZ" dirty="0" smtClean="0"/>
              <a:t>CPU time</a:t>
            </a:r>
          </a:p>
          <a:p>
            <a:endParaRPr lang="en-NZ" dirty="0"/>
          </a:p>
        </p:txBody>
      </p:sp>
      <p:grpSp>
        <p:nvGrpSpPr>
          <p:cNvPr id="6" name="Group 5"/>
          <p:cNvGrpSpPr/>
          <p:nvPr/>
        </p:nvGrpSpPr>
        <p:grpSpPr>
          <a:xfrm>
            <a:off x="1489656" y="16002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OS (8M)</a:t>
              </a:r>
              <a:endParaRPr lang="en-NZ" dirty="0"/>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P1 </a:t>
            </a:r>
          </a:p>
          <a:p>
            <a:pPr algn="ctr"/>
            <a:r>
              <a:rPr lang="en-NZ" dirty="0" smtClean="0">
                <a:solidFill>
                  <a:schemeClr val="tx1"/>
                </a:solidFill>
              </a:rPr>
              <a:t>(20M)</a:t>
            </a:r>
            <a:endParaRPr lang="en-NZ" dirty="0">
              <a:solidFill>
                <a:schemeClr val="tx1"/>
              </a:solidFill>
            </a:endParaRP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9" name="Rectangle 8"/>
          <p:cNvSpPr/>
          <p:nvPr/>
        </p:nvSpPr>
        <p:spPr>
          <a:xfrm>
            <a:off x="1489656"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P3</a:t>
            </a:r>
          </a:p>
          <a:p>
            <a:pPr algn="ctr"/>
            <a:r>
              <a:rPr lang="en-NZ" dirty="0" smtClean="0"/>
              <a:t>(18M)</a:t>
            </a:r>
            <a:endParaRPr lang="en-NZ" dirty="0"/>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smtClean="0"/>
              <a:t>Empty (56M)</a:t>
            </a:r>
            <a:endParaRPr lang="en-NZ" dirty="0"/>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smtClean="0"/>
              <a:t>Empty (4M)</a:t>
            </a:r>
            <a:endParaRPr lang="en-NZ" dirty="0"/>
          </a:p>
        </p:txBody>
      </p:sp>
      <p:sp>
        <p:nvSpPr>
          <p:cNvPr id="12" name="Rectangle 11"/>
          <p:cNvSpPr/>
          <p:nvPr/>
        </p:nvSpPr>
        <p:spPr>
          <a:xfrm>
            <a:off x="1489656"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P4(8M)</a:t>
            </a:r>
            <a:endParaRPr lang="en-NZ" dirty="0"/>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smtClean="0"/>
              <a:t>Empty (6M)</a:t>
            </a:r>
            <a:endParaRPr lang="en-NZ" dirty="0"/>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smtClean="0"/>
              <a:t>Empty (6M)</a:t>
            </a:r>
            <a:endParaRPr lang="en-NZ"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Allocation</a:t>
            </a:r>
            <a:endParaRPr lang="en-US" dirty="0"/>
          </a:p>
        </p:txBody>
      </p:sp>
      <p:pic>
        <p:nvPicPr>
          <p:cNvPr id="4" name="Content Placeholder 3" descr="Fig07_05.gif"/>
          <p:cNvPicPr>
            <a:picLocks noGrp="1" noChangeAspect="1"/>
          </p:cNvPicPr>
          <p:nvPr>
            <p:ph idx="1"/>
          </p:nvPr>
        </p:nvPicPr>
        <p:blipFill>
          <a:blip r:embed="rId3" cstate="print"/>
          <a:srcRect b="8000"/>
          <a:stretch>
            <a:fillRect/>
          </a:stretch>
        </p:blipFill>
        <p:spPr>
          <a:xfrm>
            <a:off x="2440200" y="1143000"/>
            <a:ext cx="4380409" cy="5257800"/>
          </a:xfrm>
        </p:spPr>
      </p:pic>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Operating </a:t>
            </a:r>
            <a:r>
              <a:rPr lang="en-US" dirty="0" smtClean="0"/>
              <a:t>system must decide which free block </a:t>
            </a:r>
            <a:r>
              <a:rPr lang="en-US" smtClean="0"/>
              <a:t>to allocate to a </a:t>
            </a:r>
            <a:r>
              <a:rPr lang="en-US" dirty="0" smtClean="0"/>
              <a:t>process</a:t>
            </a:r>
          </a:p>
          <a:p>
            <a:r>
              <a:rPr lang="en-US" smtClean="0"/>
              <a:t>Best-fit algorithm</a:t>
            </a:r>
            <a:endParaRPr lang="en-US" dirty="0" smtClean="0"/>
          </a:p>
          <a:p>
            <a:pPr lvl="1"/>
            <a:r>
              <a:rPr lang="en-US" dirty="0" smtClean="0"/>
              <a:t>Chooses the </a:t>
            </a:r>
            <a:r>
              <a:rPr lang="en-US" smtClean="0"/>
              <a:t>block that </a:t>
            </a:r>
            <a:r>
              <a:rPr lang="en-US" dirty="0" smtClean="0"/>
              <a:t>is closest in size to the request</a:t>
            </a:r>
          </a:p>
          <a:p>
            <a:pPr lvl="1"/>
            <a:r>
              <a:rPr lang="en-US" dirty="0" smtClean="0"/>
              <a:t>Worst </a:t>
            </a:r>
            <a:r>
              <a:rPr lang="en-US" smtClean="0"/>
              <a:t>performer overall</a:t>
            </a:r>
            <a:endParaRPr lang="en-US" dirty="0" smtClean="0"/>
          </a:p>
          <a:p>
            <a:pPr lvl="1"/>
            <a:r>
              <a:rPr lang="en-US" smtClean="0"/>
              <a:t>Since smallest </a:t>
            </a:r>
            <a:r>
              <a:rPr lang="en-US" dirty="0" smtClean="0"/>
              <a:t>block is found for process, </a:t>
            </a:r>
            <a:r>
              <a:rPr lang="en-US" smtClean="0"/>
              <a:t>the smallest amount of fragmentation </a:t>
            </a:r>
            <a:r>
              <a:rPr lang="en-US" dirty="0" smtClean="0"/>
              <a:t>is left</a:t>
            </a:r>
          </a:p>
          <a:p>
            <a:pPr lvl="1"/>
            <a:r>
              <a:rPr lang="en-US" smtClean="0"/>
              <a:t>Memory compaction </a:t>
            </a:r>
            <a:r>
              <a:rPr lang="en-US" dirty="0" smtClean="0"/>
              <a:t>must be done more often</a:t>
            </a:r>
          </a:p>
          <a:p>
            <a:endParaRPr lang="en-US" dirty="0"/>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First-fit algorithm</a:t>
            </a:r>
            <a:endParaRPr lang="en-US" dirty="0" smtClean="0"/>
          </a:p>
          <a:p>
            <a:pPr lvl="1"/>
            <a:r>
              <a:rPr lang="en-US" smtClean="0"/>
              <a:t>Scans </a:t>
            </a:r>
            <a:r>
              <a:rPr lang="en-US" dirty="0" smtClean="0"/>
              <a:t>memory form the </a:t>
            </a:r>
            <a:r>
              <a:rPr lang="en-US" smtClean="0"/>
              <a:t>beginning and </a:t>
            </a:r>
            <a:r>
              <a:rPr lang="en-US" dirty="0" smtClean="0"/>
              <a:t>chooses the </a:t>
            </a:r>
            <a:r>
              <a:rPr lang="en-US" smtClean="0"/>
              <a:t>first available block that is large </a:t>
            </a:r>
            <a:r>
              <a:rPr lang="en-US" dirty="0" smtClean="0"/>
              <a:t>enough</a:t>
            </a:r>
          </a:p>
          <a:p>
            <a:pPr lvl="1"/>
            <a:r>
              <a:rPr lang="en-US" smtClean="0"/>
              <a:t>Fastest</a:t>
            </a:r>
            <a:endParaRPr lang="en-US" dirty="0" smtClean="0"/>
          </a:p>
          <a:p>
            <a:pPr lvl="1"/>
            <a:r>
              <a:rPr lang="en-US" smtClean="0"/>
              <a:t>May have many process loaded </a:t>
            </a:r>
            <a:r>
              <a:rPr lang="en-US" dirty="0" smtClean="0"/>
              <a:t>in the front end of </a:t>
            </a:r>
            <a:r>
              <a:rPr lang="en-US" smtClean="0"/>
              <a:t>memory that </a:t>
            </a:r>
            <a:r>
              <a:rPr lang="en-US" dirty="0" smtClean="0"/>
              <a:t>must </a:t>
            </a:r>
            <a:r>
              <a:rPr lang="en-US" smtClean="0"/>
              <a:t>be searched </a:t>
            </a:r>
            <a:r>
              <a:rPr lang="en-US" dirty="0" smtClean="0"/>
              <a:t>over when trying to </a:t>
            </a:r>
            <a:r>
              <a:rPr lang="en-US" smtClean="0"/>
              <a:t>find a </a:t>
            </a:r>
            <a:r>
              <a:rPr lang="en-US" dirty="0" smtClean="0"/>
              <a:t>free block</a:t>
            </a:r>
            <a:endParaRPr lang="en-US" dirty="0"/>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dirty="0" smtClean="0"/>
              <a:t>Next-fit</a:t>
            </a:r>
          </a:p>
          <a:p>
            <a:pPr lvl="1"/>
            <a:r>
              <a:rPr lang="en-US" smtClean="0"/>
              <a:t>Scans </a:t>
            </a:r>
            <a:r>
              <a:rPr lang="en-US" dirty="0" smtClean="0"/>
              <a:t>memory from </a:t>
            </a:r>
            <a:r>
              <a:rPr lang="en-US" smtClean="0"/>
              <a:t>the location </a:t>
            </a:r>
            <a:r>
              <a:rPr lang="en-US" dirty="0" smtClean="0"/>
              <a:t>of </a:t>
            </a:r>
            <a:r>
              <a:rPr lang="en-US" smtClean="0"/>
              <a:t>the last placement</a:t>
            </a:r>
            <a:endParaRPr lang="en-US" dirty="0" smtClean="0"/>
          </a:p>
          <a:p>
            <a:pPr lvl="1"/>
            <a:r>
              <a:rPr lang="en-US" dirty="0" smtClean="0"/>
              <a:t>More </a:t>
            </a:r>
            <a:r>
              <a:rPr lang="en-US" smtClean="0"/>
              <a:t>often allocate a </a:t>
            </a:r>
            <a:r>
              <a:rPr lang="en-US" dirty="0" smtClean="0"/>
              <a:t>block of </a:t>
            </a:r>
            <a:r>
              <a:rPr lang="en-US" smtClean="0"/>
              <a:t>memory at </a:t>
            </a:r>
            <a:r>
              <a:rPr lang="en-US" dirty="0" smtClean="0"/>
              <a:t>the end of memory where </a:t>
            </a:r>
            <a:r>
              <a:rPr lang="en-US" smtClean="0"/>
              <a:t>the largest </a:t>
            </a:r>
            <a:r>
              <a:rPr lang="en-US" dirty="0" smtClean="0"/>
              <a:t>block is found</a:t>
            </a:r>
          </a:p>
          <a:p>
            <a:pPr lvl="1"/>
            <a:r>
              <a:rPr lang="en-US" smtClean="0"/>
              <a:t>The largest </a:t>
            </a:r>
            <a:r>
              <a:rPr lang="en-US" dirty="0" smtClean="0"/>
              <a:t>block of memory is broken up </a:t>
            </a:r>
            <a:r>
              <a:rPr lang="en-US" smtClean="0"/>
              <a:t>into smaller </a:t>
            </a:r>
            <a:r>
              <a:rPr lang="en-US" dirty="0" smtClean="0"/>
              <a:t>blocks</a:t>
            </a:r>
          </a:p>
          <a:p>
            <a:pPr lvl="1"/>
            <a:r>
              <a:rPr lang="en-US" smtClean="0"/>
              <a:t>Compaction </a:t>
            </a:r>
            <a:r>
              <a:rPr lang="en-US" dirty="0" smtClean="0"/>
              <a:t>is required </a:t>
            </a:r>
            <a:r>
              <a:rPr lang="en-US" smtClean="0"/>
              <a:t>to obtain a large block at </a:t>
            </a:r>
            <a:r>
              <a:rPr lang="en-US" dirty="0" smtClean="0"/>
              <a:t>the end of memory</a:t>
            </a:r>
          </a:p>
          <a:p>
            <a:endParaRPr lang="en-US" dirty="0"/>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Buddy System</a:t>
            </a:r>
            <a:endParaRPr lang="en-US" dirty="0"/>
          </a:p>
        </p:txBody>
      </p:sp>
      <p:sp>
        <p:nvSpPr>
          <p:cNvPr id="3" name="Content Placeholder 2"/>
          <p:cNvSpPr>
            <a:spLocks noGrp="1"/>
          </p:cNvSpPr>
          <p:nvPr>
            <p:ph idx="1"/>
          </p:nvPr>
        </p:nvSpPr>
        <p:spPr/>
        <p:txBody>
          <a:bodyPr/>
          <a:lstStyle/>
          <a:p>
            <a:r>
              <a:rPr lang="en-US" smtClean="0"/>
              <a:t>Entire space available is treated as a </a:t>
            </a:r>
            <a:r>
              <a:rPr lang="en-US" dirty="0" smtClean="0"/>
              <a:t>single block of 2</a:t>
            </a:r>
            <a:r>
              <a:rPr lang="en-US" baseline="30000" dirty="0" smtClean="0"/>
              <a:t>U</a:t>
            </a:r>
          </a:p>
          <a:p>
            <a:r>
              <a:rPr lang="en-US" smtClean="0"/>
              <a:t>If a </a:t>
            </a:r>
            <a:r>
              <a:rPr lang="en-US" dirty="0" smtClean="0"/>
              <a:t>request of size </a:t>
            </a:r>
            <a:r>
              <a:rPr lang="en-US" i="1" dirty="0" smtClean="0"/>
              <a:t>s </a:t>
            </a:r>
            <a:r>
              <a:rPr lang="en-US" dirty="0" smtClean="0"/>
              <a:t>where 2</a:t>
            </a:r>
            <a:r>
              <a:rPr lang="en-US" i="1" baseline="30000" dirty="0" smtClean="0"/>
              <a:t>U</a:t>
            </a:r>
            <a:r>
              <a:rPr lang="en-US" baseline="30000" dirty="0" smtClean="0"/>
              <a:t>-1</a:t>
            </a:r>
            <a:r>
              <a:rPr lang="en-US" dirty="0" smtClean="0"/>
              <a:t> &lt; </a:t>
            </a:r>
            <a:r>
              <a:rPr lang="en-US" i="1" dirty="0" smtClean="0"/>
              <a:t>s </a:t>
            </a:r>
            <a:r>
              <a:rPr lang="en-US" dirty="0" smtClean="0"/>
              <a:t>&lt;= 2</a:t>
            </a:r>
            <a:r>
              <a:rPr lang="en-US" i="1" baseline="30000" dirty="0" smtClean="0"/>
              <a:t>U</a:t>
            </a:r>
            <a:endParaRPr lang="en-US" i="1" dirty="0" smtClean="0"/>
          </a:p>
          <a:p>
            <a:pPr lvl="1"/>
            <a:r>
              <a:rPr lang="en-US" dirty="0" smtClean="0"/>
              <a:t>entire block </a:t>
            </a:r>
            <a:r>
              <a:rPr lang="en-US" smtClean="0"/>
              <a:t>is allocated</a:t>
            </a:r>
            <a:endParaRPr lang="en-US" dirty="0" smtClean="0"/>
          </a:p>
          <a:p>
            <a:r>
              <a:rPr lang="en-US" dirty="0" smtClean="0"/>
              <a:t>Otherwise block is split into </a:t>
            </a:r>
            <a:r>
              <a:rPr lang="en-US" smtClean="0"/>
              <a:t>two equal </a:t>
            </a:r>
            <a:r>
              <a:rPr lang="en-US" dirty="0" smtClean="0"/>
              <a:t>buddies</a:t>
            </a:r>
          </a:p>
          <a:p>
            <a:pPr lvl="1"/>
            <a:r>
              <a:rPr lang="en-US" dirty="0" smtClean="0"/>
              <a:t>Process continues </a:t>
            </a:r>
            <a:r>
              <a:rPr lang="en-US" smtClean="0"/>
              <a:t>until smallest block greater than or equal </a:t>
            </a:r>
            <a:r>
              <a:rPr lang="en-US" dirty="0" smtClean="0"/>
              <a:t>to </a:t>
            </a:r>
            <a:r>
              <a:rPr lang="en-US" i="1" dirty="0" smtClean="0"/>
              <a:t>s </a:t>
            </a:r>
            <a:r>
              <a:rPr lang="en-US" smtClean="0"/>
              <a:t>is generated</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smtClean="0"/>
              <a:t>Example </a:t>
            </a:r>
            <a:r>
              <a:rPr lang="en-US" dirty="0" smtClean="0"/>
              <a:t>of Buddy System</a:t>
            </a:r>
            <a:endParaRPr lang="en-US" dirty="0"/>
          </a:p>
        </p:txBody>
      </p:sp>
      <p:pic>
        <p:nvPicPr>
          <p:cNvPr id="4" name="Content Placeholder 3" descr="Fig07_06.gif"/>
          <p:cNvPicPr>
            <a:picLocks noGrp="1" noChangeAspect="1"/>
          </p:cNvPicPr>
          <p:nvPr>
            <p:ph idx="1"/>
          </p:nvPr>
        </p:nvPicPr>
        <p:blipFill>
          <a:blip r:embed="rId3" cstate="print"/>
          <a:srcRect b="6016"/>
          <a:stretch>
            <a:fillRect/>
          </a:stretch>
        </p:blipFill>
        <p:spPr>
          <a:xfrm>
            <a:off x="685801" y="1066800"/>
            <a:ext cx="8412156" cy="5257800"/>
          </a:xfrm>
        </p:spPr>
      </p:pic>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smtClean="0"/>
              <a:t>Tree Representation </a:t>
            </a:r>
            <a:r>
              <a:rPr lang="en-US" dirty="0" smtClean="0"/>
              <a:t>of Buddy System</a:t>
            </a:r>
            <a:endParaRPr lang="en-US" dirty="0"/>
          </a:p>
        </p:txBody>
      </p:sp>
      <p:pic>
        <p:nvPicPr>
          <p:cNvPr id="4" name="Content Placeholder 3" descr="Fig07_07.gif"/>
          <p:cNvPicPr>
            <a:picLocks noGrp="1" noChangeAspect="1"/>
          </p:cNvPicPr>
          <p:nvPr>
            <p:ph idx="1"/>
          </p:nvPr>
        </p:nvPicPr>
        <p:blipFill>
          <a:blip r:embed="rId3" cstate="print"/>
          <a:srcRect b="7353"/>
          <a:stretch>
            <a:fillRect/>
          </a:stretch>
        </p:blipFill>
        <p:spPr>
          <a:xfrm>
            <a:off x="1258261" y="1524000"/>
            <a:ext cx="6531428" cy="4800600"/>
          </a:xfrm>
        </p:spPr>
      </p:pic>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need for </a:t>
            </a:r>
            <a:r>
              <a:rPr lang="en-NZ" smtClean="0"/>
              <a:t>memory management</a:t>
            </a:r>
            <a:endParaRPr lang="en-NZ" dirty="0"/>
          </a:p>
        </p:txBody>
      </p:sp>
      <p:sp>
        <p:nvSpPr>
          <p:cNvPr id="3" name="Content Placeholder 2"/>
          <p:cNvSpPr>
            <a:spLocks noGrp="1"/>
          </p:cNvSpPr>
          <p:nvPr>
            <p:ph idx="1"/>
          </p:nvPr>
        </p:nvSpPr>
        <p:spPr/>
        <p:txBody>
          <a:bodyPr/>
          <a:lstStyle/>
          <a:p>
            <a:r>
              <a:rPr lang="en-NZ" dirty="0" smtClean="0"/>
              <a:t>Memory </a:t>
            </a:r>
            <a:r>
              <a:rPr lang="en-NZ" smtClean="0"/>
              <a:t>is cheap today, and getting cheaper</a:t>
            </a:r>
            <a:endParaRPr lang="en-NZ" dirty="0" smtClean="0"/>
          </a:p>
          <a:p>
            <a:pPr lvl="1"/>
            <a:r>
              <a:rPr lang="en-NZ" smtClean="0"/>
              <a:t>But applications are demanding more and </a:t>
            </a:r>
            <a:r>
              <a:rPr lang="en-NZ" dirty="0" smtClean="0"/>
              <a:t>more memory, there is never enough! </a:t>
            </a:r>
          </a:p>
          <a:p>
            <a:r>
              <a:rPr lang="en-NZ" smtClean="0"/>
              <a:t>Memory Management</a:t>
            </a:r>
            <a:r>
              <a:rPr lang="en-NZ" dirty="0" smtClean="0"/>
              <a:t>, </a:t>
            </a:r>
            <a:r>
              <a:rPr lang="en-NZ" smtClean="0"/>
              <a:t>involves swapping </a:t>
            </a:r>
            <a:r>
              <a:rPr lang="en-NZ" dirty="0" smtClean="0"/>
              <a:t>blocks </a:t>
            </a:r>
            <a:r>
              <a:rPr lang="en-NZ" smtClean="0"/>
              <a:t>of data from secondary storage</a:t>
            </a:r>
            <a:r>
              <a:rPr lang="en-NZ" dirty="0" smtClean="0"/>
              <a:t>. </a:t>
            </a:r>
          </a:p>
          <a:p>
            <a:r>
              <a:rPr lang="en-NZ" dirty="0" smtClean="0"/>
              <a:t>Memory I/O is </a:t>
            </a:r>
            <a:r>
              <a:rPr lang="en-NZ" smtClean="0"/>
              <a:t>slow compared to a </a:t>
            </a:r>
            <a:r>
              <a:rPr lang="en-NZ" dirty="0" smtClean="0"/>
              <a:t>CPU</a:t>
            </a:r>
          </a:p>
          <a:p>
            <a:pPr lvl="1"/>
            <a:r>
              <a:rPr lang="en-NZ" dirty="0" smtClean="0"/>
              <a:t>The OS must cleverly time </a:t>
            </a:r>
            <a:r>
              <a:rPr lang="en-NZ" smtClean="0"/>
              <a:t>the swapping to maximise </a:t>
            </a:r>
            <a:r>
              <a:rPr lang="en-NZ" dirty="0" smtClean="0"/>
              <a:t>the CPU’s efficiency</a:t>
            </a:r>
          </a:p>
          <a:p>
            <a:pPr lvl="1"/>
            <a:endParaRPr lang="en-NZ" dirty="0"/>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sp>
        <p:nvSpPr>
          <p:cNvPr id="3" name="Content Placeholder 2"/>
          <p:cNvSpPr>
            <a:spLocks noGrp="1"/>
          </p:cNvSpPr>
          <p:nvPr>
            <p:ph idx="1"/>
          </p:nvPr>
        </p:nvSpPr>
        <p:spPr/>
        <p:txBody>
          <a:bodyPr/>
          <a:lstStyle/>
          <a:p>
            <a:r>
              <a:rPr lang="en-US" smtClean="0"/>
              <a:t>When program loaded </a:t>
            </a:r>
            <a:r>
              <a:rPr lang="en-US" dirty="0" smtClean="0"/>
              <a:t>into memory </a:t>
            </a:r>
            <a:r>
              <a:rPr lang="en-US" smtClean="0"/>
              <a:t>the actual (absolute</a:t>
            </a:r>
            <a:r>
              <a:rPr lang="en-US" dirty="0" smtClean="0"/>
              <a:t>) </a:t>
            </a:r>
            <a:r>
              <a:rPr lang="en-US" smtClean="0"/>
              <a:t>memory locations are </a:t>
            </a:r>
            <a:r>
              <a:rPr lang="en-US" dirty="0" smtClean="0"/>
              <a:t>determined</a:t>
            </a:r>
          </a:p>
          <a:p>
            <a:r>
              <a:rPr lang="en-US" smtClean="0"/>
              <a:t>A process may </a:t>
            </a:r>
            <a:r>
              <a:rPr lang="en-US" dirty="0" smtClean="0"/>
              <a:t>occupy </a:t>
            </a:r>
            <a:r>
              <a:rPr lang="en-US" smtClean="0"/>
              <a:t>different partitions which means different absolute memory locations </a:t>
            </a:r>
            <a:r>
              <a:rPr lang="en-US" dirty="0" smtClean="0"/>
              <a:t>during execution</a:t>
            </a:r>
          </a:p>
          <a:p>
            <a:pPr lvl="1"/>
            <a:r>
              <a:rPr lang="en-US" smtClean="0"/>
              <a:t>Swapping</a:t>
            </a:r>
            <a:endParaRPr lang="en-US" dirty="0" smtClean="0"/>
          </a:p>
          <a:p>
            <a:pPr lvl="1"/>
            <a:r>
              <a:rPr lang="en-US" smtClean="0"/>
              <a:t>Compaction</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Addresses</a:t>
            </a:r>
            <a:endParaRPr lang="en-US" dirty="0"/>
          </a:p>
        </p:txBody>
      </p:sp>
      <p:sp>
        <p:nvSpPr>
          <p:cNvPr id="3" name="Content Placeholder 2"/>
          <p:cNvSpPr>
            <a:spLocks noGrp="1"/>
          </p:cNvSpPr>
          <p:nvPr>
            <p:ph idx="1"/>
          </p:nvPr>
        </p:nvSpPr>
        <p:spPr/>
        <p:txBody>
          <a:bodyPr/>
          <a:lstStyle/>
          <a:p>
            <a:r>
              <a:rPr lang="en-US" smtClean="0"/>
              <a:t>Logical</a:t>
            </a:r>
            <a:endParaRPr lang="en-US" dirty="0" smtClean="0"/>
          </a:p>
          <a:p>
            <a:pPr lvl="1"/>
            <a:r>
              <a:rPr lang="en-US" dirty="0" smtClean="0"/>
              <a:t>Reference </a:t>
            </a:r>
            <a:r>
              <a:rPr lang="en-US" smtClean="0"/>
              <a:t>to a memory location </a:t>
            </a:r>
            <a:r>
              <a:rPr lang="en-US" dirty="0" smtClean="0"/>
              <a:t>independent of the </a:t>
            </a:r>
            <a:r>
              <a:rPr lang="en-US" smtClean="0"/>
              <a:t>current assignment of data </a:t>
            </a:r>
            <a:r>
              <a:rPr lang="en-US" dirty="0" smtClean="0"/>
              <a:t>to memory.</a:t>
            </a:r>
          </a:p>
          <a:p>
            <a:r>
              <a:rPr lang="en-US" smtClean="0"/>
              <a:t>Relative</a:t>
            </a:r>
            <a:endParaRPr lang="en-US" dirty="0" smtClean="0"/>
          </a:p>
          <a:p>
            <a:pPr lvl="1"/>
            <a:r>
              <a:rPr lang="en-US" smtClean="0"/>
              <a:t>Address expressed as a location relative </a:t>
            </a:r>
            <a:r>
              <a:rPr lang="en-US" dirty="0" smtClean="0"/>
              <a:t>to some known point.</a:t>
            </a:r>
          </a:p>
          <a:p>
            <a:r>
              <a:rPr lang="en-US" smtClean="0"/>
              <a:t>Physical or Absolute</a:t>
            </a:r>
            <a:endParaRPr lang="en-US" dirty="0" smtClean="0"/>
          </a:p>
          <a:p>
            <a:pPr lvl="1"/>
            <a:r>
              <a:rPr lang="en-US" smtClean="0"/>
              <a:t>The absolute address or actual location in main </a:t>
            </a:r>
            <a:r>
              <a:rPr lang="en-US" dirty="0" smtClean="0"/>
              <a:t>memory.</a:t>
            </a:r>
          </a:p>
          <a:p>
            <a:endParaRPr lang="en-US" dirty="0"/>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pic>
        <p:nvPicPr>
          <p:cNvPr id="4" name="Content Placeholder 3" descr="Fig07_08.gif"/>
          <p:cNvPicPr>
            <a:picLocks noGrp="1" noChangeAspect="1"/>
          </p:cNvPicPr>
          <p:nvPr>
            <p:ph idx="1"/>
          </p:nvPr>
        </p:nvPicPr>
        <p:blipFill>
          <a:blip r:embed="rId3" cstate="print"/>
          <a:srcRect b="8333"/>
          <a:stretch>
            <a:fillRect/>
          </a:stretch>
        </p:blipFill>
        <p:spPr>
          <a:xfrm>
            <a:off x="1828800" y="1143000"/>
            <a:ext cx="5437675" cy="5029200"/>
          </a:xfrm>
        </p:spPr>
      </p:pic>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Base </a:t>
            </a:r>
            <a:r>
              <a:rPr lang="en-US" dirty="0" smtClean="0"/>
              <a:t>register</a:t>
            </a:r>
          </a:p>
          <a:p>
            <a:pPr lvl="1"/>
            <a:r>
              <a:rPr lang="en-US" smtClean="0"/>
              <a:t>Starting address </a:t>
            </a:r>
            <a:r>
              <a:rPr lang="en-US" dirty="0" smtClean="0"/>
              <a:t>for the process</a:t>
            </a:r>
          </a:p>
          <a:p>
            <a:r>
              <a:rPr lang="en-US" dirty="0" smtClean="0"/>
              <a:t>Bounds register</a:t>
            </a:r>
          </a:p>
          <a:p>
            <a:pPr lvl="1"/>
            <a:r>
              <a:rPr lang="en-US" smtClean="0"/>
              <a:t>Ending location </a:t>
            </a:r>
            <a:r>
              <a:rPr lang="en-US" dirty="0" smtClean="0"/>
              <a:t>of the process</a:t>
            </a:r>
          </a:p>
          <a:p>
            <a:r>
              <a:rPr lang="en-US" smtClean="0"/>
              <a:t>These values are </a:t>
            </a:r>
            <a:r>
              <a:rPr lang="en-US" dirty="0" smtClean="0"/>
              <a:t>set when the process </a:t>
            </a:r>
            <a:r>
              <a:rPr lang="en-US" smtClean="0"/>
              <a:t>is loaded </a:t>
            </a:r>
            <a:r>
              <a:rPr lang="en-US" dirty="0" smtClean="0"/>
              <a:t>or when the process </a:t>
            </a:r>
            <a:r>
              <a:rPr lang="en-US" smtClean="0"/>
              <a:t>is swapped </a:t>
            </a:r>
            <a:r>
              <a:rPr lang="en-US" dirty="0" smtClean="0"/>
              <a:t>in</a:t>
            </a:r>
            <a:endParaRPr lang="en-US" dirty="0"/>
          </a:p>
        </p:txBody>
      </p: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The value </a:t>
            </a:r>
            <a:r>
              <a:rPr lang="en-US" dirty="0" smtClean="0"/>
              <a:t>of </a:t>
            </a:r>
            <a:r>
              <a:rPr lang="en-US" smtClean="0"/>
              <a:t>the base </a:t>
            </a:r>
            <a:r>
              <a:rPr lang="en-US" dirty="0" smtClean="0"/>
              <a:t>register </a:t>
            </a:r>
            <a:r>
              <a:rPr lang="en-US" smtClean="0"/>
              <a:t>is added to a relative address </a:t>
            </a:r>
            <a:r>
              <a:rPr lang="en-US" dirty="0" smtClean="0"/>
              <a:t>to </a:t>
            </a:r>
            <a:r>
              <a:rPr lang="en-US" smtClean="0"/>
              <a:t>produce an absolute address</a:t>
            </a:r>
            <a:endParaRPr lang="en-US" dirty="0" smtClean="0"/>
          </a:p>
          <a:p>
            <a:r>
              <a:rPr lang="en-US" dirty="0" smtClean="0"/>
              <a:t>The </a:t>
            </a:r>
            <a:r>
              <a:rPr lang="en-US" smtClean="0"/>
              <a:t>resulting address is compared </a:t>
            </a:r>
            <a:r>
              <a:rPr lang="en-US" dirty="0" smtClean="0"/>
              <a:t>with </a:t>
            </a:r>
            <a:r>
              <a:rPr lang="en-US" smtClean="0"/>
              <a:t>the value </a:t>
            </a:r>
            <a:r>
              <a:rPr lang="en-US" dirty="0" smtClean="0"/>
              <a:t>in the bounds register</a:t>
            </a:r>
          </a:p>
          <a:p>
            <a:r>
              <a:rPr lang="en-US" dirty="0" smtClean="0"/>
              <a:t>If </a:t>
            </a:r>
            <a:r>
              <a:rPr lang="en-US" smtClean="0"/>
              <a:t>the address </a:t>
            </a:r>
            <a:r>
              <a:rPr lang="en-US" dirty="0" smtClean="0"/>
              <a:t>is not within bounds</a:t>
            </a:r>
            <a:r>
              <a:rPr lang="en-US" smtClean="0"/>
              <a:t>, an </a:t>
            </a:r>
            <a:r>
              <a:rPr lang="en-US" dirty="0" smtClean="0"/>
              <a:t>interrupt </a:t>
            </a:r>
            <a:r>
              <a:rPr lang="en-US" smtClean="0"/>
              <a:t>is generated </a:t>
            </a:r>
            <a:r>
              <a:rPr lang="en-US" dirty="0" smtClean="0"/>
              <a:t>to </a:t>
            </a:r>
            <a:r>
              <a:rPr lang="en-US" smtClean="0"/>
              <a:t>the operating </a:t>
            </a:r>
            <a:r>
              <a:rPr lang="en-US" dirty="0" smtClean="0"/>
              <a:t>system</a:t>
            </a:r>
          </a:p>
          <a:p>
            <a:endParaRPr lang="en-US" dirty="0"/>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dirty="0" smtClean="0"/>
              <a:t>Partition memory into small equal fixed-size chunks and divide each process into the same size chunks</a:t>
            </a:r>
          </a:p>
          <a:p>
            <a:r>
              <a:rPr lang="en-US" dirty="0" smtClean="0"/>
              <a:t>The chunks of a process are called </a:t>
            </a:r>
            <a:r>
              <a:rPr lang="en-US" b="1" i="1" dirty="0" smtClean="0"/>
              <a:t>pages</a:t>
            </a:r>
            <a:r>
              <a:rPr lang="en-US" dirty="0" smtClean="0"/>
              <a:t> </a:t>
            </a:r>
          </a:p>
          <a:p>
            <a:r>
              <a:rPr lang="en-US" dirty="0" smtClean="0"/>
              <a:t>The chunks of memory are called </a:t>
            </a:r>
            <a:r>
              <a:rPr lang="en-US" b="1" i="1" dirty="0" smtClean="0"/>
              <a:t>frames</a:t>
            </a:r>
          </a:p>
          <a:p>
            <a:endParaRPr lang="en-US" dirty="0"/>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smtClean="0"/>
              <a:t>Operating system maintains a page table for each </a:t>
            </a:r>
            <a:r>
              <a:rPr lang="en-US" dirty="0" smtClean="0"/>
              <a:t>process</a:t>
            </a:r>
          </a:p>
          <a:p>
            <a:pPr lvl="1"/>
            <a:r>
              <a:rPr lang="en-US" smtClean="0"/>
              <a:t>Contains the frame location for each page </a:t>
            </a:r>
            <a:r>
              <a:rPr lang="en-US" dirty="0" smtClean="0"/>
              <a:t>in the process</a:t>
            </a:r>
          </a:p>
          <a:p>
            <a:pPr lvl="1"/>
            <a:r>
              <a:rPr lang="en-US" smtClean="0"/>
              <a:t>Memory address </a:t>
            </a:r>
            <a:r>
              <a:rPr lang="en-US" dirty="0" smtClean="0"/>
              <a:t>consist </a:t>
            </a:r>
            <a:r>
              <a:rPr lang="en-US" smtClean="0"/>
              <a:t>of a page number and </a:t>
            </a:r>
            <a:r>
              <a:rPr lang="en-US" dirty="0" smtClean="0"/>
              <a:t>offset within </a:t>
            </a:r>
            <a:r>
              <a:rPr lang="en-US" smtClean="0"/>
              <a:t>the page</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Processes and Frames</a:t>
            </a:r>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B.0</a:t>
            </a:r>
            <a:endParaRPr lang="en-NZ" dirty="0">
              <a:solidFill>
                <a:schemeClr val="tx1"/>
              </a:solidFill>
            </a:endParaRP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B.1</a:t>
            </a:r>
            <a:endParaRPr lang="en-NZ" dirty="0">
              <a:solidFill>
                <a:schemeClr val="tx1"/>
              </a:solidFill>
            </a:endParaRP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B.2</a:t>
            </a:r>
            <a:endParaRPr lang="en-NZ" dirty="0">
              <a:solidFill>
                <a:schemeClr val="tx1"/>
              </a:solidFill>
            </a:endParaRP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C.0</a:t>
            </a:r>
            <a:endParaRPr lang="en-NZ" dirty="0">
              <a:solidFill>
                <a:schemeClr val="tx1"/>
              </a:solidFill>
            </a:endParaRP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C.1</a:t>
            </a:r>
            <a:endParaRPr lang="en-NZ" dirty="0">
              <a:solidFill>
                <a:schemeClr val="tx1"/>
              </a:solidFill>
            </a:endParaRP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C.2</a:t>
            </a:r>
            <a:endParaRPr lang="en-NZ" dirty="0">
              <a:solidFill>
                <a:schemeClr val="tx1"/>
              </a:solidFill>
            </a:endParaRP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C.3</a:t>
            </a:r>
            <a:endParaRPr lang="en-NZ" dirty="0">
              <a:solidFill>
                <a:schemeClr val="tx1"/>
              </a:solidFill>
            </a:endParaRP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D.0</a:t>
            </a:r>
            <a:endParaRPr lang="en-NZ" dirty="0">
              <a:solidFill>
                <a:schemeClr val="tx1"/>
              </a:solidFill>
            </a:endParaRP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D.1</a:t>
            </a:r>
            <a:endParaRPr lang="en-NZ" dirty="0">
              <a:solidFill>
                <a:schemeClr val="tx1"/>
              </a:solidFill>
            </a:endParaRP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D.2</a:t>
            </a:r>
            <a:endParaRPr lang="en-NZ" dirty="0">
              <a:solidFill>
                <a:schemeClr val="tx1"/>
              </a:solidFill>
            </a:endParaRP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D.3</a:t>
            </a:r>
            <a:endParaRPr lang="en-NZ" dirty="0">
              <a:solidFill>
                <a:schemeClr val="tx1"/>
              </a:solidFill>
            </a:endParaRP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D.4</a:t>
            </a:r>
            <a:endParaRPr lang="en-NZ" dirty="0">
              <a:solidFill>
                <a:schemeClr val="tx1"/>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Table</a:t>
            </a:r>
            <a:endParaRPr lang="en-US" dirty="0"/>
          </a:p>
        </p:txBody>
      </p:sp>
      <p:pic>
        <p:nvPicPr>
          <p:cNvPr id="4" name="Content Placeholder 3" descr="Fig07_10.gif"/>
          <p:cNvPicPr>
            <a:picLocks noGrp="1" noChangeAspect="1"/>
          </p:cNvPicPr>
          <p:nvPr>
            <p:ph idx="1"/>
          </p:nvPr>
        </p:nvPicPr>
        <p:blipFill>
          <a:blip r:embed="rId3" cstate="print"/>
          <a:srcRect b="10621"/>
          <a:stretch>
            <a:fillRect/>
          </a:stretch>
        </p:blipFill>
        <p:spPr>
          <a:xfrm>
            <a:off x="304800" y="1752600"/>
            <a:ext cx="8749545" cy="3124200"/>
          </a:xfrm>
        </p:spPr>
      </p:pic>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sp>
        <p:nvSpPr>
          <p:cNvPr id="3" name="Content Placeholder 2"/>
          <p:cNvSpPr>
            <a:spLocks noGrp="1"/>
          </p:cNvSpPr>
          <p:nvPr>
            <p:ph idx="1"/>
          </p:nvPr>
        </p:nvSpPr>
        <p:spPr/>
        <p:txBody>
          <a:bodyPr/>
          <a:lstStyle/>
          <a:p>
            <a:r>
              <a:rPr lang="en-US" dirty="0" smtClean="0"/>
              <a:t>A program can be subdivided into segments</a:t>
            </a:r>
          </a:p>
          <a:p>
            <a:pPr lvl="1"/>
            <a:r>
              <a:rPr lang="en-US" dirty="0" smtClean="0"/>
              <a:t>Segments may vary in length</a:t>
            </a:r>
          </a:p>
          <a:p>
            <a:pPr lvl="1"/>
            <a:r>
              <a:rPr lang="en-US" dirty="0" smtClean="0"/>
              <a:t>There is a maximum segment length</a:t>
            </a:r>
          </a:p>
          <a:p>
            <a:r>
              <a:rPr lang="en-US" dirty="0" smtClean="0"/>
              <a:t>Addressing consist of two parts</a:t>
            </a:r>
          </a:p>
          <a:p>
            <a:pPr lvl="1"/>
            <a:r>
              <a:rPr lang="en-US" dirty="0" smtClean="0"/>
              <a:t>a segment number and </a:t>
            </a:r>
          </a:p>
          <a:p>
            <a:pPr lvl="1"/>
            <a:r>
              <a:rPr lang="en-US" dirty="0" smtClean="0"/>
              <a:t>an offset</a:t>
            </a:r>
          </a:p>
          <a:p>
            <a:r>
              <a:rPr lang="en-US" dirty="0" smtClean="0"/>
              <a:t>Segmentation is similar to dynamic partitioning</a:t>
            </a:r>
          </a:p>
          <a:p>
            <a:endParaRPr lang="en-US" dirty="0"/>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Memory Management</a:t>
            </a:r>
            <a:endParaRPr lang="en-US" dirty="0" smtClean="0"/>
          </a:p>
        </p:txBody>
      </p:sp>
      <p:sp>
        <p:nvSpPr>
          <p:cNvPr id="4" name="Content Placeholder 3"/>
          <p:cNvSpPr>
            <a:spLocks noGrp="1"/>
          </p:cNvSpPr>
          <p:nvPr>
            <p:ph idx="1"/>
          </p:nvPr>
        </p:nvSpPr>
        <p:spPr/>
        <p:txBody>
          <a:bodyPr/>
          <a:lstStyle/>
          <a:p>
            <a:pPr indent="0">
              <a:buNone/>
            </a:pPr>
            <a:endParaRPr lang="en-US" i="1" dirty="0" smtClean="0"/>
          </a:p>
          <a:p>
            <a:pPr indent="0">
              <a:buNone/>
            </a:pPr>
            <a:endParaRPr lang="en-US" i="1" dirty="0" smtClean="0"/>
          </a:p>
          <a:p>
            <a:pPr indent="0">
              <a:buNone/>
            </a:pPr>
            <a:r>
              <a:rPr lang="en-US" i="1" dirty="0" smtClean="0"/>
              <a:t>Memory needs to </a:t>
            </a:r>
            <a:r>
              <a:rPr lang="en-US" i="1" smtClean="0"/>
              <a:t>be allocated </a:t>
            </a:r>
            <a:r>
              <a:rPr lang="en-US" i="1" dirty="0" smtClean="0"/>
              <a:t>to </a:t>
            </a:r>
            <a:r>
              <a:rPr lang="en-US" i="1" smtClean="0"/>
              <a:t>ensure a reasonable </a:t>
            </a:r>
            <a:r>
              <a:rPr lang="en-US" i="1" dirty="0" smtClean="0"/>
              <a:t>supply </a:t>
            </a:r>
            <a:r>
              <a:rPr lang="en-US" i="1" smtClean="0"/>
              <a:t>of ready </a:t>
            </a:r>
            <a:r>
              <a:rPr lang="en-US" i="1" dirty="0" smtClean="0"/>
              <a:t>processes to </a:t>
            </a:r>
            <a:r>
              <a:rPr lang="en-US" i="1" smtClean="0"/>
              <a:t>consume available </a:t>
            </a:r>
            <a:r>
              <a:rPr lang="en-US" i="1" dirty="0" smtClean="0"/>
              <a:t>processor time</a:t>
            </a:r>
          </a:p>
          <a:p>
            <a:endParaRPr lang="en-US" dirty="0" smtClean="0"/>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Addresses</a:t>
            </a:r>
            <a:endParaRPr lang="en-US" dirty="0"/>
          </a:p>
        </p:txBody>
      </p:sp>
      <p:pic>
        <p:nvPicPr>
          <p:cNvPr id="4" name="Content Placeholder 3" descr="Fig07_11.gif"/>
          <p:cNvPicPr>
            <a:picLocks noGrp="1" noChangeAspect="1"/>
          </p:cNvPicPr>
          <p:nvPr>
            <p:ph idx="1"/>
          </p:nvPr>
        </p:nvPicPr>
        <p:blipFill>
          <a:blip r:embed="rId3" cstate="print"/>
          <a:srcRect b="5497"/>
          <a:stretch>
            <a:fillRect/>
          </a:stretch>
        </p:blipFill>
        <p:spPr>
          <a:xfrm>
            <a:off x="1295400" y="1219199"/>
            <a:ext cx="6842760" cy="5181601"/>
          </a:xfrm>
        </p:spPr>
      </p:pic>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pic>
        <p:nvPicPr>
          <p:cNvPr id="4" name="Content Placeholder 3" descr="Fig07_12a.gif"/>
          <p:cNvPicPr>
            <a:picLocks noGrp="1" noChangeAspect="1"/>
          </p:cNvPicPr>
          <p:nvPr>
            <p:ph idx="1"/>
          </p:nvPr>
        </p:nvPicPr>
        <p:blipFill>
          <a:blip r:embed="rId3" cstate="print"/>
          <a:stretch>
            <a:fillRect/>
          </a:stretch>
        </p:blipFill>
        <p:spPr>
          <a:xfrm>
            <a:off x="381001" y="1295400"/>
            <a:ext cx="8623524" cy="5411048"/>
          </a:xfrm>
        </p:spPr>
      </p:pic>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pic>
        <p:nvPicPr>
          <p:cNvPr id="4" name="Content Placeholder 3" descr="Fig07_12b.gif"/>
          <p:cNvPicPr>
            <a:picLocks noGrp="1" noChangeAspect="1"/>
          </p:cNvPicPr>
          <p:nvPr>
            <p:ph idx="1"/>
          </p:nvPr>
        </p:nvPicPr>
        <p:blipFill>
          <a:blip r:embed="rId3" cstate="print"/>
          <a:srcRect b="6937"/>
          <a:stretch>
            <a:fillRect/>
          </a:stretch>
        </p:blipFill>
        <p:spPr>
          <a:xfrm>
            <a:off x="685800" y="1365655"/>
            <a:ext cx="8080910" cy="5111345"/>
          </a:xfrm>
        </p:spPr>
      </p:pic>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VIRTUAL MEMORY</a:t>
            </a:r>
            <a:endParaRPr lang="lt-LT" dirty="0"/>
          </a:p>
        </p:txBody>
      </p:sp>
      <p:sp>
        <p:nvSpPr>
          <p:cNvPr id="3" name="Subtitle 2"/>
          <p:cNvSpPr>
            <a:spLocks noGrp="1"/>
          </p:cNvSpPr>
          <p:nvPr>
            <p:ph type="subTitle" idx="1"/>
          </p:nvPr>
        </p:nvSpPr>
        <p:spPr/>
        <p:txBody>
          <a:bodyPr/>
          <a:lstStyle/>
          <a:p>
            <a:endParaRPr lang="lt-LT" dirty="0"/>
          </a:p>
        </p:txBody>
      </p:sp>
    </p:spTree>
    <p:extLst>
      <p:ext uri="{BB962C8B-B14F-4D97-AF65-F5344CB8AC3E}">
        <p14:creationId xmlns:p14="http://schemas.microsoft.com/office/powerpoint/2010/main" val="2680641"/>
      </p:ext>
    </p:extLst>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Hardware and Control Structures</a:t>
            </a:r>
          </a:p>
        </p:txBody>
      </p:sp>
      <p:sp>
        <p:nvSpPr>
          <p:cNvPr id="20483" name="Rectangle 3"/>
          <p:cNvSpPr>
            <a:spLocks noGrp="1" noChangeArrowheads="1"/>
          </p:cNvSpPr>
          <p:nvPr>
            <p:ph type="body" idx="1"/>
          </p:nvPr>
        </p:nvSpPr>
        <p:spPr/>
        <p:txBody>
          <a:bodyPr/>
          <a:lstStyle/>
          <a:p>
            <a:r>
              <a:rPr lang="en-US" sz="2800" dirty="0"/>
              <a:t>Memory references are dynamically translated into physical addresses at run time</a:t>
            </a:r>
          </a:p>
          <a:p>
            <a:pPr lvl="1"/>
            <a:r>
              <a:rPr lang="en-US" sz="2400" dirty="0"/>
              <a:t>A process may be swapped in and out of main  memory such that it occupies different regions</a:t>
            </a:r>
          </a:p>
          <a:p>
            <a:r>
              <a:rPr lang="en-US" sz="2800" dirty="0"/>
              <a:t>A process may be broken up into pieces that do not need to located contiguously in main memory</a:t>
            </a:r>
          </a:p>
          <a:p>
            <a:pPr lvl="1"/>
            <a:r>
              <a:rPr lang="en-US" sz="2400" dirty="0"/>
              <a:t>All pieces of a process do not need to be loaded in main memory during execution</a:t>
            </a:r>
          </a:p>
        </p:txBody>
      </p:sp>
    </p:spTree>
    <p:extLst>
      <p:ext uri="{BB962C8B-B14F-4D97-AF65-F5344CB8AC3E}">
        <p14:creationId xmlns:p14="http://schemas.microsoft.com/office/powerpoint/2010/main" val="19780245"/>
      </p:ext>
    </p:extLst>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Execution of a Program</a:t>
            </a:r>
          </a:p>
        </p:txBody>
      </p:sp>
      <p:sp>
        <p:nvSpPr>
          <p:cNvPr id="199683" name="Rectangle 3"/>
          <p:cNvSpPr>
            <a:spLocks noGrp="1" noChangeArrowheads="1"/>
          </p:cNvSpPr>
          <p:nvPr>
            <p:ph type="body" idx="1"/>
          </p:nvPr>
        </p:nvSpPr>
        <p:spPr/>
        <p:txBody>
          <a:bodyPr/>
          <a:lstStyle/>
          <a:p>
            <a:pPr>
              <a:lnSpc>
                <a:spcPct val="90000"/>
              </a:lnSpc>
            </a:pPr>
            <a:r>
              <a:rPr lang="en-US"/>
              <a:t>Operating system brings into main memory a few pieces of the program</a:t>
            </a:r>
          </a:p>
          <a:p>
            <a:pPr>
              <a:lnSpc>
                <a:spcPct val="90000"/>
              </a:lnSpc>
            </a:pPr>
            <a:r>
              <a:rPr lang="en-US"/>
              <a:t>Resident set - portion of process that is in main memory</a:t>
            </a:r>
          </a:p>
          <a:p>
            <a:pPr>
              <a:lnSpc>
                <a:spcPct val="90000"/>
              </a:lnSpc>
            </a:pPr>
            <a:r>
              <a:rPr lang="en-US"/>
              <a:t>An interrupt is generated when an address is needed that is not in main memory</a:t>
            </a:r>
          </a:p>
          <a:p>
            <a:pPr>
              <a:lnSpc>
                <a:spcPct val="90000"/>
              </a:lnSpc>
            </a:pPr>
            <a:r>
              <a:rPr lang="en-US"/>
              <a:t>Operating system places the process in a blocking state</a:t>
            </a:r>
          </a:p>
        </p:txBody>
      </p:sp>
    </p:spTree>
    <p:extLst>
      <p:ext uri="{BB962C8B-B14F-4D97-AF65-F5344CB8AC3E}">
        <p14:creationId xmlns:p14="http://schemas.microsoft.com/office/powerpoint/2010/main" val="1723308271"/>
      </p:ext>
    </p:extLst>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Execution of a Program</a:t>
            </a:r>
          </a:p>
        </p:txBody>
      </p:sp>
      <p:sp>
        <p:nvSpPr>
          <p:cNvPr id="200707" name="Rectangle 3"/>
          <p:cNvSpPr>
            <a:spLocks noGrp="1" noChangeArrowheads="1"/>
          </p:cNvSpPr>
          <p:nvPr>
            <p:ph type="body" idx="1"/>
          </p:nvPr>
        </p:nvSpPr>
        <p:spPr/>
        <p:txBody>
          <a:bodyPr/>
          <a:lstStyle/>
          <a:p>
            <a:pPr>
              <a:lnSpc>
                <a:spcPct val="90000"/>
              </a:lnSpc>
            </a:pPr>
            <a:r>
              <a:rPr lang="en-US"/>
              <a:t>Piece of process that contains the logical address is brought into main memory</a:t>
            </a:r>
          </a:p>
          <a:p>
            <a:pPr lvl="1">
              <a:lnSpc>
                <a:spcPct val="90000"/>
              </a:lnSpc>
            </a:pPr>
            <a:r>
              <a:rPr lang="en-US"/>
              <a:t>Operating system issues a disk I/O Read request</a:t>
            </a:r>
          </a:p>
          <a:p>
            <a:pPr lvl="1">
              <a:lnSpc>
                <a:spcPct val="90000"/>
              </a:lnSpc>
            </a:pPr>
            <a:r>
              <a:rPr lang="en-US"/>
              <a:t>Another process is dispatched to run while the disk I/O takes place</a:t>
            </a:r>
          </a:p>
          <a:p>
            <a:pPr lvl="1">
              <a:lnSpc>
                <a:spcPct val="90000"/>
              </a:lnSpc>
            </a:pPr>
            <a:r>
              <a:rPr lang="en-US"/>
              <a:t>An interrupt is issued when disk I/O complete which causes the operating system to place the affected process in the Ready state</a:t>
            </a:r>
          </a:p>
          <a:p>
            <a:pPr>
              <a:lnSpc>
                <a:spcPct val="90000"/>
              </a:lnSpc>
            </a:pPr>
            <a:endParaRPr lang="en-US"/>
          </a:p>
        </p:txBody>
      </p:sp>
    </p:spTree>
    <p:extLst>
      <p:ext uri="{BB962C8B-B14F-4D97-AF65-F5344CB8AC3E}">
        <p14:creationId xmlns:p14="http://schemas.microsoft.com/office/powerpoint/2010/main" val="4135611229"/>
      </p:ext>
    </p:extLst>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r>
              <a:rPr lang="en-US"/>
              <a:t>Advantages of </a:t>
            </a:r>
            <a:br>
              <a:rPr lang="en-US"/>
            </a:br>
            <a:r>
              <a:rPr lang="en-US"/>
              <a:t>Breaking up a Process</a:t>
            </a:r>
          </a:p>
        </p:txBody>
      </p:sp>
      <p:sp>
        <p:nvSpPr>
          <p:cNvPr id="201731" name="Rectangle 3"/>
          <p:cNvSpPr>
            <a:spLocks noGrp="1" noChangeArrowheads="1"/>
          </p:cNvSpPr>
          <p:nvPr>
            <p:ph type="body" idx="1"/>
          </p:nvPr>
        </p:nvSpPr>
        <p:spPr/>
        <p:txBody>
          <a:bodyPr/>
          <a:lstStyle/>
          <a:p>
            <a:r>
              <a:rPr lang="en-US"/>
              <a:t>More processes may be maintained in main memory</a:t>
            </a:r>
          </a:p>
          <a:p>
            <a:pPr lvl="1"/>
            <a:r>
              <a:rPr lang="en-US"/>
              <a:t>Only load in some of the pieces of each process</a:t>
            </a:r>
          </a:p>
          <a:p>
            <a:pPr lvl="1"/>
            <a:r>
              <a:rPr lang="en-US"/>
              <a:t>With so many processes in main memory, it is very likely a process will be in the Ready state at any particular time</a:t>
            </a:r>
          </a:p>
          <a:p>
            <a:r>
              <a:rPr lang="en-US"/>
              <a:t>A process may be larger than all of main memory</a:t>
            </a:r>
          </a:p>
          <a:p>
            <a:endParaRPr lang="en-US"/>
          </a:p>
        </p:txBody>
      </p:sp>
    </p:spTree>
    <p:extLst>
      <p:ext uri="{BB962C8B-B14F-4D97-AF65-F5344CB8AC3E}">
        <p14:creationId xmlns:p14="http://schemas.microsoft.com/office/powerpoint/2010/main" val="908566364"/>
      </p:ext>
    </p:extLst>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Types of Memory</a:t>
            </a:r>
          </a:p>
        </p:txBody>
      </p:sp>
      <p:sp>
        <p:nvSpPr>
          <p:cNvPr id="202755" name="Rectangle 3"/>
          <p:cNvSpPr>
            <a:spLocks noGrp="1" noChangeArrowheads="1"/>
          </p:cNvSpPr>
          <p:nvPr>
            <p:ph type="body" idx="1"/>
          </p:nvPr>
        </p:nvSpPr>
        <p:spPr/>
        <p:txBody>
          <a:bodyPr/>
          <a:lstStyle/>
          <a:p>
            <a:r>
              <a:rPr lang="en-US"/>
              <a:t>Real memory</a:t>
            </a:r>
          </a:p>
          <a:p>
            <a:pPr lvl="1"/>
            <a:r>
              <a:rPr lang="en-US"/>
              <a:t>Main memory</a:t>
            </a:r>
          </a:p>
          <a:p>
            <a:r>
              <a:rPr lang="en-US"/>
              <a:t>Virtual memory</a:t>
            </a:r>
          </a:p>
          <a:p>
            <a:pPr lvl="1"/>
            <a:r>
              <a:rPr lang="en-US"/>
              <a:t>Memory on disk</a:t>
            </a:r>
          </a:p>
          <a:p>
            <a:pPr lvl="1"/>
            <a:r>
              <a:rPr lang="en-US"/>
              <a:t>Allows for effective multiprogramming and relieves the user of tight constraints of main memory</a:t>
            </a:r>
          </a:p>
        </p:txBody>
      </p:sp>
    </p:spTree>
    <p:extLst>
      <p:ext uri="{BB962C8B-B14F-4D97-AF65-F5344CB8AC3E}">
        <p14:creationId xmlns:p14="http://schemas.microsoft.com/office/powerpoint/2010/main" val="2195425591"/>
      </p:ext>
    </p:extLst>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Thrashing</a:t>
            </a:r>
          </a:p>
        </p:txBody>
      </p:sp>
      <p:sp>
        <p:nvSpPr>
          <p:cNvPr id="203779" name="Rectangle 3"/>
          <p:cNvSpPr>
            <a:spLocks noGrp="1" noChangeArrowheads="1"/>
          </p:cNvSpPr>
          <p:nvPr>
            <p:ph type="body" idx="1"/>
          </p:nvPr>
        </p:nvSpPr>
        <p:spPr/>
        <p:txBody>
          <a:bodyPr/>
          <a:lstStyle/>
          <a:p>
            <a:r>
              <a:rPr lang="en-US"/>
              <a:t>Swapping out a piece of a process just before that piece is needed</a:t>
            </a:r>
          </a:p>
          <a:p>
            <a:r>
              <a:rPr lang="en-US"/>
              <a:t>The processor spends most of its time swapping pieces rather than executing user instructions</a:t>
            </a:r>
          </a:p>
          <a:p>
            <a:endParaRPr lang="en-US"/>
          </a:p>
        </p:txBody>
      </p:sp>
    </p:spTree>
    <p:extLst>
      <p:ext uri="{BB962C8B-B14F-4D97-AF65-F5344CB8AC3E}">
        <p14:creationId xmlns:p14="http://schemas.microsoft.com/office/powerpoint/2010/main" val="3060181865"/>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Memory Management </a:t>
            </a:r>
            <a:r>
              <a:rPr lang="en-NZ" dirty="0" smtClean="0"/>
              <a:t>Requirements</a:t>
            </a:r>
            <a:endParaRPr lang="en-NZ" dirty="0"/>
          </a:p>
        </p:txBody>
      </p:sp>
      <p:sp>
        <p:nvSpPr>
          <p:cNvPr id="3" name="Content Placeholder 2"/>
          <p:cNvSpPr>
            <a:spLocks noGrp="1"/>
          </p:cNvSpPr>
          <p:nvPr>
            <p:ph idx="1"/>
          </p:nvPr>
        </p:nvSpPr>
        <p:spPr/>
        <p:txBody>
          <a:bodyPr/>
          <a:lstStyle/>
          <a:p>
            <a:r>
              <a:rPr lang="en-NZ" smtClean="0"/>
              <a:t>Relocation</a:t>
            </a:r>
            <a:endParaRPr lang="en-NZ" dirty="0" smtClean="0"/>
          </a:p>
          <a:p>
            <a:r>
              <a:rPr lang="en-NZ" dirty="0" smtClean="0"/>
              <a:t>Protection</a:t>
            </a:r>
          </a:p>
          <a:p>
            <a:r>
              <a:rPr lang="en-NZ" smtClean="0"/>
              <a:t>Sharing</a:t>
            </a:r>
            <a:endParaRPr lang="en-NZ" dirty="0" smtClean="0"/>
          </a:p>
          <a:p>
            <a:r>
              <a:rPr lang="en-NZ" smtClean="0"/>
              <a:t>Logical organisation</a:t>
            </a:r>
            <a:endParaRPr lang="en-NZ" dirty="0" smtClean="0"/>
          </a:p>
          <a:p>
            <a:r>
              <a:rPr lang="en-NZ" smtClean="0"/>
              <a:t>Physical organisation</a:t>
            </a:r>
            <a:endParaRPr lang="en-NZ" dirty="0"/>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Principle of Locality</a:t>
            </a:r>
          </a:p>
        </p:txBody>
      </p:sp>
      <p:sp>
        <p:nvSpPr>
          <p:cNvPr id="204803" name="Rectangle 3"/>
          <p:cNvSpPr>
            <a:spLocks noGrp="1" noChangeArrowheads="1"/>
          </p:cNvSpPr>
          <p:nvPr>
            <p:ph type="body" idx="1"/>
          </p:nvPr>
        </p:nvSpPr>
        <p:spPr/>
        <p:txBody>
          <a:bodyPr/>
          <a:lstStyle/>
          <a:p>
            <a:pPr>
              <a:lnSpc>
                <a:spcPct val="90000"/>
              </a:lnSpc>
            </a:pPr>
            <a:r>
              <a:rPr lang="en-US"/>
              <a:t>Program and data references within a process tend to cluster</a:t>
            </a:r>
          </a:p>
          <a:p>
            <a:pPr>
              <a:lnSpc>
                <a:spcPct val="90000"/>
              </a:lnSpc>
            </a:pPr>
            <a:r>
              <a:rPr lang="en-US"/>
              <a:t>Only a few pieces of a process will be needed over a short period of time</a:t>
            </a:r>
          </a:p>
          <a:p>
            <a:pPr>
              <a:lnSpc>
                <a:spcPct val="90000"/>
              </a:lnSpc>
            </a:pPr>
            <a:r>
              <a:rPr lang="en-US"/>
              <a:t>Possible to make intelligent guesses about which pieces will be needed in the future</a:t>
            </a:r>
          </a:p>
          <a:p>
            <a:pPr>
              <a:lnSpc>
                <a:spcPct val="90000"/>
              </a:lnSpc>
            </a:pPr>
            <a:r>
              <a:rPr lang="en-US"/>
              <a:t>This suggests that virtual memory may work efficiently</a:t>
            </a:r>
          </a:p>
        </p:txBody>
      </p:sp>
    </p:spTree>
    <p:extLst>
      <p:ext uri="{BB962C8B-B14F-4D97-AF65-F5344CB8AC3E}">
        <p14:creationId xmlns:p14="http://schemas.microsoft.com/office/powerpoint/2010/main" val="1011489771"/>
      </p:ext>
    </p:extLst>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normAutofit fontScale="90000"/>
          </a:bodyPr>
          <a:lstStyle/>
          <a:p>
            <a:r>
              <a:rPr lang="en-US"/>
              <a:t>Support Needed for</a:t>
            </a:r>
            <a:br>
              <a:rPr lang="en-US"/>
            </a:br>
            <a:r>
              <a:rPr lang="en-US"/>
              <a:t>Virtual Memory</a:t>
            </a:r>
          </a:p>
        </p:txBody>
      </p:sp>
      <p:sp>
        <p:nvSpPr>
          <p:cNvPr id="205827" name="Rectangle 3"/>
          <p:cNvSpPr>
            <a:spLocks noGrp="1" noChangeArrowheads="1"/>
          </p:cNvSpPr>
          <p:nvPr>
            <p:ph type="body" idx="1"/>
          </p:nvPr>
        </p:nvSpPr>
        <p:spPr/>
        <p:txBody>
          <a:bodyPr/>
          <a:lstStyle/>
          <a:p>
            <a:r>
              <a:rPr lang="en-US"/>
              <a:t>Hardware must support paging and segmentation </a:t>
            </a:r>
          </a:p>
          <a:p>
            <a:r>
              <a:rPr lang="en-US"/>
              <a:t>Operating system must be able to management the movement of pages and/or segments between secondary memory and main memory</a:t>
            </a:r>
          </a:p>
          <a:p>
            <a:endParaRPr lang="en-US"/>
          </a:p>
        </p:txBody>
      </p:sp>
    </p:spTree>
    <p:extLst>
      <p:ext uri="{BB962C8B-B14F-4D97-AF65-F5344CB8AC3E}">
        <p14:creationId xmlns:p14="http://schemas.microsoft.com/office/powerpoint/2010/main" val="4034199353"/>
      </p:ext>
    </p:extLst>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Paging</a:t>
            </a:r>
          </a:p>
        </p:txBody>
      </p:sp>
      <p:sp>
        <p:nvSpPr>
          <p:cNvPr id="206851" name="Rectangle 3"/>
          <p:cNvSpPr>
            <a:spLocks noGrp="1" noChangeArrowheads="1"/>
          </p:cNvSpPr>
          <p:nvPr>
            <p:ph type="body" idx="1"/>
          </p:nvPr>
        </p:nvSpPr>
        <p:spPr/>
        <p:txBody>
          <a:bodyPr/>
          <a:lstStyle/>
          <a:p>
            <a:r>
              <a:rPr lang="en-US"/>
              <a:t>Each process has its own page table</a:t>
            </a:r>
          </a:p>
          <a:p>
            <a:r>
              <a:rPr lang="en-US"/>
              <a:t>Each page table entry contains the frame number of the corresponding page in main memory</a:t>
            </a:r>
          </a:p>
          <a:p>
            <a:r>
              <a:rPr lang="en-US"/>
              <a:t>A bit is needed to indicate whether the page is in main memory or not</a:t>
            </a:r>
          </a:p>
          <a:p>
            <a:endParaRPr lang="en-US"/>
          </a:p>
        </p:txBody>
      </p:sp>
    </p:spTree>
    <p:extLst>
      <p:ext uri="{BB962C8B-B14F-4D97-AF65-F5344CB8AC3E}">
        <p14:creationId xmlns:p14="http://schemas.microsoft.com/office/powerpoint/2010/main" val="1047027342"/>
      </p:ext>
    </p:extLst>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normAutofit fontScale="90000"/>
          </a:bodyPr>
          <a:lstStyle/>
          <a:p>
            <a:r>
              <a:rPr lang="en-US"/>
              <a:t>Modify Bit in</a:t>
            </a:r>
            <a:br>
              <a:rPr lang="en-US"/>
            </a:br>
            <a:r>
              <a:rPr lang="en-US"/>
              <a:t>Page Table</a:t>
            </a:r>
          </a:p>
        </p:txBody>
      </p:sp>
      <p:sp>
        <p:nvSpPr>
          <p:cNvPr id="207875" name="Rectangle 3"/>
          <p:cNvSpPr>
            <a:spLocks noGrp="1" noChangeArrowheads="1"/>
          </p:cNvSpPr>
          <p:nvPr>
            <p:ph type="body" idx="1"/>
          </p:nvPr>
        </p:nvSpPr>
        <p:spPr/>
        <p:txBody>
          <a:bodyPr/>
          <a:lstStyle/>
          <a:p>
            <a:r>
              <a:rPr lang="en-US"/>
              <a:t>Another modify bit is needed to indicate if the page has been altered since it was last loaded into main memory</a:t>
            </a:r>
          </a:p>
          <a:p>
            <a:r>
              <a:rPr lang="en-US"/>
              <a:t>If no change has been made, the page does not have to be written to the disk when it needs to be swapped out</a:t>
            </a:r>
          </a:p>
          <a:p>
            <a:endParaRPr lang="en-US"/>
          </a:p>
        </p:txBody>
      </p:sp>
    </p:spTree>
    <p:extLst>
      <p:ext uri="{BB962C8B-B14F-4D97-AF65-F5344CB8AC3E}">
        <p14:creationId xmlns:p14="http://schemas.microsoft.com/office/powerpoint/2010/main" val="1151314055"/>
      </p:ext>
    </p:extLst>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Page Table Entries</a:t>
            </a:r>
          </a:p>
        </p:txBody>
      </p:sp>
      <p:pic>
        <p:nvPicPr>
          <p:cNvPr id="228356" name="Picture 4" descr="D:\TransMac\Illustrator Files\8-VirtualMemory\8_2_a.jpg"/>
          <p:cNvPicPr>
            <a:picLocks noChangeAspect="1" noChangeArrowheads="1"/>
          </p:cNvPicPr>
          <p:nvPr/>
        </p:nvPicPr>
        <p:blipFill>
          <a:blip r:embed="rId2" cstate="print"/>
          <a:srcRect/>
          <a:stretch>
            <a:fillRect/>
          </a:stretch>
        </p:blipFill>
        <p:spPr bwMode="auto">
          <a:xfrm>
            <a:off x="1524000" y="1641475"/>
            <a:ext cx="7162800" cy="3819525"/>
          </a:xfrm>
          <a:prstGeom prst="rect">
            <a:avLst/>
          </a:prstGeom>
          <a:noFill/>
        </p:spPr>
      </p:pic>
    </p:spTree>
    <p:extLst>
      <p:ext uri="{BB962C8B-B14F-4D97-AF65-F5344CB8AC3E}">
        <p14:creationId xmlns:p14="http://schemas.microsoft.com/office/powerpoint/2010/main" val="1489447830"/>
      </p:ext>
    </p:extLst>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900" name="Picture 4" descr="D:\TransMac\Illustrator Files\8-VirtualMemory\8_3.jpg"/>
          <p:cNvPicPr>
            <a:picLocks noChangeAspect="1" noChangeArrowheads="1"/>
          </p:cNvPicPr>
          <p:nvPr/>
        </p:nvPicPr>
        <p:blipFill>
          <a:blip r:embed="rId2" cstate="print"/>
          <a:srcRect/>
          <a:stretch>
            <a:fillRect/>
          </a:stretch>
        </p:blipFill>
        <p:spPr bwMode="auto">
          <a:xfrm>
            <a:off x="247650" y="298450"/>
            <a:ext cx="8648700" cy="6261100"/>
          </a:xfrm>
          <a:prstGeom prst="rect">
            <a:avLst/>
          </a:prstGeom>
          <a:noFill/>
        </p:spPr>
      </p:pic>
    </p:spTree>
    <p:extLst>
      <p:ext uri="{BB962C8B-B14F-4D97-AF65-F5344CB8AC3E}">
        <p14:creationId xmlns:p14="http://schemas.microsoft.com/office/powerpoint/2010/main" val="3295021589"/>
      </p:ext>
    </p:extLst>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rmAutofit fontScale="90000"/>
          </a:bodyPr>
          <a:lstStyle/>
          <a:p>
            <a:r>
              <a:rPr lang="en-US"/>
              <a:t>Two-Level Scheme for </a:t>
            </a:r>
            <a:br>
              <a:rPr lang="en-US"/>
            </a:br>
            <a:r>
              <a:rPr lang="en-US"/>
              <a:t>32-bit Address</a:t>
            </a:r>
          </a:p>
        </p:txBody>
      </p:sp>
      <p:pic>
        <p:nvPicPr>
          <p:cNvPr id="209924" name="Picture 4" descr="D:\TransMac\Illustrator Files\8-VirtualMemory\8_4.jpg"/>
          <p:cNvPicPr>
            <a:picLocks noChangeAspect="1" noChangeArrowheads="1"/>
          </p:cNvPicPr>
          <p:nvPr/>
        </p:nvPicPr>
        <p:blipFill>
          <a:blip r:embed="rId2" cstate="print"/>
          <a:srcRect/>
          <a:stretch>
            <a:fillRect/>
          </a:stretch>
        </p:blipFill>
        <p:spPr bwMode="auto">
          <a:xfrm>
            <a:off x="1905000" y="1589088"/>
            <a:ext cx="6629400" cy="4164012"/>
          </a:xfrm>
          <a:prstGeom prst="rect">
            <a:avLst/>
          </a:prstGeom>
          <a:noFill/>
        </p:spPr>
      </p:pic>
    </p:spTree>
    <p:extLst>
      <p:ext uri="{BB962C8B-B14F-4D97-AF65-F5344CB8AC3E}">
        <p14:creationId xmlns:p14="http://schemas.microsoft.com/office/powerpoint/2010/main" val="831858823"/>
      </p:ext>
    </p:extLst>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normAutofit fontScale="77500" lnSpcReduction="20000"/>
          </a:bodyPr>
          <a:lstStyle/>
          <a:p>
            <a:r>
              <a:rPr lang="en-NZ" dirty="0" smtClean="0"/>
              <a:t>If we assume byte-level addressing and 4-kbyte (2</a:t>
            </a:r>
            <a:r>
              <a:rPr lang="en-NZ" baseline="30000" dirty="0" smtClean="0"/>
              <a:t>12</a:t>
            </a:r>
            <a:r>
              <a:rPr lang="en-NZ" dirty="0" smtClean="0"/>
              <a:t>) pages, </a:t>
            </a:r>
          </a:p>
          <a:p>
            <a:pPr lvl="1">
              <a:buFont typeface="Arial" pitchFamily="34" charset="0"/>
              <a:buChar char="•"/>
            </a:pPr>
            <a:r>
              <a:rPr lang="en-NZ" dirty="0" smtClean="0"/>
              <a:t> then the 4-Gbyte (2</a:t>
            </a:r>
            <a:r>
              <a:rPr lang="en-NZ" sz="2600" baseline="30000" dirty="0" smtClean="0"/>
              <a:t>32</a:t>
            </a:r>
            <a:r>
              <a:rPr lang="en-NZ" dirty="0" smtClean="0"/>
              <a:t>) virtual address space is composed of 2</a:t>
            </a:r>
            <a:r>
              <a:rPr lang="en-NZ" baseline="30000" dirty="0" smtClean="0"/>
              <a:t>20</a:t>
            </a:r>
            <a:r>
              <a:rPr lang="en-NZ" dirty="0" smtClean="0"/>
              <a:t>pages. </a:t>
            </a:r>
          </a:p>
          <a:p>
            <a:pPr lvl="0">
              <a:buNone/>
            </a:pPr>
            <a:endParaRPr lang="en-NZ" dirty="0" smtClean="0"/>
          </a:p>
          <a:p>
            <a:pPr lvl="0">
              <a:buNone/>
            </a:pPr>
            <a:r>
              <a:rPr lang="en-NZ" dirty="0" smtClean="0"/>
              <a:t>If each of these pages is mapped by a 4-byte page table entry (PTE), we can create a user page table composed of 2</a:t>
            </a:r>
            <a:r>
              <a:rPr lang="en-NZ" sz="2600" baseline="30000" dirty="0" smtClean="0"/>
              <a:t>20 </a:t>
            </a:r>
            <a:r>
              <a:rPr lang="en-NZ" dirty="0" smtClean="0"/>
              <a:t>PTEs requiring 4 </a:t>
            </a:r>
            <a:r>
              <a:rPr lang="en-NZ" dirty="0" err="1" smtClean="0"/>
              <a:t>Mbyte</a:t>
            </a:r>
            <a:r>
              <a:rPr lang="en-NZ" dirty="0" smtClean="0"/>
              <a:t> (2</a:t>
            </a:r>
            <a:r>
              <a:rPr lang="en-NZ" sz="2600" baseline="30000" dirty="0" smtClean="0"/>
              <a:t>22</a:t>
            </a:r>
            <a:r>
              <a:rPr lang="en-NZ" sz="1200" baseline="30000" dirty="0" smtClean="0"/>
              <a:t> </a:t>
            </a:r>
            <a:r>
              <a:rPr lang="en-NZ" dirty="0" smtClean="0"/>
              <a:t>) bytes.</a:t>
            </a:r>
          </a:p>
          <a:p>
            <a:pPr lvl="0">
              <a:buNone/>
            </a:pPr>
            <a:endParaRPr lang="en-NZ" dirty="0" smtClean="0"/>
          </a:p>
          <a:p>
            <a:pPr lvl="0">
              <a:buNone/>
            </a:pPr>
            <a:r>
              <a:rPr lang="en-NZ" dirty="0" smtClean="0"/>
              <a:t>This huge user page table, occupying 2</a:t>
            </a:r>
            <a:r>
              <a:rPr lang="en-NZ" sz="2600" baseline="30000" dirty="0" smtClean="0"/>
              <a:t>10</a:t>
            </a:r>
            <a:r>
              <a:rPr lang="en-NZ" sz="1200" baseline="30000" dirty="0" smtClean="0"/>
              <a:t> </a:t>
            </a:r>
            <a:r>
              <a:rPr lang="en-NZ" dirty="0" smtClean="0"/>
              <a:t>pages, can be kept in virtual memory and mapped by a root page table with 2</a:t>
            </a:r>
            <a:r>
              <a:rPr lang="en-NZ" sz="2600" baseline="30000" dirty="0" smtClean="0"/>
              <a:t>10 </a:t>
            </a:r>
            <a:r>
              <a:rPr lang="en-NZ" dirty="0" smtClean="0"/>
              <a:t>PTEs occupying</a:t>
            </a:r>
          </a:p>
          <a:p>
            <a:r>
              <a:rPr lang="en-NZ" dirty="0" smtClean="0"/>
              <a:t>4 Kbyte (2</a:t>
            </a:r>
            <a:r>
              <a:rPr lang="en-NZ" sz="2600" baseline="30000" dirty="0" smtClean="0"/>
              <a:t>12</a:t>
            </a:r>
            <a:r>
              <a:rPr lang="en-NZ" sz="1200" baseline="30000" dirty="0" smtClean="0"/>
              <a:t> </a:t>
            </a:r>
            <a:r>
              <a:rPr lang="en-NZ" dirty="0" smtClean="0"/>
              <a:t>) of main memory. </a:t>
            </a:r>
            <a:endParaRPr lang="en-US" dirty="0" smtClean="0"/>
          </a:p>
          <a:p>
            <a:endParaRPr lang="lt-LT" dirty="0"/>
          </a:p>
        </p:txBody>
      </p:sp>
    </p:spTree>
    <p:extLst>
      <p:ext uri="{BB962C8B-B14F-4D97-AF65-F5344CB8AC3E}">
        <p14:creationId xmlns:p14="http://schemas.microsoft.com/office/powerpoint/2010/main" val="3934367243"/>
      </p:ext>
    </p:extLst>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Page Tables</a:t>
            </a:r>
          </a:p>
        </p:txBody>
      </p:sp>
      <p:sp>
        <p:nvSpPr>
          <p:cNvPr id="210947" name="Rectangle 3"/>
          <p:cNvSpPr>
            <a:spLocks noGrp="1" noChangeArrowheads="1"/>
          </p:cNvSpPr>
          <p:nvPr>
            <p:ph type="body" idx="1"/>
          </p:nvPr>
        </p:nvSpPr>
        <p:spPr/>
        <p:txBody>
          <a:bodyPr/>
          <a:lstStyle/>
          <a:p>
            <a:r>
              <a:rPr lang="en-US"/>
              <a:t>The entire page table may take up too much main memory</a:t>
            </a:r>
          </a:p>
          <a:p>
            <a:r>
              <a:rPr lang="en-US"/>
              <a:t>Page tables are also stored in virtual memory</a:t>
            </a:r>
          </a:p>
          <a:p>
            <a:r>
              <a:rPr lang="en-US"/>
              <a:t>When a process is running, part of its page table is in main memory</a:t>
            </a:r>
          </a:p>
          <a:p>
            <a:endParaRPr lang="en-US"/>
          </a:p>
        </p:txBody>
      </p:sp>
    </p:spTree>
    <p:extLst>
      <p:ext uri="{BB962C8B-B14F-4D97-AF65-F5344CB8AC3E}">
        <p14:creationId xmlns:p14="http://schemas.microsoft.com/office/powerpoint/2010/main" val="903565886"/>
      </p:ext>
    </p:extLst>
  </p:cSld>
  <p:clrMapOvr>
    <a:masterClrMapping/>
  </p:clrMapOvr>
  <p:transition>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normAutofit fontScale="92500" lnSpcReduction="20000"/>
          </a:bodyPr>
          <a:lstStyle/>
          <a:p>
            <a:r>
              <a:rPr lang="en-NZ" dirty="0" smtClean="0"/>
              <a:t>The root page always remains in main memory.</a:t>
            </a:r>
          </a:p>
          <a:p>
            <a:endParaRPr lang="en-NZ" dirty="0" smtClean="0"/>
          </a:p>
          <a:p>
            <a:r>
              <a:rPr lang="en-NZ" dirty="0" smtClean="0"/>
              <a:t>The first 10 bits of a virtual address are used to index into the root page to find a PTE for a page of the user page table. </a:t>
            </a:r>
          </a:p>
          <a:p>
            <a:pPr lvl="1">
              <a:buFont typeface="Arial" pitchFamily="34" charset="0"/>
              <a:buChar char="•"/>
            </a:pPr>
            <a:r>
              <a:rPr lang="en-NZ" dirty="0" smtClean="0"/>
              <a:t> If that page is </a:t>
            </a:r>
            <a:r>
              <a:rPr lang="en-NZ" b="1" dirty="0" smtClean="0"/>
              <a:t>not </a:t>
            </a:r>
            <a:r>
              <a:rPr lang="en-NZ" dirty="0" smtClean="0"/>
              <a:t>in main memory, a page fault occurs.</a:t>
            </a:r>
          </a:p>
          <a:p>
            <a:pPr lvl="1">
              <a:buFont typeface="Arial" pitchFamily="34" charset="0"/>
              <a:buChar char="•"/>
            </a:pPr>
            <a:r>
              <a:rPr lang="en-NZ" dirty="0" smtClean="0"/>
              <a:t> If that page </a:t>
            </a:r>
            <a:r>
              <a:rPr lang="en-NZ" b="1" dirty="0" smtClean="0"/>
              <a:t>is </a:t>
            </a:r>
            <a:r>
              <a:rPr lang="en-NZ" dirty="0" smtClean="0"/>
              <a:t>in main memory, then the next 10 bits of the virtual address index into the user PTE page to find the PTE for the page that is referenced by the virtual address.</a:t>
            </a:r>
            <a:endParaRPr lang="en-US" dirty="0" smtClean="0"/>
          </a:p>
          <a:p>
            <a:endParaRPr lang="en-US" dirty="0" smtClean="0"/>
          </a:p>
          <a:p>
            <a:endParaRPr lang="lt-LT" dirty="0"/>
          </a:p>
        </p:txBody>
      </p:sp>
    </p:spTree>
    <p:extLst>
      <p:ext uri="{BB962C8B-B14F-4D97-AF65-F5344CB8AC3E}">
        <p14:creationId xmlns:p14="http://schemas.microsoft.com/office/powerpoint/2010/main" val="2155605745"/>
      </p:ext>
    </p:extLst>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Relocation</a:t>
            </a:r>
            <a:endParaRPr lang="en-US" dirty="0"/>
          </a:p>
        </p:txBody>
      </p:sp>
      <p:sp>
        <p:nvSpPr>
          <p:cNvPr id="3" name="Content Placeholder 2"/>
          <p:cNvSpPr>
            <a:spLocks noGrp="1"/>
          </p:cNvSpPr>
          <p:nvPr>
            <p:ph idx="1"/>
          </p:nvPr>
        </p:nvSpPr>
        <p:spPr/>
        <p:txBody>
          <a:bodyPr/>
          <a:lstStyle/>
          <a:p>
            <a:r>
              <a:rPr lang="en-US" smtClean="0"/>
              <a:t>The programmer </a:t>
            </a:r>
            <a:r>
              <a:rPr lang="en-US" dirty="0" smtClean="0"/>
              <a:t>does not know where </a:t>
            </a:r>
            <a:r>
              <a:rPr lang="en-US" smtClean="0"/>
              <a:t>the program </a:t>
            </a:r>
            <a:r>
              <a:rPr lang="en-US" dirty="0" smtClean="0"/>
              <a:t>will </a:t>
            </a:r>
            <a:r>
              <a:rPr lang="en-US" smtClean="0"/>
              <a:t>be placed </a:t>
            </a:r>
            <a:r>
              <a:rPr lang="en-US" dirty="0" smtClean="0"/>
              <a:t>in memory when it is executed, </a:t>
            </a:r>
          </a:p>
          <a:p>
            <a:pPr lvl="1"/>
            <a:r>
              <a:rPr lang="en-US" smtClean="0"/>
              <a:t>it may be swapped </a:t>
            </a:r>
            <a:r>
              <a:rPr lang="en-US" dirty="0" smtClean="0"/>
              <a:t>to </a:t>
            </a:r>
            <a:r>
              <a:rPr lang="en-US" smtClean="0"/>
              <a:t>disk and </a:t>
            </a:r>
            <a:r>
              <a:rPr lang="en-US" dirty="0" smtClean="0"/>
              <a:t>return </a:t>
            </a:r>
            <a:r>
              <a:rPr lang="en-US" smtClean="0"/>
              <a:t>to main memory at a different location (relocated</a:t>
            </a:r>
            <a:r>
              <a:rPr lang="en-US" dirty="0" smtClean="0"/>
              <a:t>)</a:t>
            </a:r>
          </a:p>
          <a:p>
            <a:r>
              <a:rPr lang="en-US" dirty="0" smtClean="0"/>
              <a:t>Memory references must </a:t>
            </a:r>
            <a:r>
              <a:rPr lang="en-US" smtClean="0"/>
              <a:t>be translated </a:t>
            </a:r>
            <a:r>
              <a:rPr lang="en-US" dirty="0" smtClean="0"/>
              <a:t>to </a:t>
            </a:r>
            <a:r>
              <a:rPr lang="en-US" smtClean="0"/>
              <a:t>the actual physical memory address</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 Translation for Hierarchical page table</a:t>
            </a:r>
            <a:endParaRPr lang="en-US" dirty="0"/>
          </a:p>
        </p:txBody>
      </p:sp>
      <p:pic>
        <p:nvPicPr>
          <p:cNvPr id="4" name="Content Placeholder 3" descr="Fig08_05.gif"/>
          <p:cNvPicPr>
            <a:picLocks noGrp="1" noChangeAspect="1"/>
          </p:cNvPicPr>
          <p:nvPr>
            <p:ph idx="1"/>
          </p:nvPr>
        </p:nvPicPr>
        <p:blipFill>
          <a:blip r:embed="rId3" cstate="print"/>
          <a:stretch>
            <a:fillRect/>
          </a:stretch>
        </p:blipFill>
        <p:spPr>
          <a:xfrm>
            <a:off x="762001" y="1804829"/>
            <a:ext cx="7239000" cy="5053171"/>
          </a:xfrm>
        </p:spPr>
      </p:pic>
    </p:spTree>
    <p:extLst>
      <p:ext uri="{BB962C8B-B14F-4D97-AF65-F5344CB8AC3E}">
        <p14:creationId xmlns:p14="http://schemas.microsoft.com/office/powerpoint/2010/main" val="35920844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smtClean="0"/>
              <a:t>Memory Management </a:t>
            </a:r>
            <a:r>
              <a:rPr lang="en-NZ" dirty="0" smtClean="0"/>
              <a:t>Terms</a:t>
            </a:r>
            <a:endParaRPr lang="en-NZ" dirty="0"/>
          </a:p>
        </p:txBody>
      </p:sp>
      <p:graphicFrame>
        <p:nvGraphicFramePr>
          <p:cNvPr id="5" name="Content Placeholder 4"/>
          <p:cNvGraphicFramePr>
            <a:graphicFrameLocks noGrp="1"/>
          </p:cNvGraphicFramePr>
          <p:nvPr>
            <p:ph idx="1"/>
          </p:nvPr>
        </p:nvGraphicFramePr>
        <p:xfrm>
          <a:off x="533400" y="1981200"/>
          <a:ext cx="8229600" cy="37795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NZ" sz="3200" dirty="0" smtClean="0"/>
                        <a:t>Term</a:t>
                      </a:r>
                      <a:endParaRPr lang="en-NZ" sz="3200" dirty="0"/>
                    </a:p>
                  </a:txBody>
                  <a:tcPr/>
                </a:tc>
                <a:tc>
                  <a:txBody>
                    <a:bodyPr/>
                    <a:lstStyle/>
                    <a:p>
                      <a:r>
                        <a:rPr lang="en-NZ" sz="3200" dirty="0" smtClean="0"/>
                        <a:t>Description</a:t>
                      </a:r>
                      <a:endParaRPr lang="en-NZ" sz="3200" dirty="0"/>
                    </a:p>
                  </a:txBody>
                  <a:tcPr/>
                </a:tc>
                <a:extLst>
                  <a:ext uri="{0D108BD9-81ED-4DB2-BD59-A6C34878D82A}">
                    <a16:rowId xmlns:a16="http://schemas.microsoft.com/office/drawing/2014/main" val="10000"/>
                  </a:ext>
                </a:extLst>
              </a:tr>
              <a:tr h="370840">
                <a:tc>
                  <a:txBody>
                    <a:bodyPr/>
                    <a:lstStyle/>
                    <a:p>
                      <a:r>
                        <a:rPr lang="en-NZ" sz="3200" smtClean="0"/>
                        <a:t>Frame</a:t>
                      </a:r>
                      <a:endParaRPr lang="en-NZ" sz="3200" dirty="0"/>
                    </a:p>
                  </a:txBody>
                  <a:tcPr/>
                </a:tc>
                <a:tc>
                  <a:txBody>
                    <a:bodyPr/>
                    <a:lstStyle/>
                    <a:p>
                      <a:r>
                        <a:rPr lang="en-NZ" sz="3200" b="1" i="1" dirty="0" smtClean="0"/>
                        <a:t>Fixed</a:t>
                      </a:r>
                      <a:r>
                        <a:rPr lang="en-NZ" sz="3200" dirty="0" smtClean="0"/>
                        <a:t>-length block </a:t>
                      </a:r>
                      <a:r>
                        <a:rPr lang="en-NZ" sz="3200" smtClean="0"/>
                        <a:t>of main </a:t>
                      </a:r>
                      <a:r>
                        <a:rPr lang="en-NZ" sz="3200" dirty="0" smtClean="0"/>
                        <a:t>memory.</a:t>
                      </a:r>
                      <a:endParaRPr lang="en-NZ" sz="3200" dirty="0"/>
                    </a:p>
                  </a:txBody>
                  <a:tcPr/>
                </a:tc>
                <a:extLst>
                  <a:ext uri="{0D108BD9-81ED-4DB2-BD59-A6C34878D82A}">
                    <a16:rowId xmlns:a16="http://schemas.microsoft.com/office/drawing/2014/main" val="10001"/>
                  </a:ext>
                </a:extLst>
              </a:tr>
              <a:tr h="370840">
                <a:tc>
                  <a:txBody>
                    <a:bodyPr/>
                    <a:lstStyle/>
                    <a:p>
                      <a:r>
                        <a:rPr lang="en-NZ" sz="3200" smtClean="0"/>
                        <a:t>Page</a:t>
                      </a:r>
                      <a:endParaRPr lang="en-NZ" sz="3200" dirty="0"/>
                    </a:p>
                  </a:txBody>
                  <a:tcPr/>
                </a:tc>
                <a:tc>
                  <a:txBody>
                    <a:bodyPr/>
                    <a:lstStyle/>
                    <a:p>
                      <a:r>
                        <a:rPr lang="en-NZ" sz="3200" b="1" i="1" dirty="0" smtClean="0"/>
                        <a:t>Fixed</a:t>
                      </a:r>
                      <a:r>
                        <a:rPr lang="en-NZ" sz="3200" dirty="0" smtClean="0"/>
                        <a:t>-length block </a:t>
                      </a:r>
                      <a:r>
                        <a:rPr lang="en-NZ" sz="3200" smtClean="0"/>
                        <a:t>of data in secondary </a:t>
                      </a:r>
                      <a:r>
                        <a:rPr lang="en-NZ" sz="3200" dirty="0" smtClean="0"/>
                        <a:t>memory (e.g. on disk). </a:t>
                      </a:r>
                      <a:endParaRPr lang="en-NZ" sz="3200" dirty="0"/>
                    </a:p>
                  </a:txBody>
                  <a:tcPr/>
                </a:tc>
                <a:extLst>
                  <a:ext uri="{0D108BD9-81ED-4DB2-BD59-A6C34878D82A}">
                    <a16:rowId xmlns:a16="http://schemas.microsoft.com/office/drawing/2014/main" val="10002"/>
                  </a:ext>
                </a:extLst>
              </a:tr>
              <a:tr h="370840">
                <a:tc>
                  <a:txBody>
                    <a:bodyPr/>
                    <a:lstStyle/>
                    <a:p>
                      <a:r>
                        <a:rPr lang="en-NZ" sz="3200" dirty="0" smtClean="0"/>
                        <a:t>Segment</a:t>
                      </a:r>
                      <a:endParaRPr lang="en-NZ" sz="3200" dirty="0"/>
                    </a:p>
                  </a:txBody>
                  <a:tcPr/>
                </a:tc>
                <a:tc>
                  <a:txBody>
                    <a:bodyPr/>
                    <a:lstStyle/>
                    <a:p>
                      <a:r>
                        <a:rPr lang="en-NZ" sz="3200" b="1" i="1" smtClean="0"/>
                        <a:t>Variable-length</a:t>
                      </a:r>
                      <a:r>
                        <a:rPr lang="en-NZ" sz="3200" smtClean="0"/>
                        <a:t> </a:t>
                      </a:r>
                      <a:r>
                        <a:rPr lang="en-NZ" sz="3200" dirty="0" smtClean="0"/>
                        <a:t>block </a:t>
                      </a:r>
                      <a:r>
                        <a:rPr lang="en-NZ" sz="3200" smtClean="0"/>
                        <a:t>of data that </a:t>
                      </a:r>
                      <a:r>
                        <a:rPr lang="en-NZ" sz="3200" dirty="0" smtClean="0"/>
                        <a:t>resides </a:t>
                      </a:r>
                      <a:r>
                        <a:rPr lang="en-NZ" sz="3200" smtClean="0"/>
                        <a:t>in secondary </a:t>
                      </a:r>
                      <a:r>
                        <a:rPr lang="en-NZ" sz="3200" dirty="0" smtClean="0"/>
                        <a:t>memory. </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533400" y="1600200"/>
            <a:ext cx="4318233" cy="369332"/>
          </a:xfrm>
          <a:prstGeom prst="rect">
            <a:avLst/>
          </a:prstGeom>
        </p:spPr>
        <p:txBody>
          <a:bodyPr wrap="none">
            <a:spAutoFit/>
          </a:bodyPr>
          <a:lstStyle/>
          <a:p>
            <a:r>
              <a:rPr lang="en-NZ" b="1" smtClean="0"/>
              <a:t>Table </a:t>
            </a:r>
            <a:r>
              <a:rPr lang="en-NZ" b="1" dirty="0" smtClean="0"/>
              <a:t>7.1 </a:t>
            </a:r>
            <a:r>
              <a:rPr lang="en-NZ" b="1" smtClean="0"/>
              <a:t>Memory Management </a:t>
            </a:r>
            <a:r>
              <a:rPr lang="en-NZ" b="1" dirty="0" smtClean="0"/>
              <a:t>Terms</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Addressing</a:t>
            </a:r>
            <a:endParaRPr lang="en-US" dirty="0"/>
          </a:p>
        </p:txBody>
      </p:sp>
      <p:pic>
        <p:nvPicPr>
          <p:cNvPr id="4" name="Content Placeholder 3" descr="Fig07_01.gif"/>
          <p:cNvPicPr>
            <a:picLocks noGrp="1" noChangeAspect="1"/>
          </p:cNvPicPr>
          <p:nvPr>
            <p:ph idx="1"/>
          </p:nvPr>
        </p:nvPicPr>
        <p:blipFill>
          <a:blip r:embed="rId3" cstate="print"/>
          <a:srcRect b="5545"/>
          <a:stretch>
            <a:fillRect/>
          </a:stretch>
        </p:blipFill>
        <p:spPr>
          <a:xfrm>
            <a:off x="1676400" y="1284774"/>
            <a:ext cx="6030320" cy="5192226"/>
          </a:xfrm>
        </p:spPr>
      </p:pic>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p:txBody>
          <a:bodyPr/>
          <a:lstStyle/>
          <a:p>
            <a:r>
              <a:rPr lang="en-US" dirty="0" smtClean="0"/>
              <a:t>Processes should not </a:t>
            </a:r>
            <a:r>
              <a:rPr lang="en-US" smtClean="0"/>
              <a:t>be able </a:t>
            </a:r>
            <a:r>
              <a:rPr lang="en-US" dirty="0" smtClean="0"/>
              <a:t>to reference </a:t>
            </a:r>
            <a:r>
              <a:rPr lang="en-US" smtClean="0"/>
              <a:t>memory locations in another </a:t>
            </a:r>
            <a:r>
              <a:rPr lang="en-US" dirty="0" smtClean="0"/>
              <a:t>process without permission</a:t>
            </a:r>
          </a:p>
          <a:p>
            <a:r>
              <a:rPr lang="en-US" dirty="0" smtClean="0"/>
              <a:t>Impossible to </a:t>
            </a:r>
            <a:r>
              <a:rPr lang="en-US" smtClean="0"/>
              <a:t>check absolute addresses at </a:t>
            </a:r>
            <a:r>
              <a:rPr lang="en-US" dirty="0" smtClean="0"/>
              <a:t>compile time</a:t>
            </a:r>
          </a:p>
          <a:p>
            <a:r>
              <a:rPr lang="en-US" dirty="0" smtClean="0"/>
              <a:t>Must be </a:t>
            </a:r>
            <a:r>
              <a:rPr lang="en-US" smtClean="0"/>
              <a:t>checked at </a:t>
            </a:r>
            <a:r>
              <a:rPr lang="en-US" dirty="0" smtClean="0"/>
              <a:t>run time</a:t>
            </a:r>
          </a:p>
          <a:p>
            <a:endParaRPr lang="en-US" dirty="0"/>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3945</Words>
  <Application>Microsoft Office PowerPoint</Application>
  <PresentationFormat>On-screen Show (4:3)</PresentationFormat>
  <Paragraphs>466</Paragraphs>
  <Slides>60</Slides>
  <Notes>41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60</vt:i4>
      </vt:variant>
    </vt:vector>
  </HeadingPairs>
  <TitlesOfParts>
    <vt:vector size="64" baseType="lpstr">
      <vt:lpstr>Arial</vt:lpstr>
      <vt:lpstr>Calibri</vt:lpstr>
      <vt:lpstr>Office Theme</vt:lpstr>
      <vt:lpstr>Custom Design</vt:lpstr>
      <vt:lpstr> Memory Management</vt:lpstr>
      <vt:lpstr>Roadmap</vt:lpstr>
      <vt:lpstr>The need for memory management</vt:lpstr>
      <vt:lpstr>Memory Management</vt:lpstr>
      <vt:lpstr>Memory Management Requirements</vt:lpstr>
      <vt:lpstr>Requirements: Relocation</vt:lpstr>
      <vt:lpstr>Memory Management Terms</vt:lpstr>
      <vt:lpstr>Addressing</vt:lpstr>
      <vt:lpstr>Requirements: Protection</vt:lpstr>
      <vt:lpstr>Requirements: Sharing</vt:lpstr>
      <vt:lpstr>Requirements: Logical Organization</vt:lpstr>
      <vt:lpstr>Requirements: 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vt:lpstr>
      <vt:lpstr>Dynamic Partitioning Example</vt:lpstr>
      <vt:lpstr>Allocation</vt:lpstr>
      <vt:lpstr>Dynamic Partitioning</vt:lpstr>
      <vt:lpstr>Dynamic Partitioning</vt:lpstr>
      <vt:lpstr>Dynamic Partitioning</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Paging</vt:lpstr>
      <vt:lpstr>Segmentation</vt:lpstr>
      <vt:lpstr>VIRTUAL MEMORY</vt:lpstr>
      <vt:lpstr>Hardware and Control Structures</vt:lpstr>
      <vt:lpstr>Execution of a Program</vt:lpstr>
      <vt:lpstr>Execution of a Program</vt:lpstr>
      <vt:lpstr>Advantages of  Breaking up a Process</vt:lpstr>
      <vt:lpstr>Types of Memory</vt:lpstr>
      <vt:lpstr>Thrashing</vt:lpstr>
      <vt:lpstr>Principle of Locality</vt:lpstr>
      <vt:lpstr>Support Needed for Virtual Memory</vt:lpstr>
      <vt:lpstr>Paging</vt:lpstr>
      <vt:lpstr>Modify Bit in Page Table</vt:lpstr>
      <vt:lpstr>Page Table Entries</vt:lpstr>
      <vt:lpstr>PowerPoint Presentation</vt:lpstr>
      <vt:lpstr>Two-Level Scheme for  32-bit Address</vt:lpstr>
      <vt:lpstr>PowerPoint Presentation</vt:lpstr>
      <vt:lpstr>Page Tables</vt:lpstr>
      <vt:lpstr>PowerPoint Presentation</vt:lpstr>
      <vt:lpstr>Address Translation for Hierarchical page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2009-08-02T01:34:02Z</dcterms:created>
  <dcterms:modified xsi:type="dcterms:W3CDTF">2017-10-02T06:15:53Z</dcterms:modified>
</cp:coreProperties>
</file>