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78B99DA-DBD4-4D84-A1B9-9349D1B1ECBC}" type="datetimeFigureOut">
              <a:rPr lang="en-US" altLang="en-US"/>
              <a:pPr/>
              <a:t>11/27/17</a:t>
            </a:fld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0AF05B6-C96E-4D8C-9911-4BCE54537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86709A7-A0E5-4E41-AC07-94C419E8E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3852A9-C3A7-4092-BCD4-2FA7AC469E6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5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3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9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8FD8DB-08CC-4C00-BFCF-57458B4816FF}" type="datetime1">
              <a:rPr lang="en-US" altLang="en-US"/>
              <a:pPr eaLnBrk="1" hangingPunct="1"/>
              <a:t>11/27/17</a:t>
            </a:fld>
            <a:endParaRPr lang="en-US" altLang="en-US"/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cs431-cotter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BA43E-D6C0-4062-947E-F2DAC97A67D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1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9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4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09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2F6FCD-B6CD-4877-9F7D-6F50DA074C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94BB9D-0B58-4944-8818-3B95BD33F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23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B8C786-077D-4A5A-90DC-371998C6F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9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C3BAE8-11BA-4D49-86ED-67D0AFC30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5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27200"/>
            <a:ext cx="8204200" cy="4445000"/>
          </a:xfrm>
        </p:spPr>
        <p:txBody>
          <a:bodyPr/>
          <a:lstStyle>
            <a:lvl1pPr algn="l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B3F426-4957-4565-AFCF-BBE79F48CC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19FC6F-5ADD-45F3-998D-859EDCE3A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56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3959A5-01F1-4382-A69E-633C3AC0F5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71CCF9-9144-4AFA-ADD1-2DA179E2D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D118AF-3F2E-4B79-B8E8-05FB1F244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0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2C3F1A-7C65-48B5-B033-BBFCA6B63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19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32575"/>
            <a:ext cx="9144000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0-13-6006639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4F5BB1-C852-436D-BCBC-868B5386F8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1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77800" y="6565900"/>
            <a:ext cx="87122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50838"/>
            <a:ext cx="7772400" cy="50165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</a:rPr>
            </a:br>
            <a:r>
              <a:rPr lang="en-US" altLang="en-US" sz="1800" dirty="0" smtClean="0">
                <a:solidFill>
                  <a:schemeClr val="tx1"/>
                </a:solidFill>
              </a:rPr>
              <a:t/>
            </a:r>
            <a:br>
              <a:rPr lang="en-US" altLang="en-US" sz="1800" dirty="0" smtClean="0">
                <a:solidFill>
                  <a:schemeClr val="tx1"/>
                </a:solidFill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6-4. An example of how deadlock occurs </a:t>
            </a:r>
            <a:br>
              <a:rPr lang="en-US" altLang="en-US" smtClean="0"/>
            </a:br>
            <a:r>
              <a:rPr lang="en-US" altLang="en-US" smtClean="0"/>
              <a:t>and how it can be avoided.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 Modeling (2)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419225"/>
            <a:ext cx="8875712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6-4. An example of how deadlock occurs </a:t>
            </a:r>
            <a:br>
              <a:rPr lang="en-US" altLang="en-US" dirty="0" smtClean="0"/>
            </a:br>
            <a:r>
              <a:rPr lang="en-US" altLang="en-US" dirty="0" smtClean="0"/>
              <a:t>and how it can be avoided.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 Modeling (3)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090613"/>
            <a:ext cx="7743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6-4. An example of how deadlock occurs </a:t>
            </a:r>
            <a:br>
              <a:rPr lang="en-US" altLang="en-US" smtClean="0"/>
            </a:br>
            <a:r>
              <a:rPr lang="en-US" altLang="en-US" smtClean="0"/>
              <a:t>and how it can be avoided.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 Modeling (4)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033463"/>
            <a:ext cx="806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808313-D327-4D1B-B6AA-05DE565EB372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Deadlock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Computing example:  record scanned document</a:t>
            </a:r>
          </a:p>
          <a:p>
            <a:pPr eaLnBrk="1" hangingPunct="1"/>
            <a:r>
              <a:rPr lang="en-US" altLang="en-US" dirty="0" smtClean="0"/>
              <a:t>System has 1 scanner and 1 CD Recorder </a:t>
            </a:r>
          </a:p>
          <a:p>
            <a:pPr eaLnBrk="1" hangingPunct="1"/>
            <a:r>
              <a:rPr lang="en-US" altLang="en-US" dirty="0" smtClean="0"/>
              <a:t>2 processes each need both devices.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acquires scanner and waits for CD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acquires CD and waits for scanner</a:t>
            </a:r>
          </a:p>
        </p:txBody>
      </p:sp>
    </p:spTree>
    <p:extLst>
      <p:ext uri="{BB962C8B-B14F-4D97-AF65-F5344CB8AC3E}">
        <p14:creationId xmlns:p14="http://schemas.microsoft.com/office/powerpoint/2010/main" val="2905611869"/>
      </p:ext>
    </p:extLst>
  </p:cSld>
  <p:clrMapOvr>
    <a:masterClrMapping/>
  </p:clrMapOvr>
  <p:transition advTm="3251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Preemptable and Nonpreemptable Resources</a:t>
            </a:r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smtClean="0"/>
              <a:t>Sequence of events required to use a resource: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Request the resource.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Use the resource.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Release the resource.</a:t>
            </a:r>
          </a:p>
          <a:p>
            <a:pPr eaLnBrk="1" hangingPunct="1">
              <a:buFontTx/>
              <a:buNone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6-1. Using a semaphore to protect resources. </a:t>
            </a:r>
            <a:br>
              <a:rPr lang="en-US" altLang="en-US" smtClean="0"/>
            </a:br>
            <a:r>
              <a:rPr lang="en-US" altLang="en-US" smtClean="0"/>
              <a:t>(a) One resource. (b) Two resources.</a:t>
            </a: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Acquisition (1)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487488"/>
            <a:ext cx="871061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928688" y="3876675"/>
            <a:ext cx="3465512" cy="2566988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Figure 6-2. (a) Deadlock-free code. </a:t>
            </a:r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Acquisition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036638"/>
            <a:ext cx="3500437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668338" y="3521075"/>
            <a:ext cx="4040187" cy="3017838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Figure 6-2. (b) Code with a potential deadlock.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Acquisition (3)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996950"/>
            <a:ext cx="36449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Deadlocks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smtClean="0"/>
              <a:t>Deadlock can be defined formally as follows:	</a:t>
            </a:r>
          </a:p>
          <a:p>
            <a:pPr eaLnBrk="1" hangingPunct="1">
              <a:buFontTx/>
              <a:buNone/>
            </a:pPr>
            <a:r>
              <a:rPr lang="en-US" altLang="en-US" sz="3200" i="1" smtClean="0"/>
              <a:t>A set of processes is deadlocked if each process in the set is waiting for an event that only another process in the set can cause.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Modern Operating Systems 3 e, (c) 2008 Prentice-Hall, Inc. All rights reserved. 0-13-</a:t>
            </a:r>
            <a:r>
              <a:rPr lang="en-US" b="1" smtClean="0"/>
              <a:t>6006639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Conditions for Resource Deadlocks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392238" y="1727200"/>
            <a:ext cx="7345362" cy="4445000"/>
          </a:xfrm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 sz="3200" smtClean="0"/>
              <a:t>Mutual exclusion condition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Hold and wait condition.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No preemption condition. 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smtClean="0"/>
              <a:t>Circular wait condition.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6-3. Resource allocation graphs. (a) Holding a resource. (b) Requesting a resource. (c) Deadlock.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 Modeling (1)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77988"/>
            <a:ext cx="76342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S-Ch05-e3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MOS-Ch05-e3</Template>
  <TotalTime>162</TotalTime>
  <Words>247</Words>
  <Application>Microsoft Macintosh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MOS-Ch05-e3</vt:lpstr>
      <vt:lpstr>    Deadlocks</vt:lpstr>
      <vt:lpstr>The Deadlock Problem</vt:lpstr>
      <vt:lpstr>Preemptable and Nonpreemptable Resources</vt:lpstr>
      <vt:lpstr>Resource Acquisition (1)</vt:lpstr>
      <vt:lpstr>Resource Acquisition (2)</vt:lpstr>
      <vt:lpstr>Resource Acquisition (3)</vt:lpstr>
      <vt:lpstr>Introduction To Deadlocks</vt:lpstr>
      <vt:lpstr>Conditions for Resource Deadlocks</vt:lpstr>
      <vt:lpstr>Deadlock Modeling (1)</vt:lpstr>
      <vt:lpstr>Deadlock Modeling (2)</vt:lpstr>
      <vt:lpstr>Deadlock Modeling (3)</vt:lpstr>
      <vt:lpstr>Deadlock Modeling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6 Deadlocks</dc:title>
  <dc:creator>Steve Armstrong</dc:creator>
  <cp:lastModifiedBy>Microsoft Office User</cp:lastModifiedBy>
  <cp:revision>19</cp:revision>
  <dcterms:created xsi:type="dcterms:W3CDTF">2007-12-10T17:16:41Z</dcterms:created>
  <dcterms:modified xsi:type="dcterms:W3CDTF">2017-11-27T05:27:34Z</dcterms:modified>
</cp:coreProperties>
</file>