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309" r:id="rId3"/>
    <p:sldId id="280"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24" d="100"/>
          <a:sy n="124" d="100"/>
        </p:scale>
        <p:origin x="1824"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lt-L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49B23-2898-4367-9ACF-C00A55CF1900}" type="datetimeFigureOut">
              <a:rPr lang="lt-LT" smtClean="0"/>
              <a:pPr/>
              <a:t>2017-09-13</a:t>
            </a:fld>
            <a:endParaRPr lang="lt-L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lt-L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lt-L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7D6F23-4339-453F-90C3-E85437826378}" type="slidenum">
              <a:rPr lang="lt-LT" smtClean="0"/>
              <a:pPr/>
              <a:t>‹#›</a:t>
            </a:fld>
            <a:endParaRPr lang="lt-LT"/>
          </a:p>
        </p:txBody>
      </p:sp>
    </p:spTree>
    <p:extLst>
      <p:ext uri="{BB962C8B-B14F-4D97-AF65-F5344CB8AC3E}">
        <p14:creationId xmlns:p14="http://schemas.microsoft.com/office/powerpoint/2010/main" val="941591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D6F23-4339-453F-90C3-E85437826378}" type="slidenum">
              <a:rPr lang="lt-LT" smtClean="0"/>
              <a:pPr/>
              <a:t>22</a:t>
            </a:fld>
            <a:endParaRPr lang="lt-LT"/>
          </a:p>
        </p:txBody>
      </p:sp>
    </p:spTree>
    <p:extLst>
      <p:ext uri="{BB962C8B-B14F-4D97-AF65-F5344CB8AC3E}">
        <p14:creationId xmlns:p14="http://schemas.microsoft.com/office/powerpoint/2010/main" val="1880534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4" name="Picture 1"/>
          <p:cNvPicPr>
            <a:picLocks noChangeAspect="1" noChangeArrowheads="1"/>
          </p:cNvPicPr>
          <p:nvPr userDrawn="1"/>
        </p:nvPicPr>
        <p:blipFill>
          <a:blip r:embed="rId2" cstate="print"/>
          <a:srcRect/>
          <a:stretch>
            <a:fillRect/>
          </a:stretch>
        </p:blipFill>
        <p:spPr bwMode="auto">
          <a:xfrm>
            <a:off x="0" y="4509120"/>
            <a:ext cx="9163050" cy="1224136"/>
          </a:xfrm>
          <a:prstGeom prst="rect">
            <a:avLst/>
          </a:prstGeom>
          <a:noFill/>
          <a:ln w="9525">
            <a:noFill/>
            <a:miter lim="800000"/>
            <a:headEnd/>
            <a:tailEnd/>
          </a:ln>
        </p:spPr>
      </p:pic>
      <p:pic>
        <p:nvPicPr>
          <p:cNvPr id="23" name="Picture 9"/>
          <p:cNvPicPr>
            <a:picLocks noChangeAspect="1" noChangeArrowheads="1"/>
          </p:cNvPicPr>
          <p:nvPr userDrawn="1"/>
        </p:nvPicPr>
        <p:blipFill>
          <a:blip r:embed="rId3" cstate="print"/>
          <a:srcRect/>
          <a:stretch>
            <a:fillRect/>
          </a:stretch>
        </p:blipFill>
        <p:spPr bwMode="auto">
          <a:xfrm>
            <a:off x="0" y="0"/>
            <a:ext cx="9163050" cy="1714500"/>
          </a:xfrm>
          <a:prstGeom prst="rect">
            <a:avLst/>
          </a:prstGeom>
          <a:noFill/>
          <a:ln w="9525">
            <a:noFill/>
            <a:miter lim="800000"/>
            <a:headEnd/>
            <a:tailEnd/>
          </a:ln>
        </p:spPr>
      </p:pic>
      <p:sp>
        <p:nvSpPr>
          <p:cNvPr id="3" name="Subtitle 2"/>
          <p:cNvSpPr>
            <a:spLocks noGrp="1"/>
          </p:cNvSpPr>
          <p:nvPr>
            <p:ph type="subTitle" idx="1"/>
          </p:nvPr>
        </p:nvSpPr>
        <p:spPr>
          <a:xfrm>
            <a:off x="3499792" y="4809728"/>
            <a:ext cx="5320680" cy="622920"/>
          </a:xfrm>
        </p:spPr>
        <p:txBody>
          <a:bodyPr anchor="ctr">
            <a:no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lt-LT" dirty="0"/>
          </a:p>
        </p:txBody>
      </p:sp>
      <p:pic>
        <p:nvPicPr>
          <p:cNvPr id="19" name="Picture 8" descr="green, puzzle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rot="17408376">
            <a:off x="5649269" y="545827"/>
            <a:ext cx="1219200" cy="1219201"/>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12" descr="puzzle, red ic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rot="16640328">
            <a:off x="6776822" y="40624"/>
            <a:ext cx="1219200" cy="1219201"/>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16" descr="puzzle, yellow icon"/>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rot="13876605">
            <a:off x="7633761" y="753548"/>
            <a:ext cx="1219200" cy="1219201"/>
          </a:xfrm>
          <a:prstGeom prst="rect">
            <a:avLst/>
          </a:prstGeom>
          <a:noFill/>
          <a:extLst>
            <a:ext uri="{909E8E84-426E-40dd-AFC4-6F175D3DCCD1}">
              <a14:hiddenFill xmlns:a14="http://schemas.microsoft.com/office/drawing/2010/main" xmlns="">
                <a:solidFill>
                  <a:srgbClr val="FFFFFF"/>
                </a:solidFill>
              </a14:hiddenFill>
            </a:ext>
          </a:extLst>
        </p:spPr>
      </p:pic>
      <p:pic>
        <p:nvPicPr>
          <p:cNvPr id="2061" name="Picture 13" descr="puzzle icon"/>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rot="13883477">
            <a:off x="142572" y="4976237"/>
            <a:ext cx="1219200" cy="1219201"/>
          </a:xfrm>
          <a:prstGeom prst="rect">
            <a:avLst/>
          </a:prstGeom>
          <a:noFill/>
          <a:extLst>
            <a:ext uri="{909E8E84-426E-40dd-AFC4-6F175D3DCCD1}">
              <a14:hiddenFill xmlns:a14="http://schemas.microsoft.com/office/drawing/2010/main" xmlns="">
                <a:solidFill>
                  <a:srgbClr val="FFFFFF"/>
                </a:solidFill>
              </a14:hiddenFill>
            </a:ext>
          </a:extLst>
        </p:spPr>
      </p:pic>
      <p:sp>
        <p:nvSpPr>
          <p:cNvPr id="27" name="Footer Placeholder 4"/>
          <p:cNvSpPr>
            <a:spLocks noGrp="1"/>
          </p:cNvSpPr>
          <p:nvPr>
            <p:ph type="ftr" sz="quarter" idx="11"/>
          </p:nvPr>
        </p:nvSpPr>
        <p:spPr>
          <a:xfrm>
            <a:off x="467544" y="2204864"/>
            <a:ext cx="8352928" cy="1440160"/>
          </a:xfrm>
        </p:spPr>
        <p:txBody>
          <a:bodyPr vert="horz" lIns="91440" tIns="45720" rIns="91440" bIns="45720" rtlCol="0" anchor="ctr">
            <a:normAutofit/>
          </a:bodyPr>
          <a:lstStyle>
            <a:lvl1pPr>
              <a:defRPr lang="lt-LT" sz="4400" b="0" dirty="0" smtClean="0"/>
            </a:lvl1pPr>
          </a:lstStyle>
          <a:p>
            <a:pPr algn="ctr">
              <a:spcBef>
                <a:spcPct val="0"/>
              </a:spcBef>
            </a:pPr>
            <a:r>
              <a:rPr lang="lt-LT" smtClean="0"/>
              <a:t>2011-2012 mokslo metai</a:t>
            </a:r>
            <a:endParaRPr lang="lt-LT" dirty="0"/>
          </a:p>
        </p:txBody>
      </p:sp>
    </p:spTree>
    <p:extLst>
      <p:ext uri="{BB962C8B-B14F-4D97-AF65-F5344CB8AC3E}">
        <p14:creationId xmlns:p14="http://schemas.microsoft.com/office/powerpoint/2010/main" val="11483915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1"/>
          <p:cNvPicPr>
            <a:picLocks noChangeAspect="1" noChangeArrowheads="1"/>
          </p:cNvPicPr>
          <p:nvPr userDrawn="1"/>
        </p:nvPicPr>
        <p:blipFill>
          <a:blip r:embed="rId2" cstate="print"/>
          <a:srcRect/>
          <a:stretch>
            <a:fillRect/>
          </a:stretch>
        </p:blipFill>
        <p:spPr bwMode="auto">
          <a:xfrm>
            <a:off x="-19050" y="0"/>
            <a:ext cx="9163050" cy="923925"/>
          </a:xfrm>
          <a:prstGeom prst="rect">
            <a:avLst/>
          </a:prstGeom>
          <a:noFill/>
          <a:ln w="9525">
            <a:noFill/>
            <a:miter lim="800000"/>
            <a:headEnd/>
            <a:tailEnd/>
          </a:ln>
        </p:spPr>
      </p:pic>
      <p:sp>
        <p:nvSpPr>
          <p:cNvPr id="2" name="Title 1"/>
          <p:cNvSpPr>
            <a:spLocks noGrp="1"/>
          </p:cNvSpPr>
          <p:nvPr>
            <p:ph type="title"/>
          </p:nvPr>
        </p:nvSpPr>
        <p:spPr>
          <a:xfrm>
            <a:off x="457200" y="116632"/>
            <a:ext cx="8219256" cy="648072"/>
          </a:xfrm>
        </p:spPr>
        <p:txBody>
          <a:bodyPr/>
          <a:lstStyle>
            <a:lvl1pPr algn="l">
              <a:defRPr b="0">
                <a:latin typeface="Verdana" pitchFamily="34" charset="0"/>
                <a:ea typeface="Verdana" pitchFamily="34" charset="0"/>
                <a:cs typeface="Verdana" pitchFamily="34" charset="0"/>
              </a:defRPr>
            </a:lvl1pPr>
          </a:lstStyle>
          <a:p>
            <a:r>
              <a:rPr lang="en-US" smtClean="0"/>
              <a:t>Click to edit Master title style</a:t>
            </a:r>
            <a:endParaRPr lang="lt-LT" dirty="0"/>
          </a:p>
        </p:txBody>
      </p:sp>
      <p:sp>
        <p:nvSpPr>
          <p:cNvPr id="3" name="Content Placeholder 2"/>
          <p:cNvSpPr>
            <a:spLocks noGrp="1"/>
          </p:cNvSpPr>
          <p:nvPr>
            <p:ph idx="1"/>
          </p:nvPr>
        </p:nvSpPr>
        <p:spPr>
          <a:xfrm>
            <a:off x="457200" y="980728"/>
            <a:ext cx="8229600" cy="4896544"/>
          </a:xfrm>
        </p:spPr>
        <p:txBody>
          <a:bodyPr/>
          <a:lstStyle>
            <a:lvl1pPr marL="342900" indent="-342900">
              <a:buFont typeface="Arial" pitchFamily="34" charset="0"/>
              <a:buChar char="•"/>
              <a:defRPr>
                <a:latin typeface="Verdana" pitchFamily="34" charset="0"/>
                <a:ea typeface="Verdana" pitchFamily="34" charset="0"/>
                <a:cs typeface="Verdana" pitchFamily="34" charset="0"/>
              </a:defRPr>
            </a:lvl1pPr>
            <a:lvl2pPr marL="742950" indent="-285750">
              <a:buFont typeface="Arial" pitchFamily="34" charset="0"/>
              <a:buChar char="»"/>
              <a:defRPr>
                <a:latin typeface="Verdana" pitchFamily="34" charset="0"/>
                <a:ea typeface="Verdana" pitchFamily="34" charset="0"/>
                <a:cs typeface="Verdana" pitchFamily="34" charset="0"/>
              </a:defRPr>
            </a:lvl2pPr>
            <a:lvl3pPr marL="1143000" indent="-228600">
              <a:buFont typeface="Arial" pitchFamily="34" charset="0"/>
              <a:buChar char="–"/>
              <a:defRPr>
                <a:latin typeface="Verdana" pitchFamily="34" charset="0"/>
                <a:ea typeface="Verdana" pitchFamily="34" charset="0"/>
                <a:cs typeface="Verdana" pitchFamily="34" charset="0"/>
              </a:defRPr>
            </a:lvl3pPr>
            <a:lvl4pPr marL="1600200" indent="-228600">
              <a:buFont typeface="Wingdings" pitchFamily="2" charset="2"/>
              <a:buChar char="§"/>
              <a:defRPr>
                <a:latin typeface="Verdana" pitchFamily="34" charset="0"/>
                <a:ea typeface="Verdana" pitchFamily="34" charset="0"/>
                <a:cs typeface="Verdana" pitchFamily="34" charset="0"/>
              </a:defRPr>
            </a:lvl4pPr>
            <a:lvl5pPr marL="2057400" indent="-228600">
              <a:buFont typeface="Arial" pitchFamily="34" charset="0"/>
              <a:buChar char="‒"/>
              <a:defRPr>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dirty="0"/>
          </a:p>
        </p:txBody>
      </p:sp>
      <p:sp>
        <p:nvSpPr>
          <p:cNvPr id="5" name="Footer Placeholder 4"/>
          <p:cNvSpPr>
            <a:spLocks noGrp="1"/>
          </p:cNvSpPr>
          <p:nvPr>
            <p:ph type="ftr" sz="quarter" idx="11"/>
          </p:nvPr>
        </p:nvSpPr>
        <p:spPr/>
        <p:txBody>
          <a:bodyPr/>
          <a:lstStyle/>
          <a:p>
            <a:r>
              <a:rPr lang="lt-LT" dirty="0" smtClean="0"/>
              <a:t>Operacinės sistemos</a:t>
            </a:r>
            <a:endParaRPr lang="lt-LT" dirty="0"/>
          </a:p>
        </p:txBody>
      </p:sp>
      <p:sp>
        <p:nvSpPr>
          <p:cNvPr id="6" name="Slide Number Placeholder 5"/>
          <p:cNvSpPr>
            <a:spLocks noGrp="1"/>
          </p:cNvSpPr>
          <p:nvPr>
            <p:ph type="sldNum" sz="quarter" idx="12"/>
          </p:nvPr>
        </p:nvSpPr>
        <p:spPr>
          <a:xfrm>
            <a:off x="6182816" y="6237312"/>
            <a:ext cx="2133600" cy="365125"/>
          </a:xfrm>
        </p:spPr>
        <p:txBody>
          <a:bodyPr/>
          <a:lstStyle/>
          <a:p>
            <a:fld id="{2F72BB0C-2AE3-4E75-8717-E67AEEA91F5C}" type="slidenum">
              <a:rPr lang="lt-LT" smtClean="0"/>
              <a:pPr/>
              <a:t>‹#›</a:t>
            </a:fld>
            <a:endParaRPr lang="lt-LT"/>
          </a:p>
        </p:txBody>
      </p:sp>
      <p:pic>
        <p:nvPicPr>
          <p:cNvPr id="10" name="Picture 1"/>
          <p:cNvPicPr>
            <a:picLocks noChangeAspect="1" noChangeArrowheads="1"/>
          </p:cNvPicPr>
          <p:nvPr userDrawn="1"/>
        </p:nvPicPr>
        <p:blipFill>
          <a:blip r:embed="rId2" cstate="print"/>
          <a:srcRect/>
          <a:stretch>
            <a:fillRect/>
          </a:stretch>
        </p:blipFill>
        <p:spPr bwMode="auto">
          <a:xfrm>
            <a:off x="-19050" y="6047577"/>
            <a:ext cx="9163050" cy="45719"/>
          </a:xfrm>
          <a:prstGeom prst="rect">
            <a:avLst/>
          </a:prstGeom>
          <a:noFill/>
          <a:ln w="9525">
            <a:noFill/>
            <a:miter lim="800000"/>
            <a:headEnd/>
            <a:tailEnd/>
          </a:ln>
        </p:spPr>
      </p:pic>
      <p:pic>
        <p:nvPicPr>
          <p:cNvPr id="13" name="Picture 8" descr="green, puzzle icon"/>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rot="2746115">
            <a:off x="178726" y="6104506"/>
            <a:ext cx="749727" cy="749728"/>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7"/>
          <p:cNvPicPr>
            <a:picLocks noChangeAspect="1" noChangeArrowheads="1"/>
          </p:cNvPicPr>
          <p:nvPr userDrawn="1"/>
        </p:nvPicPr>
        <p:blipFill>
          <a:blip r:embed="rId4" cstate="print"/>
          <a:srcRect/>
          <a:stretch>
            <a:fillRect/>
          </a:stretch>
        </p:blipFill>
        <p:spPr bwMode="auto">
          <a:xfrm>
            <a:off x="8388424" y="6093296"/>
            <a:ext cx="647700" cy="704850"/>
          </a:xfrm>
          <a:prstGeom prst="rect">
            <a:avLst/>
          </a:prstGeom>
          <a:noFill/>
          <a:ln w="9525">
            <a:noFill/>
            <a:miter lim="800000"/>
            <a:headEnd/>
            <a:tailEnd/>
          </a:ln>
        </p:spPr>
      </p:pic>
    </p:spTree>
    <p:extLst>
      <p:ext uri="{BB962C8B-B14F-4D97-AF65-F5344CB8AC3E}">
        <p14:creationId xmlns:p14="http://schemas.microsoft.com/office/powerpoint/2010/main" val="27241222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
          <p:cNvPicPr>
            <a:picLocks noChangeAspect="1" noChangeArrowheads="1"/>
          </p:cNvPicPr>
          <p:nvPr userDrawn="1"/>
        </p:nvPicPr>
        <p:blipFill>
          <a:blip r:embed="rId2" cstate="print"/>
          <a:srcRect/>
          <a:stretch>
            <a:fillRect/>
          </a:stretch>
        </p:blipFill>
        <p:spPr bwMode="auto">
          <a:xfrm>
            <a:off x="0" y="0"/>
            <a:ext cx="9163050" cy="1714500"/>
          </a:xfrm>
          <a:prstGeom prst="rect">
            <a:avLst/>
          </a:prstGeom>
          <a:noFill/>
          <a:ln w="9525">
            <a:noFill/>
            <a:miter lim="800000"/>
            <a:headEnd/>
            <a:tailEnd/>
          </a:ln>
        </p:spPr>
      </p:pic>
      <p:sp>
        <p:nvSpPr>
          <p:cNvPr id="2" name="Title 1"/>
          <p:cNvSpPr>
            <a:spLocks noGrp="1"/>
          </p:cNvSpPr>
          <p:nvPr>
            <p:ph type="title"/>
          </p:nvPr>
        </p:nvSpPr>
        <p:spPr>
          <a:xfrm>
            <a:off x="611560" y="188640"/>
            <a:ext cx="7772400" cy="1362075"/>
          </a:xfrm>
        </p:spPr>
        <p:txBody>
          <a:bodyPr vert="horz" lIns="91440" tIns="45720" rIns="91440" bIns="45720" rtlCol="0" anchor="ctr">
            <a:normAutofit/>
          </a:bodyPr>
          <a:lstStyle>
            <a:lvl1pPr>
              <a:defRPr lang="lt-LT" b="0" dirty="0">
                <a:latin typeface="Verdana" pitchFamily="34" charset="0"/>
                <a:ea typeface="Verdana" pitchFamily="34" charset="0"/>
                <a:cs typeface="Verdana" pitchFamily="34" charset="0"/>
              </a:defRPr>
            </a:lvl1pPr>
          </a:lstStyle>
          <a:p>
            <a:pPr lvl="0"/>
            <a:r>
              <a:rPr lang="en-US" smtClean="0"/>
              <a:t>Click to edit Master title style</a:t>
            </a:r>
            <a:endParaRPr lang="lt-LT" dirty="0"/>
          </a:p>
        </p:txBody>
      </p:sp>
      <p:sp>
        <p:nvSpPr>
          <p:cNvPr id="3" name="Text Placeholder 2"/>
          <p:cNvSpPr>
            <a:spLocks noGrp="1"/>
          </p:cNvSpPr>
          <p:nvPr>
            <p:ph type="body" idx="1"/>
          </p:nvPr>
        </p:nvSpPr>
        <p:spPr>
          <a:xfrm>
            <a:off x="611560" y="1844824"/>
            <a:ext cx="7772400" cy="1500187"/>
          </a:xfrm>
        </p:spPr>
        <p:txBody>
          <a:bodyPr anchor="t"/>
          <a:lstStyle>
            <a:lvl1pPr marL="0" indent="0">
              <a:buNone/>
              <a:defRPr sz="2000">
                <a:solidFill>
                  <a:srgbClr val="00334C"/>
                </a:solidFill>
                <a:latin typeface="Verdana" pitchFamily="34" charset="0"/>
                <a:ea typeface="Verdana" pitchFamily="34" charset="0"/>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lt-LT" dirty="0" smtClean="0"/>
              <a:t>Operacinės sistemos</a:t>
            </a:r>
            <a:endParaRPr lang="lt-LT" dirty="0"/>
          </a:p>
        </p:txBody>
      </p:sp>
      <p:pic>
        <p:nvPicPr>
          <p:cNvPr id="12" name="Picture 1"/>
          <p:cNvPicPr>
            <a:picLocks noChangeAspect="1" noChangeArrowheads="1"/>
          </p:cNvPicPr>
          <p:nvPr userDrawn="1"/>
        </p:nvPicPr>
        <p:blipFill>
          <a:blip r:embed="rId3" cstate="print"/>
          <a:srcRect/>
          <a:stretch>
            <a:fillRect/>
          </a:stretch>
        </p:blipFill>
        <p:spPr bwMode="auto">
          <a:xfrm>
            <a:off x="-19050" y="6047577"/>
            <a:ext cx="9163050" cy="45719"/>
          </a:xfrm>
          <a:prstGeom prst="rect">
            <a:avLst/>
          </a:prstGeom>
          <a:noFill/>
          <a:ln w="9525">
            <a:noFill/>
            <a:miter lim="800000"/>
            <a:headEnd/>
            <a:tailEnd/>
          </a:ln>
        </p:spPr>
      </p:pic>
      <p:pic>
        <p:nvPicPr>
          <p:cNvPr id="14" name="Picture 12" descr="puzzle, red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rot="14925315">
            <a:off x="64322" y="6133739"/>
            <a:ext cx="717969" cy="717970"/>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7"/>
          <p:cNvPicPr>
            <a:picLocks noChangeAspect="1" noChangeArrowheads="1"/>
          </p:cNvPicPr>
          <p:nvPr userDrawn="1"/>
        </p:nvPicPr>
        <p:blipFill>
          <a:blip r:embed="rId5" cstate="print"/>
          <a:srcRect/>
          <a:stretch>
            <a:fillRect/>
          </a:stretch>
        </p:blipFill>
        <p:spPr bwMode="auto">
          <a:xfrm>
            <a:off x="8388424" y="6093296"/>
            <a:ext cx="647700" cy="704850"/>
          </a:xfrm>
          <a:prstGeom prst="rect">
            <a:avLst/>
          </a:prstGeom>
          <a:noFill/>
          <a:ln w="9525">
            <a:noFill/>
            <a:miter lim="800000"/>
            <a:headEnd/>
            <a:tailEnd/>
          </a:ln>
        </p:spPr>
      </p:pic>
    </p:spTree>
    <p:extLst>
      <p:ext uri="{BB962C8B-B14F-4D97-AF65-F5344CB8AC3E}">
        <p14:creationId xmlns:p14="http://schemas.microsoft.com/office/powerpoint/2010/main" val="39439123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1"/>
          <p:cNvPicPr>
            <a:picLocks noChangeAspect="1" noChangeArrowheads="1"/>
          </p:cNvPicPr>
          <p:nvPr userDrawn="1"/>
        </p:nvPicPr>
        <p:blipFill>
          <a:blip r:embed="rId2" cstate="print"/>
          <a:srcRect/>
          <a:stretch>
            <a:fillRect/>
          </a:stretch>
        </p:blipFill>
        <p:spPr bwMode="auto">
          <a:xfrm>
            <a:off x="-19050" y="0"/>
            <a:ext cx="9163050" cy="923925"/>
          </a:xfrm>
          <a:prstGeom prst="rect">
            <a:avLst/>
          </a:prstGeom>
          <a:noFill/>
          <a:ln w="9525">
            <a:noFill/>
            <a:miter lim="800000"/>
            <a:headEnd/>
            <a:tailEnd/>
          </a:ln>
        </p:spPr>
      </p:pic>
      <p:pic>
        <p:nvPicPr>
          <p:cNvPr id="11" name="Picture 1"/>
          <p:cNvPicPr>
            <a:picLocks noChangeAspect="1" noChangeArrowheads="1"/>
          </p:cNvPicPr>
          <p:nvPr userDrawn="1"/>
        </p:nvPicPr>
        <p:blipFill>
          <a:blip r:embed="rId2" cstate="print"/>
          <a:srcRect/>
          <a:stretch>
            <a:fillRect/>
          </a:stretch>
        </p:blipFill>
        <p:spPr bwMode="auto">
          <a:xfrm>
            <a:off x="-19050" y="6047577"/>
            <a:ext cx="9163050" cy="45719"/>
          </a:xfrm>
          <a:prstGeom prst="rect">
            <a:avLst/>
          </a:prstGeom>
          <a:noFill/>
          <a:ln w="9525">
            <a:noFill/>
            <a:miter lim="800000"/>
            <a:headEnd/>
            <a:tailEnd/>
          </a:ln>
        </p:spPr>
      </p:pic>
      <p:sp>
        <p:nvSpPr>
          <p:cNvPr id="2" name="Title 1"/>
          <p:cNvSpPr>
            <a:spLocks noGrp="1"/>
          </p:cNvSpPr>
          <p:nvPr>
            <p:ph type="title"/>
          </p:nvPr>
        </p:nvSpPr>
        <p:spPr/>
        <p:txBody>
          <a:bodyPr/>
          <a:lstStyle>
            <a:lvl1pPr algn="l">
              <a:defRPr>
                <a:latin typeface="Verdana" pitchFamily="34" charset="0"/>
                <a:ea typeface="Verdana" pitchFamily="34" charset="0"/>
                <a:cs typeface="Verdana" pitchFamily="34" charset="0"/>
              </a:defRPr>
            </a:lvl1pPr>
          </a:lstStyle>
          <a:p>
            <a:r>
              <a:rPr lang="en-US" smtClean="0"/>
              <a:t>Click to edit Master title style</a:t>
            </a:r>
            <a:endParaRPr lang="lt-LT" dirty="0"/>
          </a:p>
        </p:txBody>
      </p:sp>
      <p:sp>
        <p:nvSpPr>
          <p:cNvPr id="3" name="Content Placeholder 2"/>
          <p:cNvSpPr>
            <a:spLocks noGrp="1"/>
          </p:cNvSpPr>
          <p:nvPr>
            <p:ph sz="half" idx="1"/>
          </p:nvPr>
        </p:nvSpPr>
        <p:spPr>
          <a:xfrm>
            <a:off x="457200" y="980728"/>
            <a:ext cx="4038600" cy="48965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dirty="0"/>
          </a:p>
        </p:txBody>
      </p:sp>
      <p:sp>
        <p:nvSpPr>
          <p:cNvPr id="4" name="Content Placeholder 3"/>
          <p:cNvSpPr>
            <a:spLocks noGrp="1"/>
          </p:cNvSpPr>
          <p:nvPr>
            <p:ph sz="half" idx="2"/>
          </p:nvPr>
        </p:nvSpPr>
        <p:spPr>
          <a:xfrm>
            <a:off x="4648200" y="980728"/>
            <a:ext cx="4038600" cy="48965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6" name="Footer Placeholder 5"/>
          <p:cNvSpPr>
            <a:spLocks noGrp="1"/>
          </p:cNvSpPr>
          <p:nvPr>
            <p:ph type="ftr" sz="quarter" idx="11"/>
          </p:nvPr>
        </p:nvSpPr>
        <p:spPr/>
        <p:txBody>
          <a:bodyPr/>
          <a:lstStyle/>
          <a:p>
            <a:r>
              <a:rPr lang="lt-LT" dirty="0" smtClean="0"/>
              <a:t>Operacinės sistemos</a:t>
            </a:r>
            <a:endParaRPr lang="lt-LT" dirty="0"/>
          </a:p>
        </p:txBody>
      </p:sp>
      <p:pic>
        <p:nvPicPr>
          <p:cNvPr id="15" name="Picture 16" descr="puzzle, yellow icon"/>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rot="12215676">
            <a:off x="836" y="6091912"/>
            <a:ext cx="747177" cy="747178"/>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7"/>
          <p:cNvPicPr>
            <a:picLocks noChangeAspect="1" noChangeArrowheads="1"/>
          </p:cNvPicPr>
          <p:nvPr userDrawn="1"/>
        </p:nvPicPr>
        <p:blipFill>
          <a:blip r:embed="rId4" cstate="print"/>
          <a:srcRect/>
          <a:stretch>
            <a:fillRect/>
          </a:stretch>
        </p:blipFill>
        <p:spPr bwMode="auto">
          <a:xfrm>
            <a:off x="8388424" y="6093296"/>
            <a:ext cx="647700" cy="704850"/>
          </a:xfrm>
          <a:prstGeom prst="rect">
            <a:avLst/>
          </a:prstGeom>
          <a:noFill/>
          <a:ln w="9525">
            <a:noFill/>
            <a:miter lim="800000"/>
            <a:headEnd/>
            <a:tailEnd/>
          </a:ln>
        </p:spPr>
      </p:pic>
      <p:sp>
        <p:nvSpPr>
          <p:cNvPr id="18" name="Slide Number Placeholder 5"/>
          <p:cNvSpPr>
            <a:spLocks noGrp="1"/>
          </p:cNvSpPr>
          <p:nvPr>
            <p:ph type="sldNum" sz="quarter" idx="12"/>
          </p:nvPr>
        </p:nvSpPr>
        <p:spPr>
          <a:xfrm>
            <a:off x="6182816" y="6237312"/>
            <a:ext cx="2133600" cy="365125"/>
          </a:xfrm>
        </p:spPr>
        <p:txBody>
          <a:bodyPr/>
          <a:lstStyle/>
          <a:p>
            <a:fld id="{2F72BB0C-2AE3-4E75-8717-E67AEEA91F5C}" type="slidenum">
              <a:rPr lang="lt-LT" smtClean="0"/>
              <a:pPr/>
              <a:t>‹#›</a:t>
            </a:fld>
            <a:endParaRPr lang="lt-LT"/>
          </a:p>
        </p:txBody>
      </p:sp>
    </p:spTree>
    <p:extLst>
      <p:ext uri="{BB962C8B-B14F-4D97-AF65-F5344CB8AC3E}">
        <p14:creationId xmlns:p14="http://schemas.microsoft.com/office/powerpoint/2010/main" val="9920935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504" y="260648"/>
            <a:ext cx="8928992" cy="626469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lt-LT" dirty="0"/>
          </a:p>
        </p:txBody>
      </p:sp>
      <p:pic>
        <p:nvPicPr>
          <p:cNvPr id="10" name="Picture 1"/>
          <p:cNvPicPr>
            <a:picLocks noChangeAspect="1" noChangeArrowheads="1"/>
          </p:cNvPicPr>
          <p:nvPr userDrawn="1"/>
        </p:nvPicPr>
        <p:blipFill>
          <a:blip r:embed="rId2" cstate="print"/>
          <a:srcRect/>
          <a:stretch>
            <a:fillRect/>
          </a:stretch>
        </p:blipFill>
        <p:spPr bwMode="auto">
          <a:xfrm>
            <a:off x="-19050" y="6669360"/>
            <a:ext cx="9163050" cy="45719"/>
          </a:xfrm>
          <a:prstGeom prst="rect">
            <a:avLst/>
          </a:prstGeom>
          <a:noFill/>
          <a:ln w="9525">
            <a:noFill/>
            <a:miter lim="800000"/>
            <a:headEnd/>
            <a:tailEnd/>
          </a:ln>
        </p:spPr>
      </p:pic>
      <p:pic>
        <p:nvPicPr>
          <p:cNvPr id="1028"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27384"/>
            <a:ext cx="9163050" cy="190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89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4630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6632"/>
            <a:ext cx="8229600" cy="648072"/>
          </a:xfrm>
          <a:prstGeom prst="rect">
            <a:avLst/>
          </a:prstGeom>
        </p:spPr>
        <p:txBody>
          <a:bodyPr vert="horz" lIns="91440" tIns="45720" rIns="91440" bIns="45720" rtlCol="0" anchor="ctr">
            <a:normAutofit/>
          </a:bodyPr>
          <a:lstStyle/>
          <a:p>
            <a:r>
              <a:rPr lang="en-US" smtClean="0"/>
              <a:t>Click to edit Master title style</a:t>
            </a:r>
            <a:endParaRPr lang="lt-LT"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dirty="0"/>
          </a:p>
        </p:txBody>
      </p:sp>
      <p:sp>
        <p:nvSpPr>
          <p:cNvPr id="5" name="Footer Placeholder 4"/>
          <p:cNvSpPr>
            <a:spLocks noGrp="1"/>
          </p:cNvSpPr>
          <p:nvPr>
            <p:ph type="ftr" sz="quarter" idx="3"/>
          </p:nvPr>
        </p:nvSpPr>
        <p:spPr>
          <a:xfrm>
            <a:off x="971600" y="6237312"/>
            <a:ext cx="3240360" cy="365125"/>
          </a:xfrm>
          <a:prstGeom prst="rect">
            <a:avLst/>
          </a:prstGeom>
        </p:spPr>
        <p:txBody>
          <a:bodyPr vert="horz" lIns="91440" tIns="45720" rIns="91440" bIns="45720" rtlCol="0" anchor="ctr"/>
          <a:lstStyle>
            <a:lvl1pPr algn="l">
              <a:defRPr sz="1200">
                <a:solidFill>
                  <a:srgbClr val="00334C"/>
                </a:solidFill>
                <a:latin typeface="Verdana" pitchFamily="34" charset="0"/>
                <a:ea typeface="Verdana" pitchFamily="34" charset="0"/>
                <a:cs typeface="Verdana" pitchFamily="34" charset="0"/>
              </a:defRPr>
            </a:lvl1pPr>
          </a:lstStyle>
          <a:p>
            <a:r>
              <a:rPr lang="lt-LT" dirty="0" smtClean="0"/>
              <a:t>Operacinės sistemos</a:t>
            </a:r>
            <a:endParaRPr lang="lt-LT" dirty="0"/>
          </a:p>
        </p:txBody>
      </p:sp>
      <p:sp>
        <p:nvSpPr>
          <p:cNvPr id="6" name="Slide Number Placeholder 5"/>
          <p:cNvSpPr>
            <a:spLocks noGrp="1"/>
          </p:cNvSpPr>
          <p:nvPr>
            <p:ph type="sldNum" sz="quarter" idx="4"/>
          </p:nvPr>
        </p:nvSpPr>
        <p:spPr>
          <a:xfrm>
            <a:off x="6542856" y="6309320"/>
            <a:ext cx="2133600" cy="365125"/>
          </a:xfrm>
          <a:prstGeom prst="rect">
            <a:avLst/>
          </a:prstGeom>
        </p:spPr>
        <p:txBody>
          <a:bodyPr vert="horz" lIns="91440" tIns="45720" rIns="91440" bIns="45720" rtlCol="0" anchor="ctr"/>
          <a:lstStyle>
            <a:lvl1pPr algn="r">
              <a:defRPr sz="1200">
                <a:solidFill>
                  <a:srgbClr val="00334C"/>
                </a:solidFill>
                <a:latin typeface="Verdana" pitchFamily="34" charset="0"/>
                <a:ea typeface="Verdana" pitchFamily="34" charset="0"/>
                <a:cs typeface="Verdana" pitchFamily="34" charset="0"/>
              </a:defRPr>
            </a:lvl1pPr>
          </a:lstStyle>
          <a:p>
            <a:fld id="{2F72BB0C-2AE3-4E75-8717-E67AEEA91F5C}" type="slidenum">
              <a:rPr lang="lt-LT" smtClean="0"/>
              <a:pPr/>
              <a:t>‹#›</a:t>
            </a:fld>
            <a:endParaRPr lang="lt-LT"/>
          </a:p>
        </p:txBody>
      </p:sp>
    </p:spTree>
    <p:extLst>
      <p:ext uri="{BB962C8B-B14F-4D97-AF65-F5344CB8AC3E}">
        <p14:creationId xmlns:p14="http://schemas.microsoft.com/office/powerpoint/2010/main" val="345031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5" r:id="rId6"/>
  </p:sldLayoutIdLst>
  <p:hf sldNum="0" hdr="0" dt="0"/>
  <p:txStyles>
    <p:titleStyle>
      <a:lvl1pPr algn="ctr" defTabSz="914400" rtl="0" eaLnBrk="1" latinLnBrk="0" hangingPunct="1">
        <a:spcBef>
          <a:spcPct val="0"/>
        </a:spcBef>
        <a:buNone/>
        <a:defRPr lang="en-US" sz="4000" b="0" kern="1200" dirty="0" smtClean="0">
          <a:solidFill>
            <a:schemeClr val="bg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Trebuchet MS"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714500" indent="-3429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lt-LT" dirty="0"/>
          </a:p>
        </p:txBody>
      </p:sp>
      <p:sp>
        <p:nvSpPr>
          <p:cNvPr id="3" name="Content Placeholder 2"/>
          <p:cNvSpPr>
            <a:spLocks noGrp="1"/>
          </p:cNvSpPr>
          <p:nvPr>
            <p:ph idx="1"/>
          </p:nvPr>
        </p:nvSpPr>
        <p:spPr>
          <a:xfrm>
            <a:off x="457200" y="1484784"/>
            <a:ext cx="8229600" cy="4392488"/>
          </a:xfrm>
        </p:spPr>
        <p:txBody>
          <a:bodyPr>
            <a:normAutofit/>
          </a:bodyPr>
          <a:lstStyle/>
          <a:p>
            <a:pPr marL="0" indent="0">
              <a:buNone/>
            </a:pPr>
            <a:endParaRPr lang="lt-LT" sz="4000" dirty="0" smtClean="0">
              <a:effectLst>
                <a:outerShdw blurRad="38100" dist="38100" dir="2700000" algn="tl">
                  <a:srgbClr val="DDDDDD"/>
                </a:outerShdw>
              </a:effectLst>
              <a:latin typeface="Garamond" charset="0"/>
              <a:ea typeface="MS PGothic" charset="0"/>
            </a:endParaRPr>
          </a:p>
          <a:p>
            <a:pPr marL="0" indent="0" algn="ctr">
              <a:buNone/>
            </a:pPr>
            <a:r>
              <a:rPr lang="en-US" sz="6000" dirty="0" smtClean="0">
                <a:effectLst>
                  <a:outerShdw blurRad="38100" dist="38100" dir="2700000" algn="tl">
                    <a:srgbClr val="DDDDDD"/>
                  </a:outerShdw>
                </a:effectLst>
                <a:latin typeface="Garamond" charset="0"/>
                <a:ea typeface="MS PGothic" charset="0"/>
              </a:rPr>
              <a:t>Processes</a:t>
            </a:r>
            <a:endParaRPr lang="en-US" sz="6000" dirty="0" smtClean="0"/>
          </a:p>
          <a:p>
            <a:pPr marL="0" indent="0">
              <a:buNone/>
            </a:pPr>
            <a:endParaRPr lang="en-US" sz="6000"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Tree>
    <p:extLst>
      <p:ext uri="{BB962C8B-B14F-4D97-AF65-F5344CB8AC3E}">
        <p14:creationId xmlns:p14="http://schemas.microsoft.com/office/powerpoint/2010/main" val="1125710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5" name="Rectangle 3"/>
          <p:cNvSpPr txBox="1">
            <a:spLocks noChangeArrowheads="1"/>
          </p:cNvSpPr>
          <p:nvPr/>
        </p:nvSpPr>
        <p:spPr>
          <a:xfrm>
            <a:off x="468313" y="1268413"/>
            <a:ext cx="8229600" cy="452596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smtClean="0">
                <a:latin typeface="Arial" charset="0"/>
                <a:ea typeface="MS PGothic" charset="0"/>
              </a:rPr>
              <a:t>The environment contains the relationships with other entities </a:t>
            </a:r>
            <a:endParaRPr lang="en-US" sz="2800" dirty="0" smtClean="0">
              <a:latin typeface="Arial" charset="0"/>
              <a:ea typeface="MS PGothic" charset="0"/>
            </a:endParaRPr>
          </a:p>
          <a:p>
            <a:pPr>
              <a:buFontTx/>
              <a:buNone/>
            </a:pPr>
            <a:r>
              <a:rPr lang="en-US" sz="2800" dirty="0" smtClean="0">
                <a:latin typeface="Arial" charset="0"/>
                <a:ea typeface="MS PGothic" charset="0"/>
              </a:rPr>
              <a:t>A process does not exist in a vacuum. It typically has connections with other entities, such as </a:t>
            </a:r>
          </a:p>
          <a:p>
            <a:pPr>
              <a:buFontTx/>
              <a:buNone/>
            </a:pPr>
            <a:r>
              <a:rPr lang="en-US" sz="2800" dirty="0" smtClean="0">
                <a:latin typeface="Arial" charset="0"/>
                <a:ea typeface="MS PGothic" charset="0"/>
              </a:rPr>
              <a:t>• A terminal where the user is sitting.</a:t>
            </a:r>
            <a:br>
              <a:rPr lang="en-US" sz="2800" dirty="0" smtClean="0">
                <a:latin typeface="Arial" charset="0"/>
                <a:ea typeface="MS PGothic" charset="0"/>
              </a:rPr>
            </a:br>
            <a:r>
              <a:rPr lang="en-US" sz="2800" dirty="0" smtClean="0">
                <a:latin typeface="Arial" charset="0"/>
                <a:ea typeface="MS PGothic" charset="0"/>
              </a:rPr>
              <a:t>• Open files that are used for input and output.</a:t>
            </a:r>
            <a:br>
              <a:rPr lang="en-US" sz="2800" dirty="0" smtClean="0">
                <a:latin typeface="Arial" charset="0"/>
                <a:ea typeface="MS PGothic" charset="0"/>
              </a:rPr>
            </a:br>
            <a:r>
              <a:rPr lang="en-US" sz="2800" dirty="0" smtClean="0">
                <a:latin typeface="Arial" charset="0"/>
                <a:ea typeface="MS PGothic" charset="0"/>
              </a:rPr>
              <a:t>• Communication channels to other processes, possibly on other machines. </a:t>
            </a:r>
          </a:p>
          <a:p>
            <a:pPr>
              <a:buFontTx/>
              <a:buNone/>
            </a:pPr>
            <a:r>
              <a:rPr lang="en-US" sz="2800" dirty="0" smtClean="0">
                <a:latin typeface="Arial" charset="0"/>
                <a:ea typeface="MS PGothic" charset="0"/>
              </a:rPr>
              <a:t>These are listed in various operating system tables. </a:t>
            </a:r>
          </a:p>
          <a:p>
            <a:pPr>
              <a:buFontTx/>
              <a:buNone/>
            </a:pPr>
            <a:endParaRPr lang="en-US" sz="2800" dirty="0">
              <a:latin typeface="Arial" charset="0"/>
              <a:ea typeface="MS PGothic" charset="0"/>
            </a:endParaRPr>
          </a:p>
        </p:txBody>
      </p:sp>
    </p:spTree>
    <p:extLst>
      <p:ext uri="{BB962C8B-B14F-4D97-AF65-F5344CB8AC3E}">
        <p14:creationId xmlns:p14="http://schemas.microsoft.com/office/powerpoint/2010/main" val="3663332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6" name="Rectangle 3"/>
          <p:cNvSpPr txBox="1">
            <a:spLocks noChangeArrowheads="1"/>
          </p:cNvSpPr>
          <p:nvPr/>
        </p:nvSpPr>
        <p:spPr>
          <a:xfrm>
            <a:off x="468313" y="1268413"/>
            <a:ext cx="8229600" cy="4525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800" b="1" smtClean="0">
                <a:latin typeface="Arial" charset="0"/>
                <a:ea typeface="MS PGothic" charset="0"/>
              </a:rPr>
              <a:t>All the data about a process is kept in the PCB </a:t>
            </a:r>
            <a:endParaRPr lang="en-US" sz="2800" smtClean="0">
              <a:latin typeface="Arial" charset="0"/>
              <a:ea typeface="MS PGothic" charset="0"/>
            </a:endParaRPr>
          </a:p>
          <a:p>
            <a:pPr marL="0" indent="0"/>
            <a:r>
              <a:rPr lang="en-US" sz="2800" smtClean="0">
                <a:latin typeface="Arial" charset="0"/>
                <a:ea typeface="MS PGothic" charset="0"/>
              </a:rPr>
              <a:t>The operating system keeps all the data it needs about a process in the </a:t>
            </a:r>
            <a:r>
              <a:rPr lang="en-US" sz="2800" i="1" smtClean="0">
                <a:latin typeface="Arial" charset="0"/>
                <a:ea typeface="MS PGothic" charset="0"/>
              </a:rPr>
              <a:t>process control block </a:t>
            </a:r>
            <a:r>
              <a:rPr lang="en-US" sz="2800" smtClean="0">
                <a:latin typeface="Arial" charset="0"/>
                <a:ea typeface="MS PGothic" charset="0"/>
              </a:rPr>
              <a:t>(PCB) (thus another definition of a process is that it is “the entity described by a PCB”). This includes many of the data items described above, or at least pointers to where they can be found (e.g. for the address space). In addition, data needed by the operating system is included, for example:</a:t>
            </a:r>
          </a:p>
          <a:p>
            <a:pPr marL="0" indent="0">
              <a:buFontTx/>
              <a:buNone/>
            </a:pPr>
            <a:endParaRPr lang="en-US" sz="2800" dirty="0">
              <a:latin typeface="Arial" charset="0"/>
              <a:ea typeface="MS PGothic" charset="0"/>
            </a:endParaRPr>
          </a:p>
        </p:txBody>
      </p:sp>
    </p:spTree>
    <p:extLst>
      <p:ext uri="{BB962C8B-B14F-4D97-AF65-F5344CB8AC3E}">
        <p14:creationId xmlns:p14="http://schemas.microsoft.com/office/powerpoint/2010/main" val="1031094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5" name="Rectangle 3"/>
          <p:cNvSpPr txBox="1">
            <a:spLocks noChangeArrowheads="1"/>
          </p:cNvSpPr>
          <p:nvPr/>
        </p:nvSpPr>
        <p:spPr>
          <a:xfrm>
            <a:off x="468313" y="1268413"/>
            <a:ext cx="8229600" cy="4525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Arial" charset="0"/>
                <a:ea typeface="MS PGothic" charset="0"/>
              </a:rPr>
              <a:t>Information for calculating the process’s priority relative to other processes. This may include accounting information about resource use so far, such as how long the process has run. </a:t>
            </a:r>
          </a:p>
          <a:p>
            <a:r>
              <a:rPr lang="en-US" sz="2800" dirty="0" smtClean="0">
                <a:latin typeface="Arial" charset="0"/>
                <a:ea typeface="MS PGothic" charset="0"/>
              </a:rPr>
              <a:t>Information about the user running the process, used to decide the process’s ac- </a:t>
            </a:r>
            <a:r>
              <a:rPr lang="en-US" sz="2800" dirty="0" err="1" smtClean="0">
                <a:latin typeface="Arial" charset="0"/>
                <a:ea typeface="MS PGothic" charset="0"/>
              </a:rPr>
              <a:t>cess</a:t>
            </a:r>
            <a:r>
              <a:rPr lang="en-US" sz="2800" dirty="0" smtClean="0">
                <a:latin typeface="Arial" charset="0"/>
                <a:ea typeface="MS PGothic" charset="0"/>
              </a:rPr>
              <a:t> rights (e.g. a process can only access a file if the file’s permissions allow this for the user running the process). In fact, the process may be said to represent the user to the system. </a:t>
            </a:r>
          </a:p>
          <a:p>
            <a:pPr>
              <a:buFontTx/>
              <a:buNone/>
            </a:pPr>
            <a:endParaRPr lang="en-US" sz="2800" dirty="0">
              <a:latin typeface="Arial" charset="0"/>
              <a:ea typeface="MS PGothic" charset="0"/>
            </a:endParaRPr>
          </a:p>
        </p:txBody>
      </p:sp>
    </p:spTree>
    <p:extLst>
      <p:ext uri="{BB962C8B-B14F-4D97-AF65-F5344CB8AC3E}">
        <p14:creationId xmlns:p14="http://schemas.microsoft.com/office/powerpoint/2010/main" val="3451645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6" name="Rectangle 3"/>
          <p:cNvSpPr txBox="1">
            <a:spLocks noChangeArrowheads="1"/>
          </p:cNvSpPr>
          <p:nvPr/>
        </p:nvSpPr>
        <p:spPr>
          <a:xfrm>
            <a:off x="468313" y="1268413"/>
            <a:ext cx="8229600" cy="4525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mtClean="0">
                <a:latin typeface="Arial" charset="0"/>
                <a:ea typeface="MS PGothic" charset="0"/>
              </a:rPr>
              <a:t>The PCB may also contain space to save CPU register contents when the process is not running (some implementations specifically restrict the term “PCB” to this storage space). </a:t>
            </a:r>
          </a:p>
          <a:p>
            <a:pPr marL="0" indent="0">
              <a:buFontTx/>
              <a:buNone/>
            </a:pPr>
            <a:endParaRPr lang="en-US" sz="2800" dirty="0">
              <a:latin typeface="Arial" charset="0"/>
              <a:ea typeface="MS PGothic" charset="0"/>
            </a:endParaRPr>
          </a:p>
        </p:txBody>
      </p:sp>
    </p:spTree>
    <p:extLst>
      <p:ext uri="{BB962C8B-B14F-4D97-AF65-F5344CB8AC3E}">
        <p14:creationId xmlns:p14="http://schemas.microsoft.com/office/powerpoint/2010/main" val="1125582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08050"/>
            <a:ext cx="7375525" cy="459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0600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6" name="Rectangle 3"/>
          <p:cNvSpPr txBox="1">
            <a:spLocks noChangeArrowheads="1"/>
          </p:cNvSpPr>
          <p:nvPr/>
        </p:nvSpPr>
        <p:spPr>
          <a:xfrm>
            <a:off x="468313" y="1268413"/>
            <a:ext cx="8229600" cy="4525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b="1" smtClean="0">
                <a:latin typeface="Arial" charset="0"/>
                <a:ea typeface="MS PGothic" charset="0"/>
              </a:rPr>
              <a:t>Process States </a:t>
            </a:r>
            <a:endParaRPr lang="en-US" smtClean="0">
              <a:latin typeface="Arial" charset="0"/>
              <a:ea typeface="MS PGothic" charset="0"/>
            </a:endParaRPr>
          </a:p>
          <a:p>
            <a:pPr marL="0" indent="0">
              <a:buFontTx/>
              <a:buNone/>
            </a:pPr>
            <a:r>
              <a:rPr lang="en-US" smtClean="0">
                <a:latin typeface="Arial" charset="0"/>
                <a:ea typeface="MS PGothic" charset="0"/>
              </a:rPr>
              <a:t>One of the important items in the PCB is the process </a:t>
            </a:r>
            <a:r>
              <a:rPr lang="en-US" i="1" smtClean="0">
                <a:latin typeface="Arial" charset="0"/>
                <a:ea typeface="MS PGothic" charset="0"/>
              </a:rPr>
              <a:t>state. </a:t>
            </a:r>
            <a:r>
              <a:rPr lang="en-US" smtClean="0">
                <a:latin typeface="Arial" charset="0"/>
                <a:ea typeface="MS PGothic" charset="0"/>
              </a:rPr>
              <a:t>Processes change state during their execution, sometimes by themselves (e.g. by making a system call), and sometimes due to an external event (e.g. when the CPU gets a timer interrupt). </a:t>
            </a:r>
            <a:endParaRPr lang="en-US">
              <a:latin typeface="Arial" charset="0"/>
              <a:ea typeface="MS PGothic" charset="0"/>
            </a:endParaRPr>
          </a:p>
        </p:txBody>
      </p:sp>
    </p:spTree>
    <p:extLst>
      <p:ext uri="{BB962C8B-B14F-4D97-AF65-F5344CB8AC3E}">
        <p14:creationId xmlns:p14="http://schemas.microsoft.com/office/powerpoint/2010/main" val="437146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5" name="Rectangle 3"/>
          <p:cNvSpPr txBox="1">
            <a:spLocks noChangeArrowheads="1"/>
          </p:cNvSpPr>
          <p:nvPr/>
        </p:nvSpPr>
        <p:spPr>
          <a:xfrm>
            <a:off x="468313" y="1268413"/>
            <a:ext cx="8229600" cy="452596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mtClean="0">
                <a:ea typeface="ＭＳ Ｐゴシック" charset="0"/>
                <a:cs typeface="+mn-cs"/>
              </a:rPr>
              <a:t>The PCB is more than just a data structure that contains information about the process. It actually represents the process. </a:t>
            </a:r>
          </a:p>
          <a:p>
            <a:pPr marL="0" indent="0">
              <a:buFontTx/>
              <a:buNone/>
              <a:defRPr/>
            </a:pPr>
            <a:r>
              <a:rPr lang="en-US" b="1" smtClean="0">
                <a:ea typeface="ＭＳ Ｐゴシック" charset="0"/>
                <a:cs typeface="+mn-cs"/>
              </a:rPr>
              <a:t>Processes changes their state over time </a:t>
            </a:r>
            <a:endParaRPr lang="en-US" smtClean="0">
              <a:ea typeface="ＭＳ Ｐゴシック" charset="0"/>
              <a:cs typeface="+mn-cs"/>
            </a:endParaRPr>
          </a:p>
          <a:p>
            <a:pPr>
              <a:defRPr/>
            </a:pPr>
            <a:r>
              <a:rPr lang="en-US" smtClean="0">
                <a:ea typeface="ＭＳ Ｐゴシック" charset="0"/>
                <a:cs typeface="+mn-cs"/>
              </a:rPr>
              <a:t>An important point is that a process may change its state. It can be ready to run at one instant, and blocked the next. </a:t>
            </a:r>
          </a:p>
          <a:p>
            <a:pPr>
              <a:defRPr/>
            </a:pPr>
            <a:endParaRPr lang="en-US" dirty="0">
              <a:ea typeface="ＭＳ Ｐゴシック" charset="0"/>
              <a:cs typeface="+mn-cs"/>
            </a:endParaRPr>
          </a:p>
        </p:txBody>
      </p:sp>
    </p:spTree>
    <p:extLst>
      <p:ext uri="{BB962C8B-B14F-4D97-AF65-F5344CB8AC3E}">
        <p14:creationId xmlns:p14="http://schemas.microsoft.com/office/powerpoint/2010/main" val="538373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6" name="Rectangle 3"/>
          <p:cNvSpPr txBox="1">
            <a:spLocks noChangeArrowheads="1"/>
          </p:cNvSpPr>
          <p:nvPr/>
        </p:nvSpPr>
        <p:spPr>
          <a:xfrm>
            <a:off x="468313" y="1268413"/>
            <a:ext cx="8229600" cy="4525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mtClean="0">
                <a:latin typeface="Arial" charset="0"/>
                <a:ea typeface="MS PGothic" charset="0"/>
              </a:rPr>
              <a:t>At each moment, at most one process is in the running state, and occupying the CPU. Several processes may be ready to run (but can’t because we only have one processor). Several others may be blocked waiting for different types of events, such as a disk interrupt or a timer going off. </a:t>
            </a:r>
          </a:p>
          <a:p>
            <a:pPr marL="0" indent="0">
              <a:buFontTx/>
              <a:buNone/>
            </a:pPr>
            <a:endParaRPr lang="en-US" dirty="0">
              <a:latin typeface="Arial" charset="0"/>
              <a:ea typeface="MS PGothic" charset="0"/>
            </a:endParaRPr>
          </a:p>
        </p:txBody>
      </p:sp>
    </p:spTree>
    <p:extLst>
      <p:ext uri="{BB962C8B-B14F-4D97-AF65-F5344CB8AC3E}">
        <p14:creationId xmlns:p14="http://schemas.microsoft.com/office/powerpoint/2010/main" val="3300255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721" y="1340768"/>
            <a:ext cx="8867775" cy="387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98830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6" name="Rectangle 3"/>
          <p:cNvSpPr txBox="1">
            <a:spLocks noChangeArrowheads="1"/>
          </p:cNvSpPr>
          <p:nvPr/>
        </p:nvSpPr>
        <p:spPr>
          <a:xfrm>
            <a:off x="468313" y="1341438"/>
            <a:ext cx="8229600" cy="452596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Arial" charset="0"/>
                <a:ea typeface="MS PGothic" charset="0"/>
              </a:rPr>
              <a:t>Processes are created in the </a:t>
            </a:r>
            <a:r>
              <a:rPr lang="en-US" i="1" smtClean="0">
                <a:latin typeface="Arial" charset="0"/>
                <a:ea typeface="MS PGothic" charset="0"/>
              </a:rPr>
              <a:t>ready </a:t>
            </a:r>
            <a:r>
              <a:rPr lang="en-US" smtClean="0">
                <a:latin typeface="Arial" charset="0"/>
                <a:ea typeface="MS PGothic" charset="0"/>
              </a:rPr>
              <a:t>state. A ready process may be scheduled to </a:t>
            </a:r>
            <a:r>
              <a:rPr lang="en-US" i="1" smtClean="0">
                <a:latin typeface="Arial" charset="0"/>
                <a:ea typeface="MS PGothic" charset="0"/>
              </a:rPr>
              <a:t>run </a:t>
            </a:r>
            <a:r>
              <a:rPr lang="en-US" smtClean="0">
                <a:latin typeface="Arial" charset="0"/>
                <a:ea typeface="MS PGothic" charset="0"/>
              </a:rPr>
              <a:t>by the operating system. When running, it may be preempted and returned to the ready state. A process may also </a:t>
            </a:r>
            <a:r>
              <a:rPr lang="en-US" i="1" smtClean="0">
                <a:latin typeface="Arial" charset="0"/>
                <a:ea typeface="MS PGothic" charset="0"/>
              </a:rPr>
              <a:t>block </a:t>
            </a:r>
            <a:r>
              <a:rPr lang="en-US" smtClean="0">
                <a:latin typeface="Arial" charset="0"/>
                <a:ea typeface="MS PGothic" charset="0"/>
              </a:rPr>
              <a:t>waiting for an event, such as an I/O operation. When the event occurs, the process becomes ready again. Such transitions continue until the process terminates. </a:t>
            </a:r>
            <a:endParaRPr lang="en-US" dirty="0">
              <a:latin typeface="Arial" charset="0"/>
              <a:ea typeface="MS PGothic" charset="0"/>
            </a:endParaRPr>
          </a:p>
        </p:txBody>
      </p:sp>
    </p:spTree>
    <p:extLst>
      <p:ext uri="{BB962C8B-B14F-4D97-AF65-F5344CB8AC3E}">
        <p14:creationId xmlns:p14="http://schemas.microsoft.com/office/powerpoint/2010/main" val="2965938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5" name="TextBox 1"/>
          <p:cNvSpPr txBox="1">
            <a:spLocks noChangeArrowheads="1"/>
          </p:cNvSpPr>
          <p:nvPr/>
        </p:nvSpPr>
        <p:spPr bwMode="auto">
          <a:xfrm>
            <a:off x="1331640" y="980728"/>
            <a:ext cx="605313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defRPr sz="2000">
                <a:solidFill>
                  <a:schemeClr val="tx1"/>
                </a:solidFill>
                <a:latin typeface="Arial" charset="0"/>
                <a:ea typeface="MS PGothic" charset="0"/>
                <a:cs typeface="MS PGothic" charset="0"/>
              </a:defRPr>
            </a:lvl6pPr>
            <a:lvl7pPr eaLnBrk="0" hangingPunct="0">
              <a:defRPr sz="2000">
                <a:solidFill>
                  <a:schemeClr val="tx1"/>
                </a:solidFill>
                <a:latin typeface="Arial" charset="0"/>
                <a:ea typeface="MS PGothic" charset="0"/>
                <a:cs typeface="MS PGothic" charset="0"/>
              </a:defRPr>
            </a:lvl7pPr>
            <a:lvl8pPr eaLnBrk="0" hangingPunct="0">
              <a:defRPr sz="2000">
                <a:solidFill>
                  <a:schemeClr val="tx1"/>
                </a:solidFill>
                <a:latin typeface="Arial" charset="0"/>
                <a:ea typeface="MS PGothic" charset="0"/>
                <a:cs typeface="MS PGothic" charset="0"/>
              </a:defRPr>
            </a:lvl8pPr>
            <a:lvl9pPr eaLnBrk="0" hangingPunct="0">
              <a:defRPr sz="2000">
                <a:solidFill>
                  <a:schemeClr val="tx1"/>
                </a:solidFill>
                <a:latin typeface="Arial" charset="0"/>
                <a:ea typeface="MS PGothic" charset="0"/>
                <a:cs typeface="MS PGothic" charset="0"/>
              </a:defRPr>
            </a:lvl9pPr>
          </a:lstStyle>
          <a:p>
            <a:pPr eaLnBrk="1" hangingPunct="1"/>
            <a:r>
              <a:rPr lang="en-US" dirty="0">
                <a:latin typeface="Times New Roman" charset="0"/>
              </a:rPr>
              <a:t>Programmers baking a cake </a:t>
            </a:r>
          </a:p>
        </p:txBody>
      </p:sp>
      <p:sp>
        <p:nvSpPr>
          <p:cNvPr id="6" name="TextBox 2"/>
          <p:cNvSpPr txBox="1">
            <a:spLocks noChangeArrowheads="1"/>
          </p:cNvSpPr>
          <p:nvPr/>
        </p:nvSpPr>
        <p:spPr bwMode="auto">
          <a:xfrm>
            <a:off x="1006475" y="1814513"/>
            <a:ext cx="6992938" cy="206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514350" indent="-514350">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defRPr sz="2000">
                <a:solidFill>
                  <a:schemeClr val="tx1"/>
                </a:solidFill>
                <a:latin typeface="Arial" charset="0"/>
                <a:ea typeface="MS PGothic" charset="0"/>
                <a:cs typeface="MS PGothic" charset="0"/>
              </a:defRPr>
            </a:lvl6pPr>
            <a:lvl7pPr eaLnBrk="0" hangingPunct="0">
              <a:defRPr sz="2000">
                <a:solidFill>
                  <a:schemeClr val="tx1"/>
                </a:solidFill>
                <a:latin typeface="Arial" charset="0"/>
                <a:ea typeface="MS PGothic" charset="0"/>
                <a:cs typeface="MS PGothic" charset="0"/>
              </a:defRPr>
            </a:lvl7pPr>
            <a:lvl8pPr eaLnBrk="0" hangingPunct="0">
              <a:defRPr sz="2000">
                <a:solidFill>
                  <a:schemeClr val="tx1"/>
                </a:solidFill>
                <a:latin typeface="Arial" charset="0"/>
                <a:ea typeface="MS PGothic" charset="0"/>
                <a:cs typeface="MS PGothic" charset="0"/>
              </a:defRPr>
            </a:lvl8pPr>
            <a:lvl9pPr eaLnBrk="0" hangingPunct="0">
              <a:defRPr sz="2000">
                <a:solidFill>
                  <a:schemeClr val="tx1"/>
                </a:solidFill>
                <a:latin typeface="Arial" charset="0"/>
                <a:ea typeface="MS PGothic" charset="0"/>
                <a:cs typeface="MS PGothic" charset="0"/>
              </a:defRPr>
            </a:lvl9pPr>
          </a:lstStyle>
          <a:p>
            <a:pPr eaLnBrk="1" hangingPunct="1">
              <a:buFontTx/>
              <a:buAutoNum type="arabicPeriod"/>
            </a:pPr>
            <a:r>
              <a:rPr lang="en-US" dirty="0">
                <a:latin typeface="Times New Roman" charset="0"/>
              </a:rPr>
              <a:t>Cake recipe</a:t>
            </a:r>
          </a:p>
          <a:p>
            <a:pPr eaLnBrk="1" hangingPunct="1">
              <a:buFontTx/>
              <a:buAutoNum type="arabicPeriod"/>
            </a:pPr>
            <a:r>
              <a:rPr lang="en-US" dirty="0">
                <a:latin typeface="Times New Roman" charset="0"/>
              </a:rPr>
              <a:t>Kitchen</a:t>
            </a:r>
          </a:p>
          <a:p>
            <a:pPr eaLnBrk="1" hangingPunct="1">
              <a:buFontTx/>
              <a:buAutoNum type="arabicPeriod"/>
            </a:pPr>
            <a:r>
              <a:rPr lang="en-US" dirty="0">
                <a:latin typeface="Times New Roman" charset="0"/>
              </a:rPr>
              <a:t>Ingredients: eggs, milk, sugar, vanilla and etc.</a:t>
            </a:r>
          </a:p>
        </p:txBody>
      </p:sp>
      <p:sp>
        <p:nvSpPr>
          <p:cNvPr id="7" name="TextBox 3"/>
          <p:cNvSpPr txBox="1">
            <a:spLocks noChangeArrowheads="1"/>
          </p:cNvSpPr>
          <p:nvPr/>
        </p:nvSpPr>
        <p:spPr bwMode="auto">
          <a:xfrm>
            <a:off x="428625" y="4256088"/>
            <a:ext cx="7934325" cy="157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defRPr sz="2000">
                <a:solidFill>
                  <a:schemeClr val="tx1"/>
                </a:solidFill>
                <a:latin typeface="Arial" charset="0"/>
                <a:ea typeface="MS PGothic" charset="0"/>
                <a:cs typeface="MS PGothic" charset="0"/>
              </a:defRPr>
            </a:lvl6pPr>
            <a:lvl7pPr eaLnBrk="0" hangingPunct="0">
              <a:defRPr sz="2000">
                <a:solidFill>
                  <a:schemeClr val="tx1"/>
                </a:solidFill>
                <a:latin typeface="Arial" charset="0"/>
                <a:ea typeface="MS PGothic" charset="0"/>
                <a:cs typeface="MS PGothic" charset="0"/>
              </a:defRPr>
            </a:lvl7pPr>
            <a:lvl8pPr eaLnBrk="0" hangingPunct="0">
              <a:defRPr sz="2000">
                <a:solidFill>
                  <a:schemeClr val="tx1"/>
                </a:solidFill>
                <a:latin typeface="Arial" charset="0"/>
                <a:ea typeface="MS PGothic" charset="0"/>
                <a:cs typeface="MS PGothic" charset="0"/>
              </a:defRPr>
            </a:lvl8pPr>
            <a:lvl9pPr eaLnBrk="0" hangingPunct="0">
              <a:defRPr sz="2000">
                <a:solidFill>
                  <a:schemeClr val="tx1"/>
                </a:solidFill>
                <a:latin typeface="Arial" charset="0"/>
                <a:ea typeface="MS PGothic" charset="0"/>
                <a:cs typeface="MS PGothic" charset="0"/>
              </a:defRPr>
            </a:lvl9pPr>
          </a:lstStyle>
          <a:p>
            <a:pPr eaLnBrk="1" hangingPunct="1"/>
            <a:r>
              <a:rPr lang="en-US">
                <a:latin typeface="Times New Roman" charset="0"/>
              </a:rPr>
              <a:t>Process: programmers (CPU) reading a recipe (program), put ingredients (input data) and baking a cake.  </a:t>
            </a:r>
          </a:p>
        </p:txBody>
      </p:sp>
    </p:spTree>
    <p:extLst>
      <p:ext uri="{BB962C8B-B14F-4D97-AF65-F5344CB8AC3E}">
        <p14:creationId xmlns:p14="http://schemas.microsoft.com/office/powerpoint/2010/main" val="3022358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160115"/>
            <a:ext cx="8786812" cy="4429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25582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6" name="Rectangle 2"/>
          <p:cNvSpPr>
            <a:spLocks noChangeArrowheads="1"/>
          </p:cNvSpPr>
          <p:nvPr/>
        </p:nvSpPr>
        <p:spPr bwMode="auto">
          <a:xfrm>
            <a:off x="777875" y="1350963"/>
            <a:ext cx="8366125"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charset="0"/>
                <a:ea typeface="MS PGothic" charset="-128"/>
              </a:defRPr>
            </a:lvl1pPr>
            <a:lvl2pPr marL="742950" indent="-285750">
              <a:spcBef>
                <a:spcPct val="20000"/>
              </a:spcBef>
              <a:buClr>
                <a:schemeClr val="accent2"/>
              </a:buClr>
              <a:buChar char="–"/>
              <a:defRPr sz="2000">
                <a:solidFill>
                  <a:schemeClr val="tx1"/>
                </a:solidFill>
                <a:latin typeface="Times New Roman" charset="0"/>
                <a:ea typeface="MS PGothic" charset="-128"/>
              </a:defRPr>
            </a:lvl2pPr>
            <a:lvl3pPr marL="1143000" indent="-228600">
              <a:spcBef>
                <a:spcPct val="20000"/>
              </a:spcBef>
              <a:buClr>
                <a:schemeClr val="accent2"/>
              </a:buClr>
              <a:buChar char="•"/>
              <a:defRPr sz="2400">
                <a:solidFill>
                  <a:schemeClr val="tx1"/>
                </a:solidFill>
                <a:latin typeface="Times New Roman" charset="0"/>
                <a:ea typeface="MS PGothic" charset="-128"/>
              </a:defRPr>
            </a:lvl3pPr>
            <a:lvl4pPr marL="1600200" indent="-228600">
              <a:spcBef>
                <a:spcPct val="20000"/>
              </a:spcBef>
              <a:buClr>
                <a:schemeClr val="accent2"/>
              </a:buClr>
              <a:buChar char="–"/>
              <a:defRPr sz="2000">
                <a:solidFill>
                  <a:schemeClr val="tx1"/>
                </a:solidFill>
                <a:latin typeface="Times New Roman" charset="0"/>
                <a:ea typeface="MS PGothic" charset="-128"/>
              </a:defRPr>
            </a:lvl4pPr>
            <a:lvl5pPr marL="2057400" indent="-228600">
              <a:spcBef>
                <a:spcPct val="20000"/>
              </a:spcBef>
              <a:buClr>
                <a:schemeClr val="accent2"/>
              </a:buClr>
              <a:buChar char="»"/>
              <a:defRPr sz="2000">
                <a:solidFill>
                  <a:schemeClr val="tx1"/>
                </a:solidFill>
                <a:latin typeface="Times New Roman" charset="0"/>
                <a:ea typeface="MS PGothic"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9pPr>
          </a:lstStyle>
          <a:p>
            <a:pPr algn="l" eaLnBrk="1" hangingPunct="1">
              <a:buClrTx/>
              <a:buFontTx/>
              <a:buNone/>
            </a:pPr>
            <a:endParaRPr lang="en-US" altLang="en-US" sz="2800" dirty="0" smtClean="0"/>
          </a:p>
          <a:p>
            <a:pPr algn="l" eaLnBrk="1" hangingPunct="1">
              <a:buClrTx/>
              <a:buFontTx/>
              <a:buNone/>
            </a:pPr>
            <a:r>
              <a:rPr lang="en-US" altLang="en-US" sz="2800" dirty="0" smtClean="0"/>
              <a:t>Events </a:t>
            </a:r>
            <a:r>
              <a:rPr lang="en-US" altLang="en-US" sz="2800" dirty="0"/>
              <a:t>which cause process creation:</a:t>
            </a:r>
          </a:p>
          <a:p>
            <a:pPr algn="l" eaLnBrk="1" hangingPunct="1">
              <a:buClrTx/>
              <a:buFontTx/>
              <a:buNone/>
            </a:pPr>
            <a:endParaRPr lang="en-US" altLang="en-US" sz="2800" dirty="0"/>
          </a:p>
          <a:p>
            <a:pPr algn="l" eaLnBrk="1" hangingPunct="1"/>
            <a:r>
              <a:rPr lang="en-US" altLang="en-US" dirty="0"/>
              <a:t>System initialization.</a:t>
            </a:r>
            <a:r>
              <a:rPr lang="lt-LT" altLang="en-US" dirty="0"/>
              <a:t> (</a:t>
            </a:r>
            <a:r>
              <a:rPr lang="lt-LT" altLang="en-US" dirty="0" err="1"/>
              <a:t>Daemons</a:t>
            </a:r>
            <a:r>
              <a:rPr lang="lt-LT" altLang="en-US" dirty="0"/>
              <a:t>) </a:t>
            </a:r>
            <a:endParaRPr lang="en-US" altLang="en-US" dirty="0"/>
          </a:p>
          <a:p>
            <a:pPr algn="l" eaLnBrk="1" hangingPunct="1"/>
            <a:r>
              <a:rPr lang="en-US" altLang="en-US" dirty="0"/>
              <a:t>Execution of a process creation system call by a running process.</a:t>
            </a:r>
            <a:r>
              <a:rPr lang="lt-LT" altLang="en-US" dirty="0"/>
              <a:t> (</a:t>
            </a:r>
            <a:r>
              <a:rPr lang="lt-LT" altLang="en-US" dirty="0" err="1"/>
              <a:t>Check</a:t>
            </a:r>
            <a:r>
              <a:rPr lang="lt-LT" altLang="en-US" dirty="0"/>
              <a:t> </a:t>
            </a:r>
            <a:r>
              <a:rPr lang="lt-LT" altLang="en-US" dirty="0" err="1"/>
              <a:t>current</a:t>
            </a:r>
            <a:r>
              <a:rPr lang="lt-LT" altLang="en-US" dirty="0"/>
              <a:t> </a:t>
            </a:r>
            <a:r>
              <a:rPr lang="lt-LT" altLang="en-US" dirty="0" err="1"/>
              <a:t>mail</a:t>
            </a:r>
            <a:r>
              <a:rPr lang="lt-LT" altLang="en-US" dirty="0"/>
              <a:t>)</a:t>
            </a:r>
            <a:endParaRPr lang="en-US" altLang="en-US" dirty="0"/>
          </a:p>
          <a:p>
            <a:pPr algn="l" eaLnBrk="1" hangingPunct="1"/>
            <a:r>
              <a:rPr lang="en-US" altLang="en-US" dirty="0"/>
              <a:t>A user request to create a new process.</a:t>
            </a:r>
            <a:r>
              <a:rPr lang="lt-LT" altLang="en-US" dirty="0"/>
              <a:t> (</a:t>
            </a:r>
            <a:r>
              <a:rPr lang="lt-LT" altLang="en-US" dirty="0" err="1"/>
              <a:t>Double</a:t>
            </a:r>
            <a:r>
              <a:rPr lang="lt-LT" altLang="en-US" dirty="0"/>
              <a:t> </a:t>
            </a:r>
            <a:r>
              <a:rPr lang="lt-LT" altLang="en-US" dirty="0" err="1"/>
              <a:t>click</a:t>
            </a:r>
            <a:r>
              <a:rPr lang="lt-LT" altLang="en-US" dirty="0"/>
              <a:t>)</a:t>
            </a:r>
            <a:endParaRPr lang="en-US" altLang="en-US" dirty="0"/>
          </a:p>
          <a:p>
            <a:pPr algn="l" eaLnBrk="1" hangingPunct="1"/>
            <a:r>
              <a:rPr lang="en-US" altLang="en-US" dirty="0"/>
              <a:t>Initiation of a batch job.</a:t>
            </a:r>
            <a:r>
              <a:rPr lang="lt-LT" altLang="en-US" dirty="0"/>
              <a:t> (</a:t>
            </a:r>
            <a:r>
              <a:rPr lang="lt-LT" altLang="en-US" dirty="0" err="1"/>
              <a:t>Ms</a:t>
            </a:r>
            <a:r>
              <a:rPr lang="lt-LT" altLang="en-US" dirty="0"/>
              <a:t> Word </a:t>
            </a:r>
            <a:r>
              <a:rPr lang="lt-LT" altLang="en-US" dirty="0" err="1"/>
              <a:t>with</a:t>
            </a:r>
            <a:r>
              <a:rPr lang="lt-LT" altLang="en-US" dirty="0"/>
              <a:t> </a:t>
            </a:r>
            <a:r>
              <a:rPr lang="lt-LT" altLang="en-US" dirty="0" err="1"/>
              <a:t>document</a:t>
            </a:r>
            <a:r>
              <a:rPr lang="lt-LT" altLang="en-US" dirty="0"/>
              <a:t>)</a:t>
            </a:r>
            <a:endParaRPr lang="en-US" altLang="en-US" dirty="0"/>
          </a:p>
        </p:txBody>
      </p:sp>
      <p:sp>
        <p:nvSpPr>
          <p:cNvPr id="8" name="Rectangle 3"/>
          <p:cNvSpPr>
            <a:spLocks noChangeArrowheads="1"/>
          </p:cNvSpPr>
          <p:nvPr/>
        </p:nvSpPr>
        <p:spPr bwMode="auto">
          <a:xfrm>
            <a:off x="0" y="729002"/>
            <a:ext cx="9144000"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spcBef>
                <a:spcPct val="20000"/>
              </a:spcBef>
              <a:buClr>
                <a:schemeClr val="accent2"/>
              </a:buClr>
              <a:buChar char="•"/>
              <a:defRPr sz="2400">
                <a:solidFill>
                  <a:schemeClr val="tx1"/>
                </a:solidFill>
                <a:latin typeface="Arial" charset="0"/>
                <a:ea typeface="MS PGothic" charset="-128"/>
              </a:defRPr>
            </a:lvl1pPr>
            <a:lvl2pPr marL="742950" indent="-285750">
              <a:spcBef>
                <a:spcPct val="20000"/>
              </a:spcBef>
              <a:buClr>
                <a:schemeClr val="accent2"/>
              </a:buClr>
              <a:buChar char="–"/>
              <a:defRPr sz="2000">
                <a:solidFill>
                  <a:schemeClr val="tx1"/>
                </a:solidFill>
                <a:latin typeface="Times New Roman" charset="0"/>
                <a:ea typeface="MS PGothic" charset="-128"/>
              </a:defRPr>
            </a:lvl2pPr>
            <a:lvl3pPr marL="1143000" indent="-228600">
              <a:spcBef>
                <a:spcPct val="20000"/>
              </a:spcBef>
              <a:buClr>
                <a:schemeClr val="accent2"/>
              </a:buClr>
              <a:buChar char="•"/>
              <a:defRPr sz="2400">
                <a:solidFill>
                  <a:schemeClr val="tx1"/>
                </a:solidFill>
                <a:latin typeface="Times New Roman" charset="0"/>
                <a:ea typeface="MS PGothic" charset="-128"/>
              </a:defRPr>
            </a:lvl3pPr>
            <a:lvl4pPr marL="1600200" indent="-228600">
              <a:spcBef>
                <a:spcPct val="20000"/>
              </a:spcBef>
              <a:buClr>
                <a:schemeClr val="accent2"/>
              </a:buClr>
              <a:buChar char="–"/>
              <a:defRPr sz="2000">
                <a:solidFill>
                  <a:schemeClr val="tx1"/>
                </a:solidFill>
                <a:latin typeface="Times New Roman" charset="0"/>
                <a:ea typeface="MS PGothic" charset="-128"/>
              </a:defRPr>
            </a:lvl4pPr>
            <a:lvl5pPr marL="2057400" indent="-228600">
              <a:spcBef>
                <a:spcPct val="20000"/>
              </a:spcBef>
              <a:buClr>
                <a:schemeClr val="accent2"/>
              </a:buClr>
              <a:buChar char="»"/>
              <a:defRPr sz="2000">
                <a:solidFill>
                  <a:schemeClr val="tx1"/>
                </a:solidFill>
                <a:latin typeface="Times New Roman" charset="0"/>
                <a:ea typeface="MS PGothic"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9pPr>
          </a:lstStyle>
          <a:p>
            <a:pPr eaLnBrk="1" hangingPunct="1">
              <a:spcBef>
                <a:spcPct val="0"/>
              </a:spcBef>
              <a:buClrTx/>
              <a:buFontTx/>
              <a:buNone/>
            </a:pPr>
            <a:r>
              <a:rPr lang="en-US" altLang="en-US" sz="3600" dirty="0"/>
              <a:t>Process Creation</a:t>
            </a:r>
          </a:p>
        </p:txBody>
      </p:sp>
    </p:spTree>
    <p:extLst>
      <p:ext uri="{BB962C8B-B14F-4D97-AF65-F5344CB8AC3E}">
        <p14:creationId xmlns:p14="http://schemas.microsoft.com/office/powerpoint/2010/main" val="70333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6" name="Rectangle 2"/>
          <p:cNvSpPr>
            <a:spLocks noChangeArrowheads="1"/>
          </p:cNvSpPr>
          <p:nvPr/>
        </p:nvSpPr>
        <p:spPr bwMode="auto">
          <a:xfrm>
            <a:off x="777875" y="1350963"/>
            <a:ext cx="8366125"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charset="0"/>
                <a:ea typeface="MS PGothic" charset="-128"/>
              </a:defRPr>
            </a:lvl1pPr>
            <a:lvl2pPr marL="742950" indent="-285750">
              <a:spcBef>
                <a:spcPct val="20000"/>
              </a:spcBef>
              <a:buClr>
                <a:schemeClr val="accent2"/>
              </a:buClr>
              <a:buChar char="–"/>
              <a:defRPr sz="2000">
                <a:solidFill>
                  <a:schemeClr val="tx1"/>
                </a:solidFill>
                <a:latin typeface="Times New Roman" charset="0"/>
                <a:ea typeface="MS PGothic" charset="-128"/>
              </a:defRPr>
            </a:lvl2pPr>
            <a:lvl3pPr marL="1143000" indent="-228600">
              <a:spcBef>
                <a:spcPct val="20000"/>
              </a:spcBef>
              <a:buClr>
                <a:schemeClr val="accent2"/>
              </a:buClr>
              <a:buChar char="•"/>
              <a:defRPr sz="2400">
                <a:solidFill>
                  <a:schemeClr val="tx1"/>
                </a:solidFill>
                <a:latin typeface="Times New Roman" charset="0"/>
                <a:ea typeface="MS PGothic" charset="-128"/>
              </a:defRPr>
            </a:lvl3pPr>
            <a:lvl4pPr marL="1600200" indent="-228600">
              <a:spcBef>
                <a:spcPct val="20000"/>
              </a:spcBef>
              <a:buClr>
                <a:schemeClr val="accent2"/>
              </a:buClr>
              <a:buChar char="–"/>
              <a:defRPr sz="2000">
                <a:solidFill>
                  <a:schemeClr val="tx1"/>
                </a:solidFill>
                <a:latin typeface="Times New Roman" charset="0"/>
                <a:ea typeface="MS PGothic" charset="-128"/>
              </a:defRPr>
            </a:lvl4pPr>
            <a:lvl5pPr marL="2057400" indent="-228600">
              <a:spcBef>
                <a:spcPct val="20000"/>
              </a:spcBef>
              <a:buClr>
                <a:schemeClr val="accent2"/>
              </a:buClr>
              <a:buChar char="»"/>
              <a:defRPr sz="2000">
                <a:solidFill>
                  <a:schemeClr val="tx1"/>
                </a:solidFill>
                <a:latin typeface="Times New Roman" charset="0"/>
                <a:ea typeface="MS PGothic"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9pPr>
          </a:lstStyle>
          <a:p>
            <a:pPr algn="l" eaLnBrk="1" hangingPunct="1">
              <a:buClrTx/>
              <a:buFontTx/>
              <a:buNone/>
            </a:pPr>
            <a:endParaRPr lang="en-US" altLang="en-US" sz="2800" dirty="0" smtClean="0"/>
          </a:p>
          <a:p>
            <a:pPr algn="l">
              <a:buClrTx/>
              <a:buNone/>
            </a:pPr>
            <a:r>
              <a:rPr lang="en-US" altLang="en-US" sz="2800" dirty="0"/>
              <a:t>Events which cause process termination:</a:t>
            </a:r>
          </a:p>
          <a:p>
            <a:pPr algn="l">
              <a:buClrTx/>
              <a:buNone/>
            </a:pPr>
            <a:endParaRPr lang="en-US" altLang="en-US" sz="2800" dirty="0"/>
          </a:p>
          <a:p>
            <a:pPr algn="l"/>
            <a:r>
              <a:rPr lang="en-US" altLang="en-US" sz="2800" dirty="0"/>
              <a:t>Normal exit (voluntary).</a:t>
            </a:r>
          </a:p>
          <a:p>
            <a:pPr algn="l"/>
            <a:r>
              <a:rPr lang="en-US" altLang="en-US" sz="2800" dirty="0"/>
              <a:t>Error exit (voluntary) (no file exist).</a:t>
            </a:r>
          </a:p>
          <a:p>
            <a:pPr algn="l"/>
            <a:r>
              <a:rPr lang="en-US" altLang="en-US" sz="2800" dirty="0"/>
              <a:t>Fatal error (involuntary) (division by zero).</a:t>
            </a:r>
          </a:p>
          <a:p>
            <a:pPr algn="l"/>
            <a:r>
              <a:rPr lang="en-US" altLang="en-US" sz="2800" dirty="0"/>
              <a:t>Killed by another process (involuntary). (kill, </a:t>
            </a:r>
            <a:r>
              <a:rPr lang="en-US" altLang="en-US" sz="2800" dirty="0" err="1"/>
              <a:t>TerminateProcess</a:t>
            </a:r>
            <a:r>
              <a:rPr lang="en-US" altLang="en-US" sz="2800"/>
              <a:t>)</a:t>
            </a:r>
            <a:endParaRPr lang="en-US" altLang="en-US" sz="2800" dirty="0"/>
          </a:p>
        </p:txBody>
      </p:sp>
      <p:sp>
        <p:nvSpPr>
          <p:cNvPr id="8" name="Rectangle 3"/>
          <p:cNvSpPr>
            <a:spLocks noChangeArrowheads="1"/>
          </p:cNvSpPr>
          <p:nvPr/>
        </p:nvSpPr>
        <p:spPr bwMode="auto">
          <a:xfrm>
            <a:off x="0" y="729002"/>
            <a:ext cx="9144000"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spcBef>
                <a:spcPct val="20000"/>
              </a:spcBef>
              <a:buClr>
                <a:schemeClr val="accent2"/>
              </a:buClr>
              <a:buChar char="•"/>
              <a:defRPr sz="2400">
                <a:solidFill>
                  <a:schemeClr val="tx1"/>
                </a:solidFill>
                <a:latin typeface="Arial" charset="0"/>
                <a:ea typeface="MS PGothic" charset="-128"/>
              </a:defRPr>
            </a:lvl1pPr>
            <a:lvl2pPr marL="742950" indent="-285750">
              <a:spcBef>
                <a:spcPct val="20000"/>
              </a:spcBef>
              <a:buClr>
                <a:schemeClr val="accent2"/>
              </a:buClr>
              <a:buChar char="–"/>
              <a:defRPr sz="2000">
                <a:solidFill>
                  <a:schemeClr val="tx1"/>
                </a:solidFill>
                <a:latin typeface="Times New Roman" charset="0"/>
                <a:ea typeface="MS PGothic" charset="-128"/>
              </a:defRPr>
            </a:lvl2pPr>
            <a:lvl3pPr marL="1143000" indent="-228600">
              <a:spcBef>
                <a:spcPct val="20000"/>
              </a:spcBef>
              <a:buClr>
                <a:schemeClr val="accent2"/>
              </a:buClr>
              <a:buChar char="•"/>
              <a:defRPr sz="2400">
                <a:solidFill>
                  <a:schemeClr val="tx1"/>
                </a:solidFill>
                <a:latin typeface="Times New Roman" charset="0"/>
                <a:ea typeface="MS PGothic" charset="-128"/>
              </a:defRPr>
            </a:lvl3pPr>
            <a:lvl4pPr marL="1600200" indent="-228600">
              <a:spcBef>
                <a:spcPct val="20000"/>
              </a:spcBef>
              <a:buClr>
                <a:schemeClr val="accent2"/>
              </a:buClr>
              <a:buChar char="–"/>
              <a:defRPr sz="2000">
                <a:solidFill>
                  <a:schemeClr val="tx1"/>
                </a:solidFill>
                <a:latin typeface="Times New Roman" charset="0"/>
                <a:ea typeface="MS PGothic" charset="-128"/>
              </a:defRPr>
            </a:lvl4pPr>
            <a:lvl5pPr marL="2057400" indent="-228600">
              <a:spcBef>
                <a:spcPct val="20000"/>
              </a:spcBef>
              <a:buClr>
                <a:schemeClr val="accent2"/>
              </a:buClr>
              <a:buChar char="»"/>
              <a:defRPr sz="2000">
                <a:solidFill>
                  <a:schemeClr val="tx1"/>
                </a:solidFill>
                <a:latin typeface="Times New Roman" charset="0"/>
                <a:ea typeface="MS PGothic"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charset="0"/>
                <a:ea typeface="MS PGothic" charset="-128"/>
              </a:defRPr>
            </a:lvl9pPr>
          </a:lstStyle>
          <a:p>
            <a:pPr eaLnBrk="1" hangingPunct="1">
              <a:spcBef>
                <a:spcPct val="0"/>
              </a:spcBef>
              <a:buClrTx/>
              <a:buFontTx/>
              <a:buNone/>
            </a:pPr>
            <a:r>
              <a:rPr lang="en-US" altLang="en-US" sz="3600" dirty="0"/>
              <a:t>Process </a:t>
            </a:r>
            <a:r>
              <a:rPr lang="en-US" altLang="en-US" sz="3600" dirty="0" smtClean="0"/>
              <a:t>Termination</a:t>
            </a:r>
            <a:endParaRPr lang="en-US" altLang="en-US" sz="3600" dirty="0"/>
          </a:p>
        </p:txBody>
      </p:sp>
    </p:spTree>
    <p:extLst>
      <p:ext uri="{BB962C8B-B14F-4D97-AF65-F5344CB8AC3E}">
        <p14:creationId xmlns:p14="http://schemas.microsoft.com/office/powerpoint/2010/main" val="1478700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9" name="TextBox 2"/>
          <p:cNvSpPr txBox="1">
            <a:spLocks noChangeArrowheads="1"/>
          </p:cNvSpPr>
          <p:nvPr/>
        </p:nvSpPr>
        <p:spPr bwMode="auto">
          <a:xfrm>
            <a:off x="971600" y="1196752"/>
            <a:ext cx="6992938" cy="452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514350" indent="-514350">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defRPr sz="2000">
                <a:solidFill>
                  <a:schemeClr val="tx1"/>
                </a:solidFill>
                <a:latin typeface="Arial" charset="0"/>
                <a:ea typeface="MS PGothic" charset="0"/>
                <a:cs typeface="MS PGothic" charset="0"/>
              </a:defRPr>
            </a:lvl6pPr>
            <a:lvl7pPr eaLnBrk="0" hangingPunct="0">
              <a:defRPr sz="2000">
                <a:solidFill>
                  <a:schemeClr val="tx1"/>
                </a:solidFill>
                <a:latin typeface="Arial" charset="0"/>
                <a:ea typeface="MS PGothic" charset="0"/>
                <a:cs typeface="MS PGothic" charset="0"/>
              </a:defRPr>
            </a:lvl7pPr>
            <a:lvl8pPr eaLnBrk="0" hangingPunct="0">
              <a:defRPr sz="2000">
                <a:solidFill>
                  <a:schemeClr val="tx1"/>
                </a:solidFill>
                <a:latin typeface="Arial" charset="0"/>
                <a:ea typeface="MS PGothic" charset="0"/>
                <a:cs typeface="MS PGothic" charset="0"/>
              </a:defRPr>
            </a:lvl8pPr>
            <a:lvl9pPr eaLnBrk="0" hangingPunct="0">
              <a:defRPr sz="2000">
                <a:solidFill>
                  <a:schemeClr val="tx1"/>
                </a:solidFill>
                <a:latin typeface="Arial" charset="0"/>
                <a:ea typeface="MS PGothic" charset="0"/>
                <a:cs typeface="MS PGothic" charset="0"/>
              </a:defRPr>
            </a:lvl9pPr>
          </a:lstStyle>
          <a:p>
            <a:pPr eaLnBrk="1" hangingPunct="1">
              <a:buFontTx/>
              <a:buAutoNum type="arabicPeriod"/>
            </a:pPr>
            <a:r>
              <a:rPr lang="en-US" dirty="0">
                <a:latin typeface="Times New Roman" charset="0"/>
              </a:rPr>
              <a:t>Comes son and saying he has stung by a bee.</a:t>
            </a:r>
          </a:p>
          <a:p>
            <a:pPr eaLnBrk="1" hangingPunct="1">
              <a:buFontTx/>
              <a:buAutoNum type="arabicPeriod"/>
            </a:pPr>
            <a:r>
              <a:rPr lang="en-US" dirty="0">
                <a:latin typeface="Times New Roman" charset="0"/>
              </a:rPr>
              <a:t>Records where he was in the recipe (the state of the current process is saving).</a:t>
            </a:r>
          </a:p>
          <a:p>
            <a:pPr eaLnBrk="1" hangingPunct="1">
              <a:buFontTx/>
              <a:buAutoNum type="arabicPeriod"/>
            </a:pPr>
            <a:r>
              <a:rPr lang="en-US" dirty="0">
                <a:latin typeface="Times New Roman" charset="0"/>
              </a:rPr>
              <a:t>Switch from one process (baking) to higher-priority process (medical care)</a:t>
            </a:r>
          </a:p>
          <a:p>
            <a:pPr eaLnBrk="1" hangingPunct="1">
              <a:buFontTx/>
              <a:buAutoNum type="arabicPeriod"/>
            </a:pPr>
            <a:r>
              <a:rPr lang="en-US" dirty="0">
                <a:latin typeface="Times New Roman" charset="0"/>
              </a:rPr>
              <a:t>When finished medical care come back to baking</a:t>
            </a:r>
            <a:r>
              <a:rPr lang="lt-LT" dirty="0">
                <a:latin typeface="Times New Roman" charset="0"/>
              </a:rPr>
              <a:t>.</a:t>
            </a:r>
            <a:endParaRPr lang="en-US" dirty="0">
              <a:latin typeface="Times New Roman" charset="0"/>
            </a:endParaRPr>
          </a:p>
        </p:txBody>
      </p:sp>
    </p:spTree>
    <p:extLst>
      <p:ext uri="{BB962C8B-B14F-4D97-AF65-F5344CB8AC3E}">
        <p14:creationId xmlns:p14="http://schemas.microsoft.com/office/powerpoint/2010/main" val="1125710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5" name="Rectangle 2"/>
          <p:cNvSpPr txBox="1">
            <a:spLocks noChangeArrowheads="1"/>
          </p:cNvSpPr>
          <p:nvPr/>
        </p:nvSpPr>
        <p:spPr>
          <a:xfrm>
            <a:off x="611560" y="1844824"/>
            <a:ext cx="7772400" cy="576262"/>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000" b="0" kern="1200">
                <a:solidFill>
                  <a:schemeClr val="bg1"/>
                </a:solidFill>
                <a:latin typeface="Verdana" pitchFamily="34" charset="0"/>
                <a:ea typeface="Verdana" pitchFamily="34" charset="0"/>
                <a:cs typeface="Verdana" pitchFamily="34" charset="0"/>
              </a:defRPr>
            </a:lvl1pPr>
          </a:lstStyle>
          <a:p>
            <a:r>
              <a:rPr lang="en-US" dirty="0" smtClean="0">
                <a:solidFill>
                  <a:schemeClr val="tx1"/>
                </a:solidFill>
                <a:latin typeface="Arial" charset="0"/>
                <a:ea typeface="MS PGothic" charset="0"/>
              </a:rPr>
              <a:t>The main functions of the OS</a:t>
            </a:r>
            <a:endParaRPr lang="en-US" dirty="0">
              <a:solidFill>
                <a:schemeClr val="tx1"/>
              </a:solidFill>
              <a:latin typeface="Arial" charset="0"/>
              <a:ea typeface="MS PGothic" charset="0"/>
            </a:endParaRPr>
          </a:p>
        </p:txBody>
      </p:sp>
      <p:sp>
        <p:nvSpPr>
          <p:cNvPr id="6" name="Text Box 4"/>
          <p:cNvSpPr txBox="1">
            <a:spLocks noChangeArrowheads="1"/>
          </p:cNvSpPr>
          <p:nvPr/>
        </p:nvSpPr>
        <p:spPr bwMode="auto">
          <a:xfrm>
            <a:off x="1620838" y="3419450"/>
            <a:ext cx="1439862" cy="6461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defRPr sz="2000">
                <a:solidFill>
                  <a:schemeClr val="tx1"/>
                </a:solidFill>
                <a:latin typeface="Arial" charset="0"/>
                <a:ea typeface="MS PGothic" charset="0"/>
                <a:cs typeface="MS PGothic" charset="0"/>
              </a:defRPr>
            </a:lvl6pPr>
            <a:lvl7pPr eaLnBrk="0" hangingPunct="0">
              <a:defRPr sz="2000">
                <a:solidFill>
                  <a:schemeClr val="tx1"/>
                </a:solidFill>
                <a:latin typeface="Arial" charset="0"/>
                <a:ea typeface="MS PGothic" charset="0"/>
                <a:cs typeface="MS PGothic" charset="0"/>
              </a:defRPr>
            </a:lvl7pPr>
            <a:lvl8pPr eaLnBrk="0" hangingPunct="0">
              <a:defRPr sz="2000">
                <a:solidFill>
                  <a:schemeClr val="tx1"/>
                </a:solidFill>
                <a:latin typeface="Arial" charset="0"/>
                <a:ea typeface="MS PGothic" charset="0"/>
                <a:cs typeface="MS PGothic" charset="0"/>
              </a:defRPr>
            </a:lvl8pPr>
            <a:lvl9pPr eaLnBrk="0" hangingPunct="0">
              <a:defRPr sz="2000">
                <a:solidFill>
                  <a:schemeClr val="tx1"/>
                </a:solidFill>
                <a:latin typeface="Arial" charset="0"/>
                <a:ea typeface="MS PGothic" charset="0"/>
                <a:cs typeface="MS PGothic" charset="0"/>
              </a:defRPr>
            </a:lvl9pPr>
          </a:lstStyle>
          <a:p>
            <a:pPr eaLnBrk="1" hangingPunct="1">
              <a:spcBef>
                <a:spcPct val="50000"/>
              </a:spcBef>
            </a:pPr>
            <a:r>
              <a:rPr lang="en-GB" sz="1800"/>
              <a:t>Interrupts handling</a:t>
            </a:r>
          </a:p>
        </p:txBody>
      </p:sp>
      <p:sp>
        <p:nvSpPr>
          <p:cNvPr id="7" name="Text Box 5"/>
          <p:cNvSpPr txBox="1">
            <a:spLocks noChangeArrowheads="1"/>
          </p:cNvSpPr>
          <p:nvPr/>
        </p:nvSpPr>
        <p:spPr bwMode="auto">
          <a:xfrm>
            <a:off x="3924300" y="3419450"/>
            <a:ext cx="1439863" cy="584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defRPr sz="2000">
                <a:solidFill>
                  <a:schemeClr val="tx1"/>
                </a:solidFill>
                <a:latin typeface="Arial" charset="0"/>
                <a:ea typeface="MS PGothic" charset="0"/>
                <a:cs typeface="MS PGothic" charset="0"/>
              </a:defRPr>
            </a:lvl6pPr>
            <a:lvl7pPr eaLnBrk="0" hangingPunct="0">
              <a:defRPr sz="2000">
                <a:solidFill>
                  <a:schemeClr val="tx1"/>
                </a:solidFill>
                <a:latin typeface="Arial" charset="0"/>
                <a:ea typeface="MS PGothic" charset="0"/>
                <a:cs typeface="MS PGothic" charset="0"/>
              </a:defRPr>
            </a:lvl7pPr>
            <a:lvl8pPr eaLnBrk="0" hangingPunct="0">
              <a:defRPr sz="2000">
                <a:solidFill>
                  <a:schemeClr val="tx1"/>
                </a:solidFill>
                <a:latin typeface="Arial" charset="0"/>
                <a:ea typeface="MS PGothic" charset="0"/>
                <a:cs typeface="MS PGothic" charset="0"/>
              </a:defRPr>
            </a:lvl8pPr>
            <a:lvl9pPr eaLnBrk="0" hangingPunct="0">
              <a:defRPr sz="2000">
                <a:solidFill>
                  <a:schemeClr val="tx1"/>
                </a:solidFill>
                <a:latin typeface="Arial" charset="0"/>
                <a:ea typeface="MS PGothic" charset="0"/>
                <a:cs typeface="MS PGothic" charset="0"/>
              </a:defRPr>
            </a:lvl9pPr>
          </a:lstStyle>
          <a:p>
            <a:pPr eaLnBrk="1" hangingPunct="1">
              <a:spcBef>
                <a:spcPct val="50000"/>
              </a:spcBef>
            </a:pPr>
            <a:r>
              <a:rPr lang="en-GB" sz="1600" dirty="0"/>
              <a:t>Process</a:t>
            </a:r>
            <a:r>
              <a:rPr lang="lt-LT" sz="1600" dirty="0"/>
              <a:t>es</a:t>
            </a:r>
            <a:r>
              <a:rPr lang="en-GB" sz="1600" dirty="0"/>
              <a:t> management</a:t>
            </a:r>
          </a:p>
        </p:txBody>
      </p:sp>
      <p:sp>
        <p:nvSpPr>
          <p:cNvPr id="8" name="Text Box 6"/>
          <p:cNvSpPr txBox="1">
            <a:spLocks noChangeArrowheads="1"/>
          </p:cNvSpPr>
          <p:nvPr/>
        </p:nvSpPr>
        <p:spPr bwMode="auto">
          <a:xfrm>
            <a:off x="6300788" y="3419450"/>
            <a:ext cx="1439862" cy="584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defRPr sz="2000">
                <a:solidFill>
                  <a:schemeClr val="tx1"/>
                </a:solidFill>
                <a:latin typeface="Arial" charset="0"/>
                <a:ea typeface="MS PGothic" charset="0"/>
                <a:cs typeface="MS PGothic" charset="0"/>
              </a:defRPr>
            </a:lvl6pPr>
            <a:lvl7pPr eaLnBrk="0" hangingPunct="0">
              <a:defRPr sz="2000">
                <a:solidFill>
                  <a:schemeClr val="tx1"/>
                </a:solidFill>
                <a:latin typeface="Arial" charset="0"/>
                <a:ea typeface="MS PGothic" charset="0"/>
                <a:cs typeface="MS PGothic" charset="0"/>
              </a:defRPr>
            </a:lvl7pPr>
            <a:lvl8pPr eaLnBrk="0" hangingPunct="0">
              <a:defRPr sz="2000">
                <a:solidFill>
                  <a:schemeClr val="tx1"/>
                </a:solidFill>
                <a:latin typeface="Arial" charset="0"/>
                <a:ea typeface="MS PGothic" charset="0"/>
                <a:cs typeface="MS PGothic" charset="0"/>
              </a:defRPr>
            </a:lvl8pPr>
            <a:lvl9pPr eaLnBrk="0" hangingPunct="0">
              <a:defRPr sz="2000">
                <a:solidFill>
                  <a:schemeClr val="tx1"/>
                </a:solidFill>
                <a:latin typeface="Arial" charset="0"/>
                <a:ea typeface="MS PGothic" charset="0"/>
                <a:cs typeface="MS PGothic" charset="0"/>
              </a:defRPr>
            </a:lvl9pPr>
          </a:lstStyle>
          <a:p>
            <a:pPr eaLnBrk="1" hangingPunct="1">
              <a:spcBef>
                <a:spcPct val="50000"/>
              </a:spcBef>
            </a:pPr>
            <a:r>
              <a:rPr lang="en-US" sz="1600"/>
              <a:t>Resources </a:t>
            </a:r>
            <a:r>
              <a:rPr lang="en-GB" sz="1600"/>
              <a:t>management</a:t>
            </a:r>
          </a:p>
        </p:txBody>
      </p:sp>
      <p:sp>
        <p:nvSpPr>
          <p:cNvPr id="10" name="Text Box 7"/>
          <p:cNvSpPr txBox="1">
            <a:spLocks noChangeArrowheads="1"/>
          </p:cNvSpPr>
          <p:nvPr/>
        </p:nvSpPr>
        <p:spPr bwMode="auto">
          <a:xfrm>
            <a:off x="5076825" y="4859313"/>
            <a:ext cx="1439863" cy="3698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defRPr sz="2000">
                <a:solidFill>
                  <a:schemeClr val="tx1"/>
                </a:solidFill>
                <a:latin typeface="Arial" charset="0"/>
                <a:ea typeface="MS PGothic" charset="0"/>
                <a:cs typeface="MS PGothic" charset="0"/>
              </a:defRPr>
            </a:lvl6pPr>
            <a:lvl7pPr eaLnBrk="0" hangingPunct="0">
              <a:defRPr sz="2000">
                <a:solidFill>
                  <a:schemeClr val="tx1"/>
                </a:solidFill>
                <a:latin typeface="Arial" charset="0"/>
                <a:ea typeface="MS PGothic" charset="0"/>
                <a:cs typeface="MS PGothic" charset="0"/>
              </a:defRPr>
            </a:lvl7pPr>
            <a:lvl8pPr eaLnBrk="0" hangingPunct="0">
              <a:defRPr sz="2000">
                <a:solidFill>
                  <a:schemeClr val="tx1"/>
                </a:solidFill>
                <a:latin typeface="Arial" charset="0"/>
                <a:ea typeface="MS PGothic" charset="0"/>
                <a:cs typeface="MS PGothic" charset="0"/>
              </a:defRPr>
            </a:lvl8pPr>
            <a:lvl9pPr eaLnBrk="0" hangingPunct="0">
              <a:defRPr sz="2000">
                <a:solidFill>
                  <a:schemeClr val="tx1"/>
                </a:solidFill>
                <a:latin typeface="Arial" charset="0"/>
                <a:ea typeface="MS PGothic" charset="0"/>
                <a:cs typeface="MS PGothic" charset="0"/>
              </a:defRPr>
            </a:lvl9pPr>
          </a:lstStyle>
          <a:p>
            <a:pPr eaLnBrk="1" hangingPunct="1">
              <a:spcBef>
                <a:spcPct val="50000"/>
              </a:spcBef>
            </a:pPr>
            <a:r>
              <a:rPr lang="en-GB" sz="1800"/>
              <a:t>File s</a:t>
            </a:r>
            <a:r>
              <a:rPr lang="lt-LT" sz="1800"/>
              <a:t>y</a:t>
            </a:r>
            <a:r>
              <a:rPr lang="en-GB" sz="1800"/>
              <a:t>stem</a:t>
            </a:r>
          </a:p>
        </p:txBody>
      </p:sp>
      <p:sp>
        <p:nvSpPr>
          <p:cNvPr id="11" name="Line 8"/>
          <p:cNvSpPr>
            <a:spLocks noChangeShapeType="1"/>
          </p:cNvSpPr>
          <p:nvPr/>
        </p:nvSpPr>
        <p:spPr bwMode="auto">
          <a:xfrm>
            <a:off x="3059113" y="3779813"/>
            <a:ext cx="86518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 name="Line 9"/>
          <p:cNvSpPr>
            <a:spLocks noChangeShapeType="1"/>
          </p:cNvSpPr>
          <p:nvPr/>
        </p:nvSpPr>
        <p:spPr bwMode="auto">
          <a:xfrm>
            <a:off x="5364163" y="3779813"/>
            <a:ext cx="9366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 name="Line 10"/>
          <p:cNvSpPr>
            <a:spLocks noChangeShapeType="1"/>
          </p:cNvSpPr>
          <p:nvPr/>
        </p:nvSpPr>
        <p:spPr bwMode="auto">
          <a:xfrm>
            <a:off x="4859338" y="4067150"/>
            <a:ext cx="865187" cy="7921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 name="Line 11"/>
          <p:cNvSpPr>
            <a:spLocks noChangeShapeType="1"/>
          </p:cNvSpPr>
          <p:nvPr/>
        </p:nvSpPr>
        <p:spPr bwMode="auto">
          <a:xfrm flipH="1">
            <a:off x="5724525" y="4067150"/>
            <a:ext cx="1079500" cy="7921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863333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15" name="Rectangle 3"/>
          <p:cNvSpPr txBox="1">
            <a:spLocks noChangeArrowheads="1"/>
          </p:cNvSpPr>
          <p:nvPr/>
        </p:nvSpPr>
        <p:spPr>
          <a:xfrm>
            <a:off x="467544" y="119675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Arial" charset="0"/>
                <a:ea typeface="MS PGothic" charset="0"/>
              </a:rPr>
              <a:t>A process, being an abstraction of the computer, is largely defined by: </a:t>
            </a:r>
          </a:p>
          <a:p>
            <a:r>
              <a:rPr lang="en-US" dirty="0" smtClean="0">
                <a:latin typeface="Arial" charset="0"/>
                <a:ea typeface="MS PGothic" charset="0"/>
              </a:rPr>
              <a:t>• </a:t>
            </a:r>
            <a:r>
              <a:rPr lang="en-US" b="1" dirty="0" smtClean="0">
                <a:latin typeface="Arial" charset="0"/>
                <a:ea typeface="MS PGothic" charset="0"/>
              </a:rPr>
              <a:t>Its CPU state (register values).</a:t>
            </a:r>
            <a:br>
              <a:rPr lang="en-US" b="1" dirty="0" smtClean="0">
                <a:latin typeface="Arial" charset="0"/>
                <a:ea typeface="MS PGothic" charset="0"/>
              </a:rPr>
            </a:br>
            <a:r>
              <a:rPr lang="en-US" dirty="0" smtClean="0">
                <a:latin typeface="Arial" charset="0"/>
                <a:ea typeface="MS PGothic" charset="0"/>
              </a:rPr>
              <a:t>• </a:t>
            </a:r>
            <a:r>
              <a:rPr lang="en-US" b="1" dirty="0" smtClean="0">
                <a:latin typeface="Arial" charset="0"/>
                <a:ea typeface="MS PGothic" charset="0"/>
              </a:rPr>
              <a:t>Its address space (memory contents).</a:t>
            </a:r>
            <a:br>
              <a:rPr lang="en-US" b="1" dirty="0" smtClean="0">
                <a:latin typeface="Arial" charset="0"/>
                <a:ea typeface="MS PGothic" charset="0"/>
              </a:rPr>
            </a:br>
            <a:r>
              <a:rPr lang="en-US" b="1" dirty="0" smtClean="0">
                <a:latin typeface="Arial" charset="0"/>
                <a:ea typeface="MS PGothic" charset="0"/>
              </a:rPr>
              <a:t>• Its environment (as reflected in operating system tables). </a:t>
            </a:r>
          </a:p>
          <a:p>
            <a:pPr>
              <a:buFontTx/>
              <a:buNone/>
            </a:pPr>
            <a:r>
              <a:rPr lang="en-US" dirty="0" smtClean="0">
                <a:latin typeface="Arial" charset="0"/>
                <a:ea typeface="MS PGothic" charset="0"/>
              </a:rPr>
              <a:t>Each additional level gives a wider context for the computation. </a:t>
            </a:r>
          </a:p>
          <a:p>
            <a:pPr>
              <a:buFontTx/>
              <a:buNone/>
            </a:pPr>
            <a:endParaRPr lang="en-US" dirty="0">
              <a:latin typeface="Arial" charset="0"/>
              <a:ea typeface="MS PGothic" charset="0"/>
            </a:endParaRPr>
          </a:p>
        </p:txBody>
      </p:sp>
    </p:spTree>
    <p:extLst>
      <p:ext uri="{BB962C8B-B14F-4D97-AF65-F5344CB8AC3E}">
        <p14:creationId xmlns:p14="http://schemas.microsoft.com/office/powerpoint/2010/main" val="3584673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5" name="Rectangle 3"/>
          <p:cNvSpPr txBox="1">
            <a:spLocks noChangeArrowheads="1"/>
          </p:cNvSpPr>
          <p:nvPr/>
        </p:nvSpPr>
        <p:spPr>
          <a:xfrm>
            <a:off x="457200" y="1600200"/>
            <a:ext cx="8229600"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b="1" dirty="0" smtClean="0">
                <a:latin typeface="Arial" charset="0"/>
                <a:ea typeface="MS PGothic" charset="0"/>
              </a:rPr>
              <a:t>The CPU registers contain the current state </a:t>
            </a:r>
            <a:endParaRPr lang="en-US" dirty="0" smtClean="0">
              <a:latin typeface="Arial" charset="0"/>
              <a:ea typeface="MS PGothic" charset="0"/>
            </a:endParaRPr>
          </a:p>
          <a:p>
            <a:pPr marL="0" indent="0">
              <a:buFontTx/>
              <a:buNone/>
            </a:pPr>
            <a:r>
              <a:rPr lang="en-US" sz="2400" dirty="0" smtClean="0">
                <a:latin typeface="Arial" charset="0"/>
                <a:ea typeface="MS PGothic" charset="0"/>
              </a:rPr>
              <a:t>The current state of the CPU is given by the contents of its registers. These can be grouped as follows: </a:t>
            </a:r>
          </a:p>
          <a:p>
            <a:pPr marL="0" indent="0"/>
            <a:r>
              <a:rPr lang="en-US" sz="2400" dirty="0" smtClean="0">
                <a:latin typeface="Arial" charset="0"/>
                <a:ea typeface="MS PGothic" charset="0"/>
              </a:rPr>
              <a:t>Processor Status Word (PSW): includes bits specifying things like the mode (privileged or normal), the outcome of the last arithmetic operation (zero, negative, overflow, or carry), and the interrupt level (which interrupts are allowed and which are blocked). </a:t>
            </a:r>
          </a:p>
          <a:p>
            <a:pPr marL="0" indent="0"/>
            <a:r>
              <a:rPr lang="en-US" sz="2400" dirty="0" smtClean="0">
                <a:latin typeface="Arial" charset="0"/>
                <a:ea typeface="MS PGothic" charset="0"/>
              </a:rPr>
              <a:t>Instruction Register (IR) with the current instruction being executed</a:t>
            </a:r>
            <a:r>
              <a:rPr lang="en-US" dirty="0" smtClean="0">
                <a:latin typeface="Arial" charset="0"/>
                <a:ea typeface="MS PGothic" charset="0"/>
              </a:rPr>
              <a:t>. </a:t>
            </a:r>
          </a:p>
          <a:p>
            <a:pPr marL="0" indent="0">
              <a:buFontTx/>
              <a:buNone/>
            </a:pPr>
            <a:endParaRPr lang="en-US" dirty="0">
              <a:latin typeface="Arial" charset="0"/>
              <a:ea typeface="MS PGothic" charset="0"/>
            </a:endParaRPr>
          </a:p>
        </p:txBody>
      </p:sp>
    </p:spTree>
    <p:extLst>
      <p:ext uri="{BB962C8B-B14F-4D97-AF65-F5344CB8AC3E}">
        <p14:creationId xmlns:p14="http://schemas.microsoft.com/office/powerpoint/2010/main" val="3427517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000" smtClean="0">
                <a:latin typeface="Arial" charset="0"/>
                <a:ea typeface="MS PGothic" charset="0"/>
              </a:rPr>
              <a:t>Program Counter (PC): the address of the next instruction to be executed. </a:t>
            </a:r>
          </a:p>
          <a:p>
            <a:r>
              <a:rPr lang="en-US" sz="3000" smtClean="0">
                <a:latin typeface="Arial" charset="0"/>
                <a:ea typeface="MS PGothic" charset="0"/>
              </a:rPr>
              <a:t>Stack Pointer (SP): the address of the current stack frame, including the function’s local variables and return information. </a:t>
            </a:r>
          </a:p>
          <a:p>
            <a:r>
              <a:rPr lang="en-US" sz="3000" smtClean="0">
                <a:latin typeface="Arial" charset="0"/>
                <a:ea typeface="MS PGothic" charset="0"/>
              </a:rPr>
              <a:t>General purpose registers used to store addresses and data values as directed by the compiler. Using them effectively is an important topic in compilers, but does not involve the operating system. </a:t>
            </a:r>
          </a:p>
          <a:p>
            <a:pPr>
              <a:buFontTx/>
              <a:buNone/>
            </a:pPr>
            <a:endParaRPr lang="en-US" dirty="0">
              <a:latin typeface="Arial" charset="0"/>
              <a:ea typeface="MS PGothic" charset="0"/>
            </a:endParaRPr>
          </a:p>
        </p:txBody>
      </p:sp>
    </p:spTree>
    <p:extLst>
      <p:ext uri="{BB962C8B-B14F-4D97-AF65-F5344CB8AC3E}">
        <p14:creationId xmlns:p14="http://schemas.microsoft.com/office/powerpoint/2010/main" val="411022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5" name="Rectangle 3"/>
          <p:cNvSpPr txBox="1">
            <a:spLocks noChangeArrowheads="1"/>
          </p:cNvSpPr>
          <p:nvPr/>
        </p:nvSpPr>
        <p:spPr>
          <a:xfrm>
            <a:off x="468313" y="1268413"/>
            <a:ext cx="8229600" cy="452596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800" b="1" dirty="0" smtClean="0">
                <a:latin typeface="Arial" charset="0"/>
                <a:ea typeface="MS PGothic" charset="0"/>
              </a:rPr>
              <a:t>The memory contains the program</a:t>
            </a:r>
          </a:p>
          <a:p>
            <a:pPr marL="0" indent="0">
              <a:buFontTx/>
              <a:buNone/>
            </a:pPr>
            <a:r>
              <a:rPr lang="en-US" sz="2800" dirty="0" smtClean="0">
                <a:latin typeface="Arial" charset="0"/>
                <a:ea typeface="MS PGothic" charset="0"/>
              </a:rPr>
              <a:t>Only a small part of an applications data can be stored in registers. The rest is in memory. This is typically divided into a few parts, sometimes called segments: </a:t>
            </a:r>
          </a:p>
          <a:p>
            <a:pPr marL="0" indent="0"/>
            <a:r>
              <a:rPr lang="en-US" sz="2800" b="1" i="1" dirty="0" smtClean="0">
                <a:latin typeface="Arial" charset="0"/>
                <a:ea typeface="MS PGothic" charset="0"/>
              </a:rPr>
              <a:t>Text </a:t>
            </a:r>
            <a:r>
              <a:rPr lang="en-US" sz="2800" dirty="0" smtClean="0">
                <a:latin typeface="Arial" charset="0"/>
                <a:ea typeface="MS PGothic" charset="0"/>
              </a:rPr>
              <a:t>— the application’s code. This is typically read-only, and might be shared by a number of processes (e.g. multiple invocations of a popular application such as a text editor). </a:t>
            </a:r>
          </a:p>
          <a:p>
            <a:pPr marL="0" indent="0"/>
            <a:r>
              <a:rPr lang="en-US" sz="2800" b="1" i="1" dirty="0" smtClean="0">
                <a:latin typeface="Arial" charset="0"/>
                <a:ea typeface="MS PGothic" charset="0"/>
              </a:rPr>
              <a:t>Data </a:t>
            </a:r>
            <a:r>
              <a:rPr lang="en-US" sz="2800" dirty="0" smtClean="0">
                <a:latin typeface="Arial" charset="0"/>
                <a:ea typeface="MS PGothic" charset="0"/>
              </a:rPr>
              <a:t>— the application’s predefined data structures.</a:t>
            </a:r>
            <a:br>
              <a:rPr lang="en-US" sz="2800" dirty="0" smtClean="0">
                <a:latin typeface="Arial" charset="0"/>
                <a:ea typeface="MS PGothic" charset="0"/>
              </a:rPr>
            </a:br>
            <a:endParaRPr lang="en-US" sz="2800" dirty="0">
              <a:latin typeface="Arial" charset="0"/>
              <a:ea typeface="MS PGothic" charset="0"/>
            </a:endParaRPr>
          </a:p>
        </p:txBody>
      </p:sp>
    </p:spTree>
    <p:extLst>
      <p:ext uri="{BB962C8B-B14F-4D97-AF65-F5344CB8AC3E}">
        <p14:creationId xmlns:p14="http://schemas.microsoft.com/office/powerpoint/2010/main" val="3861503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Processes</a:t>
            </a:r>
            <a:endParaRPr lang="lt-LT" dirty="0"/>
          </a:p>
        </p:txBody>
      </p:sp>
      <p:sp>
        <p:nvSpPr>
          <p:cNvPr id="4" name="Footer Placeholder 3"/>
          <p:cNvSpPr>
            <a:spLocks noGrp="1"/>
          </p:cNvSpPr>
          <p:nvPr>
            <p:ph type="ftr" sz="quarter" idx="11"/>
          </p:nvPr>
        </p:nvSpPr>
        <p:spPr/>
        <p:txBody>
          <a:bodyPr/>
          <a:lstStyle/>
          <a:p>
            <a:r>
              <a:rPr lang="lt-LT" dirty="0" err="1" smtClean="0"/>
              <a:t>Operating</a:t>
            </a:r>
            <a:r>
              <a:rPr lang="lt-LT" dirty="0" smtClean="0"/>
              <a:t> </a:t>
            </a:r>
            <a:r>
              <a:rPr lang="lt-LT" dirty="0" err="1" smtClean="0"/>
              <a:t>systems</a:t>
            </a:r>
            <a:endParaRPr lang="lt-LT" dirty="0"/>
          </a:p>
        </p:txBody>
      </p:sp>
      <p:sp>
        <p:nvSpPr>
          <p:cNvPr id="6" name="Rectangle 3"/>
          <p:cNvSpPr txBox="1">
            <a:spLocks noChangeArrowheads="1"/>
          </p:cNvSpPr>
          <p:nvPr/>
        </p:nvSpPr>
        <p:spPr>
          <a:xfrm>
            <a:off x="468313" y="1268413"/>
            <a:ext cx="8229600" cy="4525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0033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rgbClr val="0033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0033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Wingdings" pitchFamily="2" charset="2"/>
              <a:buChar char="§"/>
              <a:defRPr sz="2000" kern="1200">
                <a:solidFill>
                  <a:srgbClr val="0033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rgbClr val="0033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i="1" smtClean="0">
                <a:latin typeface="Arial" charset="0"/>
                <a:ea typeface="MS PGothic" charset="0"/>
              </a:rPr>
              <a:t>Heap </a:t>
            </a:r>
            <a:r>
              <a:rPr lang="en-US" sz="2800" smtClean="0">
                <a:latin typeface="Arial" charset="0"/>
                <a:ea typeface="MS PGothic" charset="0"/>
              </a:rPr>
              <a:t>— an area from which space can be allocated dynamically at runtime, using functions like </a:t>
            </a:r>
            <a:r>
              <a:rPr lang="en-US" sz="2800" i="1" smtClean="0">
                <a:latin typeface="Arial" charset="0"/>
                <a:ea typeface="MS PGothic" charset="0"/>
              </a:rPr>
              <a:t>new</a:t>
            </a:r>
            <a:r>
              <a:rPr lang="en-US" sz="2800" smtClean="0">
                <a:latin typeface="Arial" charset="0"/>
                <a:ea typeface="MS PGothic" charset="0"/>
              </a:rPr>
              <a:t> or </a:t>
            </a:r>
            <a:r>
              <a:rPr lang="en-US" sz="2800" i="1" smtClean="0">
                <a:latin typeface="Arial" charset="0"/>
                <a:ea typeface="MS PGothic" charset="0"/>
              </a:rPr>
              <a:t>malloc</a:t>
            </a:r>
            <a:r>
              <a:rPr lang="en-US" sz="2800" smtClean="0">
                <a:latin typeface="Arial" charset="0"/>
                <a:ea typeface="MS PGothic" charset="0"/>
              </a:rPr>
              <a:t>.</a:t>
            </a:r>
            <a:br>
              <a:rPr lang="en-US" sz="2800" smtClean="0">
                <a:latin typeface="Arial" charset="0"/>
                <a:ea typeface="MS PGothic" charset="0"/>
              </a:rPr>
            </a:br>
            <a:r>
              <a:rPr lang="en-US" sz="2800" b="1" i="1" smtClean="0">
                <a:latin typeface="Arial" charset="0"/>
                <a:ea typeface="MS PGothic" charset="0"/>
              </a:rPr>
              <a:t>Stack </a:t>
            </a:r>
            <a:r>
              <a:rPr lang="en-US" sz="2800" smtClean="0">
                <a:latin typeface="Arial" charset="0"/>
                <a:ea typeface="MS PGothic" charset="0"/>
              </a:rPr>
              <a:t>— where register values are saved, local variables allocated, and return information kept, in order to support function calls. </a:t>
            </a:r>
          </a:p>
          <a:p>
            <a:pPr>
              <a:buFontTx/>
              <a:buNone/>
            </a:pPr>
            <a:r>
              <a:rPr lang="en-US" sz="2800" smtClean="0">
                <a:latin typeface="Arial" charset="0"/>
                <a:ea typeface="MS PGothic" charset="0"/>
              </a:rPr>
              <a:t>All the addressable memory together is called the process’s </a:t>
            </a:r>
            <a:r>
              <a:rPr lang="en-US" sz="2800" i="1" smtClean="0">
                <a:latin typeface="Arial" charset="0"/>
                <a:ea typeface="MS PGothic" charset="0"/>
              </a:rPr>
              <a:t>address space. </a:t>
            </a:r>
            <a:r>
              <a:rPr lang="en-US" sz="2800" smtClean="0">
                <a:latin typeface="Arial" charset="0"/>
                <a:ea typeface="MS PGothic" charset="0"/>
              </a:rPr>
              <a:t>In modern systems this need not correspond directly to actual physical memory. We’ll discuss this later. </a:t>
            </a:r>
            <a:endParaRPr lang="en-US" sz="2800" dirty="0">
              <a:latin typeface="Arial" charset="0"/>
              <a:ea typeface="MS PGothic" charset="0"/>
            </a:endParaRPr>
          </a:p>
        </p:txBody>
      </p:sp>
    </p:spTree>
    <p:extLst>
      <p:ext uri="{BB962C8B-B14F-4D97-AF65-F5344CB8AC3E}">
        <p14:creationId xmlns:p14="http://schemas.microsoft.com/office/powerpoint/2010/main" val="1459262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lio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delione</Template>
  <TotalTime>3204</TotalTime>
  <Words>1047</Words>
  <Application>Microsoft Macintosh PowerPoint</Application>
  <PresentationFormat>On-screen Show (4:3)</PresentationFormat>
  <Paragraphs>108</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MS PGothic</vt:lpstr>
      <vt:lpstr>ＭＳ Ｐゴシック</vt:lpstr>
      <vt:lpstr>Trebuchet MS</vt:lpstr>
      <vt:lpstr>Verdana</vt:lpstr>
      <vt:lpstr>Arial</vt:lpstr>
      <vt:lpstr>Calibri</vt:lpstr>
      <vt:lpstr>Garamond</vt:lpstr>
      <vt:lpstr>Times New Roman</vt:lpstr>
      <vt:lpstr>Wingdings</vt:lpstr>
      <vt:lpstr>delione</vt:lpstr>
      <vt:lpstr>PowerPoint Presentation</vt:lpstr>
      <vt:lpstr>Processes</vt:lpstr>
      <vt:lpstr>Processes</vt:lpstr>
      <vt:lpstr>Processes</vt:lpstr>
      <vt:lpstr>Processes</vt:lpstr>
      <vt:lpstr>Processes</vt:lpstr>
      <vt:lpstr>Processes</vt:lpstr>
      <vt:lpstr>Processes</vt:lpstr>
      <vt:lpstr>Processes</vt:lpstr>
      <vt:lpstr>Processes</vt:lpstr>
      <vt:lpstr>Processes</vt:lpstr>
      <vt:lpstr>Processes</vt:lpstr>
      <vt:lpstr>Processes</vt:lpstr>
      <vt:lpstr>Processes</vt:lpstr>
      <vt:lpstr>Processes</vt:lpstr>
      <vt:lpstr>Processes</vt:lpstr>
      <vt:lpstr>Processes</vt:lpstr>
      <vt:lpstr>Processes</vt:lpstr>
      <vt:lpstr>Processes</vt:lpstr>
      <vt:lpstr>Processes</vt:lpstr>
      <vt:lpstr>Processes</vt:lpstr>
      <vt:lpstr>Processes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dc:creator>
  <cp:lastModifiedBy>Microsoft Office User</cp:lastModifiedBy>
  <cp:revision>51</cp:revision>
  <dcterms:created xsi:type="dcterms:W3CDTF">2012-08-31T08:45:17Z</dcterms:created>
  <dcterms:modified xsi:type="dcterms:W3CDTF">2017-09-13T04:46:17Z</dcterms:modified>
</cp:coreProperties>
</file>