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0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49B23-2898-4367-9ACF-C00A55CF1900}" type="datetimeFigureOut">
              <a:rPr lang="lt-LT" smtClean="0"/>
              <a:pPr/>
              <a:t>2018-09-24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D6F23-4339-453F-90C3-E85437826378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415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09120"/>
            <a:ext cx="916305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9792" y="4809728"/>
            <a:ext cx="5320680" cy="62292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 dirty="0"/>
          </a:p>
        </p:txBody>
      </p:sp>
      <p:pic>
        <p:nvPicPr>
          <p:cNvPr id="19" name="Picture 8" descr="green, puzzle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08376">
            <a:off x="5649269" y="5458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uzzle, red icon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40328">
            <a:off x="6776822" y="406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puzzle, yellow icon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6605">
            <a:off x="7633761" y="75354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puzzle icon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83477">
            <a:off x="142572" y="497623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2204864"/>
            <a:ext cx="8352928" cy="14401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lt-LT" sz="4400" b="0" dirty="0" smtClean="0"/>
            </a:lvl1pPr>
          </a:lstStyle>
          <a:p>
            <a:pPr algn="ctr">
              <a:spcBef>
                <a:spcPct val="0"/>
              </a:spcBef>
            </a:pPr>
            <a:r>
              <a:rPr lang="lt-LT" smtClean="0"/>
              <a:t>2011-2012 mokslo metai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4839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63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648072"/>
          </a:xfrm>
        </p:spPr>
        <p:txBody>
          <a:bodyPr/>
          <a:lstStyle>
            <a:lvl1pPr algn="l">
              <a:defRPr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896544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Font typeface="Arial" pitchFamily="34" charset="0"/>
              <a:buChar char="»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>
              <a:buFont typeface="Arial" pitchFamily="34" charset="0"/>
              <a:buChar char="–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buFont typeface="Wingdings" pitchFamily="2" charset="2"/>
              <a:buChar char="§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>
              <a:buFont typeface="Arial" pitchFamily="34" charset="0"/>
              <a:buChar char="‒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smtClean="0"/>
              <a:t>Operacinės sistemos</a:t>
            </a:r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82816" y="6237312"/>
            <a:ext cx="2133600" cy="365125"/>
          </a:xfrm>
        </p:spPr>
        <p:txBody>
          <a:bodyPr/>
          <a:lstStyle/>
          <a:p>
            <a:fld id="{2F72BB0C-2AE3-4E75-8717-E67AEEA91F5C}" type="slidenum">
              <a:rPr lang="lt-LT" smtClean="0"/>
              <a:pPr/>
              <a:t>‹#›</a:t>
            </a:fld>
            <a:endParaRPr lang="lt-LT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6047577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 descr="green, puzzle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6115">
            <a:off x="178726" y="6104506"/>
            <a:ext cx="749727" cy="74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6093296"/>
            <a:ext cx="647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412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13620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lt-LT" b="0" dirty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844824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smtClean="0"/>
              <a:t>Operacinės sistemos</a:t>
            </a:r>
            <a:endParaRPr lang="lt-LT" dirty="0"/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050" y="6047577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puzzle, red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5315">
            <a:off x="64322" y="6133739"/>
            <a:ext cx="717969" cy="7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7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8424" y="6093296"/>
            <a:ext cx="647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391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63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6047577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smtClean="0"/>
              <a:t>Operacinės sistemos</a:t>
            </a:r>
            <a:endParaRPr lang="lt-LT" dirty="0"/>
          </a:p>
        </p:txBody>
      </p:sp>
      <p:pic>
        <p:nvPicPr>
          <p:cNvPr id="15" name="Picture 16" descr="puzzle, yellow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15676">
            <a:off x="836" y="6091912"/>
            <a:ext cx="747177" cy="74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6093296"/>
            <a:ext cx="647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82816" y="6237312"/>
            <a:ext cx="2133600" cy="365125"/>
          </a:xfrm>
        </p:spPr>
        <p:txBody>
          <a:bodyPr/>
          <a:lstStyle/>
          <a:p>
            <a:fld id="{2F72BB0C-2AE3-4E75-8717-E67AEEA91F5C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9209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260648"/>
            <a:ext cx="8928992" cy="62646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666936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630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89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46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600" y="6237312"/>
            <a:ext cx="324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lt-LT" dirty="0" smtClean="0"/>
              <a:t>Operacinės sistemos</a:t>
            </a:r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F72BB0C-2AE3-4E75-8717-E67AEEA91F5C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503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5" r:id="rId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en-US" sz="4000" b="0" kern="1200" dirty="0" smtClean="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34C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Trebuchet MS" pitchFamily="34" charset="0"/>
        <a:buChar char="»"/>
        <a:defRPr sz="2800" kern="1200">
          <a:solidFill>
            <a:srgbClr val="00334C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334C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7145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rgbClr val="00334C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34C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lt-LT" sz="4000" dirty="0" smtClean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  <a:p>
            <a:pPr marL="0" indent="0" algn="ctr">
              <a:buNone/>
            </a:pPr>
            <a:r>
              <a:rPr lang="en-US" sz="6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Processes </a:t>
            </a: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Scheduling</a:t>
            </a:r>
            <a:endParaRPr lang="en-US" sz="6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257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4381822" y="1440905"/>
            <a:ext cx="4294634" cy="3429000"/>
          </a:xfrm>
        </p:spPr>
        <p:txBody>
          <a:bodyPr/>
          <a:lstStyle/>
          <a:p>
            <a:pPr eaLnBrk="1" hangingPunct="1"/>
            <a:r>
              <a:rPr lang="lt-LT" altLang="en-US" sz="2400" dirty="0" err="1" smtClean="0">
                <a:ea typeface="MS PGothic" charset="-128"/>
              </a:rPr>
              <a:t>Processes</a:t>
            </a:r>
            <a:r>
              <a:rPr lang="lt-LT" altLang="en-US" sz="2400" dirty="0" smtClean="0">
                <a:ea typeface="MS PGothic" charset="-128"/>
              </a:rPr>
              <a:t> </a:t>
            </a:r>
            <a:r>
              <a:rPr lang="lt-LT" altLang="en-US" sz="2400" dirty="0" err="1" smtClean="0">
                <a:ea typeface="MS PGothic" charset="-128"/>
              </a:rPr>
              <a:t>order</a:t>
            </a:r>
            <a:endParaRPr lang="en-US" altLang="en-US" sz="2400" dirty="0">
              <a:ea typeface="MS PGothic" charset="-128"/>
            </a:endParaRPr>
          </a:p>
          <a:p>
            <a:pPr lvl="2" eaLnBrk="1" hangingPunct="1"/>
            <a:r>
              <a:rPr lang="en-US" altLang="en-US" sz="1800" dirty="0">
                <a:ea typeface="MS PGothic" charset="-128"/>
              </a:rPr>
              <a:t>P2, P3, P1</a:t>
            </a:r>
          </a:p>
          <a:p>
            <a:pPr eaLnBrk="1" hangingPunct="1"/>
            <a:r>
              <a:rPr lang="lt-LT" altLang="en-US" sz="2400" dirty="0" err="1" smtClean="0">
                <a:ea typeface="MS PGothic" charset="-128"/>
              </a:rPr>
              <a:t>Waiting</a:t>
            </a:r>
            <a:r>
              <a:rPr lang="lt-LT" altLang="en-US" sz="2400" dirty="0" smtClean="0">
                <a:ea typeface="MS PGothic" charset="-128"/>
              </a:rPr>
              <a:t> </a:t>
            </a:r>
            <a:r>
              <a:rPr lang="lt-LT" altLang="en-US" sz="2400" dirty="0" err="1" smtClean="0">
                <a:ea typeface="MS PGothic" charset="-128"/>
              </a:rPr>
              <a:t>time</a:t>
            </a:r>
            <a:endParaRPr lang="en-US" altLang="en-US" sz="2400" dirty="0">
              <a:ea typeface="MS PGothic" charset="-128"/>
            </a:endParaRPr>
          </a:p>
          <a:p>
            <a:pPr lvl="2" eaLnBrk="1" hangingPunct="1"/>
            <a:r>
              <a:rPr lang="en-US" altLang="en-US" sz="1800" dirty="0">
                <a:ea typeface="MS PGothic" charset="-128"/>
              </a:rPr>
              <a:t>P1 = 6; P2 = 0; P3 = 3;</a:t>
            </a:r>
          </a:p>
          <a:p>
            <a:pPr eaLnBrk="1" hangingPunct="1"/>
            <a:r>
              <a:rPr lang="lt-LT" altLang="en-US" sz="2400" dirty="0" err="1" smtClean="0">
                <a:ea typeface="MS PGothic" charset="-128"/>
              </a:rPr>
              <a:t>Average</a:t>
            </a:r>
            <a:r>
              <a:rPr lang="lt-LT" altLang="en-US" sz="2400" dirty="0" smtClean="0">
                <a:ea typeface="MS PGothic" charset="-128"/>
              </a:rPr>
              <a:t> </a:t>
            </a:r>
            <a:r>
              <a:rPr lang="lt-LT" altLang="en-US" sz="2400" dirty="0" err="1" smtClean="0">
                <a:ea typeface="MS PGothic" charset="-128"/>
              </a:rPr>
              <a:t>of</a:t>
            </a:r>
            <a:r>
              <a:rPr lang="lt-LT" altLang="en-US" sz="2400" dirty="0" smtClean="0">
                <a:ea typeface="MS PGothic" charset="-128"/>
              </a:rPr>
              <a:t> </a:t>
            </a:r>
            <a:r>
              <a:rPr lang="lt-LT" altLang="en-US" sz="2400" dirty="0" err="1" smtClean="0">
                <a:ea typeface="MS PGothic" charset="-128"/>
              </a:rPr>
              <a:t>waiting</a:t>
            </a:r>
            <a:r>
              <a:rPr lang="lt-LT" altLang="en-US" sz="2400" dirty="0" smtClean="0">
                <a:ea typeface="MS PGothic" charset="-128"/>
              </a:rPr>
              <a:t> </a:t>
            </a:r>
            <a:r>
              <a:rPr lang="lt-LT" altLang="en-US" sz="2400" dirty="0" err="1" smtClean="0">
                <a:ea typeface="MS PGothic" charset="-128"/>
              </a:rPr>
              <a:t>time</a:t>
            </a:r>
            <a:endParaRPr lang="en-US" altLang="en-US" sz="2400" dirty="0">
              <a:ea typeface="MS PGothic" charset="-128"/>
            </a:endParaRPr>
          </a:p>
          <a:p>
            <a:pPr lvl="2" eaLnBrk="1" hangingPunct="1"/>
            <a:r>
              <a:rPr lang="en-US" altLang="en-US" sz="1800" dirty="0">
                <a:ea typeface="MS PGothic" charset="-128"/>
              </a:rPr>
              <a:t>(6+0+3)/3 = 3 , </a:t>
            </a:r>
            <a:r>
              <a:rPr lang="lt-LT" altLang="en-US" sz="1800" dirty="0" err="1" smtClean="0">
                <a:ea typeface="MS PGothic" charset="-128"/>
              </a:rPr>
              <a:t>better</a:t>
            </a:r>
            <a:r>
              <a:rPr lang="en-US" altLang="en-US" sz="1800" dirty="0" smtClean="0">
                <a:ea typeface="MS PGothic" charset="-128"/>
              </a:rPr>
              <a:t>..</a:t>
            </a:r>
            <a:endParaRPr lang="en-US" altLang="en-US" sz="1800" dirty="0">
              <a:ea typeface="MS PGothic" charset="-128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025732"/>
              </p:ext>
            </p:extLst>
          </p:nvPr>
        </p:nvGraphicFramePr>
        <p:xfrm>
          <a:off x="1050925" y="1557338"/>
          <a:ext cx="33686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1752600" imgH="673100" progId="Excel.Sheet.8">
                  <p:embed/>
                </p:oleObj>
              </mc:Choice>
              <mc:Fallback>
                <p:oleObj name="Worksheet" r:id="rId3" imgW="1752600" imgH="67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557338"/>
                        <a:ext cx="3368675" cy="12668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24222" y="3363367"/>
            <a:ext cx="3200400" cy="4572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lt-LT" altLang="en-US" sz="120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24222" y="382056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181422" y="336336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562422" y="336336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48022" y="3896767"/>
            <a:ext cx="33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charset="0"/>
              </a:rPr>
              <a:t>0</a:t>
            </a:r>
            <a:endParaRPr lang="en-US" altLang="en-US" sz="1400" b="1" i="1">
              <a:latin typeface="Times New Roman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029022" y="389676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charset="0"/>
              </a:rPr>
              <a:t>3</a:t>
            </a:r>
            <a:endParaRPr lang="en-US" altLang="en-US" sz="1400" b="1" i="1">
              <a:latin typeface="Times New Roman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410022" y="389676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charset="0"/>
              </a:rPr>
              <a:t>6</a:t>
            </a:r>
            <a:endParaRPr lang="en-US" altLang="en-US" sz="1400" b="1" i="1">
              <a:latin typeface="Times New Roman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696022" y="397296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charset="0"/>
              </a:rPr>
              <a:t>30</a:t>
            </a:r>
            <a:endParaRPr lang="en-US" altLang="en-US" sz="1400" b="1" i="1">
              <a:latin typeface="Times New Roman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924622" y="382056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476822" y="343956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charset="0"/>
              </a:rPr>
              <a:t>P1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724222" y="3439567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charset="0"/>
              </a:rPr>
              <a:t>P2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181422" y="343956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charset="0"/>
              </a:rPr>
              <a:t>P3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123265" y="2982367"/>
            <a:ext cx="13244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Times New Roman" charset="0"/>
              </a:rPr>
              <a:t>Gantt </a:t>
            </a:r>
            <a:r>
              <a:rPr lang="lt-LT" altLang="en-US" sz="1400" b="1" dirty="0" err="1" smtClean="0">
                <a:latin typeface="Times New Roman" charset="0"/>
              </a:rPr>
              <a:t>diagram</a:t>
            </a:r>
            <a:endParaRPr lang="en-US" altLang="en-US" sz="14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915" y="2708920"/>
            <a:ext cx="3323164" cy="3302714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9037" y="1340768"/>
            <a:ext cx="4600453" cy="41604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Average waiting time can be large if small jobs wait behind long ones (high turnaround time)</a:t>
            </a:r>
          </a:p>
          <a:p>
            <a:pPr lvl="1"/>
            <a:r>
              <a:rPr lang="en-US" dirty="0" smtClean="0"/>
              <a:t>Non-preemptive</a:t>
            </a:r>
          </a:p>
          <a:p>
            <a:pPr lvl="1"/>
            <a:r>
              <a:rPr lang="en-US" i="1" dirty="0" smtClean="0"/>
              <a:t>You have a basket, but you’re stuck behind someone with a cart</a:t>
            </a:r>
          </a:p>
          <a:p>
            <a:r>
              <a:rPr lang="en-US" i="1" dirty="0" smtClean="0"/>
              <a:t>Solution?</a:t>
            </a:r>
          </a:p>
          <a:p>
            <a:pPr lvl="1"/>
            <a:r>
              <a:rPr lang="en-US" dirty="0" smtClean="0"/>
              <a:t>Express lane (12 items or less)</a:t>
            </a:r>
          </a:p>
          <a:p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CC3F0E-9362-6D47-9781-DB401EE9B6B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915" y="980728"/>
            <a:ext cx="2730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CC3F0E-9362-6D47-9781-DB401EE9B6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827584" y="7647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Shortest Job First (SJF)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2030437"/>
            <a:ext cx="79248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Shortest Job First (SJF)</a:t>
            </a:r>
          </a:p>
          <a:p>
            <a:pPr lvl="1"/>
            <a:r>
              <a:rPr lang="en-US" dirty="0"/>
              <a:t>Choose the job with the smallest </a:t>
            </a:r>
            <a:r>
              <a:rPr lang="en-US" dirty="0" smtClean="0"/>
              <a:t>expected duration first</a:t>
            </a:r>
          </a:p>
          <a:p>
            <a:pPr lvl="2"/>
            <a:r>
              <a:rPr lang="en-US" dirty="0"/>
              <a:t>Person with smallest number of items to buy</a:t>
            </a:r>
            <a:endParaRPr lang="en-US" dirty="0" smtClean="0"/>
          </a:p>
          <a:p>
            <a:pPr lvl="1"/>
            <a:r>
              <a:rPr lang="en-US" dirty="0" smtClean="0"/>
              <a:t>Requirement: </a:t>
            </a:r>
            <a:r>
              <a:rPr lang="en-US" dirty="0" smtClean="0">
                <a:solidFill>
                  <a:srgbClr val="FF0000"/>
                </a:solidFill>
              </a:rPr>
              <a:t>the job duration needs to be known in advance</a:t>
            </a:r>
          </a:p>
          <a:p>
            <a:pPr lvl="1"/>
            <a:r>
              <a:rPr lang="en-US" dirty="0" smtClean="0"/>
              <a:t>Used in Batch Systems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Optimal </a:t>
            </a:r>
            <a:r>
              <a:rPr lang="en-US" dirty="0" smtClean="0"/>
              <a:t>for Average Waiting Time if all jobs are available simultaneously (provable). </a:t>
            </a:r>
          </a:p>
          <a:p>
            <a:pPr lvl="1"/>
            <a:r>
              <a:rPr lang="en-US" dirty="0" smtClean="0"/>
              <a:t>Real life analogy?</a:t>
            </a:r>
          </a:p>
          <a:p>
            <a:pPr lvl="2"/>
            <a:r>
              <a:rPr lang="en-US" dirty="0" smtClean="0"/>
              <a:t>Express lane in supermarket</a:t>
            </a:r>
          </a:p>
          <a:p>
            <a:pPr lvl="2"/>
            <a:r>
              <a:rPr lang="en-US" dirty="0" smtClean="0"/>
              <a:t>Shortest important task first</a:t>
            </a:r>
          </a:p>
          <a:p>
            <a:pPr lvl="2">
              <a:buNone/>
            </a:pPr>
            <a:r>
              <a:rPr lang="en-US" i="1" dirty="0" smtClean="0"/>
              <a:t>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20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CC3F0E-9362-6D47-9781-DB401EE9B6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4100" y="531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3200" dirty="0" smtClean="0">
                <a:solidFill>
                  <a:schemeClr val="tx1"/>
                </a:solidFill>
              </a:rPr>
              <a:t>Non-preemptive SJF: Example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4077435"/>
            <a:ext cx="7464890" cy="8206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5453" y="4487752"/>
            <a:ext cx="289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85" y="4898069"/>
            <a:ext cx="7396615" cy="1119709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79262"/>
              </p:ext>
            </p:extLst>
          </p:nvPr>
        </p:nvGraphicFramePr>
        <p:xfrm>
          <a:off x="1524000" y="1486635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Process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Duration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Order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373461"/>
              </p:ext>
            </p:extLst>
          </p:nvPr>
        </p:nvGraphicFramePr>
        <p:xfrm>
          <a:off x="2592349" y="1196752"/>
          <a:ext cx="3830638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Worksheet" r:id="rId3" imgW="2895600" imgH="1092200" progId="Excel.Sheet.8">
                  <p:embed/>
                </p:oleObj>
              </mc:Choice>
              <mc:Fallback>
                <p:oleObj name="Worksheet" r:id="rId3" imgW="2895600" imgH="1092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49" y="1196752"/>
                        <a:ext cx="3830638" cy="15494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6874" y="4008214"/>
            <a:ext cx="3200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lt-LT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696874" y="446541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992274" y="400821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297074" y="400821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620674" y="4541614"/>
            <a:ext cx="33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0</a:t>
            </a:r>
            <a:endParaRPr lang="en-US" sz="1400" b="1" i="1">
              <a:latin typeface="Times New Roman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220874" y="46178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8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668674" y="46178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16</a:t>
            </a:r>
            <a:endParaRPr lang="en-US" sz="1400" b="1" i="1">
              <a:latin typeface="Times New Roman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3897274" y="446541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154074" y="40844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P1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601874" y="4084414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P2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1992274" y="40844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P3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696874" y="3627214"/>
            <a:ext cx="2122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Gantt Chart for Schedule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3287674" y="4084414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P4</a:t>
            </a:r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>
            <a:off x="3135274" y="400821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2982874" y="46178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12</a:t>
            </a:r>
            <a:endParaRPr lang="en-US" sz="1400" b="1" i="1">
              <a:latin typeface="Times New Roman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1839874" y="46178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7</a:t>
            </a:r>
            <a:endParaRPr lang="en-US" sz="1400" b="1" i="1">
              <a:latin typeface="Times New Roman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96874" y="4933727"/>
            <a:ext cx="2825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Times New Roman" charset="0"/>
              </a:rPr>
              <a:t>Average waiting time =</a:t>
            </a:r>
          </a:p>
          <a:p>
            <a:r>
              <a:rPr lang="en-US" sz="1800" b="1">
                <a:latin typeface="Times New Roman" charset="0"/>
              </a:rPr>
              <a:t> (0+6+3+7)/4 = 4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620674" y="3170014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1" i="1" u="sng">
                <a:solidFill>
                  <a:srgbClr val="C00000"/>
                </a:solidFill>
              </a:rPr>
              <a:t>Non-Preemptive SJF Scheduling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5345074" y="4008214"/>
            <a:ext cx="3200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lt-LT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>
            <a:off x="5345074" y="446541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640474" y="400821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7097674" y="400821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268874" y="4541614"/>
            <a:ext cx="33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0</a:t>
            </a:r>
            <a:endParaRPr lang="en-US" sz="1400" b="1" i="1">
              <a:latin typeface="Times New Roman" charset="0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6945274" y="45416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7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8316874" y="46178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16</a:t>
            </a:r>
            <a:endParaRPr lang="en-US" sz="1400" b="1" i="1">
              <a:latin typeface="Times New Roman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8545474" y="446541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5421274" y="40844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P1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6640474" y="4084414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P2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6335674" y="40844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P3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5345074" y="3627214"/>
            <a:ext cx="2122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Gantt Chart for Schedule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7250074" y="4084414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P4</a:t>
            </a: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7707274" y="400821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7554874" y="45416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11</a:t>
            </a:r>
            <a:endParaRPr lang="en-US" sz="1400" b="1" i="1">
              <a:latin typeface="Times New Roman" charset="0"/>
            </a:endParaRPr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6488074" y="45416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5</a:t>
            </a:r>
            <a:endParaRPr lang="en-US" sz="1400" b="1" i="1">
              <a:latin typeface="Times New Roman" charset="0"/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5710199" y="4908327"/>
            <a:ext cx="2460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Times New Roman" charset="0"/>
              </a:rPr>
              <a:t>Average waiting time =</a:t>
            </a:r>
          </a:p>
          <a:p>
            <a:r>
              <a:rPr lang="en-US" sz="1800" b="1">
                <a:latin typeface="Times New Roman" charset="0"/>
              </a:rPr>
              <a:t> (9+1+0+2)/4 = 3</a:t>
            </a:r>
          </a:p>
        </p:txBody>
      </p:sp>
      <p:sp>
        <p:nvSpPr>
          <p:cNvPr id="52" name="Line 22"/>
          <p:cNvSpPr>
            <a:spLocks noChangeShapeType="1"/>
          </p:cNvSpPr>
          <p:nvPr/>
        </p:nvSpPr>
        <p:spPr bwMode="auto">
          <a:xfrm>
            <a:off x="5878474" y="400821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5954674" y="4084414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P2</a:t>
            </a:r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>
            <a:off x="6335674" y="400821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8012074" y="4084414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P1</a:t>
            </a: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5726074" y="4541614"/>
            <a:ext cx="33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2</a:t>
            </a:r>
            <a:endParaRPr lang="en-US" sz="1400" b="1" i="1">
              <a:latin typeface="Times New Roman" charset="0"/>
            </a:endParaRP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6183274" y="4541614"/>
            <a:ext cx="33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Times New Roman" charset="0"/>
              </a:rPr>
              <a:t>4</a:t>
            </a:r>
            <a:endParaRPr lang="en-US" sz="1400" b="1" i="1">
              <a:latin typeface="Times New Roman" charset="0"/>
            </a:endParaRP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5116474" y="3170014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1" i="1" u="sng">
                <a:solidFill>
                  <a:srgbClr val="C00000"/>
                </a:solidFill>
              </a:rPr>
              <a:t>Preemptive SJF Scheduling</a:t>
            </a:r>
          </a:p>
        </p:txBody>
      </p:sp>
    </p:spTree>
    <p:extLst>
      <p:ext uri="{BB962C8B-B14F-4D97-AF65-F5344CB8AC3E}">
        <p14:creationId xmlns:p14="http://schemas.microsoft.com/office/powerpoint/2010/main" val="107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11560" y="1098987"/>
            <a:ext cx="810202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indent="0" algn="just"/>
            <a:r>
              <a:rPr lang="en-US" sz="2800" dirty="0" smtClean="0"/>
              <a:t>In a multiprogramming operating system, the method for switching the CPU among multiple processes is called </a:t>
            </a:r>
            <a:r>
              <a:rPr lang="en-US" sz="2800" b="1" i="1" dirty="0" smtClean="0"/>
              <a:t>CPU scheduling</a:t>
            </a:r>
            <a:r>
              <a:rPr lang="en-US" sz="2800" dirty="0" smtClean="0"/>
              <a:t>. Scheduling is the operation of selecting a process which is to be serviced by the CPU. A good scheduling technique is very important in evaluating the performance of the system. Various scheduling techniques exist that influence the performance of the computer system.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23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11560" y="1098987"/>
            <a:ext cx="8102029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971550" indent="-457200" algn="just">
              <a:buFont typeface="Arial" charset="0"/>
              <a:buChar char="•"/>
            </a:pPr>
            <a:r>
              <a:rPr lang="en-US" sz="2800" dirty="0"/>
              <a:t>CPU time is expensive; thus it should be busy at all times. Ideally it is said that </a:t>
            </a:r>
            <a:r>
              <a:rPr lang="en-US" sz="2800" b="1" dirty="0"/>
              <a:t>CPU utilization</a:t>
            </a:r>
            <a:r>
              <a:rPr lang="en-US" sz="2800" dirty="0"/>
              <a:t> should be 100%, but </a:t>
            </a:r>
            <a:r>
              <a:rPr lang="en-US" sz="2800" dirty="0" smtClean="0"/>
              <a:t>practically </a:t>
            </a:r>
            <a:r>
              <a:rPr lang="en-US" sz="2800" dirty="0"/>
              <a:t>it is difficult to achieve. During heavy loads, the CPU is busy almost 90% of the time and in lighter loads it is only active around 40% of the time. </a:t>
            </a:r>
            <a:endParaRPr lang="en-US" sz="2800" dirty="0" smtClean="0"/>
          </a:p>
          <a:p>
            <a:pPr marL="971550" indent="-457200" algn="just">
              <a:buFont typeface="Arial" charset="0"/>
              <a:buChar char="•"/>
            </a:pPr>
            <a:r>
              <a:rPr lang="en-US" sz="2800" dirty="0"/>
              <a:t>The total number of processes that gets completed in unit time is called </a:t>
            </a:r>
            <a:r>
              <a:rPr lang="en-US" sz="2800" b="1" i="1" dirty="0"/>
              <a:t>throughput</a:t>
            </a:r>
            <a:r>
              <a:rPr lang="en-US" sz="2800" dirty="0"/>
              <a:t>. Throughput should be as high as possible. </a:t>
            </a:r>
            <a:endParaRPr lang="en-US" sz="2800" dirty="0"/>
          </a:p>
          <a:p>
            <a:pPr indent="0" algn="just"/>
            <a:endParaRPr lang="en-US" sz="2800" dirty="0" smtClean="0"/>
          </a:p>
          <a:p>
            <a:pPr indent="0" algn="just"/>
            <a:endParaRPr lang="en-US" sz="2800" dirty="0"/>
          </a:p>
          <a:p>
            <a:pPr indent="0"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7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11560" y="1098987"/>
            <a:ext cx="8102029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b="1" dirty="0"/>
              <a:t>Turnaround time: </a:t>
            </a:r>
            <a:r>
              <a:rPr lang="en-US" sz="2800" dirty="0"/>
              <a:t>The time span from submission of a process to the system, until its completion, is called </a:t>
            </a:r>
            <a:r>
              <a:rPr lang="en-US" sz="2800" b="1" i="1" dirty="0"/>
              <a:t>turnaround time</a:t>
            </a:r>
            <a:r>
              <a:rPr lang="en-US" sz="2800" dirty="0"/>
              <a:t>. Its value should be as low as possible. </a:t>
            </a:r>
            <a:endParaRPr lang="en-US" sz="2800" dirty="0"/>
          </a:p>
          <a:p>
            <a:r>
              <a:rPr lang="en-US" sz="2800" b="1" dirty="0" smtClean="0"/>
              <a:t>Waiting </a:t>
            </a:r>
            <a:r>
              <a:rPr lang="en-US" sz="2800" b="1" dirty="0"/>
              <a:t>time: </a:t>
            </a:r>
            <a:r>
              <a:rPr lang="en-US" sz="2800" dirty="0"/>
              <a:t>The time spent by a process in different queues, while </a:t>
            </a:r>
            <a:r>
              <a:rPr lang="en-US" sz="2800" dirty="0" smtClean="0"/>
              <a:t>waiting </a:t>
            </a:r>
            <a:r>
              <a:rPr lang="en-US" sz="2800" dirty="0"/>
              <a:t>for CPU, is called </a:t>
            </a:r>
            <a:r>
              <a:rPr lang="en-US" sz="2800" b="1" i="1" dirty="0"/>
              <a:t>waiting time</a:t>
            </a:r>
            <a:r>
              <a:rPr lang="en-US" sz="2800" dirty="0"/>
              <a:t>. Its value can also be calculated by </a:t>
            </a:r>
            <a:r>
              <a:rPr lang="en-US" sz="2800" dirty="0" smtClean="0"/>
              <a:t>subtracting </a:t>
            </a:r>
            <a:r>
              <a:rPr lang="en-US" sz="2800" dirty="0"/>
              <a:t>the execution time from the turnaround time of the process. Its value should be as low as possible. </a:t>
            </a:r>
            <a:endParaRPr lang="en-US" sz="2800" dirty="0"/>
          </a:p>
          <a:p>
            <a:pPr indent="0" algn="just"/>
            <a:endParaRPr lang="en-US" sz="2800" dirty="0" smtClean="0"/>
          </a:p>
          <a:p>
            <a:pPr indent="0" algn="just"/>
            <a:endParaRPr lang="en-US" sz="2800" dirty="0"/>
          </a:p>
          <a:p>
            <a:pPr indent="0"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5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11560" y="1098987"/>
            <a:ext cx="810202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indent="0"/>
            <a:r>
              <a:rPr lang="en-US" sz="2800" dirty="0"/>
              <a:t>The CPU scheduler performs the task of scheduling and is a part of the operating system. There could be two types of scheduling algorithms, </a:t>
            </a:r>
            <a:r>
              <a:rPr lang="en-US" sz="2800" b="1" i="1" dirty="0" smtClean="0"/>
              <a:t>preemptive</a:t>
            </a:r>
            <a:r>
              <a:rPr lang="en-US" sz="2800" i="1" dirty="0" smtClean="0"/>
              <a:t> </a:t>
            </a:r>
            <a:r>
              <a:rPr lang="en-US" sz="2800" i="1" dirty="0"/>
              <a:t>or </a:t>
            </a:r>
            <a:r>
              <a:rPr lang="en-US" sz="2800" b="1" i="1" dirty="0" smtClean="0"/>
              <a:t>non-preemptive</a:t>
            </a:r>
            <a:r>
              <a:rPr lang="en-US" sz="2800" i="1" dirty="0" smtClean="0"/>
              <a:t>.</a:t>
            </a:r>
          </a:p>
          <a:p>
            <a:pPr indent="0"/>
            <a:r>
              <a:rPr lang="en-US" sz="2800" dirty="0"/>
              <a:t>When the CPU switches from one process to another before its </a:t>
            </a:r>
            <a:r>
              <a:rPr lang="en-US" sz="2800" dirty="0" smtClean="0"/>
              <a:t>completion</a:t>
            </a:r>
            <a:r>
              <a:rPr lang="en-US" sz="2800" dirty="0"/>
              <a:t>, then it is called </a:t>
            </a:r>
            <a:r>
              <a:rPr lang="en-US" sz="2800" i="1" dirty="0"/>
              <a:t>preemptive </a:t>
            </a:r>
            <a:r>
              <a:rPr lang="en-US" sz="2800" i="1" dirty="0" smtClean="0"/>
              <a:t>scheduling.</a:t>
            </a:r>
            <a:endParaRPr lang="en-US" sz="2800" dirty="0"/>
          </a:p>
          <a:p>
            <a:pPr indent="0"/>
            <a:endParaRPr lang="en-US" sz="2800" dirty="0"/>
          </a:p>
          <a:p>
            <a:pPr indent="0" algn="just"/>
            <a:endParaRPr lang="en-US" sz="2800" dirty="0" smtClean="0"/>
          </a:p>
          <a:p>
            <a:pPr indent="0" algn="just"/>
            <a:endParaRPr lang="en-US" sz="2800" dirty="0"/>
          </a:p>
          <a:p>
            <a:pPr indent="0"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49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When to schedule?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18822" y="2204865"/>
            <a:ext cx="7967978" cy="3600400"/>
          </a:xfrm>
        </p:spPr>
        <p:txBody>
          <a:bodyPr>
            <a:normAutofit/>
          </a:bodyPr>
          <a:lstStyle/>
          <a:p>
            <a:r>
              <a:rPr lang="en-US" dirty="0" smtClean="0"/>
              <a:t>A new job starts</a:t>
            </a:r>
          </a:p>
          <a:p>
            <a:r>
              <a:rPr lang="en-US" dirty="0" smtClean="0"/>
              <a:t>The running job exits</a:t>
            </a:r>
          </a:p>
          <a:p>
            <a:r>
              <a:rPr lang="en-US" dirty="0" smtClean="0"/>
              <a:t>The running job is blocked</a:t>
            </a:r>
          </a:p>
          <a:p>
            <a:r>
              <a:rPr lang="en-US" dirty="0" smtClean="0"/>
              <a:t>I/O interrupt (some processes will be ready)</a:t>
            </a:r>
          </a:p>
          <a:p>
            <a:r>
              <a:rPr lang="en-US" dirty="0" smtClean="0"/>
              <a:t>Timer </a:t>
            </a:r>
            <a:r>
              <a:rPr lang="en-US" dirty="0" smtClean="0"/>
              <a:t>interrupt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38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7647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Preemptive vs. Non-preemptive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1240" y="1752341"/>
            <a:ext cx="8621928" cy="44815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Non-preemptive scheduling</a:t>
            </a:r>
          </a:p>
          <a:p>
            <a:pPr lvl="1"/>
            <a:r>
              <a:rPr lang="en-US" dirty="0" smtClean="0"/>
              <a:t>The running process keeps the CPU until it </a:t>
            </a:r>
            <a:r>
              <a:rPr lang="en-US" dirty="0" smtClean="0">
                <a:solidFill>
                  <a:srgbClr val="FF0000"/>
                </a:solidFill>
              </a:rPr>
              <a:t>voluntarily </a:t>
            </a:r>
            <a:r>
              <a:rPr lang="en-US" dirty="0" smtClean="0"/>
              <a:t>gives up the CPU</a:t>
            </a:r>
          </a:p>
          <a:p>
            <a:pPr lvl="2"/>
            <a:r>
              <a:rPr lang="en-US" dirty="0" smtClean="0"/>
              <a:t>Process exits</a:t>
            </a:r>
          </a:p>
          <a:p>
            <a:pPr lvl="2"/>
            <a:r>
              <a:rPr lang="en-US" dirty="0" smtClean="0"/>
              <a:t>Switch to blocked state</a:t>
            </a:r>
          </a:p>
          <a:p>
            <a:pPr lvl="2"/>
            <a:r>
              <a:rPr lang="en-US" dirty="0" smtClean="0"/>
              <a:t>1 and 4 only (no 3 unless</a:t>
            </a:r>
          </a:p>
          <a:p>
            <a:pPr lvl="2">
              <a:buNone/>
            </a:pPr>
            <a:r>
              <a:rPr lang="en-US" dirty="0" smtClean="0"/>
              <a:t>     calls yield)</a:t>
            </a:r>
          </a:p>
          <a:p>
            <a:r>
              <a:rPr lang="en-US" dirty="0" smtClean="0"/>
              <a:t>Preemptive scheduling</a:t>
            </a:r>
          </a:p>
          <a:p>
            <a:pPr lvl="1"/>
            <a:r>
              <a:rPr lang="en-US" dirty="0" smtClean="0"/>
              <a:t>The running process can be interrupted and must release the CPU</a:t>
            </a:r>
          </a:p>
        </p:txBody>
      </p:sp>
    </p:spTree>
    <p:extLst>
      <p:ext uri="{BB962C8B-B14F-4D97-AF65-F5344CB8AC3E}">
        <p14:creationId xmlns:p14="http://schemas.microsoft.com/office/powerpoint/2010/main" val="13014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72611" y="121612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First Come First Serve (FCFS)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516204" y="2334164"/>
            <a:ext cx="8170596" cy="4268273"/>
          </a:xfrm>
        </p:spPr>
        <p:txBody>
          <a:bodyPr>
            <a:normAutofit/>
          </a:bodyPr>
          <a:lstStyle/>
          <a:p>
            <a:r>
              <a:rPr lang="en-US" dirty="0" smtClean="0"/>
              <a:t>Also called </a:t>
            </a:r>
            <a:r>
              <a:rPr lang="en-US" dirty="0"/>
              <a:t>first-in first-out (FIFO)</a:t>
            </a:r>
          </a:p>
          <a:p>
            <a:pPr lvl="1"/>
            <a:r>
              <a:rPr lang="en-US" dirty="0"/>
              <a:t>Jobs are scheduled in order of arrival to ready</a:t>
            </a:r>
            <a:r>
              <a:rPr lang="en-US" dirty="0" smtClean="0"/>
              <a:t> queue</a:t>
            </a:r>
          </a:p>
          <a:p>
            <a:pPr lvl="1"/>
            <a:r>
              <a:rPr lang="en-US" dirty="0"/>
              <a:t>“Real-world” scheduling of people in lines (e.g., supermarket)</a:t>
            </a:r>
          </a:p>
          <a:p>
            <a:pPr lvl="1"/>
            <a:r>
              <a:rPr lang="en-US" dirty="0"/>
              <a:t>Typically non-preemptive (no context switching at market)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Processes </a:t>
            </a:r>
            <a:r>
              <a:rPr lang="en-US" sz="3200" dirty="0"/>
              <a:t>Scheduling</a:t>
            </a:r>
            <a:endParaRPr lang="lt-L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84" y="3500565"/>
            <a:ext cx="7391400" cy="23876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81734"/>
              </p:ext>
            </p:extLst>
          </p:nvPr>
        </p:nvGraphicFramePr>
        <p:xfrm>
          <a:off x="1547664" y="1128194"/>
          <a:ext cx="6096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Process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Duration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Order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io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delione</Template>
  <TotalTime>3396</TotalTime>
  <Words>714</Words>
  <Application>Microsoft Macintosh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Calibri</vt:lpstr>
      <vt:lpstr>Garamond</vt:lpstr>
      <vt:lpstr>MS PGothic</vt:lpstr>
      <vt:lpstr>ＭＳ Ｐゴシック</vt:lpstr>
      <vt:lpstr>Times New Roman</vt:lpstr>
      <vt:lpstr>Trebuchet MS</vt:lpstr>
      <vt:lpstr>Verdana</vt:lpstr>
      <vt:lpstr>Wingdings</vt:lpstr>
      <vt:lpstr>Arial</vt:lpstr>
      <vt:lpstr>delione</vt:lpstr>
      <vt:lpstr>Microsoft Excel 97 - 2004 Worksheet</vt:lpstr>
      <vt:lpstr>Worksheet</vt:lpstr>
      <vt:lpstr>PowerPoint Presentation</vt:lpstr>
      <vt:lpstr>Processes Scheduling</vt:lpstr>
      <vt:lpstr>Processes Scheduling</vt:lpstr>
      <vt:lpstr>Processes Scheduling</vt:lpstr>
      <vt:lpstr>Processes Scheduling</vt:lpstr>
      <vt:lpstr>Processes Scheduling</vt:lpstr>
      <vt:lpstr>Processes Scheduling</vt:lpstr>
      <vt:lpstr>Processes Scheduling</vt:lpstr>
      <vt:lpstr>Processes Scheduling</vt:lpstr>
      <vt:lpstr>Processes Scheduling</vt:lpstr>
      <vt:lpstr>Processes Scheduling</vt:lpstr>
      <vt:lpstr>Processes Scheduling</vt:lpstr>
      <vt:lpstr>Processes Scheduling</vt:lpstr>
      <vt:lpstr>Processes Scheduling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</dc:creator>
  <cp:lastModifiedBy>Microsoft Office User</cp:lastModifiedBy>
  <cp:revision>57</cp:revision>
  <dcterms:created xsi:type="dcterms:W3CDTF">2012-08-31T08:45:17Z</dcterms:created>
  <dcterms:modified xsi:type="dcterms:W3CDTF">2018-09-24T08:44:22Z</dcterms:modified>
</cp:coreProperties>
</file>