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40530"/>
          </a:xfrm>
        </p:spPr>
        <p:txBody>
          <a:bodyPr>
            <a:normAutofit fontScale="90000"/>
          </a:bodyPr>
          <a:lstStyle/>
          <a:p>
            <a:r>
              <a:rPr lang="lt-LT" sz="4400" dirty="0">
                <a:solidFill>
                  <a:schemeClr val="tx1"/>
                </a:solidFill>
              </a:rPr>
              <a:t>CLOthing e-commerce shop project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995988"/>
            <a:ext cx="5120639" cy="8869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lt-LT" sz="1400" dirty="0">
                <a:solidFill>
                  <a:schemeClr val="tx1"/>
                </a:solidFill>
              </a:rPr>
              <a:t>Džiugas Pečiulevičius </a:t>
            </a:r>
            <a:r>
              <a:rPr lang="en-US" sz="1400" dirty="0">
                <a:solidFill>
                  <a:schemeClr val="tx1"/>
                </a:solidFill>
              </a:rPr>
              <a:t>‘n’ Edita Komarova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PI18E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6BFFA4-F4B3-46F4-B94F-90D3132B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526834"/>
            <a:ext cx="8933688" cy="2406895"/>
          </a:xfrm>
        </p:spPr>
        <p:txBody>
          <a:bodyPr/>
          <a:lstStyle/>
          <a:p>
            <a:r>
              <a:rPr lang="en-US" dirty="0"/>
              <a:t>Project budget </a:t>
            </a:r>
            <a:r>
              <a:rPr lang="en-US" b="1" i="1" dirty="0"/>
              <a:t>15.244</a:t>
            </a:r>
            <a:r>
              <a:rPr lang="en-US" sz="6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€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3169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AFA075-8535-4BE0-AD1D-F929B54F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Project funding resources &amp; 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28932C-5BDA-4389-B0EE-AAC012316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Funding resources: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Loan</a:t>
            </a:r>
            <a:r>
              <a:rPr lang="en-US" dirty="0"/>
              <a:t> – generally have higher rates of interest and are less flexible as payments need to be made for a pre agreed amount and at a pre-agreed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Business Angels </a:t>
            </a:r>
            <a:r>
              <a:rPr lang="en-US" dirty="0"/>
              <a:t>– These are private investors who invest directly in a company in exchange for an equity stake and perhaps a place on the 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Retained profits </a:t>
            </a:r>
            <a:r>
              <a:rPr lang="en-US" dirty="0"/>
              <a:t>– Not all profits are distributed to shareholders: the company retains a proportion as reserves.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5D0B1EE-8870-4F44-BFE3-F732F46A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Funding scope: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Materials</a:t>
            </a:r>
            <a:r>
              <a:rPr lang="en-US" dirty="0"/>
              <a:t> – materials such paper and pen will be used during the project’s timeline.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Human resources </a:t>
            </a:r>
            <a:r>
              <a:rPr lang="en-US" dirty="0"/>
              <a:t>– project managers, developers, testers will be paid based on the number of hours they spent working on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Contractual workers </a:t>
            </a:r>
            <a:r>
              <a:rPr lang="en-US" dirty="0"/>
              <a:t>– Designers who will be given a fixed price of the work they have done.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Licenses</a:t>
            </a:r>
            <a:r>
              <a:rPr lang="en-US" dirty="0"/>
              <a:t> – licenses are needed for hosting database and website.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7757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A18152-7BE7-4016-AB50-13BD3B7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56600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risks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547504-1C5E-46D3-B214-C859580E8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55846"/>
              </p:ext>
            </p:extLst>
          </p:nvPr>
        </p:nvGraphicFramePr>
        <p:xfrm>
          <a:off x="676275" y="71825"/>
          <a:ext cx="6858004" cy="671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97">
                  <a:extLst>
                    <a:ext uri="{9D8B030D-6E8A-4147-A177-3AD203B41FA5}">
                      <a16:colId xmlns:a16="http://schemas.microsoft.com/office/drawing/2014/main" val="2356138546"/>
                    </a:ext>
                  </a:extLst>
                </a:gridCol>
                <a:gridCol w="1304029">
                  <a:extLst>
                    <a:ext uri="{9D8B030D-6E8A-4147-A177-3AD203B41FA5}">
                      <a16:colId xmlns:a16="http://schemas.microsoft.com/office/drawing/2014/main" val="3229440912"/>
                    </a:ext>
                  </a:extLst>
                </a:gridCol>
                <a:gridCol w="1334412">
                  <a:extLst>
                    <a:ext uri="{9D8B030D-6E8A-4147-A177-3AD203B41FA5}">
                      <a16:colId xmlns:a16="http://schemas.microsoft.com/office/drawing/2014/main" val="1047009073"/>
                    </a:ext>
                  </a:extLst>
                </a:gridCol>
                <a:gridCol w="1200728">
                  <a:extLst>
                    <a:ext uri="{9D8B030D-6E8A-4147-A177-3AD203B41FA5}">
                      <a16:colId xmlns:a16="http://schemas.microsoft.com/office/drawing/2014/main" val="693276308"/>
                    </a:ext>
                  </a:extLst>
                </a:gridCol>
                <a:gridCol w="1067044">
                  <a:extLst>
                    <a:ext uri="{9D8B030D-6E8A-4147-A177-3AD203B41FA5}">
                      <a16:colId xmlns:a16="http://schemas.microsoft.com/office/drawing/2014/main" val="4052376602"/>
                    </a:ext>
                  </a:extLst>
                </a:gridCol>
                <a:gridCol w="872594">
                  <a:extLst>
                    <a:ext uri="{9D8B030D-6E8A-4147-A177-3AD203B41FA5}">
                      <a16:colId xmlns:a16="http://schemas.microsoft.com/office/drawing/2014/main" val="2345522615"/>
                    </a:ext>
                  </a:extLst>
                </a:gridCol>
              </a:tblGrid>
              <a:tr h="647518">
                <a:tc>
                  <a:txBody>
                    <a:bodyPr/>
                    <a:lstStyle/>
                    <a:p>
                      <a:r>
                        <a:rPr lang="en-US" sz="1700" dirty="0"/>
                        <a:t>Number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Task name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Risk name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Probability (P, 1-10)</a:t>
                      </a:r>
                      <a:endParaRPr lang="en-US" sz="1700" dirty="0"/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Impact </a:t>
                      </a:r>
                    </a:p>
                    <a:p>
                      <a:pPr algn="ctr"/>
                      <a:r>
                        <a:rPr lang="en-US" sz="1700" dirty="0"/>
                        <a:t>(I, 1-10)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Score</a:t>
                      </a:r>
                    </a:p>
                    <a:p>
                      <a:pPr algn="ctr"/>
                      <a:r>
                        <a:rPr lang="en-US" sz="1700" dirty="0"/>
                        <a:t>(P*I)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2186941271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Cost risks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The project can get too expensive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48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2929163965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Project purpose and need is not well-defined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could lead to misunderstandings and that would impact total project duration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2978724323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Project schedule is not clearly defined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could impact project duration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2494747779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 control over staff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could lead to decrease in project quality and its duration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4035028722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Unplanned work that has to be done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would increase the duration of the project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704362734"/>
                  </a:ext>
                </a:extLst>
              </a:tr>
              <a:tr h="5600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Lack of comms, causing lack of clarity and confusion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could reduce the quality of the project and its duration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792208195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Project conflicts not resolved on-time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Bugs that are not resolved on time could push back other deadlines that need to be met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4157094189"/>
                  </a:ext>
                </a:extLst>
              </a:tr>
              <a:tr h="2819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Theft of materials, intellectual property or equipment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would not just push back the deadlines itself, but would also need to cover new equipment expenses.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87502" marR="87502" marT="43751" marB="43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marL="87502" marR="87502" marT="43751" marB="43751"/>
                </a:tc>
                <a:extLst>
                  <a:ext uri="{0D108BD9-81ED-4DB2-BD59-A6C34878D82A}">
                    <a16:rowId xmlns:a16="http://schemas.microsoft.com/office/drawing/2014/main" val="142478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3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743E9F-689A-4E10-9EFA-8B64061C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Risk reduction measures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13DC6C-E9F3-4643-A0C1-5154FAD8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reduce the cost of the project, we should cheaper software.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should do meetings and talk over every single little bit of things.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use proper software, define the project schedule properly that everyone understands.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 them higher salaries. Or fire them if they keep misbehaving.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 some time allocated between deadlines to finish those unexpected tasks.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some more time allocated for these kinds of conflicts.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be prepared for these kinds of thefts and have proper insurance.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8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AB05-66BE-4FD2-8DDC-69A65167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5FE5-5057-43EA-AFBC-AFCC4DCF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Consultation with the client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there will be consultation with the client to ensure that the client is satisfied with the requirement, design and result.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in the meeting project manager will have a chance to inspect the work.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project will be tested to ensure that website is going to work very smoothly.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2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A18152-7BE7-4016-AB50-13BD3B72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545" y="607392"/>
            <a:ext cx="3548543" cy="56600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communication management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EDC266-06BD-47D2-84C2-1D0A60FA3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07265"/>
              </p:ext>
            </p:extLst>
          </p:nvPr>
        </p:nvGraphicFramePr>
        <p:xfrm>
          <a:off x="453938" y="786778"/>
          <a:ext cx="7380448" cy="533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5112">
                  <a:extLst>
                    <a:ext uri="{9D8B030D-6E8A-4147-A177-3AD203B41FA5}">
                      <a16:colId xmlns:a16="http://schemas.microsoft.com/office/drawing/2014/main" val="1207883203"/>
                    </a:ext>
                  </a:extLst>
                </a:gridCol>
                <a:gridCol w="1845112">
                  <a:extLst>
                    <a:ext uri="{9D8B030D-6E8A-4147-A177-3AD203B41FA5}">
                      <a16:colId xmlns:a16="http://schemas.microsoft.com/office/drawing/2014/main" val="3342282304"/>
                    </a:ext>
                  </a:extLst>
                </a:gridCol>
                <a:gridCol w="1845112">
                  <a:extLst>
                    <a:ext uri="{9D8B030D-6E8A-4147-A177-3AD203B41FA5}">
                      <a16:colId xmlns:a16="http://schemas.microsoft.com/office/drawing/2014/main" val="1869352378"/>
                    </a:ext>
                  </a:extLst>
                </a:gridCol>
                <a:gridCol w="1845112">
                  <a:extLst>
                    <a:ext uri="{9D8B030D-6E8A-4147-A177-3AD203B41FA5}">
                      <a16:colId xmlns:a16="http://schemas.microsoft.com/office/drawing/2014/main" val="64318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status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Review project status and discuss potential status and delays.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team and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Team standup.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Daily.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Discuss what each team did yesterday and what they’ll do today.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Prototype review.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 milestone.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Show prototype to the client and discuss changes that need to be made.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manager, designer and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6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 progress update.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Daily.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Share daily progress made on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manger, designer,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7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2EA217-7366-47B2-8D4B-B48FB3F5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5701129"/>
          </a:xfrm>
        </p:spPr>
        <p:txBody>
          <a:bodyPr anchor="ctr"/>
          <a:lstStyle/>
          <a:p>
            <a:pPr algn="ctr"/>
            <a:r>
              <a:rPr lang="en-US" dirty="0"/>
              <a:t>SWOT ANALYSIS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4768E2-6644-4665-A4F1-21597EC77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538777"/>
              </p:ext>
            </p:extLst>
          </p:nvPr>
        </p:nvGraphicFramePr>
        <p:xfrm>
          <a:off x="727745" y="441960"/>
          <a:ext cx="6858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48893213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14251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u="sng" dirty="0"/>
                        <a:t>Strengths: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Low cost of structure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Optimized website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More focused on costumer’s satisfaction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Strong brand image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Online presence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u="sng" dirty="0"/>
                        <a:t>Weaknesses: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E-commerce website could be easily replicated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Free shipping cost increasing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Poor rankings for commercial keywords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/>
                        <a:t>Preference of customers visiting shop personally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u="sng" dirty="0"/>
                        <a:t>Opportunities: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Pandemic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Increase of online shoppers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Exponential growth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Million products to choose from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u="sng" dirty="0"/>
                        <a:t>Threats: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Rising competition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Cyber security threat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Low entry barriers of the industry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Government legislation</a:t>
                      </a:r>
                    </a:p>
                  </a:txBody>
                  <a:tcPr>
                    <a:solidFill>
                      <a:srgbClr val="F8D2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8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3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D0247C-A7F8-4272-ADEA-B751018C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606B9E7-806F-4BCD-BE57-4CEB9CAC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933825"/>
            <a:ext cx="8936846" cy="1205439"/>
          </a:xfrm>
        </p:spPr>
        <p:txBody>
          <a:bodyPr>
            <a:normAutofit/>
          </a:bodyPr>
          <a:lstStyle/>
          <a:p>
            <a:r>
              <a:rPr lang="en-US" sz="2800" b="1" dirty="0"/>
              <a:t>:)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736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8970-01E6-4443-9038-873AABC1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565984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idea, goal &amp; scope.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4261-0DBA-4072-A298-C96E33B4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u="sng" dirty="0"/>
              <a:t>Project idea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Project idea is a custom e-commerce online shop for a client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u="sng" dirty="0"/>
              <a:t>Project goal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Project goal is to create an e-commerce website that provides all kinds of clothing, quick &amp; easy checkout.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u="sng" dirty="0"/>
              <a:t>Project scope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should be able to login/register to the system.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User should be allowed to order anything that is on the website and in-stock.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Browse products.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Should be able to add products to cart and be able to pay for them.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Should be able to see order status.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Should be able to checkout items with a credit card, PayPal or Stripe.</a:t>
            </a:r>
          </a:p>
        </p:txBody>
      </p:sp>
    </p:spTree>
    <p:extLst>
      <p:ext uri="{BB962C8B-B14F-4D97-AF65-F5344CB8AC3E}">
        <p14:creationId xmlns:p14="http://schemas.microsoft.com/office/powerpoint/2010/main" val="163691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389A0C7-37AE-4094-94A4-B968B8F2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Project Stakeholders &amp; Implementation location and time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09091C7-9D8A-4E3D-8A7A-07D4E448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29977"/>
            <a:ext cx="4663440" cy="640080"/>
          </a:xfrm>
        </p:spPr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CB0731B-8503-4E13-8BDF-FB26AFF5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948115"/>
            <a:ext cx="4663440" cy="3163825"/>
          </a:xfrm>
        </p:spPr>
        <p:txBody>
          <a:bodyPr/>
          <a:lstStyle/>
          <a:p>
            <a:r>
              <a:rPr lang="en-US" dirty="0"/>
              <a:t>Project owner</a:t>
            </a:r>
          </a:p>
          <a:p>
            <a:r>
              <a:rPr lang="en-US" dirty="0"/>
              <a:t>Customers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Sellers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36C601E-449D-4AA0-BF6C-41AB59921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5664" y="2229977"/>
            <a:ext cx="4663440" cy="640080"/>
          </a:xfrm>
        </p:spPr>
        <p:txBody>
          <a:bodyPr/>
          <a:lstStyle/>
          <a:p>
            <a:r>
              <a:rPr lang="en-US" dirty="0"/>
              <a:t>Implementation location and time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19203C-1ABE-4763-9FE0-75AAC8CEE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5663" y="2948114"/>
            <a:ext cx="4942105" cy="31645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Vilnius University of Applied Sciences, 2021</a:t>
            </a:r>
          </a:p>
          <a:p>
            <a:pPr marL="0" indent="0">
              <a:buNone/>
            </a:pPr>
            <a:r>
              <a:rPr lang="en-US" dirty="0"/>
              <a:t>Using virtual tools like MS Teams</a:t>
            </a:r>
          </a:p>
        </p:txBody>
      </p:sp>
    </p:spTree>
    <p:extLst>
      <p:ext uri="{BB962C8B-B14F-4D97-AF65-F5344CB8AC3E}">
        <p14:creationId xmlns:p14="http://schemas.microsoft.com/office/powerpoint/2010/main" val="15175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05256"/>
          </a:xfrm>
        </p:spPr>
        <p:txBody>
          <a:bodyPr anchor="ctr">
            <a:normAutofit/>
          </a:bodyPr>
          <a:lstStyle/>
          <a:p>
            <a:r>
              <a:rPr lang="en-US" dirty="0"/>
              <a:t>Work Breakdown Structure (WBS)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52B64-5AF2-46F7-B542-24627FF6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21" y="2014194"/>
            <a:ext cx="8267158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58B8106-1C1C-44F0-8CC2-766A7CD2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3"/>
            <a:ext cx="3144774" cy="5559171"/>
          </a:xfrm>
        </p:spPr>
        <p:txBody>
          <a:bodyPr anchor="ctr"/>
          <a:lstStyle/>
          <a:p>
            <a:pPr algn="ctr"/>
            <a:r>
              <a:rPr lang="en-US" dirty="0"/>
              <a:t>Project tasks, their duration and dependencies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A2C80-6038-4CC0-9FD7-721C4D4E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35" y="131193"/>
            <a:ext cx="6267968" cy="63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3C330FC-0F08-4771-B753-1D546DF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Material and human resources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BF31D6-78BA-49DD-9B17-3FD1503FE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Material resources and their costs: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5D39510-2509-4776-A309-F6E53BA2C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4171" y="2103120"/>
            <a:ext cx="5485854" cy="3749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Human resources, payment rates &amp; methods: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033FE-20CF-4EC1-9838-A3DF4F6F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0" y="2862342"/>
            <a:ext cx="5077370" cy="1133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FD262-51C0-45CB-A619-CE738E7A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89" y="2642153"/>
            <a:ext cx="5246781" cy="31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4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211A258-2BA3-46A0-9FBB-6BE8EA2C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Fixed costs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DBF1F4-09D1-446E-9D5C-377A2F8EFA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57" y="2318969"/>
            <a:ext cx="9686219" cy="21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8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D05A20-EEBE-4FE7-A1B9-67F60DA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5650795"/>
          </a:xfrm>
        </p:spPr>
        <p:txBody>
          <a:bodyPr anchor="ctr"/>
          <a:lstStyle/>
          <a:p>
            <a:pPr algn="ctr"/>
            <a:r>
              <a:rPr lang="en-US" dirty="0"/>
              <a:t>Resources assigned to project tasks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B8336-858F-4333-80FC-4B321F224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338886"/>
            <a:ext cx="6086299" cy="6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93C8B5-C551-4DA5-A382-9135FCC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62307"/>
            <a:ext cx="10058400" cy="880719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6BC5429-9854-4F7C-BD28-C5545141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596" y="956345"/>
            <a:ext cx="8275838" cy="54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79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{21592B01-BCEB-4BD5-A4EE-53A6FB49788D}tf78438558_win32</Template>
  <TotalTime>132</TotalTime>
  <Words>887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Garamond</vt:lpstr>
      <vt:lpstr>Times New Roman</vt:lpstr>
      <vt:lpstr>SavonVTI</vt:lpstr>
      <vt:lpstr>CLOthing e-commerce shop project</vt:lpstr>
      <vt:lpstr>Project idea, goal &amp; scope. </vt:lpstr>
      <vt:lpstr>Project Stakeholders &amp; Implementation location and time</vt:lpstr>
      <vt:lpstr>Work Breakdown Structure (WBS)</vt:lpstr>
      <vt:lpstr>Project tasks, their duration and dependencies</vt:lpstr>
      <vt:lpstr>Material and human resources</vt:lpstr>
      <vt:lpstr>Fixed costs</vt:lpstr>
      <vt:lpstr>Resources assigned to project tasks</vt:lpstr>
      <vt:lpstr>Project schedule</vt:lpstr>
      <vt:lpstr>Project budget 15.244€</vt:lpstr>
      <vt:lpstr>Project funding resources &amp; scope</vt:lpstr>
      <vt:lpstr>Project risks</vt:lpstr>
      <vt:lpstr>Risk reduction measures</vt:lpstr>
      <vt:lpstr>Quality management</vt:lpstr>
      <vt:lpstr>Project communication management</vt:lpstr>
      <vt:lpstr>SWOT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e-commerce shop project</dc:title>
  <dc:creator>Džiugas Pečiulevičius</dc:creator>
  <cp:lastModifiedBy>Džiugas Pečiulevičius</cp:lastModifiedBy>
  <cp:revision>12</cp:revision>
  <dcterms:created xsi:type="dcterms:W3CDTF">2021-03-17T16:47:44Z</dcterms:created>
  <dcterms:modified xsi:type="dcterms:W3CDTF">2021-03-18T06:44:52Z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