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8B1F9-A7AD-4D2E-8563-FC08237263C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9F552-BDFC-4562-8EF5-B0BCAC06770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9F552-BDFC-4562-8EF5-B0BCAC06770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Antraštė 1"/>
          <p:cNvSpPr>
            <a:spLocks noGrp="1"/>
          </p:cNvSpPr>
          <p:nvPr>
            <p:ph type="ctrTitle" hasCustomPrompt="1"/>
          </p:nvPr>
        </p:nvSpPr>
        <p:spPr>
          <a:xfrm>
            <a:off x="685800" y="2130425"/>
            <a:ext cx="7772400" cy="1470025"/>
          </a:xfrm>
        </p:spPr>
        <p:txBody>
          <a:bodyPr/>
          <a:lstStyle/>
          <a:p>
            <a:r>
              <a:rPr lang="lt-LT"/>
              <a:t>Spustelėję redag. ruoš. pavad. stilių</a:t>
            </a:r>
            <a:endParaRPr lang="lt-LT"/>
          </a:p>
        </p:txBody>
      </p:sp>
      <p:sp>
        <p:nvSpPr>
          <p:cNvPr id="3" name="Antrinis pavadinimas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Spustelėję redag. ruoš. paantrš. stilių</a:t>
            </a:r>
            <a:endParaRPr lang="lt-LT"/>
          </a:p>
        </p:txBody>
      </p:sp>
      <p:sp>
        <p:nvSpPr>
          <p:cNvPr id="4" name="Datos vietos rezervavimo ženklas 3"/>
          <p:cNvSpPr>
            <a:spLocks noGrp="1"/>
          </p:cNvSpPr>
          <p:nvPr>
            <p:ph type="dt" sz="half" idx="10"/>
          </p:nvPr>
        </p:nvSpPr>
        <p:spPr/>
        <p:txBody>
          <a:body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11"/>
          </p:nvPr>
        </p:nvSpPr>
        <p:spPr/>
        <p:txBody>
          <a:bodyPr/>
          <a:lstStyle/>
          <a:p>
            <a:endParaRPr lang="lt-LT" dirty="0"/>
          </a:p>
        </p:txBody>
      </p:sp>
      <p:sp>
        <p:nvSpPr>
          <p:cNvPr id="6" name="Skaidrės numerio vietos rezervavimo ženklas 5"/>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Vertikalaus teksto vietos rezervavimo ženklas 2"/>
          <p:cNvSpPr>
            <a:spLocks noGrp="1"/>
          </p:cNvSpPr>
          <p:nvPr>
            <p:ph type="body" orient="vert" idx="1" hasCustomPrompt="1"/>
          </p:nvPr>
        </p:nvSpPr>
        <p:spPr/>
        <p:txBody>
          <a:bodyPr vert="eaVert"/>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11"/>
          </p:nvPr>
        </p:nvSpPr>
        <p:spPr/>
        <p:txBody>
          <a:bodyPr/>
          <a:lstStyle/>
          <a:p>
            <a:endParaRPr lang="lt-LT" dirty="0"/>
          </a:p>
        </p:txBody>
      </p:sp>
      <p:sp>
        <p:nvSpPr>
          <p:cNvPr id="6" name="Skaidrės numerio vietos rezervavimo ženklas 5"/>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hasCustomPrompt="1"/>
          </p:nvPr>
        </p:nvSpPr>
        <p:spPr>
          <a:xfrm>
            <a:off x="6629400" y="274638"/>
            <a:ext cx="2057400" cy="5851525"/>
          </a:xfrm>
        </p:spPr>
        <p:txBody>
          <a:bodyPr vert="eaVert"/>
          <a:lstStyle/>
          <a:p>
            <a:r>
              <a:rPr lang="lt-LT"/>
              <a:t>Spustelėję redag. ruoš. pavad. stilių</a:t>
            </a:r>
            <a:endParaRPr lang="lt-LT"/>
          </a:p>
        </p:txBody>
      </p:sp>
      <p:sp>
        <p:nvSpPr>
          <p:cNvPr id="3" name="Vertikalaus teksto vietos rezervavimo ženklas 2"/>
          <p:cNvSpPr>
            <a:spLocks noGrp="1"/>
          </p:cNvSpPr>
          <p:nvPr>
            <p:ph type="body" orient="vert" idx="1" hasCustomPrompt="1"/>
          </p:nvPr>
        </p:nvSpPr>
        <p:spPr>
          <a:xfrm>
            <a:off x="457200" y="274638"/>
            <a:ext cx="6019800" cy="5851525"/>
          </a:xfrm>
        </p:spPr>
        <p:txBody>
          <a:bodyPr vert="eaVert"/>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11"/>
          </p:nvPr>
        </p:nvSpPr>
        <p:spPr/>
        <p:txBody>
          <a:bodyPr/>
          <a:lstStyle/>
          <a:p>
            <a:endParaRPr lang="lt-LT" dirty="0"/>
          </a:p>
        </p:txBody>
      </p:sp>
      <p:sp>
        <p:nvSpPr>
          <p:cNvPr id="6" name="Skaidrės numerio vietos rezervavimo ženklas 5"/>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Turinio vietos rezervavimo ženklas 2"/>
          <p:cNvSpPr>
            <a:spLocks noGrp="1"/>
          </p:cNvSpPr>
          <p:nvPr>
            <p:ph idx="1" hasCustomPrompt="1"/>
          </p:nvPr>
        </p:nvSpPr>
        <p:spPr/>
        <p:txBody>
          <a:body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11"/>
          </p:nvPr>
        </p:nvSpPr>
        <p:spPr/>
        <p:txBody>
          <a:bodyPr/>
          <a:lstStyle/>
          <a:p>
            <a:endParaRPr lang="lt-LT" dirty="0"/>
          </a:p>
        </p:txBody>
      </p:sp>
      <p:sp>
        <p:nvSpPr>
          <p:cNvPr id="6" name="Skaidrės numerio vietos rezervavimo ženklas 5"/>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722313" y="4406900"/>
            <a:ext cx="7772400" cy="1362075"/>
          </a:xfrm>
        </p:spPr>
        <p:txBody>
          <a:bodyPr anchor="t"/>
          <a:lstStyle>
            <a:lvl1pPr algn="l">
              <a:defRPr sz="4000" b="1" cap="all"/>
            </a:lvl1pPr>
          </a:lstStyle>
          <a:p>
            <a:r>
              <a:rPr lang="lt-LT"/>
              <a:t>Spustelėję redag. ruoš. pavad. stilių</a:t>
            </a:r>
            <a:endParaRPr lang="lt-LT"/>
          </a:p>
        </p:txBody>
      </p:sp>
      <p:sp>
        <p:nvSpPr>
          <p:cNvPr id="3" name="Teksto vietos rezervavimo ženklas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Spustelėję redag. ruoš. teksto stilių</a:t>
            </a:r>
            <a:endParaRPr lang="lt-LT"/>
          </a:p>
        </p:txBody>
      </p:sp>
      <p:sp>
        <p:nvSpPr>
          <p:cNvPr id="4" name="Datos vietos rezervavimo ženklas 3"/>
          <p:cNvSpPr>
            <a:spLocks noGrp="1"/>
          </p:cNvSpPr>
          <p:nvPr>
            <p:ph type="dt" sz="half" idx="10"/>
          </p:nvPr>
        </p:nvSpPr>
        <p:spPr/>
        <p:txBody>
          <a:body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11"/>
          </p:nvPr>
        </p:nvSpPr>
        <p:spPr/>
        <p:txBody>
          <a:bodyPr/>
          <a:lstStyle/>
          <a:p>
            <a:endParaRPr lang="lt-LT" dirty="0"/>
          </a:p>
        </p:txBody>
      </p:sp>
      <p:sp>
        <p:nvSpPr>
          <p:cNvPr id="6" name="Skaidrės numerio vietos rezervavimo ženklas 5"/>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Turinio vietos rezervavimo ženklas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Turinio vietos rezervavimo ženklas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5" name="Datos vietos rezervavimo ženklas 4"/>
          <p:cNvSpPr>
            <a:spLocks noGrp="1"/>
          </p:cNvSpPr>
          <p:nvPr>
            <p:ph type="dt" sz="half" idx="10"/>
          </p:nvPr>
        </p:nvSpPr>
        <p:spPr/>
        <p:txBody>
          <a:bodyPr/>
          <a:lstStyle/>
          <a:p>
            <a:fld id="{9C5A220F-F25A-4E5D-AEB4-8D3C575E0537}" type="datetimeFigureOut">
              <a:rPr lang="lt-LT" smtClean="0"/>
            </a:fld>
            <a:endParaRPr lang="lt-LT" dirty="0"/>
          </a:p>
        </p:txBody>
      </p:sp>
      <p:sp>
        <p:nvSpPr>
          <p:cNvPr id="6" name="Poraštės vietos rezervavimo ženklas 5"/>
          <p:cNvSpPr>
            <a:spLocks noGrp="1"/>
          </p:cNvSpPr>
          <p:nvPr>
            <p:ph type="ftr" sz="quarter" idx="11"/>
          </p:nvPr>
        </p:nvSpPr>
        <p:spPr/>
        <p:txBody>
          <a:bodyPr/>
          <a:lstStyle/>
          <a:p>
            <a:endParaRPr lang="lt-LT" dirty="0"/>
          </a:p>
        </p:txBody>
      </p:sp>
      <p:sp>
        <p:nvSpPr>
          <p:cNvPr id="7" name="Skaidrės numerio vietos rezervavimo ženklas 6"/>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lvl1pPr>
              <a:defRPr/>
            </a:lvl1pPr>
          </a:lstStyle>
          <a:p>
            <a:r>
              <a:rPr lang="lt-LT"/>
              <a:t>Spustelėję redag. ruoš. pavad. stilių</a:t>
            </a:r>
            <a:endParaRPr lang="lt-LT"/>
          </a:p>
        </p:txBody>
      </p:sp>
      <p:sp>
        <p:nvSpPr>
          <p:cNvPr id="3" name="Teksto vietos rezervavimo ženklas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endParaRPr lang="lt-LT"/>
          </a:p>
        </p:txBody>
      </p:sp>
      <p:sp>
        <p:nvSpPr>
          <p:cNvPr id="4" name="Turinio vietos rezervavimo ženklas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5" name="Teksto vietos rezervavimo ženklas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endParaRPr lang="lt-LT"/>
          </a:p>
        </p:txBody>
      </p:sp>
      <p:sp>
        <p:nvSpPr>
          <p:cNvPr id="6" name="Turinio vietos rezervavimo ženklas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7" name="Datos vietos rezervavimo ženklas 6"/>
          <p:cNvSpPr>
            <a:spLocks noGrp="1"/>
          </p:cNvSpPr>
          <p:nvPr>
            <p:ph type="dt" sz="half" idx="10"/>
          </p:nvPr>
        </p:nvSpPr>
        <p:spPr/>
        <p:txBody>
          <a:bodyPr/>
          <a:lstStyle/>
          <a:p>
            <a:fld id="{9C5A220F-F25A-4E5D-AEB4-8D3C575E0537}" type="datetimeFigureOut">
              <a:rPr lang="lt-LT" smtClean="0"/>
            </a:fld>
            <a:endParaRPr lang="lt-LT" dirty="0"/>
          </a:p>
        </p:txBody>
      </p:sp>
      <p:sp>
        <p:nvSpPr>
          <p:cNvPr id="8" name="Poraštės vietos rezervavimo ženklas 7"/>
          <p:cNvSpPr>
            <a:spLocks noGrp="1"/>
          </p:cNvSpPr>
          <p:nvPr>
            <p:ph type="ftr" sz="quarter" idx="11"/>
          </p:nvPr>
        </p:nvSpPr>
        <p:spPr/>
        <p:txBody>
          <a:bodyPr/>
          <a:lstStyle/>
          <a:p>
            <a:endParaRPr lang="lt-LT" dirty="0"/>
          </a:p>
        </p:txBody>
      </p:sp>
      <p:sp>
        <p:nvSpPr>
          <p:cNvPr id="9" name="Skaidrės numerio vietos rezervavimo ženklas 8"/>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Datos vietos rezervavimo ženklas 2"/>
          <p:cNvSpPr>
            <a:spLocks noGrp="1"/>
          </p:cNvSpPr>
          <p:nvPr>
            <p:ph type="dt" sz="half" idx="10"/>
          </p:nvPr>
        </p:nvSpPr>
        <p:spPr/>
        <p:txBody>
          <a:bodyPr/>
          <a:lstStyle/>
          <a:p>
            <a:fld id="{9C5A220F-F25A-4E5D-AEB4-8D3C575E0537}" type="datetimeFigureOut">
              <a:rPr lang="lt-LT" smtClean="0"/>
            </a:fld>
            <a:endParaRPr lang="lt-LT" dirty="0"/>
          </a:p>
        </p:txBody>
      </p:sp>
      <p:sp>
        <p:nvSpPr>
          <p:cNvPr id="4" name="Poraštės vietos rezervavimo ženklas 3"/>
          <p:cNvSpPr>
            <a:spLocks noGrp="1"/>
          </p:cNvSpPr>
          <p:nvPr>
            <p:ph type="ftr" sz="quarter" idx="11"/>
          </p:nvPr>
        </p:nvSpPr>
        <p:spPr/>
        <p:txBody>
          <a:bodyPr/>
          <a:lstStyle/>
          <a:p>
            <a:endParaRPr lang="lt-LT" dirty="0"/>
          </a:p>
        </p:txBody>
      </p:sp>
      <p:sp>
        <p:nvSpPr>
          <p:cNvPr id="5" name="Skaidrės numerio vietos rezervavimo ženklas 4"/>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9C5A220F-F25A-4E5D-AEB4-8D3C575E0537}" type="datetimeFigureOut">
              <a:rPr lang="lt-LT" smtClean="0"/>
            </a:fld>
            <a:endParaRPr lang="lt-LT" dirty="0"/>
          </a:p>
        </p:txBody>
      </p:sp>
      <p:sp>
        <p:nvSpPr>
          <p:cNvPr id="3" name="Poraštės vietos rezervavimo ženklas 2"/>
          <p:cNvSpPr>
            <a:spLocks noGrp="1"/>
          </p:cNvSpPr>
          <p:nvPr>
            <p:ph type="ftr" sz="quarter" idx="11"/>
          </p:nvPr>
        </p:nvSpPr>
        <p:spPr/>
        <p:txBody>
          <a:bodyPr/>
          <a:lstStyle/>
          <a:p>
            <a:endParaRPr lang="lt-LT" dirty="0"/>
          </a:p>
        </p:txBody>
      </p:sp>
      <p:sp>
        <p:nvSpPr>
          <p:cNvPr id="4" name="Skaidrės numerio vietos rezervavimo ženklas 3"/>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457200" y="273050"/>
            <a:ext cx="3008313" cy="1162050"/>
          </a:xfrm>
        </p:spPr>
        <p:txBody>
          <a:bodyPr anchor="b"/>
          <a:lstStyle>
            <a:lvl1pPr algn="l">
              <a:defRPr sz="2000" b="1"/>
            </a:lvl1pPr>
          </a:lstStyle>
          <a:p>
            <a:r>
              <a:rPr lang="lt-LT"/>
              <a:t>Spustelėję redag. ruoš. pavad. stilių</a:t>
            </a:r>
            <a:endParaRPr lang="lt-LT"/>
          </a:p>
        </p:txBody>
      </p:sp>
      <p:sp>
        <p:nvSpPr>
          <p:cNvPr id="3" name="Turinio vietos rezervavimo ženklas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Teksto vietos rezervavimo ženklas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endParaRPr lang="lt-LT"/>
          </a:p>
        </p:txBody>
      </p:sp>
      <p:sp>
        <p:nvSpPr>
          <p:cNvPr id="5" name="Datos vietos rezervavimo ženklas 4"/>
          <p:cNvSpPr>
            <a:spLocks noGrp="1"/>
          </p:cNvSpPr>
          <p:nvPr>
            <p:ph type="dt" sz="half" idx="10"/>
          </p:nvPr>
        </p:nvSpPr>
        <p:spPr/>
        <p:txBody>
          <a:bodyPr/>
          <a:lstStyle/>
          <a:p>
            <a:fld id="{9C5A220F-F25A-4E5D-AEB4-8D3C575E0537}" type="datetimeFigureOut">
              <a:rPr lang="lt-LT" smtClean="0"/>
            </a:fld>
            <a:endParaRPr lang="lt-LT" dirty="0"/>
          </a:p>
        </p:txBody>
      </p:sp>
      <p:sp>
        <p:nvSpPr>
          <p:cNvPr id="6" name="Poraštės vietos rezervavimo ženklas 5"/>
          <p:cNvSpPr>
            <a:spLocks noGrp="1"/>
          </p:cNvSpPr>
          <p:nvPr>
            <p:ph type="ftr" sz="quarter" idx="11"/>
          </p:nvPr>
        </p:nvSpPr>
        <p:spPr/>
        <p:txBody>
          <a:bodyPr/>
          <a:lstStyle/>
          <a:p>
            <a:endParaRPr lang="lt-LT" dirty="0"/>
          </a:p>
        </p:txBody>
      </p:sp>
      <p:sp>
        <p:nvSpPr>
          <p:cNvPr id="7" name="Skaidrės numerio vietos rezervavimo ženklas 6"/>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1792288" y="4800600"/>
            <a:ext cx="5486400" cy="566738"/>
          </a:xfrm>
        </p:spPr>
        <p:txBody>
          <a:bodyPr anchor="b"/>
          <a:lstStyle>
            <a:lvl1pPr algn="l">
              <a:defRPr sz="2000" b="1"/>
            </a:lvl1pPr>
          </a:lstStyle>
          <a:p>
            <a:r>
              <a:rPr lang="lt-LT"/>
              <a:t>Spustelėję redag. ruoš. pavad. stilių</a:t>
            </a:r>
            <a:endParaRPr lang="lt-LT"/>
          </a:p>
        </p:txBody>
      </p:sp>
      <p:sp>
        <p:nvSpPr>
          <p:cNvPr id="3" name="Paveikslėlio vietos rezervavimo ženklas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dirty="0"/>
          </a:p>
        </p:txBody>
      </p:sp>
      <p:sp>
        <p:nvSpPr>
          <p:cNvPr id="4" name="Teksto vietos rezervavimo ženklas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endParaRPr lang="lt-LT"/>
          </a:p>
        </p:txBody>
      </p:sp>
      <p:sp>
        <p:nvSpPr>
          <p:cNvPr id="5" name="Datos vietos rezervavimo ženklas 4"/>
          <p:cNvSpPr>
            <a:spLocks noGrp="1"/>
          </p:cNvSpPr>
          <p:nvPr>
            <p:ph type="dt" sz="half" idx="10"/>
          </p:nvPr>
        </p:nvSpPr>
        <p:spPr/>
        <p:txBody>
          <a:bodyPr/>
          <a:lstStyle/>
          <a:p>
            <a:fld id="{9C5A220F-F25A-4E5D-AEB4-8D3C575E0537}" type="datetimeFigureOut">
              <a:rPr lang="lt-LT" smtClean="0"/>
            </a:fld>
            <a:endParaRPr lang="lt-LT" dirty="0"/>
          </a:p>
        </p:txBody>
      </p:sp>
      <p:sp>
        <p:nvSpPr>
          <p:cNvPr id="6" name="Poraštės vietos rezervavimo ženklas 5"/>
          <p:cNvSpPr>
            <a:spLocks noGrp="1"/>
          </p:cNvSpPr>
          <p:nvPr>
            <p:ph type="ftr" sz="quarter" idx="11"/>
          </p:nvPr>
        </p:nvSpPr>
        <p:spPr/>
        <p:txBody>
          <a:bodyPr/>
          <a:lstStyle/>
          <a:p>
            <a:endParaRPr lang="lt-LT" dirty="0"/>
          </a:p>
        </p:txBody>
      </p:sp>
      <p:sp>
        <p:nvSpPr>
          <p:cNvPr id="7" name="Skaidrės numerio vietos rezervavimo ženklas 6"/>
          <p:cNvSpPr>
            <a:spLocks noGrp="1"/>
          </p:cNvSpPr>
          <p:nvPr>
            <p:ph type="sldNum" sz="quarter" idx="12"/>
          </p:nvPr>
        </p:nvSpPr>
        <p:spPr/>
        <p:txBody>
          <a:bodyPr/>
          <a:lstStyle/>
          <a:p>
            <a:fld id="{CA84D50B-756C-4257-BF8F-A2F6C1522D86}" type="slidenum">
              <a:rPr lang="lt-LT" smtClean="0"/>
            </a:fld>
            <a:endParaRPr lang="lt-LT"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lt-LT"/>
              <a:t>Spustelėję redag. ruoš. pavad. stilių</a:t>
            </a:r>
            <a:endParaRPr lang="lt-LT"/>
          </a:p>
        </p:txBody>
      </p:sp>
      <p:sp>
        <p:nvSpPr>
          <p:cNvPr id="3" name="Teksto vietos rezervavimo ženkla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A220F-F25A-4E5D-AEB4-8D3C575E0537}" type="datetimeFigureOut">
              <a:rPr lang="lt-LT" smtClean="0"/>
            </a:fld>
            <a:endParaRPr lang="lt-LT" dirty="0"/>
          </a:p>
        </p:txBody>
      </p:sp>
      <p:sp>
        <p:nvSpPr>
          <p:cNvPr id="5" name="Poraštės vietos rezervavimo ženklas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dirty="0"/>
          </a:p>
        </p:txBody>
      </p:sp>
      <p:sp>
        <p:nvSpPr>
          <p:cNvPr id="6" name="Skaidrės numerio vietos rezervavimo ženklas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4D50B-756C-4257-BF8F-A2F6C1522D86}" type="slidenum">
              <a:rPr lang="lt-LT" smtClean="0"/>
            </a:fld>
            <a:endParaRPr lang="lt-L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3000" r="-13000"/>
          </a:stretch>
        </a:blipFill>
        <a:effectLst/>
      </p:bgPr>
    </p:bg>
    <p:spTree>
      <p:nvGrpSpPr>
        <p:cNvPr id="1" name=""/>
        <p:cNvGrpSpPr/>
        <p:nvPr/>
      </p:nvGrpSpPr>
      <p:grpSpPr>
        <a:xfrm>
          <a:off x="0" y="0"/>
          <a:ext cx="0" cy="0"/>
          <a:chOff x="0" y="0"/>
          <a:chExt cx="0" cy="0"/>
        </a:xfrm>
      </p:grpSpPr>
      <p:sp>
        <p:nvSpPr>
          <p:cNvPr id="2" name="Antraštė 1"/>
          <p:cNvSpPr>
            <a:spLocks noGrp="1"/>
          </p:cNvSpPr>
          <p:nvPr>
            <p:ph type="ctrTitle"/>
          </p:nvPr>
        </p:nvSpPr>
        <p:spPr>
          <a:xfrm>
            <a:off x="457200" y="381001"/>
            <a:ext cx="3886200" cy="2133599"/>
          </a:xfrm>
        </p:spPr>
        <p:txBody>
          <a:bodyPr/>
          <a:lstStyle/>
          <a:p>
            <a:r>
              <a:rPr lang="en-US" b="1" dirty="0">
                <a:solidFill>
                  <a:schemeClr val="accent3">
                    <a:lumMod val="50000"/>
                  </a:schemeClr>
                </a:solidFill>
                <a:latin typeface="Algerian" panose="04020705040A02060702" pitchFamily="82" charset="0"/>
              </a:rPr>
              <a:t>Judicial System </a:t>
            </a:r>
            <a:endParaRPr lang="lt-LT" b="1" dirty="0">
              <a:solidFill>
                <a:schemeClr val="accent3">
                  <a:lumMod val="50000"/>
                </a:schemeClr>
              </a:solidFill>
              <a:latin typeface="Algerian" panose="04020705040A02060702" pitchFamily="82" charset="0"/>
            </a:endParaRPr>
          </a:p>
        </p:txBody>
      </p:sp>
      <p:sp>
        <p:nvSpPr>
          <p:cNvPr id="3" name="Antrinis pavadinimas 2"/>
          <p:cNvSpPr>
            <a:spLocks noGrp="1"/>
          </p:cNvSpPr>
          <p:nvPr>
            <p:ph type="subTitle" idx="1"/>
          </p:nvPr>
        </p:nvSpPr>
        <p:spPr>
          <a:xfrm>
            <a:off x="7924800" y="6400800"/>
            <a:ext cx="838200" cy="228600"/>
          </a:xfrm>
        </p:spPr>
        <p:txBody>
          <a:bodyPr>
            <a:normAutofit fontScale="32500" lnSpcReduction="20000"/>
          </a:bodyPr>
          <a:lstStyle/>
          <a:p>
            <a:r>
              <a:rPr lang="en-US">
                <a:solidFill>
                  <a:schemeClr val="accent3">
                    <a:lumMod val="50000"/>
                  </a:schemeClr>
                </a:solidFill>
              </a:rPr>
              <a:t>2019</a:t>
            </a:r>
            <a:endParaRPr lang="lt-LT"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Courts of general jurisdiction.</a:t>
            </a:r>
            <a:b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2800" b="1" i="0" u="none" strike="noStrike" baseline="0" dirty="0">
                <a:solidFill>
                  <a:schemeClr val="tx2">
                    <a:lumMod val="60000"/>
                    <a:lumOff val="40000"/>
                  </a:schemeClr>
                </a:solidFill>
                <a:latin typeface="Times New Roman" panose="02020603050405020304" pitchFamily="18" charset="0"/>
                <a:cs typeface="Times New Roman" panose="02020603050405020304" pitchFamily="18" charset="0"/>
              </a:rPr>
              <a:t>The Supreme Court of Lithuania</a:t>
            </a:r>
            <a:endParaRPr lang="lt-LT"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447800"/>
            <a:ext cx="5867400" cy="5181600"/>
          </a:xfrm>
        </p:spPr>
        <p:txBody>
          <a:bodyPr>
            <a:noAutofit/>
          </a:bodyPr>
          <a:lstStyle/>
          <a:p>
            <a:pPr marL="0" indent="0" algn="ctr">
              <a:buNone/>
            </a:pPr>
            <a:r>
              <a:rPr lang="en-US" sz="1600" b="1" i="1" u="none" strike="noStrike" baseline="0" dirty="0">
                <a:solidFill>
                  <a:srgbClr val="719EC2"/>
                </a:solidFill>
                <a:latin typeface="Times New Roman" panose="02020603050405020304" pitchFamily="18" charset="0"/>
                <a:cs typeface="Times New Roman" panose="02020603050405020304" pitchFamily="18" charset="0"/>
              </a:rPr>
              <a:t>Jurisdiction of the Supreme Court of Lithuania</a:t>
            </a:r>
            <a:endParaRPr lang="en-US" sz="1600" b="1" i="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en-US" sz="1600" b="1" dirty="0">
                <a:solidFill>
                  <a:srgbClr val="000000"/>
                </a:solidFill>
                <a:latin typeface="Times New Roman" panose="02020603050405020304" pitchFamily="18" charset="0"/>
                <a:cs typeface="Times New Roman" panose="02020603050405020304" pitchFamily="18" charset="0"/>
              </a:rPr>
              <a:t>Article 23 of the Law on Courts regulates that the </a:t>
            </a:r>
            <a:r>
              <a:rPr lang="lt-LT" sz="1600" b="1" dirty="0">
                <a:solidFill>
                  <a:srgbClr val="000000"/>
                </a:solidFill>
                <a:latin typeface="Times New Roman" panose="02020603050405020304" pitchFamily="18" charset="0"/>
                <a:cs typeface="Times New Roman" panose="02020603050405020304" pitchFamily="18" charset="0"/>
              </a:rPr>
              <a:t>Supreme Court of Lithuania:</a:t>
            </a:r>
            <a:endParaRPr lang="lt-LT" sz="16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600" b="1" dirty="0">
                <a:solidFill>
                  <a:srgbClr val="000000"/>
                </a:solidFill>
                <a:latin typeface="Times New Roman" panose="02020603050405020304" pitchFamily="18" charset="0"/>
                <a:cs typeface="Times New Roman" panose="02020603050405020304" pitchFamily="18" charset="0"/>
              </a:rPr>
              <a:t>• is the only court of the cassation instance for reviewing </a:t>
            </a:r>
            <a:r>
              <a:rPr lang="lt-LT" sz="1600" b="1" dirty="0">
                <a:solidFill>
                  <a:srgbClr val="000000"/>
                </a:solidFill>
                <a:latin typeface="Times New Roman" panose="02020603050405020304" pitchFamily="18" charset="0"/>
                <a:cs typeface="Times New Roman" panose="02020603050405020304" pitchFamily="18" charset="0"/>
              </a:rPr>
              <a:t>effective decisions, judgements, rulings,</a:t>
            </a:r>
            <a:r>
              <a:rPr lang="en-US" sz="1600" b="1" dirty="0">
                <a:solidFill>
                  <a:srgbClr val="000000"/>
                </a:solidFill>
                <a:latin typeface="Times New Roman" panose="02020603050405020304" pitchFamily="18" charset="0"/>
                <a:cs typeface="Times New Roman" panose="02020603050405020304" pitchFamily="18" charset="0"/>
              </a:rPr>
              <a:t> resolutions (except the resolutions for cases of administrative offences) and orders of the courts of general jurisdiction. The Supreme Court hear requests for the reopening of decided administrative </a:t>
            </a:r>
            <a:r>
              <a:rPr lang="lt-LT" sz="1600" b="1" dirty="0">
                <a:solidFill>
                  <a:srgbClr val="000000"/>
                </a:solidFill>
                <a:latin typeface="Times New Roman" panose="02020603050405020304" pitchFamily="18" charset="0"/>
                <a:cs typeface="Times New Roman" panose="02020603050405020304" pitchFamily="18" charset="0"/>
              </a:rPr>
              <a:t>offences cases.</a:t>
            </a:r>
            <a:endParaRPr lang="lt-LT" sz="16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600" b="1" dirty="0">
                <a:solidFill>
                  <a:srgbClr val="000000"/>
                </a:solidFill>
                <a:latin typeface="Times New Roman" panose="02020603050405020304" pitchFamily="18" charset="0"/>
                <a:cs typeface="Times New Roman" panose="02020603050405020304" pitchFamily="18" charset="0"/>
              </a:rPr>
              <a:t>• develops a uniform court practice in the interpretation and application of statutes and other legal acts. </a:t>
            </a:r>
            <a:endParaRPr lang="en-US" sz="16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600" b="1" dirty="0">
                <a:solidFill>
                  <a:srgbClr val="000000"/>
                </a:solidFill>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analyses and sums up, in accordance with the interpretation by judicial institutions of the European Union, the practice of courts of general jurisdiction in the application of the legislation of the European</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Union and shall make recommendations on the cooperation between Lithuanian courts of general jurisdiction and judicial institutions of the European Union in ensuring uniform interpretation of legal acts of the European Union and their application in the Republic of Lithuania.</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performs other functions assigned to its jurisdiction by law.</a:t>
            </a:r>
            <a:endParaRPr lang="lt-LT" sz="16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6400800" y="1524000"/>
            <a:ext cx="2514600" cy="5181600"/>
          </a:xfrm>
        </p:spPr>
        <p:txBody>
          <a:bodyPr>
            <a:normAutofit fontScale="32500" lnSpcReduction="20000"/>
          </a:bodyPr>
          <a:lstStyle/>
          <a:p>
            <a:pPr marL="0" indent="0" algn="ctr">
              <a:buNone/>
            </a:pPr>
            <a:r>
              <a:rPr lang="lt-LT" b="1" u="none" strike="noStrike" baseline="0" dirty="0">
                <a:solidFill>
                  <a:srgbClr val="719EC2"/>
                </a:solidFill>
                <a:latin typeface="Times New Roman" panose="02020603050405020304" pitchFamily="18" charset="0"/>
                <a:cs typeface="Times New Roman" panose="02020603050405020304" pitchFamily="18" charset="0"/>
              </a:rPr>
              <a:t>Lietuvos Aukščiausiojo Teismo kompetencija</a:t>
            </a:r>
            <a:endParaRPr lang="en-US"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lgn="ctr">
              <a:buNone/>
            </a:pPr>
            <a:endParaRPr lang="lt-LT"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Teismų įstatymo 23 straipsnyje numatyta,</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kad Lietuvos Aukščiausiasis Teismas:</a:t>
            </a:r>
            <a:endParaRPr lang="en-US" sz="3200" dirty="0">
              <a:solidFill>
                <a:srgbClr val="000000"/>
              </a:solidFill>
              <a:latin typeface="Times New Roman" panose="02020603050405020304" pitchFamily="18" charset="0"/>
              <a:cs typeface="Times New Roman" panose="02020603050405020304" pitchFamily="18" charset="0"/>
            </a:endParaRPr>
          </a:p>
          <a:p>
            <a:pPr marL="0" indent="0">
              <a:buNone/>
            </a:pP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 </a:t>
            </a:r>
            <a:r>
              <a:rPr lang="lt-LT" sz="3200" dirty="0">
                <a:solidFill>
                  <a:srgbClr val="FF0000"/>
                </a:solidFill>
                <a:latin typeface="Times New Roman" panose="02020603050405020304" pitchFamily="18" charset="0"/>
                <a:cs typeface="Times New Roman" panose="02020603050405020304" pitchFamily="18" charset="0"/>
              </a:rPr>
              <a:t>yra vienintelis kasacinės instancijos teismas</a:t>
            </a:r>
            <a:endParaRPr lang="lt-LT" sz="3200" dirty="0">
              <a:solidFill>
                <a:srgbClr val="FF0000"/>
              </a:solidFill>
              <a:latin typeface="Times New Roman" panose="02020603050405020304" pitchFamily="18" charset="0"/>
              <a:cs typeface="Times New Roman" panose="02020603050405020304" pitchFamily="18" charset="0"/>
            </a:endParaRPr>
          </a:p>
          <a:p>
            <a:pPr marL="0" indent="0">
              <a:buNone/>
            </a:pPr>
            <a:r>
              <a:rPr lang="lt-LT" sz="3200" dirty="0">
                <a:solidFill>
                  <a:srgbClr val="FF0000"/>
                </a:solidFill>
                <a:latin typeface="Times New Roman" panose="02020603050405020304" pitchFamily="18" charset="0"/>
                <a:cs typeface="Times New Roman" panose="02020603050405020304" pitchFamily="18" charset="0"/>
              </a:rPr>
              <a:t>įsiteisėjusiems bendrosios kompetencijos</a:t>
            </a:r>
            <a:endParaRPr lang="lt-LT" sz="3200" dirty="0">
              <a:solidFill>
                <a:srgbClr val="FF0000"/>
              </a:solidFill>
              <a:latin typeface="Times New Roman" panose="02020603050405020304" pitchFamily="18" charset="0"/>
              <a:cs typeface="Times New Roman" panose="02020603050405020304" pitchFamily="18" charset="0"/>
            </a:endParaRPr>
          </a:p>
          <a:p>
            <a:pPr marL="0" indent="0">
              <a:buNone/>
            </a:pPr>
            <a:r>
              <a:rPr lang="lt-LT" sz="3200" dirty="0">
                <a:solidFill>
                  <a:srgbClr val="FF0000"/>
                </a:solidFill>
                <a:latin typeface="Times New Roman" panose="02020603050405020304" pitchFamily="18" charset="0"/>
                <a:cs typeface="Times New Roman" panose="02020603050405020304" pitchFamily="18" charset="0"/>
              </a:rPr>
              <a:t>teismų sprendimams, nuosprendžiams, nutartims,</a:t>
            </a:r>
            <a:r>
              <a:rPr lang="en-US" sz="3200" dirty="0">
                <a:solidFill>
                  <a:srgbClr val="FF0000"/>
                </a:solidFill>
                <a:latin typeface="Times New Roman" panose="02020603050405020304" pitchFamily="18" charset="0"/>
                <a:cs typeface="Times New Roman" panose="02020603050405020304" pitchFamily="18" charset="0"/>
              </a:rPr>
              <a:t> </a:t>
            </a:r>
            <a:r>
              <a:rPr lang="lt-LT" sz="3200" dirty="0">
                <a:solidFill>
                  <a:srgbClr val="FF0000"/>
                </a:solidFill>
                <a:latin typeface="Times New Roman" panose="02020603050405020304" pitchFamily="18" charset="0"/>
                <a:cs typeface="Times New Roman" panose="02020603050405020304" pitchFamily="18" charset="0"/>
              </a:rPr>
              <a:t>nutarimams (išskyrus nutarimus</a:t>
            </a:r>
            <a:endParaRPr lang="lt-LT" sz="3200" dirty="0">
              <a:solidFill>
                <a:srgbClr val="FF0000"/>
              </a:solidFill>
              <a:latin typeface="Times New Roman" panose="02020603050405020304" pitchFamily="18" charset="0"/>
              <a:cs typeface="Times New Roman" panose="02020603050405020304" pitchFamily="18" charset="0"/>
            </a:endParaRPr>
          </a:p>
          <a:p>
            <a:pPr marL="0" indent="0">
              <a:buNone/>
            </a:pPr>
            <a:r>
              <a:rPr lang="lt-LT" sz="3200" dirty="0">
                <a:solidFill>
                  <a:srgbClr val="FF0000"/>
                </a:solidFill>
                <a:latin typeface="Times New Roman" panose="02020603050405020304" pitchFamily="18" charset="0"/>
                <a:cs typeface="Times New Roman" panose="02020603050405020304" pitchFamily="18" charset="0"/>
              </a:rPr>
              <a:t>administracinių teisės pažeidimų bylose) ir</a:t>
            </a:r>
            <a:endParaRPr lang="lt-LT" sz="3200" dirty="0">
              <a:solidFill>
                <a:srgbClr val="FF0000"/>
              </a:solidFill>
              <a:latin typeface="Times New Roman" panose="02020603050405020304" pitchFamily="18" charset="0"/>
              <a:cs typeface="Times New Roman" panose="02020603050405020304" pitchFamily="18" charset="0"/>
            </a:endParaRPr>
          </a:p>
          <a:p>
            <a:pPr marL="0" indent="0">
              <a:buNone/>
            </a:pPr>
            <a:r>
              <a:rPr lang="lt-LT" sz="3200" dirty="0">
                <a:solidFill>
                  <a:srgbClr val="FF0000"/>
                </a:solidFill>
                <a:latin typeface="Times New Roman" panose="02020603050405020304" pitchFamily="18" charset="0"/>
                <a:cs typeface="Times New Roman" panose="02020603050405020304" pitchFamily="18" charset="0"/>
              </a:rPr>
              <a:t>įsakymams peržiūrėti. </a:t>
            </a:r>
            <a:r>
              <a:rPr lang="lt-LT" sz="3200" dirty="0">
                <a:solidFill>
                  <a:srgbClr val="000000"/>
                </a:solidFill>
                <a:latin typeface="Times New Roman" panose="02020603050405020304" pitchFamily="18" charset="0"/>
                <a:cs typeface="Times New Roman" panose="02020603050405020304" pitchFamily="18" charset="0"/>
              </a:rPr>
              <a:t>Lietuvos Aukščiausiasis</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Teismas nagrinėja prašymus dėl proceso</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atnaujinimo užbaigtose administracinių teisės</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pažeidimų bylose.</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 formuoja vienodą bendrosios kompetencijos</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teismų praktiką aiškinant ir taikant įstatymus</a:t>
            </a:r>
            <a:endParaRPr lang="lt-LT"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solidFill>
                  <a:srgbClr val="000000"/>
                </a:solidFill>
                <a:latin typeface="Times New Roman" panose="02020603050405020304" pitchFamily="18" charset="0"/>
                <a:cs typeface="Times New Roman" panose="02020603050405020304" pitchFamily="18" charset="0"/>
              </a:rPr>
              <a:t>ir kitus teisės aktus.</a:t>
            </a:r>
            <a:endParaRPr lang="en-US" sz="3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 Lietuvos Aukščiausiasis Teismas, vadovaudamasis</a:t>
            </a:r>
            <a:r>
              <a:rPr lang="en-US" sz="3200" dirty="0">
                <a:latin typeface="Times New Roman" panose="02020603050405020304" pitchFamily="18" charset="0"/>
                <a:cs typeface="Times New Roman" panose="02020603050405020304" pitchFamily="18" charset="0"/>
              </a:rPr>
              <a:t> </a:t>
            </a:r>
            <a:r>
              <a:rPr lang="lt-LT" sz="3200" dirty="0">
                <a:latin typeface="Times New Roman" panose="02020603050405020304" pitchFamily="18" charset="0"/>
                <a:cs typeface="Times New Roman" panose="02020603050405020304" pitchFamily="18" charset="0"/>
              </a:rPr>
              <a:t>Europos Sąjungos teisminių institucijų</a:t>
            </a:r>
            <a:r>
              <a:rPr lang="en-US" sz="3200" dirty="0">
                <a:latin typeface="Times New Roman" panose="02020603050405020304" pitchFamily="18" charset="0"/>
                <a:cs typeface="Times New Roman" panose="02020603050405020304" pitchFamily="18" charset="0"/>
              </a:rPr>
              <a:t> </a:t>
            </a:r>
            <a:r>
              <a:rPr lang="pt-BR" sz="3200" dirty="0">
                <a:latin typeface="Times New Roman" panose="02020603050405020304" pitchFamily="18" charset="0"/>
                <a:cs typeface="Times New Roman" panose="02020603050405020304" pitchFamily="18" charset="0"/>
              </a:rPr>
              <a:t>išaiškinimais, analizuoja ir apibendrina bendrosios </a:t>
            </a:r>
            <a:r>
              <a:rPr lang="lt-LT" sz="3200" dirty="0">
                <a:latin typeface="Times New Roman" panose="02020603050405020304" pitchFamily="18" charset="0"/>
                <a:cs typeface="Times New Roman" panose="02020603050405020304" pitchFamily="18" charset="0"/>
              </a:rPr>
              <a:t>kompetencijos teismų praktiką taikant</a:t>
            </a:r>
            <a:endParaRPr lang="lt-LT"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Europos Sąjungos teisės normas ir teikia</a:t>
            </a:r>
            <a:endParaRPr lang="pt-BR"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rekomendacijas dėl Lietuvos bendrosios</a:t>
            </a:r>
            <a:endParaRPr lang="lt-LT"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kompetencijos teismų ir Europos Sąjungos</a:t>
            </a:r>
            <a:endParaRPr lang="lt-LT"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teisminių institucijų bendradarbiavimo užtikrinant</a:t>
            </a:r>
            <a:endParaRPr lang="lt-LT"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vienodą Europos Sąjungos teisės aktų</a:t>
            </a:r>
            <a:endParaRPr lang="lt-LT"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aiškinimą ir taikymą Lietuvos Respublikoje.</a:t>
            </a:r>
            <a:endParaRPr lang="lt-LT" sz="3200" dirty="0">
              <a:latin typeface="Times New Roman" panose="02020603050405020304" pitchFamily="18" charset="0"/>
              <a:cs typeface="Times New Roman" panose="02020603050405020304" pitchFamily="18" charset="0"/>
            </a:endParaRPr>
          </a:p>
          <a:p>
            <a:pPr marL="0" indent="0">
              <a:buNone/>
            </a:pPr>
            <a:r>
              <a:rPr lang="lt-LT" sz="3200" dirty="0">
                <a:latin typeface="Times New Roman" panose="02020603050405020304" pitchFamily="18" charset="0"/>
                <a:cs typeface="Times New Roman" panose="02020603050405020304" pitchFamily="18" charset="0"/>
              </a:rPr>
              <a:t>• atlieka ir kitas jo kompetencijai įstatymų priskirtas</a:t>
            </a:r>
            <a:r>
              <a:rPr lang="en-US" sz="3200" dirty="0">
                <a:latin typeface="Times New Roman" panose="02020603050405020304" pitchFamily="18" charset="0"/>
                <a:cs typeface="Times New Roman" panose="02020603050405020304" pitchFamily="18" charset="0"/>
              </a:rPr>
              <a:t> </a:t>
            </a:r>
            <a:r>
              <a:rPr lang="lt-LT" sz="3200" dirty="0">
                <a:latin typeface="Times New Roman" panose="02020603050405020304" pitchFamily="18" charset="0"/>
                <a:cs typeface="Times New Roman" panose="02020603050405020304" pitchFamily="18" charset="0"/>
              </a:rPr>
              <a:t>funkcijas</a:t>
            </a:r>
            <a:endParaRPr lang="lt-LT"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Autofit/>
          </a:bodyPr>
          <a:lstStyle/>
          <a:p>
            <a:pPr lvl="0">
              <a:spcBef>
                <a:spcPct val="20000"/>
              </a:spcBef>
            </a:pPr>
            <a:r>
              <a:rPr lang="en-US" sz="2800" b="1" dirty="0">
                <a:solidFill>
                  <a:schemeClr val="tx2">
                    <a:lumMod val="60000"/>
                    <a:lumOff val="40000"/>
                  </a:schemeClr>
                </a:solidFill>
                <a:latin typeface="Times New Roman" panose="02020603050405020304" pitchFamily="18" charset="0"/>
                <a:ea typeface="+mn-ea"/>
                <a:cs typeface="Times New Roman" panose="02020603050405020304" pitchFamily="18" charset="0"/>
              </a:rPr>
              <a:t>Administrative courts.</a:t>
            </a:r>
            <a:br>
              <a:rPr lang="en-US" sz="2800" b="1" dirty="0">
                <a:solidFill>
                  <a:schemeClr val="tx2">
                    <a:lumMod val="60000"/>
                    <a:lumOff val="40000"/>
                  </a:schemeClr>
                </a:solidFill>
                <a:latin typeface="Times New Roman" panose="02020603050405020304" pitchFamily="18" charset="0"/>
                <a:ea typeface="+mn-ea"/>
                <a:cs typeface="Times New Roman" panose="02020603050405020304" pitchFamily="18" charset="0"/>
              </a:rPr>
            </a:br>
            <a:r>
              <a:rPr lang="en-US" sz="2800" b="1" dirty="0">
                <a:solidFill>
                  <a:schemeClr val="tx2">
                    <a:lumMod val="60000"/>
                    <a:lumOff val="40000"/>
                  </a:schemeClr>
                </a:solidFill>
                <a:latin typeface="Times New Roman" panose="02020603050405020304" pitchFamily="18" charset="0"/>
                <a:ea typeface="+mn-ea"/>
                <a:cs typeface="Times New Roman" panose="02020603050405020304" pitchFamily="18" charset="0"/>
              </a:rPr>
              <a:t>Regional administrative courts</a:t>
            </a:r>
            <a:endParaRPr lang="lt-LT" sz="2800" dirty="0">
              <a:solidFill>
                <a:schemeClr val="tx2">
                  <a:lumMod val="60000"/>
                  <a:lumOff val="40000"/>
                </a:schemeClr>
              </a:solidFill>
            </a:endParaRPr>
          </a:p>
        </p:txBody>
      </p:sp>
      <p:sp>
        <p:nvSpPr>
          <p:cNvPr id="3" name="Turinio vietos rezervavimo ženklas 2"/>
          <p:cNvSpPr>
            <a:spLocks noGrp="1"/>
          </p:cNvSpPr>
          <p:nvPr>
            <p:ph sz="half" idx="1"/>
          </p:nvPr>
        </p:nvSpPr>
        <p:spPr>
          <a:xfrm>
            <a:off x="457200" y="1447800"/>
            <a:ext cx="4953000" cy="5105400"/>
          </a:xfrm>
        </p:spPr>
        <p:txBody>
          <a:bodyPr>
            <a:normAutofit fontScale="77500" lnSpcReduction="20000"/>
          </a:bodyPr>
          <a:lstStyle/>
          <a:p>
            <a:pPr marL="0" indent="0" algn="ctr">
              <a:buNone/>
            </a:pPr>
            <a:r>
              <a:rPr lang="en-US" sz="1800" b="1" u="none" strike="noStrike" baseline="0" dirty="0">
                <a:solidFill>
                  <a:srgbClr val="719EC2"/>
                </a:solidFill>
                <a:latin typeface="Times New Roman" panose="02020603050405020304" pitchFamily="18" charset="0"/>
                <a:cs typeface="Times New Roman" panose="02020603050405020304" pitchFamily="18" charset="0"/>
              </a:rPr>
              <a:t>Jurisdiction of the Administrative Courts of</a:t>
            </a:r>
            <a:endParaRPr lang="en-US" sz="1800"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lgn="ctr">
              <a:buNone/>
            </a:pPr>
            <a:r>
              <a:rPr lang="lt-LT" sz="1800" b="1" u="none" strike="noStrike" baseline="0" dirty="0">
                <a:solidFill>
                  <a:srgbClr val="719EC2"/>
                </a:solidFill>
                <a:latin typeface="Times New Roman" panose="02020603050405020304" pitchFamily="18" charset="0"/>
                <a:cs typeface="Times New Roman" panose="02020603050405020304" pitchFamily="18" charset="0"/>
              </a:rPr>
              <a:t>Lithuania</a:t>
            </a:r>
            <a:endParaRPr lang="en-US" sz="1800"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endParaRPr lang="pt-BR" sz="1400" dirty="0">
              <a:solidFill>
                <a:srgbClr val="000000"/>
              </a:solidFill>
              <a:latin typeface="Times New Roman" panose="02020603050405020304" pitchFamily="18" charset="0"/>
              <a:cs typeface="Times New Roman" panose="02020603050405020304" pitchFamily="18" charset="0"/>
            </a:endParaRPr>
          </a:p>
          <a:p>
            <a:pPr marL="0" indent="0">
              <a:buNone/>
            </a:pPr>
            <a:r>
              <a:rPr lang="lt-LT" sz="1800" dirty="0">
                <a:latin typeface="Times New Roman" panose="02020603050405020304" pitchFamily="18" charset="0"/>
                <a:cs typeface="Times New Roman" panose="02020603050405020304" pitchFamily="18" charset="0"/>
              </a:rPr>
              <a:t>Administrative courts hear complaints (motions)</a:t>
            </a:r>
            <a:r>
              <a:rPr lang="en-US" sz="1800" dirty="0">
                <a:latin typeface="Times New Roman" panose="02020603050405020304" pitchFamily="18" charset="0"/>
                <a:cs typeface="Times New Roman" panose="02020603050405020304" pitchFamily="18" charset="0"/>
              </a:rPr>
              <a:t> of legal and natural persons concerning: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legality of individual administrative acts and actions adopted by state and municipal administrative subjects (e.g. ministries, departments, inspectorates, services, commissions and other central or territorial state and municipal establishments), and legality and validity of refusals to perform actions assigned within the competence of such subjects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or delay of performing such actions;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indemnification of material and non-material (moral) damage which was caused by illegal actions of state or local municipal establishment or by inaction in the field of public administration;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payment, refund or recovery of taxes and other tax disputes (disputes with the State Tax Inspectorate);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Official disputes (when one of the parties is a </a:t>
            </a:r>
            <a:r>
              <a:rPr lang="lt-LT" sz="1800" dirty="0">
                <a:latin typeface="Times New Roman" panose="02020603050405020304" pitchFamily="18" charset="0"/>
                <a:cs typeface="Times New Roman" panose="02020603050405020304" pitchFamily="18" charset="0"/>
              </a:rPr>
              <a:t>state officer);</a:t>
            </a:r>
            <a:endParaRPr lang="lt-LT"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election and violations of the Law on referendum;</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complaints of foreigners on refusal to issue permits of residence in Lithuania or on refusal to issue or annulment of refugee status;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Other disputes identified in the Law on Administrative</a:t>
            </a:r>
            <a:endParaRPr lang="en-US" sz="1800" dirty="0">
              <a:latin typeface="Times New Roman" panose="02020603050405020304" pitchFamily="18" charset="0"/>
              <a:cs typeface="Times New Roman" panose="02020603050405020304" pitchFamily="18" charset="0"/>
            </a:endParaRPr>
          </a:p>
          <a:p>
            <a:pPr marL="0" indent="0">
              <a:buNone/>
            </a:pPr>
            <a:r>
              <a:rPr lang="lt-LT" sz="1800" dirty="0">
                <a:latin typeface="Times New Roman" panose="02020603050405020304" pitchFamily="18" charset="0"/>
                <a:cs typeface="Times New Roman" panose="02020603050405020304" pitchFamily="18" charset="0"/>
              </a:rPr>
              <a:t>Proceedings.</a:t>
            </a:r>
            <a:endParaRPr lang="lt-LT" sz="1800"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638800" y="1447800"/>
            <a:ext cx="3048000" cy="5105400"/>
          </a:xfrm>
        </p:spPr>
        <p:txBody>
          <a:bodyPr>
            <a:normAutofit fontScale="77500" lnSpcReduction="20000"/>
          </a:bodyPr>
          <a:lstStyle/>
          <a:p>
            <a:pPr marL="0" lvl="0" indent="0" algn="ctr">
              <a:buNone/>
            </a:pPr>
            <a:r>
              <a:rPr lang="lt-LT" sz="1800" b="1" dirty="0">
                <a:solidFill>
                  <a:srgbClr val="719EC2"/>
                </a:solidFill>
                <a:latin typeface="Times New Roman" panose="02020603050405020304" pitchFamily="18" charset="0"/>
                <a:cs typeface="Times New Roman" panose="02020603050405020304" pitchFamily="18" charset="0"/>
              </a:rPr>
              <a:t>Administracinių teismų kompetencija</a:t>
            </a:r>
            <a:endParaRPr lang="lt-LT" sz="1800" b="1" dirty="0">
              <a:solidFill>
                <a:srgbClr val="719EC2"/>
              </a:solidFill>
              <a:latin typeface="Times New Roman" panose="02020603050405020304" pitchFamily="18" charset="0"/>
              <a:cs typeface="Times New Roman" panose="02020603050405020304" pitchFamily="18" charset="0"/>
            </a:endParaRPr>
          </a:p>
          <a:p>
            <a:pPr marL="0" lvl="0" indent="0">
              <a:buNone/>
            </a:pPr>
            <a:endParaRPr lang="pt-BR" sz="1500" dirty="0">
              <a:solidFill>
                <a:srgbClr val="000000"/>
              </a:solidFill>
              <a:latin typeface="Times New Roman" panose="02020603050405020304" pitchFamily="18" charset="0"/>
              <a:cs typeface="Times New Roman" panose="02020603050405020304" pitchFamily="18" charset="0"/>
            </a:endParaRPr>
          </a:p>
          <a:p>
            <a:pPr marL="0" lvl="0" indent="0">
              <a:buNone/>
            </a:pPr>
            <a:r>
              <a:rPr lang="pt-BR" sz="1500" dirty="0">
                <a:solidFill>
                  <a:srgbClr val="000000"/>
                </a:solidFill>
                <a:latin typeface="Times New Roman" panose="02020603050405020304" pitchFamily="18" charset="0"/>
                <a:cs typeface="Times New Roman" panose="02020603050405020304" pitchFamily="18" charset="0"/>
              </a:rPr>
              <a:t>Administraciniai teismai nagrinėja fizinių ir </a:t>
            </a:r>
            <a:r>
              <a:rPr lang="lt-LT" sz="1500" dirty="0">
                <a:solidFill>
                  <a:srgbClr val="000000"/>
                </a:solidFill>
                <a:latin typeface="Times New Roman" panose="02020603050405020304" pitchFamily="18" charset="0"/>
                <a:cs typeface="Times New Roman" panose="02020603050405020304" pitchFamily="18" charset="0"/>
              </a:rPr>
              <a:t>juridinių asmenų skundus (prašymus) :</a:t>
            </a:r>
            <a:endParaRPr lang="lt-LT" sz="1500" dirty="0">
              <a:solidFill>
                <a:srgbClr val="000000"/>
              </a:solidFill>
              <a:latin typeface="Times New Roman" panose="02020603050405020304" pitchFamily="18" charset="0"/>
              <a:cs typeface="Times New Roman" panose="02020603050405020304" pitchFamily="18" charset="0"/>
            </a:endParaRPr>
          </a:p>
          <a:p>
            <a:pPr marL="0" lvl="0" indent="0">
              <a:buNone/>
            </a:pPr>
            <a:r>
              <a:rPr lang="pt-BR" sz="1500" dirty="0">
                <a:solidFill>
                  <a:srgbClr val="000000"/>
                </a:solidFill>
                <a:latin typeface="Times New Roman" panose="02020603050405020304" pitchFamily="18" charset="0"/>
                <a:cs typeface="Times New Roman" panose="02020603050405020304" pitchFamily="18" charset="0"/>
              </a:rPr>
              <a:t>• dėl valstybinio ir savivaldybių administravimo </a:t>
            </a:r>
            <a:r>
              <a:rPr lang="lt-LT" sz="1500" dirty="0">
                <a:solidFill>
                  <a:srgbClr val="000000"/>
                </a:solidFill>
                <a:latin typeface="Times New Roman" panose="02020603050405020304" pitchFamily="18" charset="0"/>
                <a:cs typeface="Times New Roman" panose="02020603050405020304" pitchFamily="18" charset="0"/>
              </a:rPr>
              <a:t>subjektų (pvz., ministerijų, departamentų,</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inspekcijų, tarnybų, komisijų ir kitų centrinių</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ar teritorinių valstybės bei savivaldybių</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institucijų) priimtų individualių administracinių</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aktų ir veiksmų teisėtumo, taip pat</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dėl minėtų subjektų atsisakymo ar vilkinimo</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atlikti jų kompetencijai priskirtus veiksmus</a:t>
            </a:r>
            <a:r>
              <a:rPr lang="en-US" sz="1500" dirty="0">
                <a:solidFill>
                  <a:srgbClr val="000000"/>
                </a:solidFill>
                <a:latin typeface="Times New Roman" panose="02020603050405020304" pitchFamily="18" charset="0"/>
                <a:cs typeface="Times New Roman" panose="02020603050405020304" pitchFamily="18" charset="0"/>
              </a:rPr>
              <a:t> </a:t>
            </a:r>
            <a:r>
              <a:rPr lang="lt-LT" sz="1500" dirty="0">
                <a:solidFill>
                  <a:srgbClr val="000000"/>
                </a:solidFill>
                <a:latin typeface="Times New Roman" panose="02020603050405020304" pitchFamily="18" charset="0"/>
                <a:cs typeface="Times New Roman" panose="02020603050405020304" pitchFamily="18" charset="0"/>
              </a:rPr>
              <a:t>teisėtumo ir pagrįstumo;</a:t>
            </a:r>
            <a:endParaRPr lang="en-US" sz="1500" dirty="0">
              <a:solidFill>
                <a:srgbClr val="000000"/>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dėl turtinės ir neturtinės (moralinės) žalos</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atlyginimo, kada ji buvo padaryta neteisėtais</a:t>
            </a:r>
            <a:r>
              <a:rPr lang="en-US" sz="1500" dirty="0">
                <a:solidFill>
                  <a:prstClr val="black"/>
                </a:solidFill>
                <a:latin typeface="Times New Roman" panose="02020603050405020304" pitchFamily="18" charset="0"/>
                <a:cs typeface="Times New Roman" panose="02020603050405020304" pitchFamily="18" charset="0"/>
              </a:rPr>
              <a:t> </a:t>
            </a:r>
            <a:r>
              <a:rPr lang="pt-BR" sz="1500" dirty="0">
                <a:solidFill>
                  <a:prstClr val="black"/>
                </a:solidFill>
                <a:latin typeface="Times New Roman" panose="02020603050405020304" pitchFamily="18" charset="0"/>
                <a:cs typeface="Times New Roman" panose="02020603050405020304" pitchFamily="18" charset="0"/>
              </a:rPr>
              <a:t>valstybės ar vietos savivaldos institucijų veiksmais ar neveikimu viešojo administravimo </a:t>
            </a:r>
            <a:r>
              <a:rPr lang="lt-LT" sz="1500" dirty="0">
                <a:solidFill>
                  <a:prstClr val="black"/>
                </a:solidFill>
                <a:latin typeface="Times New Roman" panose="02020603050405020304" pitchFamily="18" charset="0"/>
                <a:cs typeface="Times New Roman" panose="02020603050405020304" pitchFamily="18" charset="0"/>
              </a:rPr>
              <a:t>srityje;</a:t>
            </a:r>
            <a:endParaRPr lang="lt-LT" sz="1500" dirty="0">
              <a:solidFill>
                <a:prstClr val="black"/>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dėl mokesčių, rinkliavų sumokėjimo, grąžinimo</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ar išieškojimo, dėl mokestinių ginčų (ginčai</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su mokesčių inspekcija);</a:t>
            </a:r>
            <a:endParaRPr lang="lt-LT" sz="1500" dirty="0">
              <a:solidFill>
                <a:prstClr val="black"/>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dėl tarnybinių ginčų (kai viena iš ginčo šalių</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yra valstybės tarnautojas);</a:t>
            </a:r>
            <a:endParaRPr lang="lt-LT" sz="1500" dirty="0">
              <a:solidFill>
                <a:prstClr val="black"/>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dėl rinkimų ir Referendumo įstatymo pažeidimo;</a:t>
            </a:r>
            <a:endParaRPr lang="lt-LT" sz="1500" dirty="0">
              <a:solidFill>
                <a:prstClr val="black"/>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užsieniečių skundus dėl leidimo apsigyventi</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Lietuvoje ar pabėgėlio statuso nesuteikimo</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ar panaikinimo;</a:t>
            </a:r>
            <a:endParaRPr lang="lt-LT" sz="1500" dirty="0">
              <a:solidFill>
                <a:prstClr val="black"/>
              </a:solidFill>
              <a:latin typeface="Times New Roman" panose="02020603050405020304" pitchFamily="18" charset="0"/>
              <a:cs typeface="Times New Roman" panose="02020603050405020304" pitchFamily="18" charset="0"/>
            </a:endParaRPr>
          </a:p>
          <a:p>
            <a:pPr marL="0" lvl="0" indent="0">
              <a:buNone/>
            </a:pPr>
            <a:r>
              <a:rPr lang="lt-LT" sz="1500" dirty="0">
                <a:solidFill>
                  <a:prstClr val="black"/>
                </a:solidFill>
                <a:latin typeface="Times New Roman" panose="02020603050405020304" pitchFamily="18" charset="0"/>
                <a:cs typeface="Times New Roman" panose="02020603050405020304" pitchFamily="18" charset="0"/>
              </a:rPr>
              <a:t>• kitus ginčus, kurie nurodyti Lietuvos Respublikos</a:t>
            </a:r>
            <a:r>
              <a:rPr lang="en-US" sz="1500" dirty="0">
                <a:solidFill>
                  <a:prstClr val="black"/>
                </a:solidFill>
                <a:latin typeface="Times New Roman" panose="02020603050405020304" pitchFamily="18" charset="0"/>
                <a:cs typeface="Times New Roman" panose="02020603050405020304" pitchFamily="18" charset="0"/>
              </a:rPr>
              <a:t> </a:t>
            </a:r>
            <a:r>
              <a:rPr lang="lt-LT" sz="1500" dirty="0">
                <a:solidFill>
                  <a:prstClr val="black"/>
                </a:solidFill>
                <a:latin typeface="Times New Roman" panose="02020603050405020304" pitchFamily="18" charset="0"/>
                <a:cs typeface="Times New Roman" panose="02020603050405020304" pitchFamily="18" charset="0"/>
              </a:rPr>
              <a:t>administracinių bylų teisenos įstatyme.</a:t>
            </a:r>
            <a:endParaRPr lang="lt-LT" sz="1500" dirty="0">
              <a:solidFill>
                <a:prstClr val="black"/>
              </a:solidFill>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Administrative courts.</a:t>
            </a:r>
            <a:b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br>
            <a:r>
              <a:rPr lang="lt-LT" sz="2800" b="1" i="0" u="none" strike="noStrike" baseline="0" dirty="0">
                <a:solidFill>
                  <a:schemeClr val="tx2">
                    <a:lumMod val="60000"/>
                    <a:lumOff val="40000"/>
                  </a:schemeClr>
                </a:solidFill>
                <a:latin typeface="Times New Roman" panose="02020603050405020304" pitchFamily="18" charset="0"/>
                <a:cs typeface="Times New Roman" panose="02020603050405020304" pitchFamily="18" charset="0"/>
              </a:rPr>
              <a:t>The Supreme Administrative Court</a:t>
            </a:r>
            <a:endParaRPr lang="lt-LT"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417638"/>
            <a:ext cx="4724400" cy="5059362"/>
          </a:xfrm>
        </p:spPr>
        <p:txBody>
          <a:bodyPr>
            <a:noAutofit/>
          </a:bodyPr>
          <a:lstStyle/>
          <a:p>
            <a:pPr marL="0" indent="0">
              <a:buNone/>
            </a:pPr>
            <a:r>
              <a:rPr lang="en-US" sz="1800" b="1" i="1" u="none" strike="noStrike" baseline="0" dirty="0">
                <a:solidFill>
                  <a:srgbClr val="719EC2"/>
                </a:solidFill>
                <a:latin typeface="Times New Roman" panose="02020603050405020304" pitchFamily="18" charset="0"/>
                <a:cs typeface="Times New Roman" panose="02020603050405020304" pitchFamily="18" charset="0"/>
              </a:rPr>
              <a:t>Jurisdiction of the Supreme Administrative</a:t>
            </a:r>
            <a:endParaRPr lang="en-US" sz="1800" b="1" i="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lt-LT" sz="1800" b="1" i="1" u="none" strike="noStrike" baseline="0" dirty="0">
                <a:solidFill>
                  <a:srgbClr val="719EC2"/>
                </a:solidFill>
                <a:latin typeface="Times New Roman" panose="02020603050405020304" pitchFamily="18" charset="0"/>
                <a:cs typeface="Times New Roman" panose="02020603050405020304" pitchFamily="18" charset="0"/>
              </a:rPr>
              <a:t>Court</a:t>
            </a:r>
            <a:endParaRPr lang="lt-LT" sz="1800" b="1" i="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 The Supreme Administrative Court shall be: </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 first and final instance for administrative cases</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assigned to its jurisdiction by law;</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 appeal instance for cases from decisions, rulings</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and orders of regional administrative courts;</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 an instance for hearing, in cases established by</a:t>
            </a:r>
            <a:endParaRPr lang="en-US"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law, of petitions on the reopening of decided administrative </a:t>
            </a:r>
            <a:r>
              <a:rPr lang="lt-LT" sz="1800" b="1" dirty="0">
                <a:solidFill>
                  <a:srgbClr val="000000"/>
                </a:solidFill>
                <a:latin typeface="Times New Roman" panose="02020603050405020304" pitchFamily="18" charset="0"/>
                <a:cs typeface="Times New Roman" panose="02020603050405020304" pitchFamily="18" charset="0"/>
              </a:rPr>
              <a:t>cases.</a:t>
            </a:r>
            <a:endParaRPr lang="lt-LT"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 The Supreme Administrative Court shall develop a uniform practice of administrative courts in the interpretation and application of statutes and other legal acts. </a:t>
            </a:r>
            <a:endParaRPr lang="lt-LT" sz="18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638800" y="1600200"/>
            <a:ext cx="3048000" cy="4525963"/>
          </a:xfrm>
        </p:spPr>
        <p:txBody>
          <a:bodyPr>
            <a:noAutofit/>
          </a:bodyPr>
          <a:lstStyle/>
          <a:p>
            <a:pPr marL="0" indent="0">
              <a:buNone/>
            </a:pPr>
            <a:r>
              <a:rPr lang="lt-LT" sz="1200" b="1" i="1" u="none" strike="noStrike" baseline="0" dirty="0">
                <a:solidFill>
                  <a:srgbClr val="719EC2"/>
                </a:solidFill>
                <a:latin typeface="Times New Roman" panose="02020603050405020304" pitchFamily="18" charset="0"/>
                <a:cs typeface="Times New Roman" panose="02020603050405020304" pitchFamily="18" charset="0"/>
              </a:rPr>
              <a:t>Lietuvos vyriausiojo </a:t>
            </a:r>
            <a:r>
              <a:rPr lang="en-US" sz="1200" b="1" i="1" u="none" strike="noStrike" baseline="0" dirty="0">
                <a:solidFill>
                  <a:srgbClr val="719EC2"/>
                </a:solidFill>
                <a:latin typeface="Times New Roman" panose="02020603050405020304" pitchFamily="18" charset="0"/>
                <a:cs typeface="Times New Roman" panose="02020603050405020304" pitchFamily="18" charset="0"/>
              </a:rPr>
              <a:t> a</a:t>
            </a:r>
            <a:r>
              <a:rPr lang="lt-LT" sz="1200" b="1" i="1" u="none" strike="noStrike" baseline="0" dirty="0">
                <a:solidFill>
                  <a:srgbClr val="719EC2"/>
                </a:solidFill>
                <a:latin typeface="Times New Roman" panose="02020603050405020304" pitchFamily="18" charset="0"/>
                <a:cs typeface="Times New Roman" panose="02020603050405020304" pitchFamily="18" charset="0"/>
              </a:rPr>
              <a:t>dministracinio teismo</a:t>
            </a:r>
            <a:r>
              <a:rPr lang="en-US" sz="1200" b="1" i="1" u="none" strike="noStrike" baseline="0" dirty="0">
                <a:solidFill>
                  <a:srgbClr val="719EC2"/>
                </a:solidFill>
                <a:latin typeface="Times New Roman" panose="02020603050405020304" pitchFamily="18" charset="0"/>
                <a:cs typeface="Times New Roman" panose="02020603050405020304" pitchFamily="18" charset="0"/>
              </a:rPr>
              <a:t> </a:t>
            </a:r>
            <a:r>
              <a:rPr lang="lt-LT" sz="1200" b="1" i="1" u="none" strike="noStrike" baseline="0" dirty="0">
                <a:solidFill>
                  <a:srgbClr val="719EC2"/>
                </a:solidFill>
                <a:latin typeface="Times New Roman" panose="02020603050405020304" pitchFamily="18" charset="0"/>
                <a:cs typeface="Times New Roman" panose="02020603050405020304" pitchFamily="18" charset="0"/>
              </a:rPr>
              <a:t>kompetencija</a:t>
            </a:r>
            <a:endParaRPr lang="lt-LT" sz="1200" b="1" i="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Lietuvos v</a:t>
            </a:r>
            <a:r>
              <a:rPr lang="lt-LT" sz="1200" dirty="0">
                <a:latin typeface="Times New Roman" panose="02020603050405020304" pitchFamily="18" charset="0"/>
                <a:cs typeface="Times New Roman" panose="02020603050405020304" pitchFamily="18" charset="0"/>
              </a:rPr>
              <a:t>yriausiasis administracinis teismas yra:</a:t>
            </a:r>
            <a:endParaRPr lang="lt-LT" sz="1200" dirty="0">
              <a:latin typeface="Times New Roman" panose="02020603050405020304" pitchFamily="18" charset="0"/>
              <a:cs typeface="Times New Roman" panose="02020603050405020304" pitchFamily="18" charset="0"/>
            </a:endParaRPr>
          </a:p>
          <a:p>
            <a:pPr marL="0" indent="0">
              <a:buNone/>
            </a:pPr>
            <a:r>
              <a:rPr lang="pt-BR" sz="1200" dirty="0">
                <a:latin typeface="Times New Roman" panose="02020603050405020304" pitchFamily="18" charset="0"/>
                <a:cs typeface="Times New Roman" panose="02020603050405020304" pitchFamily="18" charset="0"/>
              </a:rPr>
              <a:t>- pirmoji ir galutinė instancija administracinėms</a:t>
            </a:r>
            <a:endParaRPr lang="pt-BR"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byloms, įstatymų priskirtoms jo kompetencijai;</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apeliacinė instancija byloms dėl apygardų</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administracinių teismų sprendimų, nutarimų</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ir nutarčių;</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instancija, įstatymų nustatytais atvejais</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nagrinėjanti prašymus dėl proceso atnaujinimo</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užbaigtose administracinėse bylose.</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Vyriausiasis administracinis teismas formuoja</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vienodą administracinių teismų praktiką</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aiškinant ir taikant įstatymus ir kitus teisės</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aktus.</a:t>
            </a:r>
            <a:endParaRPr lang="lt-LT"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Lithuanian Court of Arbitration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295400"/>
            <a:ext cx="4038600" cy="5287962"/>
          </a:xfrm>
        </p:spPr>
        <p:txBody>
          <a:bodyPr>
            <a:noAutofit/>
          </a:bodyPr>
          <a:lstStyle/>
          <a:p>
            <a:r>
              <a:rPr lang="en-US" sz="1600" dirty="0">
                <a:latin typeface="Times New Roman" panose="02020603050405020304" pitchFamily="18" charset="0"/>
                <a:cs typeface="Times New Roman" panose="02020603050405020304" pitchFamily="18" charset="0"/>
              </a:rPr>
              <a:t>The Lithuanian Court of Arbitration is a permanent arbitration institution registered with the Register of Legal Entities on January 19, 2010. The competence of the institution is regulated by the Civil Code of the Republic of Lithuania, the Law on Commercial Arbitration of the Republic of Lithuania, and the Statute of Lithuanian Court of Arbitration. The main function of the Lithuanian Court of Arbitration is organizing and serving the arbitration process. In order to guarantee the jurisdiction of a certain case for the Lithuanian Court of Arbitration, parties to the contract have to conclude</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an</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arbitration</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agreement</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or</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arbitration</a:t>
            </a:r>
            <a:r>
              <a:rPr lang="lt-LT" sz="1600" dirty="0">
                <a:latin typeface="Times New Roman" panose="02020603050405020304" pitchFamily="18" charset="0"/>
                <a:cs typeface="Times New Roman" panose="02020603050405020304" pitchFamily="18" charset="0"/>
              </a:rPr>
              <a:t> </a:t>
            </a:r>
            <a:r>
              <a:rPr lang="lt-LT" sz="1600" dirty="0" err="1">
                <a:latin typeface="Times New Roman" panose="02020603050405020304" pitchFamily="18" charset="0"/>
                <a:cs typeface="Times New Roman" panose="02020603050405020304" pitchFamily="18" charset="0"/>
              </a:rPr>
              <a:t>clause</a:t>
            </a:r>
            <a:r>
              <a:rPr lang="en-US" sz="1600" dirty="0">
                <a:latin typeface="Times New Roman" panose="02020603050405020304" pitchFamily="18" charset="0"/>
                <a:cs typeface="Times New Roman" panose="02020603050405020304" pitchFamily="18" charset="0"/>
              </a:rPr>
              <a:t>, where namely Lithuanian Court of Arbitration is appointed as an institution to settle a dispute.</a:t>
            </a:r>
            <a:endParaRPr lang="en-US"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1295400"/>
            <a:ext cx="4038600" cy="5410200"/>
          </a:xfrm>
        </p:spPr>
        <p:txBody>
          <a:bodyPr>
            <a:normAutofit fontScale="62500" lnSpcReduction="20000"/>
          </a:bodyPr>
          <a:lstStyle/>
          <a:p>
            <a:r>
              <a:rPr lang="lt-LT" dirty="0">
                <a:latin typeface="Times New Roman" panose="02020603050405020304" pitchFamily="18" charset="0"/>
                <a:cs typeface="Times New Roman" panose="02020603050405020304" pitchFamily="18" charset="0"/>
              </a:rPr>
              <a:t>Lietuvos arbitražo teismas – nuolatinė komercinio arbitražo institucija, kuri buvo įregistruota juridinių asmenų registre 2010 m. sausio 19 d. Šios institucijos veiklą reglamentuoja </a:t>
            </a:r>
            <a:r>
              <a:rPr lang="en-US" dirty="0" err="1">
                <a:latin typeface="Times New Roman" panose="02020603050405020304" pitchFamily="18" charset="0"/>
                <a:cs typeface="Times New Roman" panose="02020603050405020304" pitchFamily="18" charset="0"/>
              </a:rPr>
              <a:t>Civilinio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kodekso</a:t>
            </a:r>
            <a:r>
              <a:rPr lang="en-US"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 II knygos II dalies nuostatos K</a:t>
            </a:r>
            <a:r>
              <a:rPr lang="en-US" dirty="0" err="1">
                <a:latin typeface="Times New Roman" panose="02020603050405020304" pitchFamily="18" charset="0"/>
                <a:cs typeface="Times New Roman" panose="02020603050405020304" pitchFamily="18" charset="0"/>
              </a:rPr>
              <a:t>omercinio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arbitra</a:t>
            </a:r>
            <a:r>
              <a:rPr lang="lt-LT" dirty="0">
                <a:latin typeface="Times New Roman" panose="02020603050405020304" pitchFamily="18" charset="0"/>
                <a:cs typeface="Times New Roman" panose="02020603050405020304" pitchFamily="18" charset="0"/>
              </a:rPr>
              <a:t>ž</a:t>
            </a:r>
            <a:r>
              <a:rPr lang="en-US" dirty="0">
                <a:latin typeface="Times New Roman" panose="02020603050405020304" pitchFamily="18" charset="0"/>
                <a:cs typeface="Times New Roman" panose="02020603050405020304" pitchFamily="18" charset="0"/>
              </a:rPr>
              <a:t>o </a:t>
            </a:r>
            <a:r>
              <a:rPr lang="lt-LT" dirty="0">
                <a:latin typeface="Times New Roman" panose="02020603050405020304" pitchFamily="18" charset="0"/>
                <a:cs typeface="Times New Roman" panose="02020603050405020304" pitchFamily="18" charset="0"/>
              </a:rPr>
              <a:t>į</a:t>
            </a:r>
            <a:r>
              <a:rPr lang="en-US" dirty="0" err="1">
                <a:latin typeface="Times New Roman" panose="02020603050405020304" pitchFamily="18" charset="0"/>
                <a:cs typeface="Times New Roman" panose="02020603050405020304" pitchFamily="18" charset="0"/>
              </a:rPr>
              <a:t>statymas</a:t>
            </a:r>
            <a:r>
              <a:rPr lang="lt-LT" dirty="0">
                <a:latin typeface="Times New Roman" panose="02020603050405020304" pitchFamily="18" charset="0"/>
                <a:cs typeface="Times New Roman" panose="02020603050405020304" pitchFamily="18" charset="0"/>
              </a:rPr>
              <a:t> bei,</a:t>
            </a:r>
            <a:r>
              <a:rPr lang="en-US" dirty="0">
                <a:latin typeface="Times New Roman" panose="02020603050405020304" pitchFamily="18" charset="0"/>
                <a:cs typeface="Times New Roman" panose="02020603050405020304" pitchFamily="18" charset="0"/>
              </a:rPr>
              <a:t> </a:t>
            </a:r>
            <a:r>
              <a:rPr lang="lt-LT" dirty="0">
                <a:latin typeface="Times New Roman" panose="02020603050405020304" pitchFamily="18" charset="0"/>
                <a:cs typeface="Times New Roman" panose="02020603050405020304" pitchFamily="18" charset="0"/>
              </a:rPr>
              <a:t> Lietuvos arbitražo teismo statutas. Jos pagrindinė funkcija yra organizuoti ir aptarnauti tarptautinių ir nacionalinių komercinių ginčų ir kitokių nesutarimų, kurių Lietuvos Respublikos komercinio arbitražo įstatymas nedraudžia perduoti nagrinėti arbitražu, nagrinėjimo ir sprendimo arbitražo būdu procedūras. Tam, kad ginčas būtų teismingas konkrečiai šiai nuolatinei arbitražo institucija, tarp šalių turi būti sudarytas </a:t>
            </a:r>
            <a:r>
              <a:rPr lang="lt-LT" dirty="0">
                <a:solidFill>
                  <a:srgbClr val="FF0000"/>
                </a:solidFill>
                <a:latin typeface="Times New Roman" panose="02020603050405020304" pitchFamily="18" charset="0"/>
                <a:cs typeface="Times New Roman" panose="02020603050405020304" pitchFamily="18" charset="0"/>
              </a:rPr>
              <a:t>arbitražinis susitarimas arba išlyga</a:t>
            </a:r>
            <a:r>
              <a:rPr lang="lt-LT" dirty="0">
                <a:latin typeface="Times New Roman" panose="02020603050405020304" pitchFamily="18" charset="0"/>
                <a:cs typeface="Times New Roman" panose="02020603050405020304" pitchFamily="18" charset="0"/>
              </a:rPr>
              <a:t>, kurioje įvardijamas Lietuvos arbitražo teismas, kaip ginčą spręsianti institucija.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12" name="Antraštė 11"/>
          <p:cNvSpPr>
            <a:spLocks noGrp="1"/>
          </p:cNvSpPr>
          <p:nvPr>
            <p:ph type="title"/>
          </p:nvPr>
        </p:nvSpPr>
        <p:spPr/>
        <p:txBody>
          <a:bodyPr>
            <a:noAutofit/>
          </a:bodyPr>
          <a:lstStyle/>
          <a:p>
            <a:r>
              <a:rPr lang="en-GB" sz="3600" b="1" dirty="0">
                <a:solidFill>
                  <a:schemeClr val="tx2">
                    <a:lumMod val="75000"/>
                  </a:schemeClr>
                </a:solidFill>
                <a:latin typeface="Times New Roman" panose="02020603050405020304" pitchFamily="18" charset="0"/>
                <a:cs typeface="Times New Roman" panose="02020603050405020304" pitchFamily="18" charset="0"/>
              </a:rPr>
              <a:t>THE CONSTITUTIONAL </a:t>
            </a:r>
            <a:r>
              <a:rPr lang="en-US" sz="3600" b="1" dirty="0">
                <a:solidFill>
                  <a:schemeClr val="tx2">
                    <a:lumMod val="75000"/>
                  </a:schemeClr>
                </a:solidFill>
                <a:effectLst/>
                <a:latin typeface="Times New Roman" panose="02020603050405020304" pitchFamily="18" charset="0"/>
                <a:cs typeface="Times New Roman" panose="02020603050405020304" pitchFamily="18" charset="0"/>
              </a:rPr>
              <a:t>COURT </a:t>
            </a:r>
            <a:r>
              <a:rPr lang="en-GB" sz="3600" b="1" dirty="0">
                <a:solidFill>
                  <a:schemeClr val="tx2">
                    <a:lumMod val="75000"/>
                  </a:schemeClr>
                </a:solidFill>
                <a:latin typeface="Times New Roman" panose="02020603050405020304" pitchFamily="18" charset="0"/>
                <a:cs typeface="Times New Roman" panose="02020603050405020304" pitchFamily="18" charset="0"/>
              </a:rPr>
              <a:t>OF THE REPUBLIC OF LITHUANIA </a:t>
            </a:r>
            <a:endParaRPr lang="lt-LT"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3" name="Turinio vietos rezervavimo ženklas 12"/>
          <p:cNvSpPr>
            <a:spLocks noGrp="1"/>
          </p:cNvSpPr>
          <p:nvPr>
            <p:ph sz="half" idx="1"/>
          </p:nvPr>
        </p:nvSpPr>
        <p:spPr>
          <a:xfrm>
            <a:off x="457200" y="1600200"/>
            <a:ext cx="4876800" cy="4525963"/>
          </a:xfrm>
        </p:spPr>
        <p:txBody>
          <a:bodyPr>
            <a:noAutofit/>
          </a:bodyPr>
          <a:lstStyle/>
          <a:p>
            <a:pPr algn="ctr"/>
            <a:r>
              <a:rPr lang="en-US" sz="2400" b="1" dirty="0">
                <a:effectLst/>
                <a:latin typeface="Times New Roman" panose="02020603050405020304" pitchFamily="18" charset="0"/>
                <a:cs typeface="Times New Roman" panose="02020603050405020304" pitchFamily="18" charset="0"/>
              </a:rPr>
              <a:t>The Constitutional Court of the Republic of Lithuania ensures the supremacy of the Constitution within the legal system as well as constitutional justice by deciding whether the laws and other legal acts adopted by the </a:t>
            </a:r>
            <a:r>
              <a:rPr lang="lt-LT" sz="2400" b="1" dirty="0">
                <a:effectLst/>
                <a:latin typeface="Times New Roman" panose="02020603050405020304" pitchFamily="18" charset="0"/>
                <a:cs typeface="Times New Roman" panose="02020603050405020304" pitchFamily="18" charset="0"/>
              </a:rPr>
              <a:t>Seimas </a:t>
            </a:r>
            <a:r>
              <a:rPr lang="en-US" sz="2400" b="1" dirty="0">
                <a:effectLst/>
                <a:latin typeface="Times New Roman" panose="02020603050405020304" pitchFamily="18" charset="0"/>
                <a:cs typeface="Times New Roman" panose="02020603050405020304" pitchFamily="18" charset="0"/>
              </a:rPr>
              <a:t>are in conformity with the Constitution, and whether the acts adopted by the President or the Government of the Republic are in compliance with the Constitution and laws.</a:t>
            </a:r>
            <a:endParaRPr lang="lt-LT" sz="2400" b="1" dirty="0">
              <a:latin typeface="Times New Roman" panose="02020603050405020304" pitchFamily="18" charset="0"/>
              <a:cs typeface="Times New Roman" panose="02020603050405020304" pitchFamily="18" charset="0"/>
            </a:endParaRPr>
          </a:p>
        </p:txBody>
      </p:sp>
      <p:sp>
        <p:nvSpPr>
          <p:cNvPr id="14" name="Turinio vietos rezervavimo ženklas 13"/>
          <p:cNvSpPr>
            <a:spLocks noGrp="1"/>
          </p:cNvSpPr>
          <p:nvPr>
            <p:ph sz="half" idx="2"/>
          </p:nvPr>
        </p:nvSpPr>
        <p:spPr>
          <a:xfrm>
            <a:off x="5867400" y="1981200"/>
            <a:ext cx="2819400" cy="4144963"/>
          </a:xfrm>
        </p:spPr>
        <p:txBody>
          <a:bodyPr>
            <a:noAutofit/>
          </a:bodyPr>
          <a:lstStyle/>
          <a:p>
            <a:pPr algn="ctr"/>
            <a:r>
              <a:rPr lang="lt-LT" sz="1800" dirty="0">
                <a:latin typeface="Times New Roman" panose="02020603050405020304" pitchFamily="18" charset="0"/>
                <a:cs typeface="Times New Roman" panose="02020603050405020304" pitchFamily="18" charset="0"/>
              </a:rPr>
              <a:t>Lietuvos Respublikos Konstitucinis Teismas garantuoja Konstitucijos viršenybę teisės sistemoje ir konstitucinį teisingumą spręsdamas, ar įstatymai ir kiti Seimo priimti aktai neprieštarauja Konstitucijai, taip pat ar Respublikos Prezidento bei Vyriausybės aktai neprieštarauja Konstitucijai arba įstatymams.</a:t>
            </a:r>
            <a:br>
              <a:rPr lang="lt-LT" sz="1800" dirty="0">
                <a:latin typeface="Times New Roman" panose="02020603050405020304" pitchFamily="18" charset="0"/>
                <a:cs typeface="Times New Roman" panose="02020603050405020304" pitchFamily="18" charset="0"/>
              </a:rPr>
            </a:br>
            <a:endParaRPr lang="lt-LT"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6000" r="-6000"/>
          </a:stretch>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a:xfrm>
            <a:off x="4724400" y="6248400"/>
            <a:ext cx="3962400" cy="457200"/>
          </a:xfrm>
        </p:spPr>
        <p:txBody>
          <a:bodyPr>
            <a:noAutofit/>
          </a:bodyPr>
          <a:lstStyle/>
          <a:p>
            <a:pPr algn="r"/>
            <a:r>
              <a:rPr lang="pt-BR" sz="2000" dirty="0">
                <a:effectLst/>
              </a:rPr>
              <a:t>Vilnius, Gedimino pr. 36</a:t>
            </a:r>
            <a:br>
              <a:rPr lang="pt-BR" sz="2000" dirty="0">
                <a:effectLst/>
              </a:rPr>
            </a:br>
            <a:endParaRPr lang="lt-LT"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sz="3600" b="1" dirty="0">
                <a:solidFill>
                  <a:srgbClr val="1F497D">
                    <a:lumMod val="75000"/>
                  </a:srgbClr>
                </a:solidFill>
                <a:latin typeface="Times New Roman" panose="02020603050405020304" pitchFamily="18" charset="0"/>
                <a:cs typeface="Times New Roman" panose="02020603050405020304" pitchFamily="18" charset="0"/>
              </a:rPr>
              <a:t>THE CONSTITUTIONAL </a:t>
            </a:r>
            <a:r>
              <a:rPr lang="en-US" sz="3600" b="1" dirty="0">
                <a:solidFill>
                  <a:srgbClr val="1F497D">
                    <a:lumMod val="75000"/>
                  </a:srgbClr>
                </a:solidFill>
                <a:latin typeface="Times New Roman" panose="02020603050405020304" pitchFamily="18" charset="0"/>
                <a:cs typeface="Times New Roman" panose="02020603050405020304" pitchFamily="18" charset="0"/>
              </a:rPr>
              <a:t>COURT </a:t>
            </a:r>
            <a:r>
              <a:rPr lang="en-GB" sz="3600" b="1" dirty="0">
                <a:solidFill>
                  <a:srgbClr val="1F497D">
                    <a:lumMod val="75000"/>
                  </a:srgbClr>
                </a:solidFill>
                <a:latin typeface="Times New Roman" panose="02020603050405020304" pitchFamily="18" charset="0"/>
                <a:cs typeface="Times New Roman" panose="02020603050405020304" pitchFamily="18" charset="0"/>
              </a:rPr>
              <a:t>OF THE REPUBLIC OF LITHUANIA </a:t>
            </a:r>
            <a:endParaRPr lang="lt-LT" dirty="0"/>
          </a:p>
        </p:txBody>
      </p:sp>
      <p:sp>
        <p:nvSpPr>
          <p:cNvPr id="3" name="Turinio vietos rezervavimo ženklas 2"/>
          <p:cNvSpPr>
            <a:spLocks noGrp="1"/>
          </p:cNvSpPr>
          <p:nvPr>
            <p:ph sz="half" idx="1"/>
          </p:nvPr>
        </p:nvSpPr>
        <p:spPr>
          <a:xfrm>
            <a:off x="685800" y="1417638"/>
            <a:ext cx="4800600" cy="4953000"/>
          </a:xfrm>
        </p:spPr>
        <p:txBody>
          <a:bodyPr>
            <a:noAutofit/>
          </a:bodyPr>
          <a:lstStyle/>
          <a:p>
            <a:pPr marL="0" indent="0">
              <a:buNone/>
            </a:pPr>
            <a:r>
              <a:rPr lang="en-US" sz="1800" b="1" dirty="0">
                <a:effectLst/>
                <a:latin typeface="Times New Roman" panose="02020603050405020304" pitchFamily="18" charset="0"/>
                <a:cs typeface="Times New Roman" panose="02020603050405020304" pitchFamily="18" charset="0"/>
              </a:rPr>
              <a:t>The right to file a petition with the Constitutional Court concerning the constitutionality of a legal act is vested in: </a:t>
            </a:r>
            <a:endParaRPr lang="en-US" sz="1800" b="1" dirty="0">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the Government, groups consisting of at least 1/5 of all Members of the </a:t>
            </a:r>
            <a:r>
              <a:rPr lang="lt-LT" sz="1800" b="1" dirty="0">
                <a:effectLst/>
                <a:latin typeface="Times New Roman" panose="02020603050405020304" pitchFamily="18" charset="0"/>
                <a:cs typeface="Times New Roman" panose="02020603050405020304" pitchFamily="18" charset="0"/>
              </a:rPr>
              <a:t>Seimas</a:t>
            </a:r>
            <a:r>
              <a:rPr lang="en-US" sz="1800" b="1" dirty="0">
                <a:effectLst/>
                <a:latin typeface="Times New Roman" panose="02020603050405020304" pitchFamily="18" charset="0"/>
                <a:cs typeface="Times New Roman" panose="02020603050405020304" pitchFamily="18" charset="0"/>
              </a:rPr>
              <a:t>, and the courts for cases concerning a law or other act adopted by the </a:t>
            </a:r>
            <a:r>
              <a:rPr lang="lt-LT" sz="1800" b="1" dirty="0">
                <a:effectLst/>
                <a:latin typeface="Times New Roman" panose="02020603050405020304" pitchFamily="18" charset="0"/>
                <a:cs typeface="Times New Roman" panose="02020603050405020304" pitchFamily="18" charset="0"/>
              </a:rPr>
              <a:t>Seimas</a:t>
            </a:r>
            <a:r>
              <a:rPr lang="en-US" sz="1800" b="1" dirty="0">
                <a:effectLst/>
                <a:latin typeface="Times New Roman" panose="02020603050405020304" pitchFamily="18" charset="0"/>
                <a:cs typeface="Times New Roman" panose="02020603050405020304" pitchFamily="18" charset="0"/>
              </a:rPr>
              <a:t>; </a:t>
            </a:r>
            <a:endParaRPr lang="en-US" sz="1800" b="1" dirty="0">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 groups consisting of at least 1/5 of all Members of the </a:t>
            </a:r>
            <a:r>
              <a:rPr lang="lt-LT" sz="1800" b="1" dirty="0">
                <a:effectLst/>
                <a:latin typeface="Times New Roman" panose="02020603050405020304" pitchFamily="18" charset="0"/>
                <a:cs typeface="Times New Roman" panose="02020603050405020304" pitchFamily="18" charset="0"/>
              </a:rPr>
              <a:t>Seimas </a:t>
            </a:r>
            <a:r>
              <a:rPr lang="en-US" sz="1800" b="1" dirty="0">
                <a:effectLst/>
                <a:latin typeface="Times New Roman" panose="02020603050405020304" pitchFamily="18" charset="0"/>
                <a:cs typeface="Times New Roman" panose="02020603050405020304" pitchFamily="18" charset="0"/>
              </a:rPr>
              <a:t>and the courts for cases concerning an act of the President of the Republic; </a:t>
            </a:r>
            <a:endParaRPr lang="en-US" sz="1800" b="1" dirty="0">
              <a:effectLst/>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 groups consisting of at least 1/5 of all Members of the </a:t>
            </a:r>
            <a:r>
              <a:rPr lang="lt-LT" sz="1800" b="1" dirty="0">
                <a:effectLst/>
                <a:latin typeface="Times New Roman" panose="02020603050405020304" pitchFamily="18" charset="0"/>
                <a:cs typeface="Times New Roman" panose="02020603050405020304" pitchFamily="18" charset="0"/>
              </a:rPr>
              <a:t>Seimas,</a:t>
            </a:r>
            <a:r>
              <a:rPr lang="en-US" sz="1800" b="1" dirty="0">
                <a:effectLst/>
                <a:latin typeface="Times New Roman" panose="02020603050405020304" pitchFamily="18" charset="0"/>
                <a:cs typeface="Times New Roman" panose="02020603050405020304" pitchFamily="18" charset="0"/>
              </a:rPr>
              <a:t> the courts, and the President of the Republic for cases concerning governmental acts. </a:t>
            </a:r>
            <a:endParaRPr lang="en-US" sz="1800" b="1" dirty="0">
              <a:effectLst/>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The Constitutional Court passes rulings on these issues. </a:t>
            </a:r>
            <a:endParaRPr lang="lt-LT" sz="18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791200" y="1676400"/>
            <a:ext cx="3124200" cy="4449763"/>
          </a:xfrm>
        </p:spPr>
        <p:txBody>
          <a:bodyPr>
            <a:noAutofit/>
          </a:bodyPr>
          <a:lstStyle/>
          <a:p>
            <a:pPr marL="0" indent="0">
              <a:buNone/>
            </a:pPr>
            <a:r>
              <a:rPr lang="lt-LT" sz="1600" dirty="0">
                <a:effectLst/>
                <a:latin typeface="Times New Roman" panose="02020603050405020304" pitchFamily="18" charset="0"/>
                <a:cs typeface="Times New Roman" panose="02020603050405020304" pitchFamily="18" charset="0"/>
              </a:rPr>
              <a:t>Teisę kreiptis į Konstitucinį Teismą su prašymu ištirti teisės akto konstitucingumą turi: </a:t>
            </a:r>
            <a:endParaRPr lang="en-US" sz="1600" dirty="0">
              <a:effectLst/>
              <a:latin typeface="Times New Roman" panose="02020603050405020304" pitchFamily="18" charset="0"/>
              <a:cs typeface="Times New Roman" panose="02020603050405020304" pitchFamily="18" charset="0"/>
            </a:endParaRPr>
          </a:p>
          <a:p>
            <a:r>
              <a:rPr lang="lt-LT" sz="1600" dirty="0">
                <a:effectLst/>
                <a:latin typeface="Times New Roman" panose="02020603050405020304" pitchFamily="18" charset="0"/>
                <a:cs typeface="Times New Roman" panose="02020603050405020304" pitchFamily="18" charset="0"/>
              </a:rPr>
              <a:t>dėl įstatymo ar kito Seimo priimto akto – Vyriausybė, ne mažesnė kaip 1/5 visų Seimo narių grupė ir teismai; </a:t>
            </a:r>
            <a:endParaRPr lang="en-US" sz="1600" dirty="0">
              <a:effectLst/>
              <a:latin typeface="Times New Roman" panose="02020603050405020304" pitchFamily="18" charset="0"/>
              <a:cs typeface="Times New Roman" panose="02020603050405020304" pitchFamily="18" charset="0"/>
            </a:endParaRPr>
          </a:p>
          <a:p>
            <a:r>
              <a:rPr lang="lt-LT" sz="1600" dirty="0">
                <a:effectLst/>
                <a:latin typeface="Times New Roman" panose="02020603050405020304" pitchFamily="18" charset="0"/>
                <a:cs typeface="Times New Roman" panose="02020603050405020304" pitchFamily="18" charset="0"/>
              </a:rPr>
              <a:t>dėl Respublikos Prezidento akto – ne mažesnė kaip 1/5 visų Seimo narių grupė ir teismai; </a:t>
            </a:r>
            <a:endParaRPr lang="en-US" sz="1600" dirty="0">
              <a:effectLst/>
              <a:latin typeface="Times New Roman" panose="02020603050405020304" pitchFamily="18" charset="0"/>
              <a:cs typeface="Times New Roman" panose="02020603050405020304" pitchFamily="18" charset="0"/>
            </a:endParaRPr>
          </a:p>
          <a:p>
            <a:r>
              <a:rPr lang="lt-LT" sz="1600" dirty="0">
                <a:effectLst/>
                <a:latin typeface="Times New Roman" panose="02020603050405020304" pitchFamily="18" charset="0"/>
                <a:cs typeface="Times New Roman" panose="02020603050405020304" pitchFamily="18" charset="0"/>
              </a:rPr>
              <a:t>dėl Vyriausybės akto – ne mažesnė kaip 1/5 Seimo narių grupė, teismai ir Respublikos Prezidentas. </a:t>
            </a:r>
            <a:endParaRPr lang="en-US" sz="1600" dirty="0">
              <a:effectLst/>
              <a:latin typeface="Times New Roman" panose="02020603050405020304" pitchFamily="18" charset="0"/>
              <a:cs typeface="Times New Roman" panose="02020603050405020304" pitchFamily="18" charset="0"/>
            </a:endParaRPr>
          </a:p>
          <a:p>
            <a:pPr marL="0" indent="0">
              <a:buNone/>
            </a:pPr>
            <a:r>
              <a:rPr lang="lt-LT" sz="1600" dirty="0">
                <a:effectLst/>
                <a:latin typeface="Times New Roman" panose="02020603050405020304" pitchFamily="18" charset="0"/>
                <a:cs typeface="Times New Roman" panose="02020603050405020304" pitchFamily="18" charset="0"/>
              </a:rPr>
              <a:t>Šiais klausimais Konstitucinis Teismas priima nutarimus.</a:t>
            </a:r>
            <a:endParaRPr lang="lt-LT" sz="1600" dirty="0">
              <a:effectLst/>
              <a:latin typeface="Times New Roman" panose="02020603050405020304" pitchFamily="18" charset="0"/>
              <a:cs typeface="Times New Roman" panose="02020603050405020304" pitchFamily="18" charset="0"/>
            </a:endParaRPr>
          </a:p>
          <a:p>
            <a:endParaRPr lang="lt-LT"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US" b="1" dirty="0">
                <a:solidFill>
                  <a:srgbClr val="9BBB59">
                    <a:lumMod val="50000"/>
                  </a:srgbClr>
                </a:solidFill>
                <a:latin typeface="Times New Roman" panose="02020603050405020304" pitchFamily="18" charset="0"/>
                <a:cs typeface="Times New Roman" panose="02020603050405020304" pitchFamily="18" charset="0"/>
              </a:rPr>
              <a:t>Judicial System  of Lithuania I</a:t>
            </a:r>
            <a:endParaRPr lang="lt-LT" dirty="0"/>
          </a:p>
        </p:txBody>
      </p:sp>
      <p:sp>
        <p:nvSpPr>
          <p:cNvPr id="3" name="Turinio vietos rezervavimo ženklas 2"/>
          <p:cNvSpPr>
            <a:spLocks noGrp="1"/>
          </p:cNvSpPr>
          <p:nvPr>
            <p:ph sz="half" idx="1"/>
          </p:nvPr>
        </p:nvSpPr>
        <p:spPr>
          <a:xfrm>
            <a:off x="457200" y="1600200"/>
            <a:ext cx="2743200" cy="4800600"/>
          </a:xfrm>
        </p:spPr>
        <p:txBody>
          <a:bodyPr>
            <a:normAutofit lnSpcReduction="10000"/>
          </a:bodyPr>
          <a:lstStyle/>
          <a:p>
            <a:pPr marL="0" indent="0" algn="ctr">
              <a:buNone/>
            </a:pPr>
            <a:r>
              <a:rPr lang="lt-LT" sz="2000" dirty="0">
                <a:solidFill>
                  <a:srgbClr val="FF0000"/>
                </a:solidFill>
                <a:latin typeface="Times New Roman" panose="02020603050405020304" pitchFamily="18" charset="0"/>
                <a:cs typeface="Times New Roman" panose="02020603050405020304" pitchFamily="18" charset="0"/>
              </a:rPr>
              <a:t>Teismas – tai įstatymų nustatyta tvarka įsteigta</a:t>
            </a:r>
            <a:r>
              <a:rPr lang="en-US" sz="2000" dirty="0">
                <a:solidFill>
                  <a:srgbClr val="FF0000"/>
                </a:solidFill>
                <a:latin typeface="Times New Roman" panose="02020603050405020304" pitchFamily="18" charset="0"/>
                <a:cs typeface="Times New Roman" panose="02020603050405020304" pitchFamily="18" charset="0"/>
              </a:rPr>
              <a:t> </a:t>
            </a:r>
            <a:r>
              <a:rPr lang="lt-LT" sz="2000" dirty="0">
                <a:solidFill>
                  <a:srgbClr val="FF0000"/>
                </a:solidFill>
                <a:latin typeface="Times New Roman" panose="02020603050405020304" pitchFamily="18" charset="0"/>
                <a:cs typeface="Times New Roman" panose="02020603050405020304" pitchFamily="18" charset="0"/>
              </a:rPr>
              <a:t>institucija, kuri vykdo teisingumą.</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lt-LT" sz="2000" b="1" i="0" u="none" strike="noStrike" baseline="0" dirty="0">
                <a:solidFill>
                  <a:srgbClr val="719EC2"/>
                </a:solidFill>
                <a:latin typeface="Times New Roman" panose="02020603050405020304" pitchFamily="18" charset="0"/>
                <a:cs typeface="Times New Roman" panose="02020603050405020304" pitchFamily="18" charset="0"/>
              </a:rPr>
              <a:t>Bendrosios kompetencijos teismai:</a:t>
            </a:r>
            <a:endParaRPr lang="lt-LT" sz="2000" b="1" i="0" u="none" strike="noStrike" baseline="0" dirty="0">
              <a:solidFill>
                <a:srgbClr val="719EC2"/>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12 </a:t>
            </a:r>
            <a:r>
              <a:rPr lang="fi-FI" sz="2000" dirty="0">
                <a:solidFill>
                  <a:srgbClr val="000000"/>
                </a:solidFill>
                <a:latin typeface="Times New Roman" panose="02020603050405020304" pitchFamily="18" charset="0"/>
                <a:cs typeface="Times New Roman" panose="02020603050405020304" pitchFamily="18" charset="0"/>
              </a:rPr>
              <a:t> apylinkių teismai </a:t>
            </a:r>
            <a:endParaRPr lang="fi-FI" sz="2000" dirty="0">
              <a:solidFill>
                <a:srgbClr val="000000"/>
              </a:solidFill>
              <a:latin typeface="Times New Roman" panose="02020603050405020304" pitchFamily="18" charset="0"/>
              <a:cs typeface="Times New Roman" panose="02020603050405020304" pitchFamily="18" charset="0"/>
            </a:endParaRPr>
          </a:p>
          <a:p>
            <a:r>
              <a:rPr lang="lt-LT" sz="2000" dirty="0">
                <a:solidFill>
                  <a:srgbClr val="000000"/>
                </a:solidFill>
                <a:latin typeface="Times New Roman" panose="02020603050405020304" pitchFamily="18" charset="0"/>
                <a:cs typeface="Times New Roman" panose="02020603050405020304" pitchFamily="18" charset="0"/>
              </a:rPr>
              <a:t>5 apygardų teismai </a:t>
            </a:r>
            <a:endParaRPr lang="en-US" sz="2000" dirty="0">
              <a:solidFill>
                <a:srgbClr val="000000"/>
              </a:solidFill>
              <a:latin typeface="Times New Roman" panose="02020603050405020304" pitchFamily="18" charset="0"/>
              <a:cs typeface="Times New Roman" panose="02020603050405020304" pitchFamily="18" charset="0"/>
            </a:endParaRPr>
          </a:p>
          <a:p>
            <a:r>
              <a:rPr lang="lt-LT" sz="2000" dirty="0">
                <a:solidFill>
                  <a:srgbClr val="000000"/>
                </a:solidFill>
                <a:latin typeface="Times New Roman" panose="02020603050405020304" pitchFamily="18" charset="0"/>
                <a:cs typeface="Times New Roman" panose="02020603050405020304" pitchFamily="18" charset="0"/>
              </a:rPr>
              <a:t>Lietuvos apeliacinis teismas</a:t>
            </a:r>
            <a:endParaRPr lang="lt-LT" sz="2000" dirty="0">
              <a:solidFill>
                <a:srgbClr val="000000"/>
              </a:solidFill>
              <a:latin typeface="Times New Roman" panose="02020603050405020304" pitchFamily="18" charset="0"/>
              <a:cs typeface="Times New Roman" panose="02020603050405020304" pitchFamily="18" charset="0"/>
            </a:endParaRPr>
          </a:p>
          <a:p>
            <a:r>
              <a:rPr lang="lt-LT" sz="2000" dirty="0">
                <a:solidFill>
                  <a:srgbClr val="000000"/>
                </a:solidFill>
                <a:latin typeface="Times New Roman" panose="02020603050405020304" pitchFamily="18" charset="0"/>
                <a:cs typeface="Times New Roman" panose="02020603050405020304" pitchFamily="18" charset="0"/>
              </a:rPr>
              <a:t>Lietuvos Aukščiausiasis Teismas.</a:t>
            </a:r>
            <a:endParaRPr lang="lt-LT" sz="2000"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3505200" y="1447800"/>
            <a:ext cx="5181600" cy="5181600"/>
          </a:xfrm>
        </p:spPr>
        <p:txBody>
          <a:bodyPr>
            <a:noAutofit/>
          </a:bodyPr>
          <a:lstStyle/>
          <a:p>
            <a:pPr marL="0" indent="0" algn="ctr">
              <a:buNone/>
            </a:pPr>
            <a:r>
              <a:rPr lang="en-US" sz="3000" b="1" dirty="0">
                <a:latin typeface="Times New Roman" panose="02020603050405020304" pitchFamily="18" charset="0"/>
                <a:cs typeface="Times New Roman" panose="02020603050405020304" pitchFamily="18" charset="0"/>
              </a:rPr>
              <a:t>A court is an institution administering justice and established by law.</a:t>
            </a:r>
            <a:endParaRPr lang="en-US" sz="3000" b="1" dirty="0">
              <a:latin typeface="Times New Roman" panose="02020603050405020304" pitchFamily="18" charset="0"/>
              <a:cs typeface="Times New Roman" panose="02020603050405020304" pitchFamily="18" charset="0"/>
            </a:endParaRPr>
          </a:p>
          <a:p>
            <a:pPr marL="0" indent="0">
              <a:buNone/>
            </a:pPr>
            <a:r>
              <a:rPr lang="en-US" sz="3000" b="1" i="0" u="none" strike="noStrike" baseline="0" dirty="0">
                <a:solidFill>
                  <a:srgbClr val="719EC2"/>
                </a:solidFill>
                <a:latin typeface="Times New Roman" panose="02020603050405020304" pitchFamily="18" charset="0"/>
                <a:cs typeface="Times New Roman" panose="02020603050405020304" pitchFamily="18" charset="0"/>
              </a:rPr>
              <a:t>Courts of general jurisdiction</a:t>
            </a:r>
            <a:r>
              <a:rPr lang="lt-LT" sz="3000" b="1" i="0" u="none" strike="noStrike" baseline="0" dirty="0">
                <a:solidFill>
                  <a:srgbClr val="719EC2"/>
                </a:solidFill>
                <a:latin typeface="Times New Roman" panose="02020603050405020304" pitchFamily="18" charset="0"/>
                <a:cs typeface="Times New Roman" panose="02020603050405020304" pitchFamily="18" charset="0"/>
              </a:rPr>
              <a:t>:</a:t>
            </a:r>
            <a:endParaRPr lang="lt-LT" sz="3000" b="1" i="0" u="none" strike="noStrike" baseline="0" dirty="0">
              <a:solidFill>
                <a:srgbClr val="719EC2"/>
              </a:solidFill>
              <a:latin typeface="Times New Roman" panose="02020603050405020304" pitchFamily="18" charset="0"/>
              <a:cs typeface="Times New Roman" panose="02020603050405020304" pitchFamily="18" charset="0"/>
            </a:endParaRPr>
          </a:p>
          <a:p>
            <a:r>
              <a:rPr lang="en-US" sz="3000" b="1" dirty="0">
                <a:solidFill>
                  <a:srgbClr val="000000"/>
                </a:solidFill>
                <a:latin typeface="Times New Roman" panose="02020603050405020304" pitchFamily="18" charset="0"/>
                <a:cs typeface="Times New Roman" panose="02020603050405020304" pitchFamily="18" charset="0"/>
              </a:rPr>
              <a:t>12  district courts </a:t>
            </a:r>
            <a:endParaRPr lang="en-US" sz="3000" b="1" dirty="0">
              <a:solidFill>
                <a:srgbClr val="000000"/>
              </a:solidFill>
              <a:latin typeface="Times New Roman" panose="02020603050405020304" pitchFamily="18" charset="0"/>
              <a:cs typeface="Times New Roman" panose="02020603050405020304" pitchFamily="18" charset="0"/>
            </a:endParaRPr>
          </a:p>
          <a:p>
            <a:r>
              <a:rPr lang="lt-LT" sz="3000" b="1" smtClean="0">
                <a:solidFill>
                  <a:srgbClr val="000000"/>
                </a:solidFill>
                <a:latin typeface="Times New Roman" panose="02020603050405020304" pitchFamily="18" charset="0"/>
                <a:cs typeface="Times New Roman" panose="02020603050405020304" pitchFamily="18" charset="0"/>
              </a:rPr>
              <a:t>5</a:t>
            </a:r>
            <a:r>
              <a:rPr lang="en-US" sz="3000" b="1" smtClean="0">
                <a:solidFill>
                  <a:srgbClr val="000000"/>
                </a:solidFill>
                <a:latin typeface="Times New Roman" panose="02020603050405020304" pitchFamily="18" charset="0"/>
                <a:cs typeface="Times New Roman" panose="02020603050405020304" pitchFamily="18" charset="0"/>
              </a:rPr>
              <a:t> </a:t>
            </a:r>
            <a:r>
              <a:rPr lang="en-US" sz="3000" b="1" dirty="0">
                <a:solidFill>
                  <a:srgbClr val="000000"/>
                </a:solidFill>
                <a:latin typeface="Times New Roman" panose="02020603050405020304" pitchFamily="18" charset="0"/>
                <a:cs typeface="Times New Roman" panose="02020603050405020304" pitchFamily="18" charset="0"/>
              </a:rPr>
              <a:t> regional courts </a:t>
            </a:r>
            <a:endParaRPr lang="en-US" sz="3000" b="1" dirty="0">
              <a:solidFill>
                <a:srgbClr val="000000"/>
              </a:solidFill>
              <a:latin typeface="Times New Roman" panose="02020603050405020304" pitchFamily="18" charset="0"/>
              <a:cs typeface="Times New Roman" panose="02020603050405020304" pitchFamily="18" charset="0"/>
            </a:endParaRPr>
          </a:p>
          <a:p>
            <a:r>
              <a:rPr lang="en-US" sz="3000" b="1" dirty="0">
                <a:solidFill>
                  <a:srgbClr val="000000"/>
                </a:solidFill>
                <a:latin typeface="Times New Roman" panose="02020603050405020304" pitchFamily="18" charset="0"/>
                <a:cs typeface="Times New Roman" panose="02020603050405020304" pitchFamily="18" charset="0"/>
              </a:rPr>
              <a:t>Court of Appeal of Lithuania</a:t>
            </a:r>
            <a:endParaRPr lang="en-US" sz="3000" b="1" dirty="0">
              <a:solidFill>
                <a:srgbClr val="000000"/>
              </a:solidFill>
              <a:latin typeface="Times New Roman" panose="02020603050405020304" pitchFamily="18" charset="0"/>
              <a:cs typeface="Times New Roman" panose="02020603050405020304" pitchFamily="18" charset="0"/>
            </a:endParaRPr>
          </a:p>
          <a:p>
            <a:r>
              <a:rPr lang="en-US" sz="3000" b="1" dirty="0">
                <a:solidFill>
                  <a:srgbClr val="000000"/>
                </a:solidFill>
                <a:latin typeface="Times New Roman" panose="02020603050405020304" pitchFamily="18" charset="0"/>
                <a:cs typeface="Times New Roman" panose="02020603050405020304" pitchFamily="18" charset="0"/>
              </a:rPr>
              <a:t>Supreme Court of Lithuania</a:t>
            </a:r>
            <a:r>
              <a:rPr lang="lt-LT" b="1" dirty="0">
                <a:solidFill>
                  <a:srgbClr val="000000"/>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US" b="1" dirty="0">
                <a:solidFill>
                  <a:srgbClr val="9BBB59">
                    <a:lumMod val="50000"/>
                  </a:srgbClr>
                </a:solidFill>
                <a:latin typeface="Times New Roman" panose="02020603050405020304" pitchFamily="18" charset="0"/>
                <a:cs typeface="Times New Roman" panose="02020603050405020304" pitchFamily="18" charset="0"/>
              </a:rPr>
              <a:t>Judicial System  of Lithuania II</a:t>
            </a:r>
            <a:endParaRPr lang="lt-LT" dirty="0"/>
          </a:p>
        </p:txBody>
      </p:sp>
      <p:sp>
        <p:nvSpPr>
          <p:cNvPr id="3" name="Turinio vietos rezervavimo ženklas 2"/>
          <p:cNvSpPr>
            <a:spLocks noGrp="1"/>
          </p:cNvSpPr>
          <p:nvPr>
            <p:ph sz="half" idx="1"/>
          </p:nvPr>
        </p:nvSpPr>
        <p:spPr>
          <a:xfrm>
            <a:off x="457200" y="1371600"/>
            <a:ext cx="5867400" cy="5029200"/>
          </a:xfrm>
        </p:spPr>
        <p:txBody>
          <a:bodyPr>
            <a:normAutofit fontScale="32500" lnSpcReduction="20000"/>
          </a:bodyPr>
          <a:lstStyle/>
          <a:p>
            <a:pPr marL="0" indent="0" algn="ctr">
              <a:buNone/>
            </a:pPr>
            <a:r>
              <a:rPr lang="en-US" sz="7400" b="1" dirty="0">
                <a:solidFill>
                  <a:schemeClr val="accent1">
                    <a:lumMod val="75000"/>
                  </a:schemeClr>
                </a:solidFill>
                <a:latin typeface="Times New Roman" panose="02020603050405020304" pitchFamily="18" charset="0"/>
                <a:cs typeface="Times New Roman" panose="02020603050405020304" pitchFamily="18" charset="0"/>
              </a:rPr>
              <a:t>Administrative courts</a:t>
            </a:r>
            <a:endParaRPr lang="lt-LT" sz="74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Currently there are two types of administrative</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courts</a:t>
            </a:r>
            <a:r>
              <a:rPr lang="lt-LT" sz="6200" dirty="0">
                <a:latin typeface="Times New Roman" panose="02020603050405020304" pitchFamily="18" charset="0"/>
                <a:cs typeface="Times New Roman" panose="02020603050405020304" pitchFamily="18" charset="0"/>
              </a:rPr>
              <a:t>:</a:t>
            </a:r>
            <a:endParaRPr lang="lt-LT"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 2 </a:t>
            </a:r>
            <a:r>
              <a:rPr lang="en-US" sz="6200" b="1" dirty="0">
                <a:latin typeface="Times New Roman" panose="02020603050405020304" pitchFamily="18" charset="0"/>
                <a:cs typeface="Times New Roman" panose="02020603050405020304" pitchFamily="18" charset="0"/>
              </a:rPr>
              <a:t>regional administrative courts </a:t>
            </a:r>
            <a:endParaRPr lang="en-US" sz="6200" b="1"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(hearing disputes arising from administrative legal relations as first instance</a:t>
            </a:r>
            <a:r>
              <a:rPr lang="lt-LT" sz="6200" dirty="0">
                <a:latin typeface="Times New Roman" panose="02020603050405020304" pitchFamily="18" charset="0"/>
                <a:cs typeface="Times New Roman" panose="02020603050405020304" pitchFamily="18" charset="0"/>
              </a:rPr>
              <a:t>)</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 </a:t>
            </a:r>
            <a:r>
              <a:rPr lang="en-US" sz="6200" b="1" dirty="0">
                <a:latin typeface="Times New Roman" panose="02020603050405020304" pitchFamily="18" charset="0"/>
                <a:cs typeface="Times New Roman" panose="02020603050405020304" pitchFamily="18" charset="0"/>
              </a:rPr>
              <a:t>Supreme Administrative Court of Lithuania </a:t>
            </a:r>
            <a:r>
              <a:rPr lang="en-US" sz="6200" dirty="0">
                <a:latin typeface="Times New Roman" panose="02020603050405020304" pitchFamily="18" charset="0"/>
                <a:cs typeface="Times New Roman" panose="02020603050405020304" pitchFamily="18" charset="0"/>
              </a:rPr>
              <a:t>(instance of appeal for cases of regional administrative courts</a:t>
            </a:r>
            <a:r>
              <a:rPr lang="lt-LT" sz="6200" dirty="0">
                <a:latin typeface="Times New Roman" panose="02020603050405020304" pitchFamily="18" charset="0"/>
                <a:cs typeface="Times New Roman" panose="02020603050405020304" pitchFamily="18" charset="0"/>
              </a:rPr>
              <a:t>)</a:t>
            </a: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Administrative courts established in the Republic</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of Lithuania consider disputes when at least one of</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the parties is a state, municipality or institution of</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the state or municipality, agency, office, officer and</a:t>
            </a:r>
            <a:endParaRPr lang="en-US" sz="6200" dirty="0">
              <a:latin typeface="Times New Roman" panose="02020603050405020304" pitchFamily="18" charset="0"/>
              <a:cs typeface="Times New Roman" panose="02020603050405020304" pitchFamily="18" charset="0"/>
            </a:endParaRPr>
          </a:p>
          <a:p>
            <a:pPr marL="0" indent="0">
              <a:buNone/>
            </a:pPr>
            <a:r>
              <a:rPr lang="en-US" sz="6200" dirty="0">
                <a:latin typeface="Times New Roman" panose="02020603050405020304" pitchFamily="18" charset="0"/>
                <a:cs typeface="Times New Roman" panose="02020603050405020304" pitchFamily="18" charset="0"/>
              </a:rPr>
              <a:t>when these subjects face the disputes while implementing the functions of the executive authority</a:t>
            </a:r>
            <a:r>
              <a:rPr lang="en-US" sz="6200" dirty="0"/>
              <a:t>.</a:t>
            </a:r>
            <a:endParaRPr lang="lt-LT" sz="6200" dirty="0"/>
          </a:p>
        </p:txBody>
      </p:sp>
      <p:sp>
        <p:nvSpPr>
          <p:cNvPr id="4" name="Turinio vietos rezervavimo ženklas 3"/>
          <p:cNvSpPr>
            <a:spLocks noGrp="1"/>
          </p:cNvSpPr>
          <p:nvPr>
            <p:ph sz="half" idx="2"/>
          </p:nvPr>
        </p:nvSpPr>
        <p:spPr>
          <a:xfrm>
            <a:off x="6705600" y="1219200"/>
            <a:ext cx="2209800" cy="5257800"/>
          </a:xfrm>
        </p:spPr>
        <p:txBody>
          <a:bodyPr>
            <a:normAutofit fontScale="32500" lnSpcReduction="20000"/>
          </a:bodyPr>
          <a:lstStyle/>
          <a:p>
            <a:pPr marL="0" indent="0">
              <a:buNone/>
            </a:pPr>
            <a:r>
              <a:rPr lang="lt-LT" sz="40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Administraciniai teismai</a:t>
            </a:r>
            <a:endParaRPr lang="lt-LT" sz="4000" b="1" i="0" u="none" strike="noStrike" baseline="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pt-BR" sz="4300" dirty="0">
                <a:solidFill>
                  <a:srgbClr val="000000"/>
                </a:solidFill>
                <a:latin typeface="Times New Roman" panose="02020603050405020304" pitchFamily="18" charset="0"/>
                <a:cs typeface="Times New Roman" panose="02020603050405020304" pitchFamily="18" charset="0"/>
              </a:rPr>
              <a:t>Šiuo metu veikia dviejų pakopų administraciniai</a:t>
            </a:r>
            <a:endParaRPr lang="pt-BR" sz="4300" dirty="0">
              <a:solidFill>
                <a:srgbClr val="000000"/>
              </a:solidFill>
              <a:latin typeface="Times New Roman" panose="02020603050405020304" pitchFamily="18" charset="0"/>
              <a:cs typeface="Times New Roman" panose="02020603050405020304" pitchFamily="18" charset="0"/>
            </a:endParaRPr>
          </a:p>
          <a:p>
            <a:pPr marL="0" indent="0">
              <a:buNone/>
            </a:pPr>
            <a:r>
              <a:rPr lang="lt-LT" sz="4300" dirty="0">
                <a:solidFill>
                  <a:srgbClr val="000000"/>
                </a:solidFill>
                <a:latin typeface="Times New Roman" panose="02020603050405020304" pitchFamily="18" charset="0"/>
                <a:cs typeface="Times New Roman" panose="02020603050405020304" pitchFamily="18" charset="0"/>
              </a:rPr>
              <a:t>teismai:</a:t>
            </a:r>
            <a:endParaRPr lang="lt-LT" sz="4300" dirty="0">
              <a:solidFill>
                <a:srgbClr val="000000"/>
              </a:solidFill>
              <a:latin typeface="Times New Roman" panose="02020603050405020304" pitchFamily="18" charset="0"/>
              <a:cs typeface="Times New Roman" panose="02020603050405020304" pitchFamily="18" charset="0"/>
            </a:endParaRPr>
          </a:p>
          <a:p>
            <a:pPr marL="0" indent="0">
              <a:buNone/>
            </a:pPr>
            <a:r>
              <a:rPr lang="lt-LT" sz="4300" dirty="0">
                <a:solidFill>
                  <a:srgbClr val="000000"/>
                </a:solidFill>
                <a:latin typeface="Times New Roman" panose="02020603050405020304" pitchFamily="18" charset="0"/>
                <a:cs typeface="Times New Roman" panose="02020603050405020304" pitchFamily="18" charset="0"/>
              </a:rPr>
              <a:t>• </a:t>
            </a:r>
            <a:r>
              <a:rPr lang="en-US" sz="4300" dirty="0">
                <a:solidFill>
                  <a:srgbClr val="000000"/>
                </a:solidFill>
                <a:latin typeface="Times New Roman" panose="02020603050405020304" pitchFamily="18" charset="0"/>
                <a:cs typeface="Times New Roman" panose="02020603050405020304" pitchFamily="18" charset="0"/>
              </a:rPr>
              <a:t>2</a:t>
            </a:r>
            <a:r>
              <a:rPr lang="lt-LT" sz="4300" dirty="0">
                <a:solidFill>
                  <a:srgbClr val="000000"/>
                </a:solidFill>
                <a:latin typeface="Times New Roman" panose="02020603050405020304" pitchFamily="18" charset="0"/>
                <a:cs typeface="Times New Roman" panose="02020603050405020304" pitchFamily="18" charset="0"/>
              </a:rPr>
              <a:t> apygardų administraciniai teismai (pirmąja</a:t>
            </a:r>
            <a:r>
              <a:rPr lang="en-US" sz="4300" dirty="0">
                <a:solidFill>
                  <a:srgbClr val="000000"/>
                </a:solidFill>
                <a:latin typeface="Times New Roman" panose="02020603050405020304" pitchFamily="18" charset="0"/>
                <a:cs typeface="Times New Roman" panose="02020603050405020304" pitchFamily="18" charset="0"/>
              </a:rPr>
              <a:t> </a:t>
            </a:r>
            <a:r>
              <a:rPr lang="lt-LT" sz="4300" dirty="0">
                <a:solidFill>
                  <a:srgbClr val="000000"/>
                </a:solidFill>
                <a:latin typeface="Times New Roman" panose="02020603050405020304" pitchFamily="18" charset="0"/>
                <a:cs typeface="Times New Roman" panose="02020603050405020304" pitchFamily="18" charset="0"/>
              </a:rPr>
              <a:t>instancija nagrinėjantys ginčus, kylančius</a:t>
            </a:r>
            <a:r>
              <a:rPr lang="en-US" sz="4300" dirty="0">
                <a:solidFill>
                  <a:srgbClr val="000000"/>
                </a:solidFill>
                <a:latin typeface="Times New Roman" panose="02020603050405020304" pitchFamily="18" charset="0"/>
                <a:cs typeface="Times New Roman" panose="02020603050405020304" pitchFamily="18" charset="0"/>
              </a:rPr>
              <a:t> </a:t>
            </a:r>
            <a:r>
              <a:rPr lang="lt-LT" sz="4300" dirty="0">
                <a:solidFill>
                  <a:srgbClr val="000000"/>
                </a:solidFill>
                <a:latin typeface="Times New Roman" panose="02020603050405020304" pitchFamily="18" charset="0"/>
                <a:cs typeface="Times New Roman" panose="02020603050405020304" pitchFamily="18" charset="0"/>
              </a:rPr>
              <a:t>iš administracinių teisinių santykių</a:t>
            </a:r>
            <a:r>
              <a:rPr lang="en-US" sz="4300" dirty="0">
                <a:solidFill>
                  <a:srgbClr val="000000"/>
                </a:solidFill>
                <a:latin typeface="Times New Roman" panose="02020603050405020304" pitchFamily="18" charset="0"/>
                <a:cs typeface="Times New Roman" panose="02020603050405020304" pitchFamily="18" charset="0"/>
              </a:rPr>
              <a:t>)</a:t>
            </a:r>
            <a:endParaRPr lang="en-US" sz="4300" dirty="0">
              <a:solidFill>
                <a:srgbClr val="000000"/>
              </a:solidFill>
              <a:latin typeface="Times New Roman" panose="02020603050405020304" pitchFamily="18" charset="0"/>
              <a:cs typeface="Times New Roman" panose="02020603050405020304" pitchFamily="18" charset="0"/>
            </a:endParaRPr>
          </a:p>
          <a:p>
            <a:pPr marL="0" indent="0">
              <a:buNone/>
            </a:pPr>
            <a:r>
              <a:rPr lang="lt-LT" sz="4300" dirty="0">
                <a:solidFill>
                  <a:srgbClr val="000000"/>
                </a:solidFill>
                <a:latin typeface="Times New Roman" panose="02020603050405020304" pitchFamily="18" charset="0"/>
                <a:cs typeface="Times New Roman" panose="02020603050405020304" pitchFamily="18" charset="0"/>
              </a:rPr>
              <a:t>• Lietuvos vyriausiasis administracinis teismas</a:t>
            </a:r>
            <a:endParaRPr lang="lt-LT" sz="4300" dirty="0">
              <a:solidFill>
                <a:srgbClr val="000000"/>
              </a:solidFill>
              <a:latin typeface="Times New Roman" panose="02020603050405020304" pitchFamily="18" charset="0"/>
              <a:cs typeface="Times New Roman" panose="02020603050405020304" pitchFamily="18" charset="0"/>
            </a:endParaRPr>
          </a:p>
          <a:p>
            <a:pPr marL="0" indent="0">
              <a:buNone/>
            </a:pPr>
            <a:r>
              <a:rPr lang="lt-LT" sz="4300" dirty="0">
                <a:solidFill>
                  <a:srgbClr val="000000"/>
                </a:solidFill>
                <a:latin typeface="Times New Roman" panose="02020603050405020304" pitchFamily="18" charset="0"/>
                <a:cs typeface="Times New Roman" panose="02020603050405020304" pitchFamily="18" charset="0"/>
              </a:rPr>
              <a:t>(apeliacinė instancija apygardų administracinių</a:t>
            </a:r>
            <a:r>
              <a:rPr lang="en-US" sz="4300" dirty="0">
                <a:solidFill>
                  <a:srgbClr val="000000"/>
                </a:solidFill>
                <a:latin typeface="Times New Roman" panose="02020603050405020304" pitchFamily="18" charset="0"/>
                <a:cs typeface="Times New Roman" panose="02020603050405020304" pitchFamily="18" charset="0"/>
              </a:rPr>
              <a:t> </a:t>
            </a:r>
            <a:r>
              <a:rPr lang="lt-LT" sz="4300" dirty="0">
                <a:solidFill>
                  <a:srgbClr val="000000"/>
                </a:solidFill>
                <a:latin typeface="Times New Roman" panose="02020603050405020304" pitchFamily="18" charset="0"/>
                <a:cs typeface="Times New Roman" panose="02020603050405020304" pitchFamily="18" charset="0"/>
              </a:rPr>
              <a:t>teismų išnagrinėtoms byloms).</a:t>
            </a:r>
            <a:endParaRPr lang="en-US" sz="43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4300" dirty="0">
              <a:solidFill>
                <a:srgbClr val="000000"/>
              </a:solidFill>
              <a:latin typeface="Times New Roman" panose="02020603050405020304" pitchFamily="18" charset="0"/>
              <a:cs typeface="Times New Roman" panose="02020603050405020304" pitchFamily="18" charset="0"/>
            </a:endParaRPr>
          </a:p>
          <a:p>
            <a:pPr marL="0" indent="0">
              <a:buNone/>
            </a:pPr>
            <a:r>
              <a:rPr lang="lt-LT" sz="4300" dirty="0">
                <a:solidFill>
                  <a:srgbClr val="FF0000"/>
                </a:solidFill>
                <a:latin typeface="Times New Roman" panose="02020603050405020304" pitchFamily="18" charset="0"/>
                <a:cs typeface="Times New Roman" panose="02020603050405020304" pitchFamily="18" charset="0"/>
              </a:rPr>
              <a:t>Administraciniai teismai nagrinėja ginčus,</a:t>
            </a:r>
            <a:r>
              <a:rPr lang="en-US" sz="4300" dirty="0">
                <a:solidFill>
                  <a:srgbClr val="FF0000"/>
                </a:solidFill>
                <a:latin typeface="Times New Roman" panose="02020603050405020304" pitchFamily="18" charset="0"/>
                <a:cs typeface="Times New Roman" panose="02020603050405020304" pitchFamily="18" charset="0"/>
              </a:rPr>
              <a:t> </a:t>
            </a:r>
            <a:r>
              <a:rPr lang="lt-LT" sz="4300" dirty="0">
                <a:solidFill>
                  <a:srgbClr val="FF0000"/>
                </a:solidFill>
                <a:latin typeface="Times New Roman" panose="02020603050405020304" pitchFamily="18" charset="0"/>
                <a:cs typeface="Times New Roman" panose="02020603050405020304" pitchFamily="18" charset="0"/>
              </a:rPr>
              <a:t>kuriuose bent viena iš šalių yra valstybė, savivaldybė</a:t>
            </a:r>
            <a:r>
              <a:rPr lang="en-US" sz="4300" dirty="0">
                <a:solidFill>
                  <a:srgbClr val="FF0000"/>
                </a:solidFill>
                <a:latin typeface="Times New Roman" panose="02020603050405020304" pitchFamily="18" charset="0"/>
                <a:cs typeface="Times New Roman" panose="02020603050405020304" pitchFamily="18" charset="0"/>
              </a:rPr>
              <a:t> </a:t>
            </a:r>
            <a:r>
              <a:rPr lang="lt-LT" sz="4300" dirty="0">
                <a:solidFill>
                  <a:srgbClr val="FF0000"/>
                </a:solidFill>
                <a:latin typeface="Times New Roman" panose="02020603050405020304" pitchFamily="18" charset="0"/>
                <a:cs typeface="Times New Roman" panose="02020603050405020304" pitchFamily="18" charset="0"/>
              </a:rPr>
              <a:t>arba valstybės ar savivaldybės institucija,</a:t>
            </a:r>
            <a:r>
              <a:rPr lang="en-US" sz="4300" dirty="0">
                <a:solidFill>
                  <a:srgbClr val="FF0000"/>
                </a:solidFill>
                <a:latin typeface="Times New Roman" panose="02020603050405020304" pitchFamily="18" charset="0"/>
                <a:cs typeface="Times New Roman" panose="02020603050405020304" pitchFamily="18" charset="0"/>
              </a:rPr>
              <a:t> </a:t>
            </a:r>
            <a:r>
              <a:rPr lang="lt-LT" sz="4300" dirty="0">
                <a:solidFill>
                  <a:srgbClr val="FF0000"/>
                </a:solidFill>
                <a:latin typeface="Times New Roman" panose="02020603050405020304" pitchFamily="18" charset="0"/>
                <a:cs typeface="Times New Roman" panose="02020603050405020304" pitchFamily="18" charset="0"/>
              </a:rPr>
              <a:t>įstaiga, tarnyba, tarnautojas, ir kurie kyla</a:t>
            </a:r>
            <a:endParaRPr lang="lt-LT" sz="4300" dirty="0">
              <a:solidFill>
                <a:srgbClr val="FF0000"/>
              </a:solidFill>
              <a:latin typeface="Times New Roman" panose="02020603050405020304" pitchFamily="18" charset="0"/>
              <a:cs typeface="Times New Roman" panose="02020603050405020304" pitchFamily="18" charset="0"/>
            </a:endParaRPr>
          </a:p>
          <a:p>
            <a:pPr marL="0" indent="0">
              <a:buNone/>
            </a:pPr>
            <a:r>
              <a:rPr lang="lt-LT" sz="4300" dirty="0">
                <a:solidFill>
                  <a:srgbClr val="FF0000"/>
                </a:solidFill>
                <a:latin typeface="Times New Roman" panose="02020603050405020304" pitchFamily="18" charset="0"/>
                <a:cs typeface="Times New Roman" panose="02020603050405020304" pitchFamily="18" charset="0"/>
              </a:rPr>
              <a:t>šiems subjektams įgyvendinant vykdomosios</a:t>
            </a:r>
            <a:r>
              <a:rPr lang="en-US" sz="4300" dirty="0">
                <a:solidFill>
                  <a:srgbClr val="FF0000"/>
                </a:solidFill>
                <a:latin typeface="Times New Roman" panose="02020603050405020304" pitchFamily="18" charset="0"/>
                <a:cs typeface="Times New Roman" panose="02020603050405020304" pitchFamily="18" charset="0"/>
              </a:rPr>
              <a:t> </a:t>
            </a:r>
            <a:r>
              <a:rPr lang="lt-LT" sz="4300" dirty="0">
                <a:solidFill>
                  <a:srgbClr val="FF0000"/>
                </a:solidFill>
                <a:latin typeface="Times New Roman" panose="02020603050405020304" pitchFamily="18" charset="0"/>
                <a:cs typeface="Times New Roman" panose="02020603050405020304" pitchFamily="18" charset="0"/>
              </a:rPr>
              <a:t>valdžios funkcijas</a:t>
            </a:r>
            <a:r>
              <a:rPr lang="lt-LT" sz="4300" dirty="0">
                <a:solidFill>
                  <a:srgbClr val="000000"/>
                </a:solidFill>
                <a:latin typeface="Times New Roman" panose="02020603050405020304" pitchFamily="18" charset="0"/>
                <a:cs typeface="Times New Roman" panose="02020603050405020304" pitchFamily="18" charset="0"/>
              </a:rPr>
              <a:t>.</a:t>
            </a:r>
            <a:endParaRPr lang="lt-LT" sz="4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152400"/>
            <a:ext cx="8229600" cy="1143000"/>
          </a:xfrm>
        </p:spPr>
        <p:txBody>
          <a:bodyPr>
            <a:normAutofit fontScale="90000"/>
          </a:bodyPr>
          <a:lstStyle/>
          <a:p>
            <a:br>
              <a:rPr lang="en-US" sz="3600" b="1" dirty="0">
                <a:solidFill>
                  <a:schemeClr val="accent1">
                    <a:lumMod val="75000"/>
                  </a:schemeClr>
                </a:solidFill>
                <a:latin typeface="Times New Roman" panose="02020603050405020304" pitchFamily="18" charset="0"/>
                <a:ea typeface="+mn-ea"/>
                <a:cs typeface="Times New Roman" panose="02020603050405020304" pitchFamily="18" charset="0"/>
              </a:rPr>
            </a:br>
            <a:r>
              <a:rPr lang="en-US" sz="3600" b="1" dirty="0">
                <a:solidFill>
                  <a:schemeClr val="accent1">
                    <a:lumMod val="75000"/>
                  </a:schemeClr>
                </a:solidFill>
                <a:latin typeface="Times New Roman" panose="02020603050405020304" pitchFamily="18" charset="0"/>
                <a:ea typeface="+mn-ea"/>
                <a:cs typeface="Times New Roman" panose="02020603050405020304" pitchFamily="18" charset="0"/>
              </a:rPr>
              <a:t>Courts of general jurisdiction.</a:t>
            </a:r>
            <a:br>
              <a:rPr lang="en-US" sz="3600" b="1" dirty="0">
                <a:solidFill>
                  <a:schemeClr val="accent1">
                    <a:lumMod val="75000"/>
                  </a:schemeClr>
                </a:solidFill>
                <a:latin typeface="Times New Roman" panose="02020603050405020304" pitchFamily="18" charset="0"/>
                <a:ea typeface="+mn-ea"/>
                <a:cs typeface="Times New Roman" panose="02020603050405020304" pitchFamily="18" charset="0"/>
              </a:rPr>
            </a:br>
            <a:r>
              <a:rPr lang="en-US" sz="3600" b="1" i="0" u="none" strike="noStrike" baseline="0" dirty="0">
                <a:solidFill>
                  <a:srgbClr val="719EC2"/>
                </a:solidFill>
                <a:latin typeface="Calibri-Bold"/>
              </a:rPr>
              <a:t>District Courts</a:t>
            </a:r>
            <a:br>
              <a:rPr lang="lt-LT" sz="3600" b="1" i="0" u="none" strike="noStrike" baseline="0" dirty="0">
                <a:solidFill>
                  <a:srgbClr val="719EC2"/>
                </a:solidFill>
                <a:latin typeface="Calibri-Bold"/>
              </a:rPr>
            </a:br>
            <a:endParaRPr lang="lt-LT" sz="3600" dirty="0">
              <a:solidFill>
                <a:schemeClr val="accent1">
                  <a:lumMod val="75000"/>
                </a:schemeClr>
              </a:solidFill>
            </a:endParaRPr>
          </a:p>
        </p:txBody>
      </p:sp>
      <p:sp>
        <p:nvSpPr>
          <p:cNvPr id="3" name="Turinio vietos rezervavimo ženklas 2"/>
          <p:cNvSpPr>
            <a:spLocks noGrp="1"/>
          </p:cNvSpPr>
          <p:nvPr>
            <p:ph sz="half" idx="1"/>
          </p:nvPr>
        </p:nvSpPr>
        <p:spPr>
          <a:xfrm>
            <a:off x="457200" y="1219200"/>
            <a:ext cx="5029200" cy="5562600"/>
          </a:xfrm>
        </p:spPr>
        <p:txBody>
          <a:bodyPr>
            <a:normAutofit fontScale="40000" lnSpcReduction="20000"/>
          </a:bodyPr>
          <a:lstStyle/>
          <a:p>
            <a:pPr marL="0" indent="0" algn="ctr">
              <a:buNone/>
            </a:pPr>
            <a:r>
              <a:rPr lang="en-US" sz="5800" b="1" u="none" strike="noStrike" baseline="0" dirty="0">
                <a:solidFill>
                  <a:srgbClr val="719EC2"/>
                </a:solidFill>
                <a:latin typeface="Times New Roman" panose="02020603050405020304" pitchFamily="18" charset="0"/>
                <a:cs typeface="Times New Roman" panose="02020603050405020304" pitchFamily="18" charset="0"/>
              </a:rPr>
              <a:t>Jurisdiction of a District Court</a:t>
            </a:r>
            <a:endParaRPr lang="en-US" sz="5800"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According to Article 15 of the Law on Courts a district court is the first instance for:</a:t>
            </a:r>
            <a:endParaRPr lang="en-US" sz="4500" b="1"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 Civil cases assigned to its jurisdiction by the law  </a:t>
            </a:r>
            <a:endParaRPr lang="lt-LT" sz="4500" b="1"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 Criminal cases assigned to its jurisdiction by law </a:t>
            </a:r>
            <a:endParaRPr lang="en-US" sz="4500" b="1" dirty="0">
              <a:latin typeface="Times New Roman" panose="02020603050405020304" pitchFamily="18" charset="0"/>
              <a:cs typeface="Times New Roman" panose="02020603050405020304" pitchFamily="18" charset="0"/>
            </a:endParaRPr>
          </a:p>
          <a:p>
            <a:pPr marL="0" indent="0">
              <a:buNone/>
            </a:pPr>
            <a:r>
              <a:rPr lang="en-US" sz="4500" b="1" dirty="0">
                <a:latin typeface="Times New Roman" panose="02020603050405020304" pitchFamily="18" charset="0"/>
                <a:cs typeface="Times New Roman" panose="02020603050405020304" pitchFamily="18" charset="0"/>
              </a:rPr>
              <a:t>• Cases assigned to the jurisdiction of mortgage judges </a:t>
            </a:r>
            <a:endParaRPr lang="en-US" sz="4500" b="1" dirty="0">
              <a:latin typeface="Times New Roman" panose="02020603050405020304" pitchFamily="18" charset="0"/>
              <a:cs typeface="Times New Roman" panose="02020603050405020304" pitchFamily="18" charset="0"/>
            </a:endParaRPr>
          </a:p>
          <a:p>
            <a:pPr marL="0" indent="0">
              <a:buNone/>
            </a:pPr>
            <a:r>
              <a:rPr lang="lt-LT" sz="4500" b="1" dirty="0">
                <a:solidFill>
                  <a:srgbClr val="000000"/>
                </a:solidFill>
                <a:latin typeface="Times New Roman" panose="02020603050405020304" pitchFamily="18" charset="0"/>
                <a:cs typeface="Times New Roman" panose="02020603050405020304" pitchFamily="18" charset="0"/>
              </a:rPr>
              <a:t>• </a:t>
            </a:r>
            <a:r>
              <a:rPr lang="en-US" sz="4500" b="1" dirty="0">
                <a:solidFill>
                  <a:srgbClr val="000000"/>
                </a:solidFill>
                <a:latin typeface="Times New Roman" panose="02020603050405020304" pitchFamily="18" charset="0"/>
                <a:cs typeface="Times New Roman" panose="02020603050405020304" pitchFamily="18" charset="0"/>
              </a:rPr>
              <a:t>Cases of administrative offences</a:t>
            </a:r>
            <a:r>
              <a:rPr lang="lt-LT" sz="4500" b="1" dirty="0">
                <a:solidFill>
                  <a:srgbClr val="000000"/>
                </a:solidFill>
                <a:latin typeface="Times New Roman" panose="02020603050405020304" pitchFamily="18" charset="0"/>
                <a:cs typeface="Times New Roman" panose="02020603050405020304" pitchFamily="18" charset="0"/>
              </a:rPr>
              <a:t>;</a:t>
            </a:r>
            <a:endParaRPr lang="lt-LT" sz="45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4500" b="1" dirty="0">
                <a:solidFill>
                  <a:srgbClr val="000000"/>
                </a:solidFill>
                <a:latin typeface="Times New Roman" panose="02020603050405020304" pitchFamily="18" charset="0"/>
                <a:cs typeface="Times New Roman" panose="02020603050405020304" pitchFamily="18" charset="0"/>
              </a:rPr>
              <a:t>• Cases relating to the enforcement </a:t>
            </a:r>
            <a:r>
              <a:rPr lang="en-US" sz="4500" b="1" noProof="1">
                <a:solidFill>
                  <a:srgbClr val="000000"/>
                </a:solidFill>
                <a:latin typeface="Times New Roman" panose="02020603050405020304" pitchFamily="18" charset="0"/>
                <a:cs typeface="Times New Roman" panose="02020603050405020304" pitchFamily="18" charset="0"/>
              </a:rPr>
              <a:t>of judgements</a:t>
            </a:r>
            <a:r>
              <a:rPr lang="en-US" sz="4500" b="1" dirty="0">
                <a:solidFill>
                  <a:srgbClr val="000000"/>
                </a:solidFill>
                <a:latin typeface="Times New Roman" panose="02020603050405020304" pitchFamily="18" charset="0"/>
                <a:cs typeface="Times New Roman" panose="02020603050405020304" pitchFamily="18" charset="0"/>
              </a:rPr>
              <a:t> and sentences</a:t>
            </a:r>
            <a:r>
              <a:rPr lang="lt-LT" sz="4500" b="1" dirty="0">
                <a:solidFill>
                  <a:srgbClr val="000000"/>
                </a:solidFill>
                <a:latin typeface="Times New Roman" panose="02020603050405020304" pitchFamily="18" charset="0"/>
                <a:cs typeface="Times New Roman" panose="02020603050405020304" pitchFamily="18" charset="0"/>
              </a:rPr>
              <a:t>.</a:t>
            </a:r>
            <a:r>
              <a:rPr lang="en-US" sz="4500" b="1" dirty="0">
                <a:solidFill>
                  <a:srgbClr val="000000"/>
                </a:solidFill>
                <a:latin typeface="Times New Roman" panose="02020603050405020304" pitchFamily="18" charset="0"/>
                <a:cs typeface="Times New Roman" panose="02020603050405020304" pitchFamily="18" charset="0"/>
              </a:rPr>
              <a:t> </a:t>
            </a:r>
            <a:endParaRPr lang="en-US" sz="45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4000" b="1"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sz="4000" b="1" dirty="0">
                <a:solidFill>
                  <a:srgbClr val="000000"/>
                </a:solidFill>
                <a:latin typeface="Times New Roman" panose="02020603050405020304" pitchFamily="18" charset="0"/>
                <a:cs typeface="Times New Roman" panose="02020603050405020304" pitchFamily="18" charset="0"/>
              </a:rPr>
              <a:t>In cases provided by the law, judges of a district court perform functions of a pre-trial judge and an enforcement judge. The pre-trial judge is the judge of the district court appointed by the chairman of the district court to perform the process actions established by the law and </a:t>
            </a:r>
            <a:r>
              <a:rPr lang="en-US" sz="4000" b="1" noProof="1">
                <a:solidFill>
                  <a:srgbClr val="000000"/>
                </a:solidFill>
                <a:latin typeface="Times New Roman" panose="02020603050405020304" pitchFamily="18" charset="0"/>
                <a:cs typeface="Times New Roman" panose="02020603050405020304" pitchFamily="18" charset="0"/>
              </a:rPr>
              <a:t>make judgements. Pre-Trial Judge office was established in 2003 May 1, after entry of the new Criminal Procedure Code into force. The decisions of district courts can be reviewed under appeal procedure in the regional courts and under the cassation perocedure – in </a:t>
            </a:r>
            <a:r>
              <a:rPr lang="en-US" sz="4000" b="1" dirty="0">
                <a:solidFill>
                  <a:srgbClr val="000000"/>
                </a:solidFill>
                <a:latin typeface="Times New Roman" panose="02020603050405020304" pitchFamily="18" charset="0"/>
                <a:cs typeface="Times New Roman" panose="02020603050405020304" pitchFamily="18" charset="0"/>
              </a:rPr>
              <a:t>the Supreme Court of Lithuania</a:t>
            </a:r>
            <a:r>
              <a:rPr lang="en-US" sz="4000" dirty="0">
                <a:solidFill>
                  <a:srgbClr val="000000"/>
                </a:solidFill>
                <a:latin typeface="Times New Roman" panose="02020603050405020304" pitchFamily="18" charset="0"/>
                <a:cs typeface="Times New Roman" panose="02020603050405020304" pitchFamily="18" charset="0"/>
              </a:rPr>
              <a:t>.</a:t>
            </a:r>
            <a:endParaRPr lang="lt-LT" sz="4000"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867400" y="1143000"/>
            <a:ext cx="3048000" cy="5410200"/>
          </a:xfrm>
        </p:spPr>
        <p:txBody>
          <a:bodyPr>
            <a:noAutofit/>
          </a:bodyPr>
          <a:lstStyle/>
          <a:p>
            <a:pPr marL="0" indent="0" algn="ctr">
              <a:buNone/>
            </a:pPr>
            <a:r>
              <a:rPr lang="lt-LT" sz="1200" b="1" dirty="0">
                <a:solidFill>
                  <a:srgbClr val="FF0000"/>
                </a:solidFill>
                <a:latin typeface="Times New Roman" panose="02020603050405020304" pitchFamily="18" charset="0"/>
                <a:cs typeface="Times New Roman" panose="02020603050405020304" pitchFamily="18" charset="0"/>
              </a:rPr>
              <a:t>Apylinkių teismų kompetencija</a:t>
            </a:r>
            <a:endParaRPr lang="lt-LT" sz="1200" b="1" dirty="0">
              <a:solidFill>
                <a:srgbClr val="FF0000"/>
              </a:solidFill>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Teismų įstatymo 15 straipsnyje numatyta,</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kad apylinkės teismas yra pirmoji instancija:</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civilinėms byloms, įstatymų priskirtoms</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jo kompetencijai </a:t>
            </a:r>
            <a:endParaRPr lang="en-US"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baudžiamosioms byloms, įstatymų priskirtoms</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jo kompetencijai </a:t>
            </a:r>
            <a:endParaRPr lang="en-US"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hipotekos teisėjų kompetencijai priskirtoms</a:t>
            </a:r>
            <a:endParaRPr lang="lt-LT"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byloms </a:t>
            </a:r>
            <a:endParaRPr lang="en-US" sz="1200" dirty="0">
              <a:latin typeface="Times New Roman" panose="02020603050405020304" pitchFamily="18" charset="0"/>
              <a:cs typeface="Times New Roman" panose="02020603050405020304" pitchFamily="18" charset="0"/>
            </a:endParaRPr>
          </a:p>
          <a:p>
            <a:pPr marL="0" indent="0">
              <a:buNone/>
            </a:pPr>
            <a:r>
              <a:rPr lang="lt-LT" sz="1200" dirty="0">
                <a:latin typeface="Times New Roman" panose="02020603050405020304" pitchFamily="18" charset="0"/>
                <a:cs typeface="Times New Roman" panose="02020603050405020304" pitchFamily="18" charset="0"/>
              </a:rPr>
              <a:t>• administracinių teisės pažeidimų byloms;</a:t>
            </a:r>
            <a:endParaRPr lang="lt-LT" sz="1200" dirty="0">
              <a:latin typeface="Times New Roman" panose="02020603050405020304" pitchFamily="18" charset="0"/>
              <a:cs typeface="Times New Roman" panose="02020603050405020304" pitchFamily="18" charset="0"/>
            </a:endParaRPr>
          </a:p>
          <a:p>
            <a:pPr marL="0" indent="0">
              <a:buNone/>
            </a:pPr>
            <a:r>
              <a:rPr lang="es-ES" sz="1200" dirty="0">
                <a:latin typeface="Times New Roman" panose="02020603050405020304" pitchFamily="18" charset="0"/>
                <a:cs typeface="Times New Roman" panose="02020603050405020304" pitchFamily="18" charset="0"/>
              </a:rPr>
              <a:t>• bylas, susijusias su sprendimų ir  nuosprendžių </a:t>
            </a:r>
            <a:r>
              <a:rPr lang="lt-LT" sz="1200" dirty="0">
                <a:latin typeface="Times New Roman" panose="02020603050405020304" pitchFamily="18" charset="0"/>
                <a:cs typeface="Times New Roman" panose="02020603050405020304" pitchFamily="18" charset="0"/>
              </a:rPr>
              <a:t>vykdymu.</a:t>
            </a:r>
            <a:endParaRPr lang="en-US" sz="1200" dirty="0">
              <a:latin typeface="Times New Roman" panose="02020603050405020304" pitchFamily="18" charset="0"/>
              <a:cs typeface="Times New Roman" panose="02020603050405020304" pitchFamily="18" charset="0"/>
            </a:endParaRPr>
          </a:p>
          <a:p>
            <a:pPr marL="0" indent="0">
              <a:buNone/>
            </a:pPr>
            <a:endParaRPr lang="lt-LT" sz="1200" dirty="0">
              <a:latin typeface="Times New Roman" panose="02020603050405020304" pitchFamily="18" charset="0"/>
              <a:cs typeface="Times New Roman" panose="02020603050405020304" pitchFamily="18" charset="0"/>
            </a:endParaRPr>
          </a:p>
          <a:p>
            <a:pPr marL="0" indent="0" algn="ctr">
              <a:buNone/>
            </a:pPr>
            <a:endParaRPr lang="en-US" sz="1050" dirty="0">
              <a:latin typeface="Times New Roman" panose="02020603050405020304" pitchFamily="18" charset="0"/>
              <a:cs typeface="Times New Roman" panose="02020603050405020304" pitchFamily="18" charset="0"/>
            </a:endParaRPr>
          </a:p>
          <a:p>
            <a:pPr marL="0" indent="0" algn="ctr">
              <a:buNone/>
            </a:pPr>
            <a:r>
              <a:rPr lang="lt-LT" sz="1050" dirty="0">
                <a:latin typeface="Times New Roman" panose="02020603050405020304" pitchFamily="18" charset="0"/>
                <a:cs typeface="Times New Roman" panose="02020603050405020304" pitchFamily="18" charset="0"/>
              </a:rPr>
              <a:t>Įstatymų nustatytais atvejais apylinkės teismo</a:t>
            </a:r>
            <a:endParaRPr lang="lt-LT" sz="1050" dirty="0">
              <a:latin typeface="Times New Roman" panose="02020603050405020304" pitchFamily="18" charset="0"/>
              <a:cs typeface="Times New Roman" panose="02020603050405020304" pitchFamily="18" charset="0"/>
            </a:endParaRPr>
          </a:p>
          <a:p>
            <a:pPr marL="0" indent="0" algn="ctr">
              <a:buNone/>
            </a:pPr>
            <a:r>
              <a:rPr lang="lt-LT" sz="1050" dirty="0">
                <a:latin typeface="Times New Roman" panose="02020603050405020304" pitchFamily="18" charset="0"/>
                <a:cs typeface="Times New Roman" panose="02020603050405020304" pitchFamily="18" charset="0"/>
              </a:rPr>
              <a:t>teisėjai atlieka ikiteisminio tyrimo teisėjo</a:t>
            </a:r>
            <a:endParaRPr lang="lt-LT" sz="1050" dirty="0">
              <a:latin typeface="Times New Roman" panose="02020603050405020304" pitchFamily="18" charset="0"/>
              <a:cs typeface="Times New Roman" panose="02020603050405020304" pitchFamily="18" charset="0"/>
            </a:endParaRPr>
          </a:p>
          <a:p>
            <a:pPr marL="0" indent="0" algn="ctr">
              <a:buNone/>
            </a:pPr>
            <a:r>
              <a:rPr lang="lt-LT" sz="1050" dirty="0">
                <a:latin typeface="Times New Roman" panose="02020603050405020304" pitchFamily="18" charset="0"/>
                <a:cs typeface="Times New Roman" panose="02020603050405020304" pitchFamily="18" charset="0"/>
              </a:rPr>
              <a:t>bei vykdymo teisėjo funkcijas. Ikiteisminio tyrimo</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teisėjas yra apylinkės teismo teisėjas, apylinkės</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teismo pirmininko paskirtas atlikti įstatymų</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numatytus proceso veiksmus bei priimti</a:t>
            </a:r>
            <a:endParaRPr lang="lt-LT" sz="1050" dirty="0">
              <a:latin typeface="Times New Roman" panose="02020603050405020304" pitchFamily="18" charset="0"/>
              <a:cs typeface="Times New Roman" panose="02020603050405020304" pitchFamily="18" charset="0"/>
            </a:endParaRPr>
          </a:p>
          <a:p>
            <a:pPr marL="0" indent="0" algn="ctr">
              <a:buNone/>
            </a:pPr>
            <a:r>
              <a:rPr lang="lt-LT" sz="1050" dirty="0">
                <a:latin typeface="Times New Roman" panose="02020603050405020304" pitchFamily="18" charset="0"/>
                <a:cs typeface="Times New Roman" panose="02020603050405020304" pitchFamily="18" charset="0"/>
              </a:rPr>
              <a:t>sprendimus. </a:t>
            </a:r>
            <a:r>
              <a:rPr lang="en-US" sz="1050" noProof="1">
                <a:latin typeface="Times New Roman" panose="02020603050405020304" pitchFamily="18" charset="0"/>
                <a:cs typeface="Times New Roman" panose="02020603050405020304" pitchFamily="18" charset="0"/>
              </a:rPr>
              <a:t>Ikiteisminio</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tyrimo teisėjo pareigybė</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buvo įsteigta 2003 m. gegužės 1 d., įsigaliojus</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naujajam Baudžiamojo proceso kodeksui.</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Apylinkių teismų priimtus sprendimus apeliacine</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tvarka peržiūri apygardos teismai, kasacine</a:t>
            </a:r>
            <a:r>
              <a:rPr lang="en-US" sz="1050" dirty="0">
                <a:latin typeface="Times New Roman" panose="02020603050405020304" pitchFamily="18" charset="0"/>
                <a:cs typeface="Times New Roman" panose="02020603050405020304" pitchFamily="18" charset="0"/>
              </a:rPr>
              <a:t> </a:t>
            </a:r>
            <a:r>
              <a:rPr lang="lt-LT" sz="1050" dirty="0">
                <a:latin typeface="Times New Roman" panose="02020603050405020304" pitchFamily="18" charset="0"/>
                <a:cs typeface="Times New Roman" panose="02020603050405020304" pitchFamily="18" charset="0"/>
              </a:rPr>
              <a:t>tvarka – Lietuvos Aukščiausiasis Teismas.</a:t>
            </a:r>
            <a:endParaRPr lang="lt-LT"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4638"/>
            <a:ext cx="8229600" cy="944562"/>
          </a:xfrm>
        </p:spPr>
        <p:txBody>
          <a:bodyPr>
            <a:noAutofit/>
          </a:bodyPr>
          <a:lstStyle/>
          <a:p>
            <a:br>
              <a:rPr lang="en-US" sz="2800" b="1" dirty="0">
                <a:solidFill>
                  <a:srgbClr val="4F81BD">
                    <a:lumMod val="75000"/>
                  </a:srgbClr>
                </a:solidFill>
                <a:latin typeface="Times New Roman" panose="02020603050405020304" pitchFamily="18" charset="0"/>
                <a:cs typeface="Times New Roman" panose="02020603050405020304" pitchFamily="18" charset="0"/>
              </a:rPr>
            </a:br>
            <a:r>
              <a:rPr lang="en-US" sz="3200" b="1" dirty="0">
                <a:solidFill>
                  <a:schemeClr val="accent1">
                    <a:lumMod val="75000"/>
                  </a:schemeClr>
                </a:solidFill>
                <a:latin typeface="Times New Roman" panose="02020603050405020304" pitchFamily="18" charset="0"/>
                <a:cs typeface="Times New Roman" panose="02020603050405020304" pitchFamily="18" charset="0"/>
              </a:rPr>
              <a:t>Courts of general jurisdiction.</a:t>
            </a:r>
            <a:br>
              <a:rPr lang="en-US" sz="3200" b="1" dirty="0">
                <a:solidFill>
                  <a:schemeClr val="accent1">
                    <a:lumMod val="75000"/>
                  </a:schemeClr>
                </a:solidFill>
                <a:latin typeface="Times New Roman" panose="02020603050405020304" pitchFamily="18" charset="0"/>
                <a:cs typeface="Times New Roman" panose="02020603050405020304" pitchFamily="18" charset="0"/>
              </a:rPr>
            </a:br>
            <a:r>
              <a:rPr lang="en-US" sz="32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Regional Courts</a:t>
            </a:r>
            <a:br>
              <a:rPr lang="lt-LT" sz="3200" b="1" i="0" u="none" strike="noStrike" baseline="0" dirty="0">
                <a:solidFill>
                  <a:srgbClr val="719EC2"/>
                </a:solidFill>
                <a:latin typeface="Calibri-Bold"/>
              </a:rPr>
            </a:br>
            <a:endParaRPr lang="lt-LT" sz="3200" dirty="0"/>
          </a:p>
        </p:txBody>
      </p:sp>
      <p:sp>
        <p:nvSpPr>
          <p:cNvPr id="3" name="Turinio vietos rezervavimo ženklas 2"/>
          <p:cNvSpPr>
            <a:spLocks noGrp="1"/>
          </p:cNvSpPr>
          <p:nvPr>
            <p:ph sz="half" idx="1"/>
          </p:nvPr>
        </p:nvSpPr>
        <p:spPr>
          <a:xfrm>
            <a:off x="457200" y="1295400"/>
            <a:ext cx="4953000" cy="5029200"/>
          </a:xfrm>
        </p:spPr>
        <p:txBody>
          <a:bodyPr>
            <a:noAutofit/>
          </a:bodyPr>
          <a:lstStyle/>
          <a:p>
            <a:pPr marL="0" indent="0" algn="ctr">
              <a:buNone/>
            </a:pPr>
            <a:r>
              <a:rPr lang="en-US" sz="1800" b="1" u="none" strike="noStrike" baseline="0" dirty="0">
                <a:solidFill>
                  <a:srgbClr val="719EC2"/>
                </a:solidFill>
                <a:latin typeface="Times New Roman" panose="02020603050405020304" pitchFamily="18" charset="0"/>
                <a:cs typeface="Times New Roman" panose="02020603050405020304" pitchFamily="18" charset="0"/>
              </a:rPr>
              <a:t>Jurisdiction of a Regional Court</a:t>
            </a:r>
            <a:endParaRPr lang="en-US" sz="1800"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According to Article 19 of the Law on Courts a regional </a:t>
            </a:r>
            <a:r>
              <a:rPr lang="lt-LT" sz="1800" dirty="0">
                <a:solidFill>
                  <a:srgbClr val="000000"/>
                </a:solidFill>
                <a:latin typeface="Times New Roman" panose="02020603050405020304" pitchFamily="18" charset="0"/>
                <a:cs typeface="Times New Roman" panose="02020603050405020304" pitchFamily="18" charset="0"/>
              </a:rPr>
              <a:t>court:</a:t>
            </a:r>
            <a:endParaRPr lang="lt-LT"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cs typeface="Times New Roman" panose="02020603050405020304" pitchFamily="18" charset="0"/>
              </a:rPr>
              <a:t>is the first instance for civil cases </a:t>
            </a:r>
            <a:r>
              <a:rPr lang="en-US" sz="1800" dirty="0">
                <a:solidFill>
                  <a:srgbClr val="000000"/>
                </a:solidFill>
                <a:latin typeface="Times New Roman" panose="02020603050405020304" pitchFamily="18" charset="0"/>
                <a:cs typeface="Times New Roman" panose="02020603050405020304" pitchFamily="18" charset="0"/>
              </a:rPr>
              <a:t>assigned to its </a:t>
            </a:r>
            <a:r>
              <a:rPr lang="lt-LT" sz="1800" dirty="0">
                <a:solidFill>
                  <a:srgbClr val="000000"/>
                </a:solidFill>
                <a:latin typeface="Times New Roman" panose="02020603050405020304" pitchFamily="18" charset="0"/>
                <a:cs typeface="Times New Roman" panose="02020603050405020304" pitchFamily="18" charset="0"/>
              </a:rPr>
              <a:t>jurisdiction by the law;</a:t>
            </a:r>
            <a:endParaRPr lang="lt-LT"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cs typeface="Times New Roman" panose="02020603050405020304" pitchFamily="18" charset="0"/>
              </a:rPr>
              <a:t>is the first instance for criminal cases </a:t>
            </a:r>
            <a:r>
              <a:rPr lang="en-US" sz="1800" dirty="0">
                <a:solidFill>
                  <a:srgbClr val="000000"/>
                </a:solidFill>
                <a:latin typeface="Times New Roman" panose="02020603050405020304" pitchFamily="18" charset="0"/>
                <a:cs typeface="Times New Roman" panose="02020603050405020304" pitchFamily="18" charset="0"/>
              </a:rPr>
              <a:t>assigned to its jurisdiction by the law;</a:t>
            </a: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cs typeface="Times New Roman" panose="02020603050405020304" pitchFamily="18" charset="0"/>
              </a:rPr>
              <a:t>is the instance of appeal for </a:t>
            </a:r>
            <a:r>
              <a:rPr lang="en-US" sz="1800" dirty="0">
                <a:solidFill>
                  <a:srgbClr val="000000"/>
                </a:solidFill>
                <a:latin typeface="Times New Roman" panose="02020603050405020304" pitchFamily="18" charset="0"/>
                <a:cs typeface="Times New Roman" panose="02020603050405020304" pitchFamily="18" charset="0"/>
              </a:rPr>
              <a:t>cases involving judgements, sentences, rulings, decisions and orders </a:t>
            </a:r>
            <a:r>
              <a:rPr lang="lt-LT" sz="1800" dirty="0">
                <a:solidFill>
                  <a:srgbClr val="000000"/>
                </a:solidFill>
                <a:latin typeface="Times New Roman" panose="02020603050405020304" pitchFamily="18" charset="0"/>
                <a:cs typeface="Times New Roman" panose="02020603050405020304" pitchFamily="18" charset="0"/>
              </a:rPr>
              <a:t>of </a:t>
            </a:r>
            <a:r>
              <a:rPr lang="lt-LT" sz="1800" b="1" dirty="0">
                <a:solidFill>
                  <a:srgbClr val="000000"/>
                </a:solidFill>
                <a:latin typeface="Times New Roman" panose="02020603050405020304" pitchFamily="18" charset="0"/>
                <a:cs typeface="Times New Roman" panose="02020603050405020304" pitchFamily="18" charset="0"/>
              </a:rPr>
              <a:t>district courts</a:t>
            </a:r>
            <a:r>
              <a:rPr lang="lt-LT" sz="1800" dirty="0">
                <a:solidFill>
                  <a:srgbClr val="000000"/>
                </a:solidFill>
                <a:latin typeface="Times New Roman" panose="02020603050405020304" pitchFamily="18" charset="0"/>
                <a:cs typeface="Times New Roman" panose="02020603050405020304" pitchFamily="18" charset="0"/>
              </a:rPr>
              <a:t>;</a:t>
            </a:r>
            <a:endParaRPr lang="lt-LT"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cs typeface="Times New Roman" panose="02020603050405020304" pitchFamily="18" charset="0"/>
              </a:rPr>
              <a:t>performs other functions </a:t>
            </a:r>
            <a:r>
              <a:rPr lang="en-US" sz="1800" dirty="0">
                <a:solidFill>
                  <a:srgbClr val="000000"/>
                </a:solidFill>
                <a:latin typeface="Times New Roman" panose="02020603050405020304" pitchFamily="18" charset="0"/>
                <a:cs typeface="Times New Roman" panose="02020603050405020304" pitchFamily="18" charset="0"/>
              </a:rPr>
              <a:t>assigned to its jurisdiction.</a:t>
            </a: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sz="1600" dirty="0">
                <a:solidFill>
                  <a:srgbClr val="000000"/>
                </a:solidFill>
                <a:latin typeface="Times New Roman" panose="02020603050405020304" pitchFamily="18" charset="0"/>
                <a:cs typeface="Times New Roman" panose="02020603050405020304" pitchFamily="18" charset="0"/>
              </a:rPr>
              <a:t>The decisions of regional courts can be reviewed under appeal procedure in the Court of Appeal of Lithuania and under the cassation </a:t>
            </a:r>
            <a:r>
              <a:rPr lang="en-US" sz="1600" dirty="0">
                <a:latin typeface="Times New Roman" panose="02020603050405020304" pitchFamily="18" charset="0"/>
                <a:cs typeface="Times New Roman" panose="02020603050405020304" pitchFamily="18" charset="0"/>
              </a:rPr>
              <a:t>procedure</a:t>
            </a:r>
            <a:r>
              <a:rPr lang="lt-LT" sz="1600" dirty="0">
                <a:latin typeface="Times New Roman" panose="02020603050405020304" pitchFamily="18" charset="0"/>
                <a:cs typeface="Times New Roman" panose="02020603050405020304" pitchFamily="18" charset="0"/>
              </a:rPr>
              <a:t> – in the</a:t>
            </a:r>
            <a:r>
              <a:rPr lang="en-US" sz="1600" dirty="0">
                <a:latin typeface="Times New Roman" panose="02020603050405020304" pitchFamily="18" charset="0"/>
                <a:cs typeface="Times New Roman" panose="02020603050405020304" pitchFamily="18" charset="0"/>
              </a:rPr>
              <a:t> </a:t>
            </a:r>
            <a:r>
              <a:rPr lang="lt-LT" sz="1600" dirty="0">
                <a:latin typeface="Times New Roman" panose="02020603050405020304" pitchFamily="18" charset="0"/>
                <a:cs typeface="Times New Roman" panose="02020603050405020304" pitchFamily="18" charset="0"/>
              </a:rPr>
              <a:t>Supreme Court of </a:t>
            </a:r>
            <a:r>
              <a:rPr lang="en-US" sz="1600" dirty="0">
                <a:latin typeface="Times New Roman" panose="02020603050405020304" pitchFamily="18" charset="0"/>
                <a:cs typeface="Times New Roman" panose="02020603050405020304" pitchFamily="18" charset="0"/>
              </a:rPr>
              <a:t>Lithuania</a:t>
            </a:r>
            <a:r>
              <a:rPr lang="lt-LT" sz="1600" dirty="0">
                <a:latin typeface="Times New Roman" panose="02020603050405020304" pitchFamily="18" charset="0"/>
                <a:cs typeface="Times New Roman" panose="02020603050405020304" pitchFamily="18" charset="0"/>
              </a:rPr>
              <a:t>.</a:t>
            </a:r>
            <a:endParaRPr lang="lt-LT" sz="1600"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867400" y="1447800"/>
            <a:ext cx="2819400" cy="4876800"/>
          </a:xfrm>
        </p:spPr>
        <p:txBody>
          <a:bodyPr>
            <a:normAutofit fontScale="55000" lnSpcReduction="20000"/>
          </a:bodyPr>
          <a:lstStyle/>
          <a:p>
            <a:pPr marL="0" indent="0">
              <a:buNone/>
            </a:pPr>
            <a:r>
              <a:rPr lang="lt-LT" b="1" u="none" strike="noStrike" baseline="0" dirty="0">
                <a:solidFill>
                  <a:srgbClr val="719EC2"/>
                </a:solidFill>
                <a:latin typeface="Times New Roman" panose="02020603050405020304" pitchFamily="18" charset="0"/>
                <a:cs typeface="Times New Roman" panose="02020603050405020304" pitchFamily="18" charset="0"/>
              </a:rPr>
              <a:t>Apygardų teismų kompetencija</a:t>
            </a:r>
            <a:endParaRPr lang="en-US"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endParaRPr lang="lt-LT" b="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lt-LT" dirty="0">
                <a:solidFill>
                  <a:srgbClr val="000000"/>
                </a:solidFill>
                <a:latin typeface="Times New Roman" panose="02020603050405020304" pitchFamily="18" charset="0"/>
                <a:cs typeface="Times New Roman" panose="02020603050405020304" pitchFamily="18" charset="0"/>
              </a:rPr>
              <a:t>Teismų įstatymo 19 straipsnyje numatyta,</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kad apygardos teismas:</a:t>
            </a:r>
            <a:endParaRPr lang="lt-LT" dirty="0">
              <a:solidFill>
                <a:srgbClr val="000000"/>
              </a:solidFill>
              <a:latin typeface="Times New Roman" panose="02020603050405020304" pitchFamily="18" charset="0"/>
              <a:cs typeface="Times New Roman" panose="02020603050405020304" pitchFamily="18" charset="0"/>
            </a:endParaRPr>
          </a:p>
          <a:p>
            <a:pPr marL="0" indent="0">
              <a:buNone/>
            </a:pPr>
            <a:r>
              <a:rPr lang="lt-LT" dirty="0">
                <a:solidFill>
                  <a:srgbClr val="000000"/>
                </a:solidFill>
                <a:latin typeface="Times New Roman" panose="02020603050405020304" pitchFamily="18" charset="0"/>
                <a:cs typeface="Times New Roman" panose="02020603050405020304" pitchFamily="18" charset="0"/>
              </a:rPr>
              <a:t>• yra pirmoji instancija civilinėms byloms, įstatymų</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priskirtoms jo kompetencijai;</a:t>
            </a:r>
            <a:endParaRPr lang="lt-LT" dirty="0">
              <a:solidFill>
                <a:srgbClr val="000000"/>
              </a:solidFill>
              <a:latin typeface="Times New Roman" panose="02020603050405020304" pitchFamily="18" charset="0"/>
              <a:cs typeface="Times New Roman" panose="02020603050405020304" pitchFamily="18" charset="0"/>
            </a:endParaRPr>
          </a:p>
          <a:p>
            <a:pPr marL="0" indent="0">
              <a:buNone/>
            </a:pPr>
            <a:r>
              <a:rPr lang="lt-LT" dirty="0">
                <a:solidFill>
                  <a:srgbClr val="000000"/>
                </a:solidFill>
                <a:latin typeface="Times New Roman" panose="02020603050405020304" pitchFamily="18" charset="0"/>
                <a:cs typeface="Times New Roman" panose="02020603050405020304" pitchFamily="18" charset="0"/>
              </a:rPr>
              <a:t>• yra pirmoji instancija baudžiamosios byloms,</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įstatymų priskirtoms jo kompetencijai;</a:t>
            </a:r>
            <a:endParaRPr lang="lt-LT" dirty="0">
              <a:solidFill>
                <a:srgbClr val="000000"/>
              </a:solidFill>
              <a:latin typeface="Times New Roman" panose="02020603050405020304" pitchFamily="18" charset="0"/>
              <a:cs typeface="Times New Roman" panose="02020603050405020304" pitchFamily="18" charset="0"/>
            </a:endParaRPr>
          </a:p>
          <a:p>
            <a:pPr marL="0" indent="0">
              <a:buNone/>
            </a:pPr>
            <a:r>
              <a:rPr lang="lt-LT" dirty="0">
                <a:solidFill>
                  <a:srgbClr val="000000"/>
                </a:solidFill>
                <a:latin typeface="Times New Roman" panose="02020603050405020304" pitchFamily="18" charset="0"/>
                <a:cs typeface="Times New Roman" panose="02020603050405020304" pitchFamily="18" charset="0"/>
              </a:rPr>
              <a:t>• yra apeliacinė instancija byloms dėl apylinkių</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teismų sprendimų, nuosprendžių, nutarčių,</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nutari</a:t>
            </a:r>
            <a:r>
              <a:rPr lang="en-US" dirty="0">
                <a:solidFill>
                  <a:srgbClr val="000000"/>
                </a:solidFill>
                <a:latin typeface="Times New Roman" panose="02020603050405020304" pitchFamily="18" charset="0"/>
                <a:cs typeface="Times New Roman" panose="02020603050405020304" pitchFamily="18" charset="0"/>
              </a:rPr>
              <a:t>m</a:t>
            </a:r>
            <a:r>
              <a:rPr lang="lt-LT" dirty="0">
                <a:solidFill>
                  <a:srgbClr val="000000"/>
                </a:solidFill>
                <a:latin typeface="Times New Roman" panose="02020603050405020304" pitchFamily="18" charset="0"/>
                <a:cs typeface="Times New Roman" panose="02020603050405020304" pitchFamily="18" charset="0"/>
              </a:rPr>
              <a:t>ų ir įsakymų;</a:t>
            </a:r>
            <a:endParaRPr lang="lt-LT" dirty="0">
              <a:solidFill>
                <a:srgbClr val="000000"/>
              </a:solidFill>
              <a:latin typeface="Times New Roman" panose="02020603050405020304" pitchFamily="18" charset="0"/>
              <a:cs typeface="Times New Roman" panose="02020603050405020304" pitchFamily="18" charset="0"/>
            </a:endParaRPr>
          </a:p>
          <a:p>
            <a:pPr marL="0" indent="0">
              <a:buNone/>
            </a:pPr>
            <a:r>
              <a:rPr lang="lt-LT" dirty="0">
                <a:solidFill>
                  <a:srgbClr val="000000"/>
                </a:solidFill>
                <a:latin typeface="Times New Roman" panose="02020603050405020304" pitchFamily="18" charset="0"/>
                <a:cs typeface="Times New Roman" panose="02020603050405020304" pitchFamily="18" charset="0"/>
              </a:rPr>
              <a:t>• atlieka kitas jo kompetencijai įstatymų priskirtas</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funkcijas.</a:t>
            </a: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lt-LT" dirty="0">
              <a:solidFill>
                <a:srgbClr val="000000"/>
              </a:solidFill>
              <a:latin typeface="Times New Roman" panose="02020603050405020304" pitchFamily="18" charset="0"/>
              <a:cs typeface="Times New Roman" panose="02020603050405020304" pitchFamily="18" charset="0"/>
            </a:endParaRPr>
          </a:p>
          <a:p>
            <a:pPr marL="0" indent="0" algn="ctr">
              <a:buNone/>
            </a:pPr>
            <a:r>
              <a:rPr lang="lt-LT" dirty="0">
                <a:solidFill>
                  <a:srgbClr val="000000"/>
                </a:solidFill>
                <a:latin typeface="Times New Roman" panose="02020603050405020304" pitchFamily="18" charset="0"/>
                <a:cs typeface="Times New Roman" panose="02020603050405020304" pitchFamily="18" charset="0"/>
              </a:rPr>
              <a:t>Apygardos teismų priimtus sprendimus apeliacine</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tvarka peržiūri Lietuvos apeliacinis teismas,</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kasacine tvarka – Lietuvos Aukščiausiasis</a:t>
            </a:r>
            <a:r>
              <a:rPr lang="en-US" dirty="0">
                <a:solidFill>
                  <a:srgbClr val="000000"/>
                </a:solidFill>
                <a:latin typeface="Times New Roman" panose="02020603050405020304" pitchFamily="18" charset="0"/>
                <a:cs typeface="Times New Roman" panose="02020603050405020304" pitchFamily="18" charset="0"/>
              </a:rPr>
              <a:t> </a:t>
            </a:r>
            <a:r>
              <a:rPr lang="lt-LT" dirty="0">
                <a:solidFill>
                  <a:srgbClr val="000000"/>
                </a:solidFill>
                <a:latin typeface="Times New Roman" panose="02020603050405020304" pitchFamily="18" charset="0"/>
                <a:cs typeface="Times New Roman" panose="02020603050405020304" pitchFamily="18" charset="0"/>
              </a:rPr>
              <a:t>Teismas.</a:t>
            </a:r>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cstate="print"/>
          <a:tile tx="0" ty="0" sx="100000" sy="100000" flip="none" algn="tl"/>
        </a:blipFill>
        <a:effectLst/>
      </p:bgPr>
    </p:bg>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US" sz="3200" b="1" dirty="0">
                <a:solidFill>
                  <a:srgbClr val="4F81BD">
                    <a:lumMod val="75000"/>
                  </a:srgbClr>
                </a:solidFill>
                <a:latin typeface="Times New Roman" panose="02020603050405020304" pitchFamily="18" charset="0"/>
                <a:cs typeface="Times New Roman" panose="02020603050405020304" pitchFamily="18" charset="0"/>
              </a:rPr>
              <a:t>Courts of general jurisdiction.</a:t>
            </a:r>
            <a:br>
              <a:rPr lang="en-US" sz="3200" b="1" dirty="0">
                <a:solidFill>
                  <a:srgbClr val="4F81BD">
                    <a:lumMod val="75000"/>
                  </a:srgbClr>
                </a:solidFill>
                <a:latin typeface="Times New Roman" panose="02020603050405020304" pitchFamily="18" charset="0"/>
                <a:cs typeface="Times New Roman" panose="02020603050405020304" pitchFamily="18" charset="0"/>
              </a:rPr>
            </a:br>
            <a:r>
              <a:rPr lang="en-US" sz="3200" b="1" i="0" u="none" strike="noStrike" baseline="0" dirty="0">
                <a:solidFill>
                  <a:srgbClr val="719EC2"/>
                </a:solidFill>
                <a:latin typeface="Times New Roman" panose="02020603050405020304" pitchFamily="18" charset="0"/>
                <a:cs typeface="Times New Roman" panose="02020603050405020304" pitchFamily="18" charset="0"/>
              </a:rPr>
              <a:t>The Court of Appeal of Lithuania</a:t>
            </a:r>
            <a:endParaRPr lang="lt-LT" dirty="0">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371600"/>
            <a:ext cx="4876800" cy="5112327"/>
          </a:xfrm>
        </p:spPr>
        <p:txBody>
          <a:bodyPr>
            <a:normAutofit fontScale="32500" lnSpcReduction="20000"/>
          </a:bodyPr>
          <a:lstStyle/>
          <a:p>
            <a:pPr marL="0" indent="0">
              <a:buNone/>
            </a:pPr>
            <a:endParaRPr lang="en-US" sz="5500" dirty="0"/>
          </a:p>
          <a:p>
            <a:pPr marL="0" indent="0" algn="ctr">
              <a:buNone/>
            </a:pPr>
            <a:r>
              <a:rPr lang="en-US" sz="5500" b="1" i="1" u="none" strike="noStrike" baseline="0" dirty="0">
                <a:solidFill>
                  <a:srgbClr val="719EC2"/>
                </a:solidFill>
                <a:latin typeface="Times New Roman" panose="02020603050405020304" pitchFamily="18" charset="0"/>
                <a:cs typeface="Times New Roman" panose="02020603050405020304" pitchFamily="18" charset="0"/>
              </a:rPr>
              <a:t>Jurisdiction of the </a:t>
            </a:r>
            <a:r>
              <a:rPr lang="en-US" sz="5500" b="1" u="none" strike="noStrike" baseline="0" dirty="0">
                <a:solidFill>
                  <a:srgbClr val="719EC2"/>
                </a:solidFill>
                <a:latin typeface="Times New Roman" panose="02020603050405020304" pitchFamily="18" charset="0"/>
                <a:cs typeface="Times New Roman" panose="02020603050405020304" pitchFamily="18" charset="0"/>
              </a:rPr>
              <a:t>Court</a:t>
            </a:r>
            <a:r>
              <a:rPr lang="en-US" sz="5500" b="1" i="1" u="none" strike="noStrike" baseline="0" dirty="0">
                <a:solidFill>
                  <a:srgbClr val="719EC2"/>
                </a:solidFill>
                <a:latin typeface="Times New Roman" panose="02020603050405020304" pitchFamily="18" charset="0"/>
                <a:cs typeface="Times New Roman" panose="02020603050405020304" pitchFamily="18" charset="0"/>
              </a:rPr>
              <a:t> of Appeal of Lithuania</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Article 21 of the Law on Courts regulates that the Court of Appeal of Lithuania:</a:t>
            </a:r>
            <a:endParaRPr lang="en-US" sz="5500"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 is the instance of appeal for </a:t>
            </a:r>
            <a:r>
              <a:rPr lang="en-US" sz="5500" dirty="0">
                <a:latin typeface="Times New Roman" panose="02020603050405020304" pitchFamily="18" charset="0"/>
                <a:cs typeface="Times New Roman" panose="02020603050405020304" pitchFamily="18" charset="0"/>
              </a:rPr>
              <a:t>cases involving judgements, sentences, rulings, decisions and orders </a:t>
            </a:r>
            <a:r>
              <a:rPr lang="lt-LT" sz="5500" dirty="0">
                <a:latin typeface="Times New Roman" panose="02020603050405020304" pitchFamily="18" charset="0"/>
                <a:cs typeface="Times New Roman" panose="02020603050405020304" pitchFamily="18" charset="0"/>
              </a:rPr>
              <a:t>of </a:t>
            </a:r>
            <a:r>
              <a:rPr lang="lt-LT" sz="5500" b="1" dirty="0">
                <a:latin typeface="Times New Roman" panose="02020603050405020304" pitchFamily="18" charset="0"/>
                <a:cs typeface="Times New Roman" panose="02020603050405020304" pitchFamily="18" charset="0"/>
              </a:rPr>
              <a:t>regional courts</a:t>
            </a:r>
            <a:r>
              <a:rPr lang="lt-LT" sz="5500" dirty="0">
                <a:latin typeface="Times New Roman" panose="02020603050405020304" pitchFamily="18" charset="0"/>
                <a:cs typeface="Times New Roman" panose="02020603050405020304" pitchFamily="18" charset="0"/>
              </a:rPr>
              <a:t>;</a:t>
            </a:r>
            <a:endParaRPr lang="lt-LT" sz="5500" dirty="0">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 It is also </a:t>
            </a:r>
            <a:r>
              <a:rPr lang="en-US" sz="5500" b="1" dirty="0">
                <a:latin typeface="Times New Roman" panose="02020603050405020304" pitchFamily="18" charset="0"/>
                <a:cs typeface="Times New Roman" panose="02020603050405020304" pitchFamily="18" charset="0"/>
              </a:rPr>
              <a:t>the only court that hears requests for the recognition of the judgements of foreign and</a:t>
            </a:r>
            <a:endParaRPr lang="en-US" sz="5500" b="1" dirty="0">
              <a:latin typeface="Times New Roman" panose="02020603050405020304" pitchFamily="18" charset="0"/>
              <a:cs typeface="Times New Roman" panose="02020603050405020304" pitchFamily="18" charset="0"/>
            </a:endParaRPr>
          </a:p>
          <a:p>
            <a:pPr marL="0" indent="0">
              <a:buNone/>
            </a:pPr>
            <a:r>
              <a:rPr lang="en-US" sz="5500" b="1" dirty="0">
                <a:latin typeface="Times New Roman" panose="02020603050405020304" pitchFamily="18" charset="0"/>
                <a:cs typeface="Times New Roman" panose="02020603050405020304" pitchFamily="18" charset="0"/>
              </a:rPr>
              <a:t>international courts and  arbitration awards and their enforcement in the Republic of Lithuania</a:t>
            </a:r>
            <a:r>
              <a:rPr lang="en-US" sz="5500" dirty="0">
                <a:latin typeface="Times New Roman" panose="02020603050405020304" pitchFamily="18" charset="0"/>
                <a:cs typeface="Times New Roman" panose="02020603050405020304" pitchFamily="18" charset="0"/>
              </a:rPr>
              <a:t>;</a:t>
            </a:r>
            <a:endParaRPr lang="en-US" sz="5500" dirty="0">
              <a:latin typeface="Times New Roman" panose="02020603050405020304" pitchFamily="18" charset="0"/>
              <a:cs typeface="Times New Roman" panose="02020603050405020304" pitchFamily="18" charset="0"/>
            </a:endParaRPr>
          </a:p>
          <a:p>
            <a:pPr marL="0" indent="0">
              <a:buNone/>
            </a:pPr>
            <a:r>
              <a:rPr lang="en-US" sz="5500" dirty="0">
                <a:latin typeface="Times New Roman" panose="02020603050405020304" pitchFamily="18" charset="0"/>
                <a:cs typeface="Times New Roman" panose="02020603050405020304" pitchFamily="18" charset="0"/>
              </a:rPr>
              <a:t>• </a:t>
            </a:r>
            <a:r>
              <a:rPr lang="en-US" sz="5500" b="1" dirty="0">
                <a:latin typeface="Times New Roman" panose="02020603050405020304" pitchFamily="18" charset="0"/>
                <a:cs typeface="Times New Roman" panose="02020603050405020304" pitchFamily="18" charset="0"/>
              </a:rPr>
              <a:t>performs other functions </a:t>
            </a:r>
            <a:r>
              <a:rPr lang="en-US" sz="5500" dirty="0">
                <a:latin typeface="Times New Roman" panose="02020603050405020304" pitchFamily="18" charset="0"/>
                <a:cs typeface="Times New Roman" panose="02020603050405020304" pitchFamily="18" charset="0"/>
              </a:rPr>
              <a:t>assigned to its jurisdiction.</a:t>
            </a:r>
            <a:endParaRPr lang="en-US" sz="5500"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pPr marL="0" indent="0" algn="ctr">
              <a:buNone/>
            </a:pPr>
            <a:r>
              <a:rPr lang="en-US" sz="4900" dirty="0">
                <a:latin typeface="Times New Roman" panose="02020603050405020304" pitchFamily="18" charset="0"/>
                <a:cs typeface="Times New Roman" panose="02020603050405020304" pitchFamily="18" charset="0"/>
              </a:rPr>
              <a:t>The Court of Appeal of Lithuania is composed of</a:t>
            </a:r>
            <a:endParaRPr lang="en-US" sz="4900" dirty="0">
              <a:latin typeface="Times New Roman" panose="02020603050405020304" pitchFamily="18" charset="0"/>
              <a:cs typeface="Times New Roman" panose="02020603050405020304" pitchFamily="18" charset="0"/>
            </a:endParaRPr>
          </a:p>
          <a:p>
            <a:pPr marL="0" indent="0" algn="ctr">
              <a:buNone/>
            </a:pPr>
            <a:r>
              <a:rPr lang="en-US" sz="4900" dirty="0">
                <a:latin typeface="Times New Roman" panose="02020603050405020304" pitchFamily="18" charset="0"/>
                <a:cs typeface="Times New Roman" panose="02020603050405020304" pitchFamily="18" charset="0"/>
              </a:rPr>
              <a:t>the Chairman, Chairmen of the divisions and other</a:t>
            </a:r>
            <a:endParaRPr lang="en-US" sz="4900" dirty="0">
              <a:latin typeface="Times New Roman" panose="02020603050405020304" pitchFamily="18" charset="0"/>
              <a:cs typeface="Times New Roman" panose="02020603050405020304" pitchFamily="18" charset="0"/>
            </a:endParaRPr>
          </a:p>
          <a:p>
            <a:pPr marL="0" indent="0" algn="ctr">
              <a:buNone/>
            </a:pPr>
            <a:r>
              <a:rPr lang="en-US" sz="4900" dirty="0">
                <a:latin typeface="Times New Roman" panose="02020603050405020304" pitchFamily="18" charset="0"/>
                <a:cs typeface="Times New Roman" panose="02020603050405020304" pitchFamily="18" charset="0"/>
              </a:rPr>
              <a:t>judges. The Court of Appeal of Lithuania has the Civil</a:t>
            </a:r>
            <a:endParaRPr lang="en-US" sz="4900" dirty="0">
              <a:latin typeface="Times New Roman" panose="02020603050405020304" pitchFamily="18" charset="0"/>
              <a:cs typeface="Times New Roman" panose="02020603050405020304" pitchFamily="18" charset="0"/>
            </a:endParaRPr>
          </a:p>
          <a:p>
            <a:pPr marL="0" indent="0" algn="ctr">
              <a:buNone/>
            </a:pPr>
            <a:r>
              <a:rPr lang="en-US" sz="4900" dirty="0">
                <a:latin typeface="Times New Roman" panose="02020603050405020304" pitchFamily="18" charset="0"/>
                <a:cs typeface="Times New Roman" panose="02020603050405020304" pitchFamily="18" charset="0"/>
              </a:rPr>
              <a:t>Division and the Criminal Division</a:t>
            </a:r>
            <a:r>
              <a:rPr lang="en-US" sz="5000" dirty="0">
                <a:latin typeface="Times New Roman" panose="02020603050405020304" pitchFamily="18" charset="0"/>
                <a:cs typeface="Times New Roman" panose="02020603050405020304" pitchFamily="18" charset="0"/>
              </a:rPr>
              <a:t>.</a:t>
            </a:r>
            <a:endParaRPr lang="en-US" sz="5000" dirty="0">
              <a:latin typeface="Times New Roman" panose="02020603050405020304" pitchFamily="18" charset="0"/>
              <a:cs typeface="Times New Roman" panose="02020603050405020304" pitchFamily="18" charset="0"/>
            </a:endParaRPr>
          </a:p>
          <a:p>
            <a:pPr marL="0" indent="0">
              <a:buNone/>
            </a:pPr>
            <a:endParaRPr lang="lt-LT" sz="5000"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867400" y="1600200"/>
            <a:ext cx="2819400" cy="4525963"/>
          </a:xfrm>
        </p:spPr>
        <p:txBody>
          <a:bodyPr>
            <a:noAutofit/>
          </a:bodyPr>
          <a:lstStyle/>
          <a:p>
            <a:pPr marL="0" indent="0" algn="ctr">
              <a:buNone/>
            </a:pPr>
            <a:r>
              <a:rPr lang="lt-LT" sz="1200" b="1" i="1" u="none" strike="noStrike" baseline="0" dirty="0">
                <a:solidFill>
                  <a:srgbClr val="719EC2"/>
                </a:solidFill>
                <a:latin typeface="Times New Roman" panose="02020603050405020304" pitchFamily="18" charset="0"/>
                <a:cs typeface="Times New Roman" panose="02020603050405020304" pitchFamily="18" charset="0"/>
              </a:rPr>
              <a:t>Lietuvos apeliacinio teismo kompetencija</a:t>
            </a:r>
            <a:endParaRPr lang="lt-LT" sz="1200" b="1" i="1" u="none" strike="noStrike" baseline="0" dirty="0">
              <a:solidFill>
                <a:srgbClr val="719EC2"/>
              </a:solidFill>
              <a:latin typeface="Times New Roman" panose="02020603050405020304" pitchFamily="18" charset="0"/>
              <a:cs typeface="Times New Roman" panose="02020603050405020304" pitchFamily="18" charset="0"/>
            </a:endParaRPr>
          </a:p>
          <a:p>
            <a:pPr marL="0" indent="0">
              <a:buNone/>
            </a:pPr>
            <a:r>
              <a:rPr lang="lt-LT" sz="1200" dirty="0">
                <a:solidFill>
                  <a:srgbClr val="000000"/>
                </a:solidFill>
                <a:latin typeface="Times New Roman" panose="02020603050405020304" pitchFamily="18" charset="0"/>
                <a:cs typeface="Times New Roman" panose="02020603050405020304" pitchFamily="18" charset="0"/>
              </a:rPr>
              <a:t>Teismų įstatymo 21 straipsnyje numatyta,</a:t>
            </a:r>
            <a:endParaRPr lang="lt-LT" sz="1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1200" dirty="0">
                <a:solidFill>
                  <a:srgbClr val="000000"/>
                </a:solidFill>
                <a:latin typeface="Times New Roman" panose="02020603050405020304" pitchFamily="18" charset="0"/>
                <a:cs typeface="Times New Roman" panose="02020603050405020304" pitchFamily="18" charset="0"/>
              </a:rPr>
              <a:t>kad Lietuvos apeliacinis teismas:</a:t>
            </a:r>
            <a:endParaRPr lang="lt-LT" sz="1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1200" dirty="0">
                <a:solidFill>
                  <a:srgbClr val="000000"/>
                </a:solidFill>
                <a:latin typeface="Times New Roman" panose="02020603050405020304" pitchFamily="18" charset="0"/>
                <a:cs typeface="Times New Roman" panose="02020603050405020304" pitchFamily="18" charset="0"/>
              </a:rPr>
              <a:t>• yra apeliacinė instancija byloms dėl apygardų</a:t>
            </a:r>
            <a:r>
              <a:rPr lang="en-US" sz="1200" dirty="0">
                <a:solidFill>
                  <a:srgbClr val="000000"/>
                </a:solidFill>
                <a:latin typeface="Times New Roman" panose="02020603050405020304" pitchFamily="18" charset="0"/>
                <a:cs typeface="Times New Roman" panose="02020603050405020304" pitchFamily="18" charset="0"/>
              </a:rPr>
              <a:t> </a:t>
            </a:r>
            <a:r>
              <a:rPr lang="lt-LT" sz="1200" dirty="0">
                <a:solidFill>
                  <a:srgbClr val="000000"/>
                </a:solidFill>
                <a:latin typeface="Times New Roman" panose="02020603050405020304" pitchFamily="18" charset="0"/>
                <a:cs typeface="Times New Roman" panose="02020603050405020304" pitchFamily="18" charset="0"/>
              </a:rPr>
              <a:t>teismų sprendimų, nuosprendžių, nutarčių,</a:t>
            </a:r>
            <a:r>
              <a:rPr lang="en-US" sz="1200" dirty="0">
                <a:solidFill>
                  <a:srgbClr val="000000"/>
                </a:solidFill>
                <a:latin typeface="Times New Roman" panose="02020603050405020304" pitchFamily="18" charset="0"/>
                <a:cs typeface="Times New Roman" panose="02020603050405020304" pitchFamily="18" charset="0"/>
              </a:rPr>
              <a:t> </a:t>
            </a:r>
            <a:r>
              <a:rPr lang="lt-LT" sz="1200" dirty="0">
                <a:solidFill>
                  <a:srgbClr val="000000"/>
                </a:solidFill>
                <a:latin typeface="Times New Roman" panose="02020603050405020304" pitchFamily="18" charset="0"/>
                <a:cs typeface="Times New Roman" panose="02020603050405020304" pitchFamily="18" charset="0"/>
              </a:rPr>
              <a:t>nutarimų ir įsakymų;</a:t>
            </a:r>
            <a:endParaRPr lang="lt-LT" sz="1200" dirty="0">
              <a:solidFill>
                <a:srgbClr val="000000"/>
              </a:solidFill>
              <a:latin typeface="Times New Roman" panose="02020603050405020304" pitchFamily="18" charset="0"/>
              <a:cs typeface="Times New Roman" panose="02020603050405020304" pitchFamily="18" charset="0"/>
            </a:endParaRPr>
          </a:p>
          <a:p>
            <a:pPr marL="0" indent="0">
              <a:buNone/>
            </a:pPr>
            <a:r>
              <a:rPr lang="fi-FI" sz="1200" dirty="0">
                <a:solidFill>
                  <a:srgbClr val="000000"/>
                </a:solidFill>
                <a:latin typeface="Times New Roman" panose="02020603050405020304" pitchFamily="18" charset="0"/>
                <a:cs typeface="Times New Roman" panose="02020603050405020304" pitchFamily="18" charset="0"/>
              </a:rPr>
              <a:t>• taip pat yra vienintelis teismas, nagrinėjantis </a:t>
            </a:r>
            <a:r>
              <a:rPr lang="lt-LT" sz="1200" dirty="0">
                <a:solidFill>
                  <a:srgbClr val="000000"/>
                </a:solidFill>
                <a:latin typeface="Times New Roman" panose="02020603050405020304" pitchFamily="18" charset="0"/>
                <a:cs typeface="Times New Roman" panose="02020603050405020304" pitchFamily="18" charset="0"/>
              </a:rPr>
              <a:t>prašymus dėl užsienio valstybių ir tarptautinių</a:t>
            </a:r>
            <a:r>
              <a:rPr lang="en-US" sz="1200" dirty="0">
                <a:solidFill>
                  <a:srgbClr val="000000"/>
                </a:solidFill>
                <a:latin typeface="Times New Roman" panose="02020603050405020304" pitchFamily="18" charset="0"/>
                <a:cs typeface="Times New Roman" panose="02020603050405020304" pitchFamily="18" charset="0"/>
              </a:rPr>
              <a:t> </a:t>
            </a:r>
            <a:r>
              <a:rPr lang="lt-LT" sz="1200" dirty="0">
                <a:solidFill>
                  <a:srgbClr val="000000"/>
                </a:solidFill>
                <a:latin typeface="Times New Roman" panose="02020603050405020304" pitchFamily="18" charset="0"/>
                <a:cs typeface="Times New Roman" panose="02020603050405020304" pitchFamily="18" charset="0"/>
              </a:rPr>
              <a:t>teismų bei arbitražų sprendimų pripažinimo</a:t>
            </a:r>
            <a:endParaRPr lang="lt-LT" sz="1200" dirty="0">
              <a:solidFill>
                <a:srgbClr val="000000"/>
              </a:solidFill>
              <a:latin typeface="Times New Roman" panose="02020603050405020304" pitchFamily="18" charset="0"/>
              <a:cs typeface="Times New Roman" panose="02020603050405020304" pitchFamily="18" charset="0"/>
            </a:endParaRPr>
          </a:p>
          <a:p>
            <a:pPr marL="0" indent="0">
              <a:buNone/>
            </a:pPr>
            <a:r>
              <a:rPr lang="lt-LT" sz="1200" dirty="0">
                <a:solidFill>
                  <a:srgbClr val="000000"/>
                </a:solidFill>
                <a:latin typeface="Times New Roman" panose="02020603050405020304" pitchFamily="18" charset="0"/>
                <a:cs typeface="Times New Roman" panose="02020603050405020304" pitchFamily="18" charset="0"/>
              </a:rPr>
              <a:t>ir vykdymo Lietuvos Respublikoje;</a:t>
            </a:r>
            <a:endParaRPr lang="en-US" sz="1200" dirty="0">
              <a:solidFill>
                <a:srgbClr val="000000"/>
              </a:solidFill>
              <a:latin typeface="Times New Roman" panose="02020603050405020304" pitchFamily="18" charset="0"/>
              <a:cs typeface="Times New Roman" panose="02020603050405020304" pitchFamily="18" charset="0"/>
            </a:endParaRPr>
          </a:p>
          <a:p>
            <a:pPr marL="0" indent="0">
              <a:buNone/>
            </a:pPr>
            <a:r>
              <a:rPr lang="fi-FI" sz="1200" dirty="0">
                <a:solidFill>
                  <a:srgbClr val="000000"/>
                </a:solidFill>
                <a:latin typeface="Times New Roman" panose="02020603050405020304" pitchFamily="18" charset="0"/>
                <a:cs typeface="Times New Roman" panose="02020603050405020304" pitchFamily="18" charset="0"/>
              </a:rPr>
              <a:t>• </a:t>
            </a:r>
            <a:r>
              <a:rPr lang="lt-LT" sz="1200" dirty="0">
                <a:latin typeface="Times New Roman" panose="02020603050405020304" pitchFamily="18" charset="0"/>
                <a:cs typeface="Times New Roman" panose="02020603050405020304" pitchFamily="18" charset="0"/>
              </a:rPr>
              <a:t>atlieka kitas jo kompetencijai įstatymų priskirtas</a:t>
            </a:r>
            <a:r>
              <a:rPr lang="en-US" sz="1200" dirty="0">
                <a:latin typeface="Times New Roman" panose="02020603050405020304" pitchFamily="18" charset="0"/>
                <a:cs typeface="Times New Roman" panose="02020603050405020304" pitchFamily="18" charset="0"/>
              </a:rPr>
              <a:t> </a:t>
            </a:r>
            <a:r>
              <a:rPr lang="lt-LT" sz="1200" dirty="0">
                <a:latin typeface="Times New Roman" panose="02020603050405020304" pitchFamily="18" charset="0"/>
                <a:cs typeface="Times New Roman" panose="02020603050405020304" pitchFamily="18" charset="0"/>
              </a:rPr>
              <a:t>funkcijas.</a:t>
            </a:r>
            <a:endParaRPr lang="en-US" sz="1200" dirty="0">
              <a:latin typeface="Times New Roman" panose="02020603050405020304" pitchFamily="18" charset="0"/>
              <a:cs typeface="Times New Roman" panose="02020603050405020304" pitchFamily="18" charset="0"/>
            </a:endParaRPr>
          </a:p>
          <a:p>
            <a:pPr marL="0" indent="0">
              <a:buNone/>
            </a:pPr>
            <a:endParaRPr lang="lt-LT" sz="1200" dirty="0">
              <a:latin typeface="Times New Roman" panose="02020603050405020304" pitchFamily="18" charset="0"/>
              <a:cs typeface="Times New Roman" panose="02020603050405020304" pitchFamily="18" charset="0"/>
            </a:endParaRPr>
          </a:p>
          <a:p>
            <a:pPr marL="0" indent="0" algn="ctr">
              <a:buNone/>
            </a:pPr>
            <a:r>
              <a:rPr lang="lt-LT" sz="1200" dirty="0">
                <a:latin typeface="Times New Roman" panose="02020603050405020304" pitchFamily="18" charset="0"/>
                <a:cs typeface="Times New Roman" panose="02020603050405020304" pitchFamily="18" charset="0"/>
              </a:rPr>
              <a:t>Lietuvos apeliacinis teismas susideda iš šio</a:t>
            </a:r>
            <a:endParaRPr lang="lt-LT" sz="1200" dirty="0">
              <a:latin typeface="Times New Roman" panose="02020603050405020304" pitchFamily="18" charset="0"/>
              <a:cs typeface="Times New Roman" panose="02020603050405020304" pitchFamily="18" charset="0"/>
            </a:endParaRPr>
          </a:p>
          <a:p>
            <a:pPr marL="0" indent="0" algn="ctr">
              <a:buNone/>
            </a:pPr>
            <a:r>
              <a:rPr lang="lt-LT" sz="1200" dirty="0">
                <a:latin typeface="Times New Roman" panose="02020603050405020304" pitchFamily="18" charset="0"/>
                <a:cs typeface="Times New Roman" panose="02020603050405020304" pitchFamily="18" charset="0"/>
              </a:rPr>
              <a:t>teismo pirmininko, skyrių pirmininkų ir kitų teisėjų.</a:t>
            </a:r>
            <a:r>
              <a:rPr lang="en-US" sz="1200" dirty="0">
                <a:latin typeface="Times New Roman" panose="02020603050405020304" pitchFamily="18" charset="0"/>
                <a:cs typeface="Times New Roman" panose="02020603050405020304" pitchFamily="18" charset="0"/>
              </a:rPr>
              <a:t> </a:t>
            </a:r>
            <a:r>
              <a:rPr lang="lt-LT" sz="1200" dirty="0">
                <a:latin typeface="Times New Roman" panose="02020603050405020304" pitchFamily="18" charset="0"/>
                <a:cs typeface="Times New Roman" panose="02020603050405020304" pitchFamily="18" charset="0"/>
              </a:rPr>
              <a:t>Lietuvos apeliaciniame teisme yra Civilinių</a:t>
            </a:r>
            <a:r>
              <a:rPr lang="en-US" sz="1200" dirty="0">
                <a:latin typeface="Times New Roman" panose="02020603050405020304" pitchFamily="18" charset="0"/>
                <a:cs typeface="Times New Roman" panose="02020603050405020304" pitchFamily="18" charset="0"/>
              </a:rPr>
              <a:t> </a:t>
            </a:r>
            <a:r>
              <a:rPr lang="lt-LT" sz="1200" dirty="0">
                <a:latin typeface="Times New Roman" panose="02020603050405020304" pitchFamily="18" charset="0"/>
                <a:cs typeface="Times New Roman" panose="02020603050405020304" pitchFamily="18" charset="0"/>
              </a:rPr>
              <a:t>bylų skyrius ir Baudžiamųjų bylų skyrius.</a:t>
            </a:r>
            <a:endParaRPr lang="lt-LT"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15496</Words>
  <Application>WPS Presentation</Application>
  <PresentationFormat>On-screen Show (4:3)</PresentationFormat>
  <Paragraphs>244</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Algerian</vt:lpstr>
      <vt:lpstr>Times New Roman</vt:lpstr>
      <vt:lpstr>Calibri-Bold</vt:lpstr>
      <vt:lpstr>Segoe Print</vt:lpstr>
      <vt:lpstr>Calibri</vt:lpstr>
      <vt:lpstr>Microsoft YaHei</vt:lpstr>
      <vt:lpstr>Arial Unicode MS</vt:lpstr>
      <vt:lpstr>Calibri-Bold</vt:lpstr>
      <vt:lpstr>Office tema</vt:lpstr>
      <vt:lpstr>Judicial System </vt:lpstr>
      <vt:lpstr>THE CONSTITUTIONAL COURT OF THE REPUBLIC OF LITHUANIA </vt:lpstr>
      <vt:lpstr>Vilnius, Gedimino pr. 36 </vt:lpstr>
      <vt:lpstr>THE CONSTITUTIONAL COURT OF THE REPUBLIC OF LITHUANIA </vt:lpstr>
      <vt:lpstr>Judicial System  of Lithuania I</vt:lpstr>
      <vt:lpstr>Judicial System  of Lithuania II</vt:lpstr>
      <vt:lpstr> Courts of general jurisdiction. District Courts </vt:lpstr>
      <vt:lpstr> Courts of general jurisdiction. Regional Courts </vt:lpstr>
      <vt:lpstr>Courts of general jurisdiction. The Court of Appeal of Lithuania</vt:lpstr>
      <vt:lpstr>Courts of general jurisdiction. The Supreme Court of Lithuania</vt:lpstr>
      <vt:lpstr>Administrative courts. Regional administrative courts</vt:lpstr>
      <vt:lpstr>Administrative courts. The Supreme Administrative Court</vt:lpstr>
      <vt:lpstr>The Lithuanian Court of Arbitration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Judicial System</dc:title>
  <dc:creator>Haroldas</dc:creator>
  <cp:lastModifiedBy>Gena the Green</cp:lastModifiedBy>
  <cp:revision>28</cp:revision>
  <dcterms:created xsi:type="dcterms:W3CDTF">2013-02-07T18:35:00Z</dcterms:created>
  <dcterms:modified xsi:type="dcterms:W3CDTF">2019-12-12T08:58:46Z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