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76" r:id="rId29"/>
    <p:sldId id="283" r:id="rId30"/>
    <p:sldId id="284" r:id="rId31"/>
    <p:sldId id="285" r:id="rId32"/>
    <p:sldId id="286" r:id="rId33"/>
    <p:sldId id="287" r:id="rId34"/>
    <p:sldId id="288" r:id="rId35"/>
    <p:sldId id="289" r:id="rId36"/>
    <p:sldId id="290" r:id="rId37"/>
    <p:sldId id="291" r:id="rId38"/>
    <p:sldId id="293" r:id="rId39"/>
    <p:sldId id="292"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5" r:id="rId59"/>
    <p:sldId id="312" r:id="rId60"/>
    <p:sldId id="313" r:id="rId61"/>
    <p:sldId id="314" r:id="rId62"/>
    <p:sldId id="316" r:id="rId63"/>
    <p:sldId id="317" r:id="rId64"/>
    <p:sldId id="318" r:id="rId65"/>
    <p:sldId id="320" r:id="rId66"/>
    <p:sldId id="321" r:id="rId67"/>
    <p:sldId id="322" r:id="rId68"/>
    <p:sldId id="323"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8D3B5062-992F-42CF-85FB-578F02E57AF6}" type="slidenum">
              <a:rPr lang="en-US" smtClean="0"/>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23CC3C4-2B10-45BB-9C8D-4B6A14921B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B5062-992F-42CF-85FB-578F02E57A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23CC3C4-2B10-45BB-9C8D-4B6A14921B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B5062-992F-42CF-85FB-578F02E57AF6}" type="slidenum">
              <a:rPr lang="en-US" smtClean="0"/>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23CC3C4-2B10-45BB-9C8D-4B6A14921B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B5062-992F-42CF-85FB-578F02E57A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23CC3C4-2B10-45BB-9C8D-4B6A14921B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B5062-992F-42CF-85FB-578F02E57AF6}" type="slidenum">
              <a:rPr lang="en-US" smtClean="0"/>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CC3C4-2B10-45BB-9C8D-4B6A14921B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B5062-992F-42CF-85FB-578F02E57AF6}" type="slidenum">
              <a:rPr lang="en-US" smtClean="0"/>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CC3C4-2B10-45BB-9C8D-4B6A14921B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B5062-992F-42CF-85FB-578F02E57A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23CC3C4-2B10-45BB-9C8D-4B6A14921B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B5062-992F-42CF-85FB-578F02E57AF6}" type="slidenum">
              <a:rPr lang="en-US" smtClean="0"/>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23CC3C4-2B10-45BB-9C8D-4B6A14921B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B5062-992F-42CF-85FB-578F02E57AF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l="1" r="14240"/>
            <a:stretch>
              <a:fillRect/>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l="1" r="14240"/>
            <a:stretch>
              <a:fillRect/>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3CC3C4-2B10-45BB-9C8D-4B6A14921BC2}" type="datetimeFigureOut">
              <a:rPr lang="en-US" smtClean="0"/>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3B5062-992F-42CF-85FB-578F02E57A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LAW  ON  OBLIGATIONS</a:t>
            </a:r>
            <a:r>
              <a:rPr lang="lt-LT" dirty="0"/>
              <a:t> II</a:t>
            </a:r>
            <a:endParaRPr lang="en-US" dirty="0"/>
          </a:p>
        </p:txBody>
      </p:sp>
      <p:sp>
        <p:nvSpPr>
          <p:cNvPr id="3" name="Text Placeholder 2"/>
          <p:cNvSpPr>
            <a:spLocks noGrp="1"/>
          </p:cNvSpPr>
          <p:nvPr>
            <p:ph type="body" idx="1"/>
          </p:nvPr>
        </p:nvSpPr>
        <p:spPr/>
        <p:txBody>
          <a:bodyPr/>
          <a:lstStyle/>
          <a:p>
            <a:pPr algn="r"/>
            <a:r>
              <a:rPr lang="lt-LT" dirty="0"/>
              <a:t>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Imperatyviosios teisės normos ir sutartis</a:t>
            </a:r>
            <a:endParaRPr lang="en-US" dirty="0"/>
          </a:p>
        </p:txBody>
      </p:sp>
      <p:sp>
        <p:nvSpPr>
          <p:cNvPr id="3" name="Content Placeholder 2"/>
          <p:cNvSpPr>
            <a:spLocks noGrp="1"/>
          </p:cNvSpPr>
          <p:nvPr>
            <p:ph sz="half" idx="1"/>
          </p:nvPr>
        </p:nvSpPr>
        <p:spPr/>
        <p:txBody>
          <a:bodyPr/>
          <a:lstStyle/>
          <a:p>
            <a:r>
              <a:rPr lang="en-US" dirty="0"/>
              <a:t>Modification of the norms of law of mandatory character adopted after the conclusion of the contract shall not affect the conditions of the contract.</a:t>
            </a:r>
            <a:endParaRPr lang="en-US" dirty="0"/>
          </a:p>
        </p:txBody>
      </p:sp>
      <p:sp>
        <p:nvSpPr>
          <p:cNvPr id="4" name="Content Placeholder 3"/>
          <p:cNvSpPr>
            <a:spLocks noGrp="1"/>
          </p:cNvSpPr>
          <p:nvPr>
            <p:ph sz="half" idx="2"/>
          </p:nvPr>
        </p:nvSpPr>
        <p:spPr/>
        <p:txBody>
          <a:bodyPr/>
          <a:lstStyle/>
          <a:p>
            <a:r>
              <a:rPr lang="lt-LT" dirty="0"/>
              <a:t>Imperatyviųjų teisės normų pasikeitimas po sutarties sudarymo neturi įtakos sutarties sąlygoms.</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Sąžiningumas ir sąžininga dalykinė praktika</a:t>
            </a:r>
            <a:endParaRPr lang="en-US" dirty="0"/>
          </a:p>
        </p:txBody>
      </p:sp>
      <p:sp>
        <p:nvSpPr>
          <p:cNvPr id="3" name="Content Placeholder 2"/>
          <p:cNvSpPr>
            <a:spLocks noGrp="1"/>
          </p:cNvSpPr>
          <p:nvPr>
            <p:ph sz="half" idx="1"/>
          </p:nvPr>
        </p:nvSpPr>
        <p:spPr/>
        <p:txBody>
          <a:bodyPr>
            <a:normAutofit fontScale="92500"/>
          </a:bodyPr>
          <a:lstStyle/>
          <a:p>
            <a:r>
              <a:rPr lang="en-US" dirty="0"/>
              <a:t>Each party of a contract shall be obliged to act in accordance with good faith in their contractual relationships.</a:t>
            </a:r>
            <a:endParaRPr lang="en-US" dirty="0"/>
          </a:p>
          <a:p>
            <a:r>
              <a:rPr lang="en-US" dirty="0"/>
              <a:t>The parties may not change or exclude by their agreement the duty.</a:t>
            </a:r>
            <a:endParaRPr lang="en-US" dirty="0"/>
          </a:p>
          <a:p>
            <a:endParaRPr lang="en-US" dirty="0"/>
          </a:p>
        </p:txBody>
      </p:sp>
      <p:sp>
        <p:nvSpPr>
          <p:cNvPr id="4" name="Content Placeholder 3"/>
          <p:cNvSpPr>
            <a:spLocks noGrp="1"/>
          </p:cNvSpPr>
          <p:nvPr>
            <p:ph sz="half" idx="2"/>
          </p:nvPr>
        </p:nvSpPr>
        <p:spPr/>
        <p:txBody>
          <a:bodyPr>
            <a:normAutofit fontScale="92500"/>
          </a:bodyPr>
          <a:lstStyle/>
          <a:p>
            <a:r>
              <a:rPr lang="lt-LT" dirty="0"/>
              <a:t>Kiekviena sutarties šalis turėdama sutartinių santykių, privalo elgtis sąžiningai.</a:t>
            </a:r>
            <a:endParaRPr lang="en-US" dirty="0"/>
          </a:p>
          <a:p>
            <a:r>
              <a:rPr lang="lt-LT" dirty="0"/>
              <a:t>Šios pareigos šalys savo susitarimu negali pakeisti ar panaikinti.</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elementai</a:t>
            </a:r>
            <a:endParaRPr lang="en-US" dirty="0"/>
          </a:p>
        </p:txBody>
      </p:sp>
      <p:sp>
        <p:nvSpPr>
          <p:cNvPr id="3" name="Content Placeholder 2"/>
          <p:cNvSpPr>
            <a:spLocks noGrp="1"/>
          </p:cNvSpPr>
          <p:nvPr>
            <p:ph sz="half" idx="1"/>
          </p:nvPr>
        </p:nvSpPr>
        <p:spPr/>
        <p:txBody>
          <a:bodyPr/>
          <a:lstStyle/>
          <a:p>
            <a:r>
              <a:rPr lang="en-US" dirty="0"/>
              <a:t>The following elements shall be sufficient to render a contract valid: an agreement of legally capable parties, and, when prescribed by laws, also a form of a contract.</a:t>
            </a:r>
            <a:endParaRPr lang="en-US" dirty="0"/>
          </a:p>
        </p:txBody>
      </p:sp>
      <p:sp>
        <p:nvSpPr>
          <p:cNvPr id="4" name="Content Placeholder 3"/>
          <p:cNvSpPr>
            <a:spLocks noGrp="1"/>
          </p:cNvSpPr>
          <p:nvPr>
            <p:ph sz="half" idx="2"/>
          </p:nvPr>
        </p:nvSpPr>
        <p:spPr/>
        <p:txBody>
          <a:bodyPr/>
          <a:lstStyle/>
          <a:p>
            <a:r>
              <a:rPr lang="lt-LT" dirty="0">
                <a:solidFill>
                  <a:srgbClr val="FF0000"/>
                </a:solidFill>
              </a:rPr>
              <a:t>Sutarties elementai</a:t>
            </a:r>
            <a:r>
              <a:rPr lang="lt-LT" dirty="0"/>
              <a:t>, kurių pakanka sutarties galiojimui, yra veiksnių šalių susitarimas, o įstatymų nustatytais atvejais – ir sutarties forma.</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Sutarčių rūšys</a:t>
            </a:r>
            <a:endParaRPr lang="en-US" dirty="0">
              <a:solidFill>
                <a:srgbClr val="FF0000"/>
              </a:solidFill>
            </a:endParaRPr>
          </a:p>
        </p:txBody>
      </p:sp>
      <p:sp>
        <p:nvSpPr>
          <p:cNvPr id="3" name="Content Placeholder 2"/>
          <p:cNvSpPr>
            <a:spLocks noGrp="1"/>
          </p:cNvSpPr>
          <p:nvPr>
            <p:ph sz="half" idx="1"/>
          </p:nvPr>
        </p:nvSpPr>
        <p:spPr/>
        <p:txBody>
          <a:bodyPr>
            <a:normAutofit lnSpcReduction="10000"/>
          </a:bodyPr>
          <a:lstStyle/>
          <a:p>
            <a:r>
              <a:rPr lang="en-US" dirty="0"/>
              <a:t>Contracts may be unilateral and bilateral, onerous and gratuitous, consensual and real, contracts of successive performance and of instantaneous performance, consumer contracts and others.</a:t>
            </a:r>
            <a:endParaRPr lang="en-US" dirty="0"/>
          </a:p>
        </p:txBody>
      </p:sp>
      <p:sp>
        <p:nvSpPr>
          <p:cNvPr id="4" name="Content Placeholder 3"/>
          <p:cNvSpPr>
            <a:spLocks noGrp="1"/>
          </p:cNvSpPr>
          <p:nvPr>
            <p:ph sz="half" idx="2"/>
          </p:nvPr>
        </p:nvSpPr>
        <p:spPr/>
        <p:txBody>
          <a:bodyPr>
            <a:normAutofit lnSpcReduction="10000"/>
          </a:bodyPr>
          <a:lstStyle/>
          <a:p>
            <a:r>
              <a:rPr lang="lt-LT" dirty="0"/>
              <a:t>Sutartys gali būti dvišalės ir vienašalės; atlygintinės ir neatlygintinės; konsensualinės ir realinės; vienkartinio įvykdymo sutartys ir tęstinio vykdymo sutartys; vartojimo sutartys ir kitos.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rūšys</a:t>
            </a:r>
            <a:endParaRPr lang="en-US" dirty="0"/>
          </a:p>
        </p:txBody>
      </p:sp>
      <p:sp>
        <p:nvSpPr>
          <p:cNvPr id="3" name="Content Placeholder 2"/>
          <p:cNvSpPr>
            <a:spLocks noGrp="1"/>
          </p:cNvSpPr>
          <p:nvPr>
            <p:ph sz="half" idx="1"/>
          </p:nvPr>
        </p:nvSpPr>
        <p:spPr/>
        <p:txBody>
          <a:bodyPr/>
          <a:lstStyle/>
          <a:p>
            <a:r>
              <a:rPr lang="en-US" dirty="0"/>
              <a:t>According to the manner of their conclusion, contracts are divided into contracts by mutual agreement and contracts of adhesion</a:t>
            </a:r>
            <a:endParaRPr lang="en-US" dirty="0"/>
          </a:p>
        </p:txBody>
      </p:sp>
      <p:sp>
        <p:nvSpPr>
          <p:cNvPr id="4" name="Content Placeholder 3"/>
          <p:cNvSpPr>
            <a:spLocks noGrp="1"/>
          </p:cNvSpPr>
          <p:nvPr>
            <p:ph sz="half" idx="2"/>
          </p:nvPr>
        </p:nvSpPr>
        <p:spPr/>
        <p:txBody>
          <a:bodyPr/>
          <a:lstStyle/>
          <a:p>
            <a:r>
              <a:rPr lang="lt-LT" dirty="0">
                <a:solidFill>
                  <a:srgbClr val="FF0000"/>
                </a:solidFill>
              </a:rPr>
              <a:t>Pagal sudarymo būdą sutartys skirstomos į abipusėmis derybomis sudaromas sutartis ir prisijungiant sudaromas sutartis.</a:t>
            </a:r>
            <a:endParaRPr lang="en-US" dirty="0">
              <a:solidFill>
                <a:srgbClr val="FF0000"/>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rūšys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According to the definiteness of advantages that the parties obtain, contracts are divided into aleatory (where receiving of advantages and the amount of the obligation of the parties is uncertain and </a:t>
            </a:r>
            <a:r>
              <a:rPr lang="en-US" dirty="0" err="1"/>
              <a:t>dependant</a:t>
            </a:r>
            <a:r>
              <a:rPr lang="en-US" dirty="0"/>
              <a:t> on occurrence or non-occurrence of a certain event) and commutative contracts (where the advantages and the extent of the advantages obtained by the parties are certain and determinate at the time when the contract is formed).</a:t>
            </a:r>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Pagal gaunamos naudos apibrėžtumą sutartys skirstomos į rizikos sutartis (jose konkrečiai nenustatytas naudos gavimas ar šalių pareigos dydis arba tai priklauso nuo tam tikro įvykio buvimo ar nebuvimo) ir ekvivalentines sutartis (jose sudarymo metu konkrečiai nurodoma gaunama nauda ir jos dydis ar šalių pareigų dydis).</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Viešoji sutartis</a:t>
            </a:r>
            <a:endParaRPr lang="en-US" dirty="0">
              <a:solidFill>
                <a:srgbClr val="FF0000"/>
              </a:solidFill>
            </a:endParaRPr>
          </a:p>
        </p:txBody>
      </p:sp>
      <p:sp>
        <p:nvSpPr>
          <p:cNvPr id="3" name="Content Placeholder 2"/>
          <p:cNvSpPr>
            <a:spLocks noGrp="1"/>
          </p:cNvSpPr>
          <p:nvPr>
            <p:ph sz="half" idx="1"/>
          </p:nvPr>
        </p:nvSpPr>
        <p:spPr/>
        <p:txBody>
          <a:bodyPr>
            <a:normAutofit fontScale="85000" lnSpcReduction="10000"/>
          </a:bodyPr>
          <a:lstStyle/>
          <a:p>
            <a:r>
              <a:rPr lang="en-US" dirty="0"/>
              <a:t>A public contract is a contract concluded by a legal person (businessman) that renders services or sells goods to an indefinite number of persons, i.e. to everyone who makes a request (enterprises of transport, communications, electricity, heating, gas, water supply and others).</a:t>
            </a:r>
            <a:endParaRPr lang="en-US" dirty="0"/>
          </a:p>
        </p:txBody>
      </p:sp>
      <p:sp>
        <p:nvSpPr>
          <p:cNvPr id="4" name="Content Placeholder 3"/>
          <p:cNvSpPr>
            <a:spLocks noGrp="1"/>
          </p:cNvSpPr>
          <p:nvPr>
            <p:ph sz="half" idx="2"/>
          </p:nvPr>
        </p:nvSpPr>
        <p:spPr/>
        <p:txBody>
          <a:bodyPr>
            <a:normAutofit fontScale="85000" lnSpcReduction="10000"/>
          </a:bodyPr>
          <a:lstStyle/>
          <a:p>
            <a:r>
              <a:rPr lang="lt-LT" dirty="0"/>
              <a:t>Viešąja sutartimi laikoma sutartis, kurią sudaro juridinis asmuo (verslininkas), teikiantis paslaugas ar parduodantis prekes visiems, kas tik kreipiasi (transporto, ryšių, elektros, šilumos, dujų, vandentiekio ir kt. organizacijos).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Viešoji sutartis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In rendering services or selling goods, any legal person (businessman) shall be bound to enter into contracts with every person who applies for those services, with the exception of cases approved in accordance with the procedure established by laws.</a:t>
            </a:r>
            <a:endParaRPr lang="en-US" dirty="0"/>
          </a:p>
        </p:txBody>
      </p:sp>
      <p:sp>
        <p:nvSpPr>
          <p:cNvPr id="4" name="Content Placeholder 3"/>
          <p:cNvSpPr>
            <a:spLocks noGrp="1"/>
          </p:cNvSpPr>
          <p:nvPr>
            <p:ph sz="half" idx="2"/>
          </p:nvPr>
        </p:nvSpPr>
        <p:spPr/>
        <p:txBody>
          <a:bodyPr>
            <a:normAutofit fontScale="92500" lnSpcReduction="10000"/>
          </a:bodyPr>
          <a:lstStyle/>
          <a:p>
            <a:r>
              <a:rPr lang="lt-LT" dirty="0"/>
              <a:t>Visiems paslaugas teikiantis ar prekes parduodantis juridinis asmuo (verslininkas) privalo sudaryti sutartį su bet kuriuo asmeniu, kai šis kreipiasi, išskyrus įstatymų nustatyta tvarka patvirtintas išimtis.</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Viešoji sutartis</a:t>
            </a:r>
            <a:endParaRPr lang="en-US" dirty="0"/>
          </a:p>
        </p:txBody>
      </p:sp>
      <p:sp>
        <p:nvSpPr>
          <p:cNvPr id="3" name="Content Placeholder 2"/>
          <p:cNvSpPr>
            <a:spLocks noGrp="1"/>
          </p:cNvSpPr>
          <p:nvPr>
            <p:ph sz="half" idx="1"/>
          </p:nvPr>
        </p:nvSpPr>
        <p:spPr/>
        <p:txBody>
          <a:bodyPr/>
          <a:lstStyle/>
          <a:p>
            <a:r>
              <a:rPr lang="en-US" dirty="0"/>
              <a:t>When concluding public contracts, a legal person (businessman) may not privilege one or another person, except in cases provided for by the law.</a:t>
            </a:r>
            <a:endParaRPr lang="en-US" dirty="0"/>
          </a:p>
        </p:txBody>
      </p:sp>
      <p:sp>
        <p:nvSpPr>
          <p:cNvPr id="4" name="Content Placeholder 3"/>
          <p:cNvSpPr>
            <a:spLocks noGrp="1"/>
          </p:cNvSpPr>
          <p:nvPr>
            <p:ph sz="half" idx="2"/>
          </p:nvPr>
        </p:nvSpPr>
        <p:spPr/>
        <p:txBody>
          <a:bodyPr/>
          <a:lstStyle/>
          <a:p>
            <a:r>
              <a:rPr lang="lt-LT" dirty="0"/>
              <a:t>Sudarydamas viešąsias sutartis, juridinis asmuo (verslininkas) neturi teisės kam nors suteikti privilegijų, išskyrus įstatymų nustatytus atvejus.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Viešoji sutartis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Prices and other conditions of goods and services under public contracts must be equal to all consumers of the same category, except in cases expressly provided for by laws where preferential conditions may be applied to the separate categories of consumers.</a:t>
            </a:r>
            <a:endParaRPr lang="en-US" dirty="0"/>
          </a:p>
        </p:txBody>
      </p:sp>
      <p:sp>
        <p:nvSpPr>
          <p:cNvPr id="4" name="Content Placeholder 3"/>
          <p:cNvSpPr>
            <a:spLocks noGrp="1"/>
          </p:cNvSpPr>
          <p:nvPr>
            <p:ph sz="half" idx="2"/>
          </p:nvPr>
        </p:nvSpPr>
        <p:spPr/>
        <p:txBody>
          <a:bodyPr>
            <a:normAutofit fontScale="92500" lnSpcReduction="20000"/>
          </a:bodyPr>
          <a:lstStyle/>
          <a:p>
            <a:r>
              <a:rPr lang="lt-LT" dirty="0"/>
              <a:t>Viešosiose sutartyse nustatomos prekių ir paslaugų kainos bei kitos sąlygos turi būti vienodos visiems tos pačios kategorijos vartotojams, išskyrus įstatymų nustatytus atvejus, kai atskirų kategorijų vartotojams gali būti taikomos lengvatinės sąlygos.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t-LT" b="1" dirty="0"/>
              <a:t>Sutarties laisvės principas</a:t>
            </a:r>
            <a:endParaRPr lang="en-US" dirty="0"/>
          </a:p>
        </p:txBody>
      </p:sp>
      <p:sp>
        <p:nvSpPr>
          <p:cNvPr id="4" name="Content Placeholder 3"/>
          <p:cNvSpPr>
            <a:spLocks noGrp="1"/>
          </p:cNvSpPr>
          <p:nvPr>
            <p:ph sz="half" idx="1"/>
          </p:nvPr>
        </p:nvSpPr>
        <p:spPr/>
        <p:txBody>
          <a:bodyPr>
            <a:normAutofit fontScale="85000" lnSpcReduction="10000"/>
          </a:bodyPr>
          <a:lstStyle/>
          <a:p>
            <a:r>
              <a:rPr lang="en-US" dirty="0"/>
              <a:t>A contract is an agreement of two or more persons to establish, modify or extinguish legal relationships by which one or several persons obligate themselves to one or several other persons to perform certain actions (or to refrain from performing certain actions) while the latter persons obtain the right of claim.</a:t>
            </a:r>
            <a:endParaRPr lang="en-US" dirty="0"/>
          </a:p>
        </p:txBody>
      </p:sp>
      <p:sp>
        <p:nvSpPr>
          <p:cNvPr id="5" name="Content Placeholder 4"/>
          <p:cNvSpPr>
            <a:spLocks noGrp="1"/>
          </p:cNvSpPr>
          <p:nvPr>
            <p:ph sz="half" idx="2"/>
          </p:nvPr>
        </p:nvSpPr>
        <p:spPr/>
        <p:txBody>
          <a:bodyPr>
            <a:normAutofit fontScale="85000" lnSpcReduction="10000"/>
          </a:bodyPr>
          <a:lstStyle/>
          <a:p>
            <a:r>
              <a:rPr lang="x-none" dirty="0">
                <a:solidFill>
                  <a:srgbClr val="FF0000"/>
                </a:solidFill>
              </a:rPr>
              <a:t>Sutartis </a:t>
            </a:r>
            <a:r>
              <a:rPr lang="x-none" dirty="0"/>
              <a:t>yra dviejų ar daugiau asmenų susitarimas sukurti, pakeisti ar nutraukti civilinius teisinius santykius, kai vienas ar keli asmenys įsipareigoja kitam asmeniui ar asmenims atlikti tam tikrus veiksmus (ar susilaikyti nuo tam tikrų veiksmų atlikimo), o pastarieji įgyja reikalavimo teisę.</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Viešoji sutartis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a:t>In the cases established by laws, a legal person (businessman) shall be obliged to submit standard conditions of a public contract to be approved by a relevant state institution. In the cases established by laws, public contracts may be concluded in accordance with standard conditions approved by the corresponding state institution and obligatory to both parties.</a:t>
            </a:r>
            <a:endParaRPr lang="en-US" dirty="0"/>
          </a:p>
          <a:p>
            <a:endParaRPr lang="en-US" dirty="0"/>
          </a:p>
        </p:txBody>
      </p:sp>
      <p:sp>
        <p:nvSpPr>
          <p:cNvPr id="4" name="Content Placeholder 3"/>
          <p:cNvSpPr>
            <a:spLocks noGrp="1"/>
          </p:cNvSpPr>
          <p:nvPr>
            <p:ph sz="half" idx="2"/>
          </p:nvPr>
        </p:nvSpPr>
        <p:spPr/>
        <p:txBody>
          <a:bodyPr>
            <a:normAutofit fontScale="77500" lnSpcReduction="20000"/>
          </a:bodyPr>
          <a:lstStyle/>
          <a:p>
            <a:r>
              <a:rPr lang="lt-LT" dirty="0"/>
              <a:t>Įstatymų nustatytais atvejais juridinis asmuo (verslininkas) privalo pateikti atitinkamai valstybės institucijai tvirtinti standartines viešosios sutarties sąlygas. Įstatymų nustatytais atvejais viešosios sutartys gali būti sudaromos pagal abiem šalims privalomas standartines sąlygas, patvirtintas atitinkamos valstybės institucijos.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sudarymo tvarka</a:t>
            </a:r>
            <a:endParaRPr lang="en-US" dirty="0"/>
          </a:p>
        </p:txBody>
      </p:sp>
      <p:sp>
        <p:nvSpPr>
          <p:cNvPr id="3" name="Content Placeholder 2"/>
          <p:cNvSpPr>
            <a:spLocks noGrp="1"/>
          </p:cNvSpPr>
          <p:nvPr>
            <p:ph sz="half" idx="1"/>
          </p:nvPr>
        </p:nvSpPr>
        <p:spPr/>
        <p:txBody>
          <a:bodyPr/>
          <a:lstStyle/>
          <a:p>
            <a:r>
              <a:rPr lang="en-US" dirty="0"/>
              <a:t>A contract is concluded either by the proposal (offer) and the assent (acceptance) or by any other actions of the parties that are sufficient to show their agreement.</a:t>
            </a:r>
            <a:endParaRPr lang="en-US" dirty="0"/>
          </a:p>
        </p:txBody>
      </p:sp>
      <p:sp>
        <p:nvSpPr>
          <p:cNvPr id="4" name="Content Placeholder 3"/>
          <p:cNvSpPr>
            <a:spLocks noGrp="1"/>
          </p:cNvSpPr>
          <p:nvPr>
            <p:ph sz="half" idx="2"/>
          </p:nvPr>
        </p:nvSpPr>
        <p:spPr/>
        <p:txBody>
          <a:bodyPr/>
          <a:lstStyle/>
          <a:p>
            <a:r>
              <a:rPr lang="lt-LT" dirty="0"/>
              <a:t>Sutartis sudaroma pateikiant pasiūlymą (</a:t>
            </a:r>
            <a:r>
              <a:rPr lang="lt-LT" dirty="0">
                <a:solidFill>
                  <a:srgbClr val="FF0000"/>
                </a:solidFill>
              </a:rPr>
              <a:t>oferta</a:t>
            </a:r>
            <a:r>
              <a:rPr lang="lt-LT" dirty="0"/>
              <a:t>) ir priimant pasiūlymą (</a:t>
            </a:r>
            <a:r>
              <a:rPr lang="lt-LT" dirty="0">
                <a:solidFill>
                  <a:srgbClr val="FF0000"/>
                </a:solidFill>
              </a:rPr>
              <a:t>akceptas</a:t>
            </a:r>
            <a:r>
              <a:rPr lang="lt-LT" dirty="0"/>
              <a:t>) arba kitais šalių susitarimą pakankamai įrodančiais veiksmais.</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sudarymo tvarka</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Where the parties agree on all essential conditions of a contract, the contract shall be effective, even though the parties have reserved an agreement as to secondary conditions. If the parties do not reach their agreement on the secondary conditions, the dispute may be resolved within the judicial proceedings taking regard to the nature of the contract, non-mandatory norms, usages, the principles of justice, reasonableness and good faith. </a:t>
            </a:r>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Kai šalys susitaria dėl visų esminių sutarties sąlygų, sutartis galioja, nors susitarimas dėl antraeilių sąlygų ir atidėtas. Kai šalys dėl antraeilių sutarties sąlygų nesusitaria, ginčas gali būti sprendžiamas teisme atsižvelgiant į sutarties pobūdį, dispozityviąsias teisės normas, papročius, teisingumo, protingumo bei sąžiningumo kriterijus.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solidFill>
                  <a:srgbClr val="FF0000"/>
                </a:solidFill>
              </a:rPr>
              <a:t>Šalių pareigos esant </a:t>
            </a:r>
            <a:r>
              <a:rPr lang="lt-LT" b="1" dirty="0" err="1">
                <a:solidFill>
                  <a:srgbClr val="FF0000"/>
                </a:solidFill>
              </a:rPr>
              <a:t>ikisutartiniams</a:t>
            </a:r>
            <a:r>
              <a:rPr lang="lt-LT" b="1" dirty="0">
                <a:solidFill>
                  <a:srgbClr val="FF0000"/>
                </a:solidFill>
              </a:rPr>
              <a:t> santykiams</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dirty="0"/>
              <a:t>In the course of pre-contractual relationships, parties shall conduct themselves in accordance with good faith.</a:t>
            </a:r>
            <a:endParaRPr lang="en-US" dirty="0"/>
          </a:p>
        </p:txBody>
      </p:sp>
      <p:sp>
        <p:nvSpPr>
          <p:cNvPr id="4" name="Content Placeholder 3"/>
          <p:cNvSpPr>
            <a:spLocks noGrp="1"/>
          </p:cNvSpPr>
          <p:nvPr>
            <p:ph sz="half" idx="2"/>
          </p:nvPr>
        </p:nvSpPr>
        <p:spPr/>
        <p:txBody>
          <a:bodyPr>
            <a:normAutofit/>
          </a:bodyPr>
          <a:lstStyle/>
          <a:p>
            <a:r>
              <a:rPr lang="lt-LT" dirty="0"/>
              <a:t>Šalys privalo elgtis sąžiningai ir esant </a:t>
            </a:r>
            <a:r>
              <a:rPr lang="lt-LT" dirty="0" err="1"/>
              <a:t>ikisutartiniams</a:t>
            </a:r>
            <a:r>
              <a:rPr lang="lt-LT" dirty="0"/>
              <a:t> santykiams.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Šalių pareigos esant </a:t>
            </a:r>
            <a:r>
              <a:rPr lang="lt-LT" b="1" dirty="0" err="1"/>
              <a:t>ikisutartiniams</a:t>
            </a:r>
            <a:r>
              <a:rPr lang="lt-LT" b="1" dirty="0"/>
              <a:t> santykiams</a:t>
            </a:r>
            <a:endParaRPr lang="en-US" dirty="0"/>
          </a:p>
        </p:txBody>
      </p:sp>
      <p:sp>
        <p:nvSpPr>
          <p:cNvPr id="3" name="Content Placeholder 2"/>
          <p:cNvSpPr>
            <a:spLocks noGrp="1"/>
          </p:cNvSpPr>
          <p:nvPr>
            <p:ph sz="half" idx="1"/>
          </p:nvPr>
        </p:nvSpPr>
        <p:spPr/>
        <p:txBody>
          <a:bodyPr>
            <a:normAutofit/>
          </a:bodyPr>
          <a:lstStyle/>
          <a:p>
            <a:r>
              <a:rPr lang="en-US"/>
              <a:t>Parties shall be free to begin negotiations and negotiate, and shall not be liable for failure to reach an agreement.</a:t>
            </a:r>
            <a:endParaRPr lang="en-US"/>
          </a:p>
        </p:txBody>
      </p:sp>
      <p:sp>
        <p:nvSpPr>
          <p:cNvPr id="4" name="Content Placeholder 3"/>
          <p:cNvSpPr>
            <a:spLocks noGrp="1"/>
          </p:cNvSpPr>
          <p:nvPr>
            <p:ph sz="half" idx="2"/>
          </p:nvPr>
        </p:nvSpPr>
        <p:spPr/>
        <p:txBody>
          <a:bodyPr>
            <a:normAutofit/>
          </a:bodyPr>
          <a:lstStyle/>
          <a:p>
            <a:r>
              <a:rPr lang="lt-LT" dirty="0"/>
              <a:t>Šalys turi teisę laisvai pradėti derybas bei derėtis ir neatsako už tai, jog nepasiekiamas šalių susitarimas.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Šalių pareigos esant </a:t>
            </a:r>
            <a:r>
              <a:rPr lang="lt-LT" b="1" dirty="0" err="1"/>
              <a:t>ikisutartiniams</a:t>
            </a:r>
            <a:r>
              <a:rPr lang="lt-LT" b="1" dirty="0"/>
              <a:t> santykiams</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r>
              <a:rPr lang="en-GB" dirty="0"/>
              <a:t> A party who begins negotiations or negotiates in bad faith shall be liable for the damages caused to the other party. It shall be considered bad faith for a party to enter into negotiations or continue them without intending to reach an agreement with the other party, likewise any other actions that do not conform to the criteria of good faith.</a:t>
            </a:r>
            <a:endParaRPr lang="en-US" dirty="0"/>
          </a:p>
        </p:txBody>
      </p:sp>
      <p:sp>
        <p:nvSpPr>
          <p:cNvPr id="4" name="Content Placeholder 3"/>
          <p:cNvSpPr>
            <a:spLocks noGrp="1"/>
          </p:cNvSpPr>
          <p:nvPr>
            <p:ph sz="half" idx="2"/>
          </p:nvPr>
        </p:nvSpPr>
        <p:spPr/>
        <p:txBody>
          <a:bodyPr>
            <a:normAutofit fontScale="85000" lnSpcReduction="20000"/>
          </a:bodyPr>
          <a:lstStyle/>
          <a:p>
            <a:r>
              <a:rPr lang="lt-LT" dirty="0"/>
              <a:t>Šalis, kuri pradeda derybas dėl sutarties sudarymo ar derasi nesąžiningai, privalo atlyginti kitai šaliai padarytus nuostolius. Laikoma, kad derybos pradedamos ar deramasi nesąžiningai, kai derybų šalis neturi tikslo sudaryti sutartį, taip pat atlieka kitus sąžiningumo kriterijų neatitinkančius veiksmus.</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Šalių pareigos esant </a:t>
            </a:r>
            <a:r>
              <a:rPr lang="lt-LT" b="1" dirty="0" err="1"/>
              <a:t>ikisutartiniams</a:t>
            </a:r>
            <a:r>
              <a:rPr lang="lt-LT" b="1" dirty="0"/>
              <a:t> santykiams</a:t>
            </a:r>
            <a:endParaRPr lang="en-US" dirty="0"/>
          </a:p>
        </p:txBody>
      </p:sp>
      <p:sp>
        <p:nvSpPr>
          <p:cNvPr id="3" name="Content Placeholder 2"/>
          <p:cNvSpPr>
            <a:spLocks noGrp="1"/>
          </p:cNvSpPr>
          <p:nvPr>
            <p:ph sz="half" idx="1"/>
          </p:nvPr>
        </p:nvSpPr>
        <p:spPr/>
        <p:txBody>
          <a:bodyPr>
            <a:normAutofit/>
          </a:bodyPr>
          <a:lstStyle/>
          <a:p>
            <a:r>
              <a:rPr lang="en-GB" dirty="0"/>
              <a:t>The parties shall be bound to disclose to each other the information they have and which is of essential importance for the conclusion of a contract.</a:t>
            </a:r>
            <a:endParaRPr lang="en-US" dirty="0"/>
          </a:p>
        </p:txBody>
      </p:sp>
      <p:sp>
        <p:nvSpPr>
          <p:cNvPr id="4" name="Content Placeholder 3"/>
          <p:cNvSpPr>
            <a:spLocks noGrp="1"/>
          </p:cNvSpPr>
          <p:nvPr>
            <p:ph sz="half" idx="2"/>
          </p:nvPr>
        </p:nvSpPr>
        <p:spPr/>
        <p:txBody>
          <a:bodyPr>
            <a:normAutofit/>
          </a:bodyPr>
          <a:lstStyle/>
          <a:p>
            <a:r>
              <a:rPr lang="lt-LT" dirty="0"/>
              <a:t>Šalys privalo atskleisti viena kitai joms žinomą informaciją, turinčią esminės reikšmės sutarčiai sudaryti.</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Konfidencialumo pareiga</a:t>
            </a:r>
            <a:endParaRPr lang="en-US" dirty="0"/>
          </a:p>
        </p:txBody>
      </p:sp>
      <p:sp>
        <p:nvSpPr>
          <p:cNvPr id="3" name="Content Placeholder 2"/>
          <p:cNvSpPr>
            <a:spLocks noGrp="1"/>
          </p:cNvSpPr>
          <p:nvPr>
            <p:ph sz="half" idx="1"/>
          </p:nvPr>
        </p:nvSpPr>
        <p:spPr>
          <a:xfrm>
            <a:off x="1176866" y="2487168"/>
            <a:ext cx="3337560" cy="3608832"/>
          </a:xfrm>
        </p:spPr>
        <p:txBody>
          <a:bodyPr>
            <a:normAutofit fontScale="70000" lnSpcReduction="20000"/>
          </a:bodyPr>
          <a:lstStyle/>
          <a:p>
            <a:pPr marL="0" indent="0">
              <a:buNone/>
            </a:pPr>
            <a:r>
              <a:rPr lang="en-US" dirty="0"/>
              <a:t>Where in the course of negotiations one party furnishes the other with confidential information, the party that has learned or received such information shall be under the duty not to disclose it, or use it unlawfully for his own purposes, irrespective of whether a contract is subsequently concluded or not. The breach of confidentiality inflicts liability of the faulty party in damages suffered by the injured party. </a:t>
            </a:r>
            <a:endParaRPr lang="en-US" dirty="0"/>
          </a:p>
          <a:p>
            <a:pPr marL="0" indent="0">
              <a:buNone/>
            </a:pPr>
            <a:r>
              <a:rPr lang="en-US" dirty="0"/>
              <a:t>In such cases, the minimal amount of recoverable damages shall consist of monetary expression of benefit received.</a:t>
            </a:r>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Jeigu viena šalis derybų metu suteikia kitai šaliai konfidencialią informaciją, tai kita šalis, sužinojusi ar gavusi šią informaciją, privalo jos neatskleisti ar nenaudoti savo tikslams neteisėtu būdu nepaisant to, ar sutartis sudaryta, ar ne. Šią pareigą pažeidusi šalis privalo atlyginti kitai šaliai padarytus nuostolius.</a:t>
            </a:r>
            <a:endParaRPr lang="en-US" dirty="0"/>
          </a:p>
          <a:p>
            <a:r>
              <a:rPr lang="lt-LT" dirty="0"/>
              <a:t>Minimalūs nuostoliai tokiais atvejais yra tokio dydžio, kokia yra gauta nauda, išreikšta pinigais.</a:t>
            </a:r>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Preliminarioji sutartis</a:t>
            </a:r>
            <a:endParaRPr lang="en-US" dirty="0"/>
          </a:p>
        </p:txBody>
      </p:sp>
      <p:sp>
        <p:nvSpPr>
          <p:cNvPr id="3" name="Content Placeholder 2"/>
          <p:cNvSpPr>
            <a:spLocks noGrp="1"/>
          </p:cNvSpPr>
          <p:nvPr>
            <p:ph sz="half" idx="1"/>
          </p:nvPr>
        </p:nvSpPr>
        <p:spPr/>
        <p:txBody>
          <a:bodyPr>
            <a:normAutofit/>
          </a:bodyPr>
          <a:lstStyle/>
          <a:p>
            <a:r>
              <a:rPr lang="en-US" dirty="0"/>
              <a:t>A preliminary contract is an agreement of parties by which they obligate themselves to conclude another – principal – contract in future under the conditions negotiated in the agreement. </a:t>
            </a:r>
            <a:endParaRPr lang="en-US" dirty="0"/>
          </a:p>
        </p:txBody>
      </p:sp>
      <p:sp>
        <p:nvSpPr>
          <p:cNvPr id="4" name="Content Placeholder 3"/>
          <p:cNvSpPr>
            <a:spLocks noGrp="1"/>
          </p:cNvSpPr>
          <p:nvPr>
            <p:ph sz="half" idx="2"/>
          </p:nvPr>
        </p:nvSpPr>
        <p:spPr/>
        <p:txBody>
          <a:bodyPr>
            <a:normAutofit/>
          </a:bodyPr>
          <a:lstStyle/>
          <a:p>
            <a:r>
              <a:rPr lang="lt-LT" dirty="0">
                <a:solidFill>
                  <a:srgbClr val="FF0000"/>
                </a:solidFill>
              </a:rPr>
              <a:t>Preliminariąja sutartimi </a:t>
            </a:r>
            <a:r>
              <a:rPr lang="lt-LT" dirty="0"/>
              <a:t>laikomas šalių susitarimas, pagal kurį jame aptartomis sąlygomis šalys įsipareigoja ateityje sudaryti kitą – pagrindinę – sutartį.</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Preliminarioji sutartis</a:t>
            </a:r>
            <a:endParaRPr lang="en-US" dirty="0"/>
          </a:p>
        </p:txBody>
      </p:sp>
      <p:sp>
        <p:nvSpPr>
          <p:cNvPr id="3" name="Content Placeholder 2"/>
          <p:cNvSpPr>
            <a:spLocks noGrp="1"/>
          </p:cNvSpPr>
          <p:nvPr>
            <p:ph sz="half" idx="1"/>
          </p:nvPr>
        </p:nvSpPr>
        <p:spPr/>
        <p:txBody>
          <a:bodyPr>
            <a:normAutofit/>
          </a:bodyPr>
          <a:lstStyle/>
          <a:p>
            <a:r>
              <a:rPr lang="en-US" dirty="0"/>
              <a:t>A preliminary contract must be made in writing. A preliminary contract which fails to meet the required conditions of its form shall be null and void.</a:t>
            </a:r>
            <a:endParaRPr lang="en-US" dirty="0"/>
          </a:p>
        </p:txBody>
      </p:sp>
      <p:sp>
        <p:nvSpPr>
          <p:cNvPr id="4" name="Content Placeholder 3"/>
          <p:cNvSpPr>
            <a:spLocks noGrp="1"/>
          </p:cNvSpPr>
          <p:nvPr>
            <p:ph sz="half" idx="2"/>
          </p:nvPr>
        </p:nvSpPr>
        <p:spPr/>
        <p:txBody>
          <a:bodyPr>
            <a:normAutofit/>
          </a:bodyPr>
          <a:lstStyle/>
          <a:p>
            <a:r>
              <a:rPr lang="lt-LT" dirty="0"/>
              <a:t>Preliminarioji sutartis turi būti rašytinė. Formos reikalavimų nesilaikymas preliminariąją sutartį daro negaliojančią.</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laisvės principas</a:t>
            </a:r>
            <a:endParaRPr lang="en-US" dirty="0"/>
          </a:p>
        </p:txBody>
      </p:sp>
      <p:sp>
        <p:nvSpPr>
          <p:cNvPr id="3" name="Content Placeholder 2"/>
          <p:cNvSpPr>
            <a:spLocks noGrp="1"/>
          </p:cNvSpPr>
          <p:nvPr>
            <p:ph sz="half" idx="1"/>
          </p:nvPr>
        </p:nvSpPr>
        <p:spPr/>
        <p:txBody>
          <a:bodyPr>
            <a:normAutofit fontScale="92500"/>
          </a:bodyPr>
          <a:lstStyle/>
          <a:p>
            <a:r>
              <a:rPr lang="en-US" dirty="0"/>
              <a:t>The parties shall be free to enter into contracts and determine their mutual rights and duties at their own discretion; the parties may also conclude other contracts that are not established by </a:t>
            </a:r>
            <a:r>
              <a:rPr lang="lt-LT" dirty="0" err="1"/>
              <a:t>Civil</a:t>
            </a:r>
            <a:r>
              <a:rPr lang="en-US" dirty="0"/>
              <a:t> Code if this does not contradict laws.</a:t>
            </a:r>
            <a:endParaRPr lang="en-US" dirty="0"/>
          </a:p>
        </p:txBody>
      </p:sp>
      <p:sp>
        <p:nvSpPr>
          <p:cNvPr id="4" name="Content Placeholder 3"/>
          <p:cNvSpPr>
            <a:spLocks noGrp="1"/>
          </p:cNvSpPr>
          <p:nvPr>
            <p:ph sz="half" idx="2"/>
          </p:nvPr>
        </p:nvSpPr>
        <p:spPr/>
        <p:txBody>
          <a:bodyPr>
            <a:normAutofit fontScale="92500"/>
          </a:bodyPr>
          <a:lstStyle/>
          <a:p>
            <a:r>
              <a:rPr lang="lt-LT" dirty="0"/>
              <a:t>Šalys turi teisę laisvai sudaryti sutartis ir savo nuožiūra nustatyti tarpusavio teises bei pareigas, taip pat sudaryti ir CK nenumatytas sutartis, jeigu tai neprieštarauja įstatymams.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Preliminarioji sutartis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In the preliminary contract, the parties shall be obliged to establish a time-limit within which the principal contract must be formed. In the event where such time-limit is not established in the preliminary contract, the principal contract must be formed within one year from the date of the conclusion of the preliminary contract.</a:t>
            </a:r>
            <a:endParaRPr lang="en-US" dirty="0"/>
          </a:p>
        </p:txBody>
      </p:sp>
      <p:sp>
        <p:nvSpPr>
          <p:cNvPr id="4" name="Content Placeholder 3"/>
          <p:cNvSpPr>
            <a:spLocks noGrp="1"/>
          </p:cNvSpPr>
          <p:nvPr>
            <p:ph sz="half" idx="2"/>
          </p:nvPr>
        </p:nvSpPr>
        <p:spPr/>
        <p:txBody>
          <a:bodyPr>
            <a:normAutofit fontScale="85000" lnSpcReduction="20000"/>
          </a:bodyPr>
          <a:lstStyle/>
          <a:p>
            <a:r>
              <a:rPr lang="lt-LT" dirty="0">
                <a:solidFill>
                  <a:srgbClr val="FF0000"/>
                </a:solidFill>
              </a:rPr>
              <a:t>Preliminariojoje sutartyje šalys turi nurodyti terminą pagrindinei sutarčiai sudaryti. Jeigu šis terminas nenurodytas, pagrindinė sutartis turi būti sudaryta per metus nuo preliminariosios sutarties sudarymo.</a:t>
            </a:r>
            <a:endParaRPr lang="en-US" dirty="0">
              <a:solidFill>
                <a:srgbClr val="FF0000"/>
              </a:solidFill>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Preliminarioji sutartis</a:t>
            </a:r>
            <a:endParaRPr lang="en-US" dirty="0"/>
          </a:p>
        </p:txBody>
      </p:sp>
      <p:sp>
        <p:nvSpPr>
          <p:cNvPr id="3" name="Content Placeholder 2"/>
          <p:cNvSpPr>
            <a:spLocks noGrp="1"/>
          </p:cNvSpPr>
          <p:nvPr>
            <p:ph sz="half" idx="1"/>
          </p:nvPr>
        </p:nvSpPr>
        <p:spPr/>
        <p:txBody>
          <a:bodyPr>
            <a:normAutofit lnSpcReduction="10000"/>
          </a:bodyPr>
          <a:lstStyle/>
          <a:p>
            <a:r>
              <a:rPr lang="en-US" dirty="0"/>
              <a:t>If after conclusion of the preliminary contract, a party without due grounds avoids or refuses to enter into a principal contract, he shall be bound to compensate to the other party for damages inflicted.</a:t>
            </a:r>
            <a:endParaRPr lang="en-US" dirty="0"/>
          </a:p>
        </p:txBody>
      </p:sp>
      <p:sp>
        <p:nvSpPr>
          <p:cNvPr id="4" name="Content Placeholder 3"/>
          <p:cNvSpPr>
            <a:spLocks noGrp="1"/>
          </p:cNvSpPr>
          <p:nvPr>
            <p:ph sz="half" idx="2"/>
          </p:nvPr>
        </p:nvSpPr>
        <p:spPr/>
        <p:txBody>
          <a:bodyPr>
            <a:normAutofit lnSpcReduction="10000"/>
          </a:bodyPr>
          <a:lstStyle/>
          <a:p>
            <a:r>
              <a:rPr lang="lt-LT" dirty="0"/>
              <a:t>Jeigu preliminariąją sutartį sudariusi šalis nepagrįstai vengia ar atsisako sudaryti pagrindinę sutartį, ji privalo atlyginti kitai šaliai padarytus nuostolius.</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Preliminarioji sutartis</a:t>
            </a:r>
            <a:endParaRPr lang="en-US" dirty="0"/>
          </a:p>
        </p:txBody>
      </p:sp>
      <p:sp>
        <p:nvSpPr>
          <p:cNvPr id="3" name="Content Placeholder 2"/>
          <p:cNvSpPr>
            <a:spLocks noGrp="1"/>
          </p:cNvSpPr>
          <p:nvPr>
            <p:ph sz="half" idx="1"/>
          </p:nvPr>
        </p:nvSpPr>
        <p:spPr/>
        <p:txBody>
          <a:bodyPr>
            <a:normAutofit/>
          </a:bodyPr>
          <a:lstStyle/>
          <a:p>
            <a:r>
              <a:rPr lang="en-US" dirty="0"/>
              <a:t>In the event where the parties fail to form a principal contract within the time-limit determined in the preliminary contract, the obligation to form that contract shall be extinguished. </a:t>
            </a:r>
            <a:endParaRPr lang="en-US" dirty="0"/>
          </a:p>
        </p:txBody>
      </p:sp>
      <p:sp>
        <p:nvSpPr>
          <p:cNvPr id="4" name="Content Placeholder 3"/>
          <p:cNvSpPr>
            <a:spLocks noGrp="1"/>
          </p:cNvSpPr>
          <p:nvPr>
            <p:ph sz="half" idx="2"/>
          </p:nvPr>
        </p:nvSpPr>
        <p:spPr/>
        <p:txBody>
          <a:bodyPr>
            <a:normAutofit/>
          </a:bodyPr>
          <a:lstStyle/>
          <a:p>
            <a:r>
              <a:rPr lang="lt-LT" dirty="0"/>
              <a:t>Jeigu šalys per preliminariojoje sutartyje nustatytą terminą pagrindinės sutarties nesudaro, tai prievolė sudaryti šią sutartį pasibaigia.</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Žinojimo prezumpcija</a:t>
            </a:r>
            <a:endParaRPr lang="en-US" dirty="0"/>
          </a:p>
        </p:txBody>
      </p:sp>
      <p:sp>
        <p:nvSpPr>
          <p:cNvPr id="3" name="Content Placeholder 2"/>
          <p:cNvSpPr>
            <a:spLocks noGrp="1"/>
          </p:cNvSpPr>
          <p:nvPr>
            <p:ph sz="half" idx="1"/>
          </p:nvPr>
        </p:nvSpPr>
        <p:spPr/>
        <p:txBody>
          <a:bodyPr>
            <a:normAutofit fontScale="77500" lnSpcReduction="20000"/>
          </a:bodyPr>
          <a:lstStyle/>
          <a:p>
            <a:r>
              <a:rPr lang="en-GB" dirty="0"/>
              <a:t>An offer, acceptance, their revocation or any other declaration addressed to a given person shall be presumed to become known to him at the moment when they reach the place of residence or business (head office) of that person unless the latter proves that not due to his fault or that of his employees it was impossible for him to receive the notice thereof.</a:t>
            </a:r>
            <a:endParaRPr lang="en-US" dirty="0"/>
          </a:p>
        </p:txBody>
      </p:sp>
      <p:sp>
        <p:nvSpPr>
          <p:cNvPr id="4" name="Content Placeholder 3"/>
          <p:cNvSpPr>
            <a:spLocks noGrp="1"/>
          </p:cNvSpPr>
          <p:nvPr>
            <p:ph sz="half" idx="2"/>
          </p:nvPr>
        </p:nvSpPr>
        <p:spPr/>
        <p:txBody>
          <a:bodyPr>
            <a:normAutofit fontScale="77500" lnSpcReduction="20000"/>
          </a:bodyPr>
          <a:lstStyle/>
          <a:p>
            <a:r>
              <a:rPr lang="lt-LT" dirty="0" err="1"/>
              <a:t>Preziumuojama</a:t>
            </a:r>
            <a:r>
              <a:rPr lang="lt-LT" dirty="0"/>
              <a:t>, kad oferta, akceptas, jų atšaukimas ar kitoks pranešimas tapo žinomi adresatui tuo momentu, kai jie pasiekė adresato gyvenamąją ar verslo vietą (buveinę), išskyrus atvejus, kai adresatas įrodo, kad ne dėl jo ar ne dėl jo darbuotojų kaltės jam nebuvo įmanoma gauti tokį pranešimą.</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Oferta</a:t>
            </a:r>
            <a:endParaRPr lang="en-US" dirty="0">
              <a:solidFill>
                <a:srgbClr val="FF0000"/>
              </a:solidFill>
            </a:endParaRPr>
          </a:p>
        </p:txBody>
      </p:sp>
      <p:sp>
        <p:nvSpPr>
          <p:cNvPr id="3" name="Content Placeholder 2"/>
          <p:cNvSpPr>
            <a:spLocks noGrp="1"/>
          </p:cNvSpPr>
          <p:nvPr>
            <p:ph sz="half" idx="1"/>
          </p:nvPr>
        </p:nvSpPr>
        <p:spPr/>
        <p:txBody>
          <a:bodyPr>
            <a:normAutofit fontScale="77500" lnSpcReduction="20000"/>
          </a:bodyPr>
          <a:lstStyle/>
          <a:p>
            <a:r>
              <a:rPr lang="en-US" dirty="0"/>
              <a:t>1. A proposal for concluding a contract shall be deemed to be an offer if it is sufficiently definite and indicates the intention of the offeror to be restricted in his rights by a contract and to be bound in the case of acceptance.</a:t>
            </a:r>
            <a:endParaRPr lang="en-US" dirty="0"/>
          </a:p>
          <a:p>
            <a:r>
              <a:rPr lang="en-US" dirty="0"/>
              <a:t>2. An offer may be addressed to a definite person or to an indeterminate number of persons (offer to public).</a:t>
            </a:r>
            <a:endParaRPr lang="en-US" dirty="0"/>
          </a:p>
          <a:p>
            <a:endParaRPr lang="en-US" dirty="0"/>
          </a:p>
        </p:txBody>
      </p:sp>
      <p:sp>
        <p:nvSpPr>
          <p:cNvPr id="4" name="Content Placeholder 3"/>
          <p:cNvSpPr>
            <a:spLocks noGrp="1"/>
          </p:cNvSpPr>
          <p:nvPr>
            <p:ph sz="half" idx="2"/>
          </p:nvPr>
        </p:nvSpPr>
        <p:spPr/>
        <p:txBody>
          <a:bodyPr>
            <a:normAutofit fontScale="77500" lnSpcReduction="20000"/>
          </a:bodyPr>
          <a:lstStyle/>
          <a:p>
            <a:r>
              <a:rPr lang="lt-LT" dirty="0"/>
              <a:t>1. Pasiūlymas sudaryti sutartį laikomas oferta, jeigu jis pakankamai apibūdintas ir išreiškia oferento ketinimą būti sutarties saistomam ir įsipareigojančiam akcepto atveju.</a:t>
            </a:r>
            <a:endParaRPr lang="en-US" dirty="0"/>
          </a:p>
          <a:p>
            <a:r>
              <a:rPr lang="lt-LT" dirty="0"/>
              <a:t>2. Oferta gali būti adresuota konkrečiam asmeniui arba nenustatytam asmenų skaičiui (viešoji oferta).</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Ofertos galiojimas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1. An offer shall become effective when received by the offeree.</a:t>
            </a:r>
            <a:endParaRPr lang="en-US" dirty="0"/>
          </a:p>
          <a:p>
            <a:r>
              <a:rPr lang="en-US" dirty="0"/>
              <a:t>2. An offer, even if it is irrevocable, may be revoked by the offeror if the notice on the revocation reaches the offeree before or at the same time as the offer.</a:t>
            </a:r>
            <a:endParaRPr lang="en-US" dirty="0"/>
          </a:p>
          <a:p>
            <a:endParaRPr lang="en-US" dirty="0"/>
          </a:p>
        </p:txBody>
      </p:sp>
      <p:sp>
        <p:nvSpPr>
          <p:cNvPr id="4" name="Content Placeholder 3"/>
          <p:cNvSpPr>
            <a:spLocks noGrp="1"/>
          </p:cNvSpPr>
          <p:nvPr>
            <p:ph sz="half" idx="2"/>
          </p:nvPr>
        </p:nvSpPr>
        <p:spPr/>
        <p:txBody>
          <a:bodyPr>
            <a:normAutofit fontScale="92500" lnSpcReduction="10000"/>
          </a:bodyPr>
          <a:lstStyle/>
          <a:p>
            <a:r>
              <a:rPr lang="lt-LT" dirty="0"/>
              <a:t>1. Oferta įsigalioja, kai ją gauna akceptantas.</a:t>
            </a:r>
            <a:endParaRPr lang="en-US" dirty="0"/>
          </a:p>
          <a:p>
            <a:r>
              <a:rPr lang="lt-LT" dirty="0"/>
              <a:t>2. Ofertą, net ir neatšaukiamą, oferentas gali panaikinti, jeigu pranešimą apie jos panaikinimą adresatas gauna anksčiau negu ofertą arba kartu su ja.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Ofertos atšaukimas</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a:t>1. Until a contract is concluded, an offer may be revoked if the revocation reaches the offeree before he has dispatched the acceptance.</a:t>
            </a:r>
            <a:endParaRPr lang="en-US" dirty="0"/>
          </a:p>
          <a:p>
            <a:endParaRPr lang="lt-LT" dirty="0"/>
          </a:p>
          <a:p>
            <a:r>
              <a:rPr lang="en-US" dirty="0"/>
              <a:t>2. Nevertheless, an offer cannot be revoked if:</a:t>
            </a:r>
            <a:endParaRPr lang="en-US" dirty="0"/>
          </a:p>
          <a:p>
            <a:r>
              <a:rPr lang="en-US" dirty="0"/>
              <a:t>1) it is indicated therein, whether by stating a fixed time-limit for acceptance or otherwise, that it is irrevocable;</a:t>
            </a:r>
            <a:endParaRPr lang="en-US" dirty="0"/>
          </a:p>
          <a:p>
            <a:r>
              <a:rPr lang="en-US" dirty="0"/>
              <a:t>2) there were reasonable grounds for the offeree to rely on the offer as being irrevocable, and he acted accordingly. </a:t>
            </a:r>
            <a:endParaRPr lang="en-US" dirty="0"/>
          </a:p>
        </p:txBody>
      </p:sp>
      <p:sp>
        <p:nvSpPr>
          <p:cNvPr id="4" name="Content Placeholder 3"/>
          <p:cNvSpPr>
            <a:spLocks noGrp="1"/>
          </p:cNvSpPr>
          <p:nvPr>
            <p:ph sz="half" idx="2"/>
          </p:nvPr>
        </p:nvSpPr>
        <p:spPr>
          <a:xfrm>
            <a:off x="4629576" y="2487168"/>
            <a:ext cx="4038600" cy="4800600"/>
          </a:xfrm>
        </p:spPr>
        <p:txBody>
          <a:bodyPr>
            <a:normAutofit fontScale="62500" lnSpcReduction="20000"/>
          </a:bodyPr>
          <a:lstStyle/>
          <a:p>
            <a:r>
              <a:rPr lang="lt-LT" dirty="0"/>
              <a:t>Kol sutartis nesudaryta, </a:t>
            </a:r>
            <a:r>
              <a:rPr lang="lt-LT" dirty="0">
                <a:solidFill>
                  <a:srgbClr val="FF0000"/>
                </a:solidFill>
              </a:rPr>
              <a:t>ofertą galima atšaukti, </a:t>
            </a:r>
            <a:r>
              <a:rPr lang="lt-LT" dirty="0"/>
              <a:t>jeigu pranešimą apie jos atšaukimą akceptantas gauna prieš išsiųsdamas akceptą.</a:t>
            </a:r>
            <a:endParaRPr lang="en-US" dirty="0"/>
          </a:p>
          <a:p>
            <a:endParaRPr lang="lt-LT" dirty="0"/>
          </a:p>
          <a:p>
            <a:r>
              <a:rPr lang="lt-LT" dirty="0"/>
              <a:t>Tačiau </a:t>
            </a:r>
            <a:r>
              <a:rPr lang="lt-LT" dirty="0">
                <a:solidFill>
                  <a:srgbClr val="FF0000"/>
                </a:solidFill>
              </a:rPr>
              <a:t>oferta negali būti atšaukta</a:t>
            </a:r>
            <a:r>
              <a:rPr lang="lt-LT" dirty="0"/>
              <a:t>, jeigu :</a:t>
            </a:r>
            <a:endParaRPr lang="en-US" dirty="0"/>
          </a:p>
          <a:p>
            <a:r>
              <a:rPr lang="lt-LT" dirty="0"/>
              <a:t>1) ofertoje nurodant tam tikrą terminą jai akceptuoti ar kitokiu būdu nustatyta, kad ji neatšaukiama;</a:t>
            </a:r>
            <a:endParaRPr lang="en-US" dirty="0"/>
          </a:p>
          <a:p>
            <a:r>
              <a:rPr lang="lt-LT" dirty="0"/>
              <a:t>2) akceptantas turėjo protingą pagrindą manyti, kad oferta yra neatšaukiama ir, remdamasis ja, atitinkamai veikė.</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Viešoji oferta</a:t>
            </a:r>
            <a:endParaRPr lang="en-US" dirty="0"/>
          </a:p>
        </p:txBody>
      </p:sp>
      <p:sp>
        <p:nvSpPr>
          <p:cNvPr id="3" name="Content Placeholder 2"/>
          <p:cNvSpPr>
            <a:spLocks noGrp="1"/>
          </p:cNvSpPr>
          <p:nvPr>
            <p:ph sz="half" idx="1"/>
          </p:nvPr>
        </p:nvSpPr>
        <p:spPr>
          <a:xfrm>
            <a:off x="914400" y="2487168"/>
            <a:ext cx="3600026" cy="3447288"/>
          </a:xfrm>
        </p:spPr>
        <p:txBody>
          <a:bodyPr>
            <a:normAutofit fontScale="55000" lnSpcReduction="20000"/>
          </a:bodyPr>
          <a:lstStyle/>
          <a:p>
            <a:r>
              <a:rPr lang="en-US" dirty="0"/>
              <a:t>An offer to the public is a proposal for concluding a contract where such proposal is addressed to everyone, also the display of goods with the indicated prices on the shelves in a shop or in the shop window, or a promise to pay for the performance of certain actions.</a:t>
            </a:r>
            <a:endParaRPr lang="en-US" dirty="0"/>
          </a:p>
          <a:p>
            <a:r>
              <a:rPr lang="en-US" dirty="0"/>
              <a:t>Revocation of an offer to the public, if made in the same form as the offer,  shall extinguish the offer even though not all persons who are aware of the offer have received the notice on the revocation.</a:t>
            </a:r>
            <a:endParaRPr lang="en-US" dirty="0"/>
          </a:p>
          <a:p>
            <a:r>
              <a:rPr lang="en-US" dirty="0"/>
              <a:t>Price-lists, prospectuses with prices, priced catalogues, tariffs and other information materials shall not be considered offer to the public unless there are exception established by laws.</a:t>
            </a:r>
            <a:endParaRPr lang="en-US" dirty="0"/>
          </a:p>
          <a:p>
            <a:endParaRPr lang="en-US" dirty="0"/>
          </a:p>
        </p:txBody>
      </p:sp>
      <p:sp>
        <p:nvSpPr>
          <p:cNvPr id="4" name="Content Placeholder 3"/>
          <p:cNvSpPr>
            <a:spLocks noGrp="1"/>
          </p:cNvSpPr>
          <p:nvPr>
            <p:ph sz="half" idx="2"/>
          </p:nvPr>
        </p:nvSpPr>
        <p:spPr>
          <a:xfrm>
            <a:off x="4648200" y="2487168"/>
            <a:ext cx="4038600" cy="4142232"/>
          </a:xfrm>
        </p:spPr>
        <p:txBody>
          <a:bodyPr>
            <a:normAutofit fontScale="55000" lnSpcReduction="20000"/>
          </a:bodyPr>
          <a:lstStyle/>
          <a:p>
            <a:r>
              <a:rPr lang="lt-LT" sz="2900" dirty="0"/>
              <a:t>Viešąja oferta laikomas visiems skirtas pasiūlymas sudaryti sutartį, taip pat prekių pažymėtomis kainomis išdėstymas parduotuvės vitrinoje ar lentynoje arba atlyginimo pažadėjimas už tam tikrų veiksmų atlikimą.</a:t>
            </a:r>
            <a:endParaRPr lang="en-US" sz="2900" dirty="0"/>
          </a:p>
          <a:p>
            <a:r>
              <a:rPr lang="lt-LT" sz="2900" dirty="0"/>
              <a:t>Viešoji oferta, atšaukta tokia pat forma, kaip buvo pareikšta, tampa negaliojanti, nors apie jos atšaukimą sužinojo ne visi asmenys, kuriems oferta buvo žinoma.</a:t>
            </a:r>
            <a:endParaRPr lang="en-US" sz="2900" dirty="0"/>
          </a:p>
          <a:p>
            <a:r>
              <a:rPr lang="lt-LT" sz="2900" dirty="0"/>
              <a:t>Viešąja oferta nelaikomi kainoraščiai, prospektai, katalogai, tarifai ir kita informacinė medžiaga, išskyrus įstatymų nustatytas išimtis</a:t>
            </a:r>
            <a:r>
              <a:rPr lang="lt-LT" dirty="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Ofertos pabaiga</a:t>
            </a:r>
            <a:endParaRPr lang="en-US" dirty="0"/>
          </a:p>
        </p:txBody>
      </p:sp>
      <p:sp>
        <p:nvSpPr>
          <p:cNvPr id="3" name="Content Placeholder 2"/>
          <p:cNvSpPr>
            <a:spLocks noGrp="1"/>
          </p:cNvSpPr>
          <p:nvPr>
            <p:ph sz="half" idx="1"/>
          </p:nvPr>
        </p:nvSpPr>
        <p:spPr/>
        <p:txBody>
          <a:bodyPr/>
          <a:lstStyle/>
          <a:p>
            <a:r>
              <a:rPr lang="en-US" dirty="0"/>
              <a:t>An offer loses its effect when the notice on its rejection reaches the offeror, or no reply to the offer is received within the time-limit established.</a:t>
            </a:r>
            <a:endParaRPr lang="en-US" dirty="0"/>
          </a:p>
        </p:txBody>
      </p:sp>
      <p:sp>
        <p:nvSpPr>
          <p:cNvPr id="4" name="Content Placeholder 3"/>
          <p:cNvSpPr>
            <a:spLocks noGrp="1"/>
          </p:cNvSpPr>
          <p:nvPr>
            <p:ph sz="half" idx="2"/>
          </p:nvPr>
        </p:nvSpPr>
        <p:spPr/>
        <p:txBody>
          <a:bodyPr/>
          <a:lstStyle/>
          <a:p>
            <a:r>
              <a:rPr lang="lt-LT" dirty="0"/>
              <a:t>Oferta netenka galios, kai atsisakymą ją akceptuoti gauna oferentas arba per nustatytą terminą negauna atsakymo.</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Akceptas ir jo formos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A statement made by the offeree or any other conduct thereof indicating assent to the offer shall be considered acceptance. Silence or inactivity per se shall not imply acceptance of an offer.</a:t>
            </a:r>
            <a:endParaRPr lang="en-US" dirty="0"/>
          </a:p>
          <a:p>
            <a:r>
              <a:rPr lang="en-US" dirty="0"/>
              <a:t>An acceptance of an offer becomes effective when it reaches the offeror.</a:t>
            </a:r>
            <a:endParaRPr lang="en-US" dirty="0"/>
          </a:p>
        </p:txBody>
      </p:sp>
      <p:sp>
        <p:nvSpPr>
          <p:cNvPr id="4" name="Content Placeholder 3"/>
          <p:cNvSpPr>
            <a:spLocks noGrp="1"/>
          </p:cNvSpPr>
          <p:nvPr>
            <p:ph sz="half" idx="2"/>
          </p:nvPr>
        </p:nvSpPr>
        <p:spPr/>
        <p:txBody>
          <a:bodyPr>
            <a:normAutofit fontScale="85000" lnSpcReduction="10000"/>
          </a:bodyPr>
          <a:lstStyle/>
          <a:p>
            <a:r>
              <a:rPr lang="lt-LT" dirty="0"/>
              <a:t>Akceptanto pareiškimas arba kitoks jo elgesys, kuriuo pareiškiamas ofertos priėmimas, laikomas akceptu. Tylėjimas arba neveikimas savaime nelaikomas akceptu.</a:t>
            </a:r>
            <a:endParaRPr lang="en-US" dirty="0"/>
          </a:p>
          <a:p>
            <a:r>
              <a:rPr lang="lt-LT" dirty="0"/>
              <a:t>Akceptas sukelia teisines pasekmes nuo to momento, kai jį gauna oferentas.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laisvės principas</a:t>
            </a:r>
            <a:endParaRPr lang="en-US" dirty="0"/>
          </a:p>
        </p:txBody>
      </p:sp>
      <p:sp>
        <p:nvSpPr>
          <p:cNvPr id="3" name="Content Placeholder 2"/>
          <p:cNvSpPr>
            <a:spLocks noGrp="1"/>
          </p:cNvSpPr>
          <p:nvPr>
            <p:ph sz="half" idx="1"/>
          </p:nvPr>
        </p:nvSpPr>
        <p:spPr/>
        <p:txBody>
          <a:bodyPr/>
          <a:lstStyle/>
          <a:p>
            <a:r>
              <a:rPr lang="en-US" dirty="0"/>
              <a:t>It shall be prohibited to compel another person to conclude a contract, except in cases when the duty to enter into a contract is established by laws or a free-will engagement.</a:t>
            </a:r>
            <a:endParaRPr lang="en-US" dirty="0"/>
          </a:p>
        </p:txBody>
      </p:sp>
      <p:sp>
        <p:nvSpPr>
          <p:cNvPr id="4" name="Content Placeholder 3"/>
          <p:cNvSpPr>
            <a:spLocks noGrp="1"/>
          </p:cNvSpPr>
          <p:nvPr>
            <p:ph sz="half" idx="2"/>
          </p:nvPr>
        </p:nvSpPr>
        <p:spPr/>
        <p:txBody>
          <a:bodyPr/>
          <a:lstStyle/>
          <a:p>
            <a:r>
              <a:rPr lang="lt-LT" dirty="0"/>
              <a:t>Draudžiama versti kitą asmenį sudaryti sutartį, išskyrus atvejus, kai pareigą sudaryti sutartį nustato įstatymai ar savanoriškas įsipareigojimas sudaryti sutartį.</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Akceptas ir jo formos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a:t>If by virtue of the offer, or as a result of practices which the parties have established between themselves, or of existing usages, the possibility to accept an offer without notice to the offeror (by silence or by performing factual actions) is foreseen, the acceptance shall be legally effective from the moment when certain actions expressing the will of the offeree are performed.</a:t>
            </a:r>
            <a:endParaRPr lang="en-US" dirty="0"/>
          </a:p>
          <a:p>
            <a:endParaRPr lang="en-US" dirty="0"/>
          </a:p>
        </p:txBody>
      </p:sp>
      <p:sp>
        <p:nvSpPr>
          <p:cNvPr id="4" name="Content Placeholder 3"/>
          <p:cNvSpPr>
            <a:spLocks noGrp="1"/>
          </p:cNvSpPr>
          <p:nvPr>
            <p:ph sz="half" idx="2"/>
          </p:nvPr>
        </p:nvSpPr>
        <p:spPr/>
        <p:txBody>
          <a:bodyPr>
            <a:normAutofit fontScale="77500" lnSpcReduction="20000"/>
          </a:bodyPr>
          <a:lstStyle/>
          <a:p>
            <a:r>
              <a:rPr lang="lt-LT" dirty="0"/>
              <a:t>Jeigu ofertoje numatyta galimybė ją akceptuoti nepranešant apie tai oferentui (tylėjimu ar </a:t>
            </a:r>
            <a:r>
              <a:rPr lang="lt-LT" dirty="0" err="1"/>
              <a:t>konkliudentiniais</a:t>
            </a:r>
            <a:r>
              <a:rPr lang="lt-LT" dirty="0"/>
              <a:t> veiksmais) arba tokia išvada darytina atsižvelgiant į egzistuojančius šalių santykius arba papročius, tai akceptas sukelia teisines pasekmes nuo atitinkamų akceptanto valią reiškiančių veiksmų atlikimo.</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Akceptavimo terminas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An offer must be accepted within the time-limit fixed by the offeror, in the event where no time-limit is fixed, within reasonable time having in regard concrete circumstances, including the capacities of the means of communication used by the parties.</a:t>
            </a:r>
            <a:endParaRPr lang="en-US" dirty="0"/>
          </a:p>
          <a:p>
            <a:r>
              <a:rPr lang="en-US" dirty="0"/>
              <a:t>An oral offer must be accepted immediately unless, taking into account concrete circumstances, a different conclusion may be made.</a:t>
            </a:r>
            <a:endParaRPr lang="en-US" dirty="0"/>
          </a:p>
          <a:p>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Oferta turi būti akceptuojama per oferento nurodytą terminą, o kai jis nenurodytas, – per protingą terminą, atsižvelgiant į konkrečias aplinkybes, tarp jų – ir į šalių naudojamų ryšio priemonių galimybes.</a:t>
            </a:r>
            <a:endParaRPr lang="en-US" dirty="0"/>
          </a:p>
          <a:p>
            <a:r>
              <a:rPr lang="lt-LT" dirty="0"/>
              <a:t>Žodinė oferta turi būti akceptuojama nedelsiant, jeigu atsižvelgiant į konkrečias aplinkybes nedarytina kitokia išvada.</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Pavėluotas</a:t>
            </a:r>
            <a:r>
              <a:rPr lang="lt-LT" b="1" dirty="0"/>
              <a:t> </a:t>
            </a:r>
            <a:r>
              <a:rPr lang="lt-LT" b="1" dirty="0">
                <a:solidFill>
                  <a:srgbClr val="FF0000"/>
                </a:solidFill>
              </a:rPr>
              <a:t>akceptas</a:t>
            </a:r>
            <a:endParaRPr lang="en-US" dirty="0">
              <a:solidFill>
                <a:srgbClr val="FF0000"/>
              </a:solidFill>
            </a:endParaRPr>
          </a:p>
        </p:txBody>
      </p:sp>
      <p:sp>
        <p:nvSpPr>
          <p:cNvPr id="3" name="Content Placeholder 2"/>
          <p:cNvSpPr>
            <a:spLocks noGrp="1"/>
          </p:cNvSpPr>
          <p:nvPr>
            <p:ph sz="half" idx="1"/>
          </p:nvPr>
        </p:nvSpPr>
        <p:spPr/>
        <p:txBody>
          <a:bodyPr/>
          <a:lstStyle/>
          <a:p>
            <a:r>
              <a:rPr lang="en-US" dirty="0"/>
              <a:t>A late acceptance shall be effective if the offeror without delay informs about it the offeree or sends him a notice to that effect.</a:t>
            </a:r>
            <a:endParaRPr lang="en-US" dirty="0"/>
          </a:p>
        </p:txBody>
      </p:sp>
      <p:sp>
        <p:nvSpPr>
          <p:cNvPr id="4" name="Content Placeholder 3"/>
          <p:cNvSpPr>
            <a:spLocks noGrp="1"/>
          </p:cNvSpPr>
          <p:nvPr>
            <p:ph sz="half" idx="2"/>
          </p:nvPr>
        </p:nvSpPr>
        <p:spPr/>
        <p:txBody>
          <a:bodyPr/>
          <a:lstStyle/>
          <a:p>
            <a:r>
              <a:rPr lang="lt-LT" dirty="0"/>
              <a:t>Pavėluotas akceptas galioja, jeigu oferentas nedelsdamas apie gavimą praneša akceptantui arba nusiunčia jam atitinkamą patvirtinimą.</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Akcepto atšaukimas</a:t>
            </a:r>
            <a:endParaRPr lang="en-US" dirty="0">
              <a:solidFill>
                <a:srgbClr val="FF0000"/>
              </a:solidFill>
            </a:endParaRPr>
          </a:p>
        </p:txBody>
      </p:sp>
      <p:sp>
        <p:nvSpPr>
          <p:cNvPr id="3" name="Content Placeholder 2"/>
          <p:cNvSpPr>
            <a:spLocks noGrp="1"/>
          </p:cNvSpPr>
          <p:nvPr>
            <p:ph sz="half" idx="1"/>
          </p:nvPr>
        </p:nvSpPr>
        <p:spPr/>
        <p:txBody>
          <a:bodyPr/>
          <a:lstStyle/>
          <a:p>
            <a:r>
              <a:rPr lang="en-US" dirty="0"/>
              <a:t>An acceptance shall become invalid if the notice on revocation reaches the offeror before or at the same time as the acceptance becomes effective.</a:t>
            </a:r>
            <a:endParaRPr lang="en-US" dirty="0"/>
          </a:p>
        </p:txBody>
      </p:sp>
      <p:sp>
        <p:nvSpPr>
          <p:cNvPr id="4" name="Content Placeholder 3"/>
          <p:cNvSpPr>
            <a:spLocks noGrp="1"/>
          </p:cNvSpPr>
          <p:nvPr>
            <p:ph sz="half" idx="2"/>
          </p:nvPr>
        </p:nvSpPr>
        <p:spPr/>
        <p:txBody>
          <a:bodyPr/>
          <a:lstStyle/>
          <a:p>
            <a:r>
              <a:rPr lang="lt-LT" dirty="0"/>
              <a:t>Akceptas netenka galios, jeigu pranešimą apie jo atšaukimą oferentas gauna anksčiau arba tuo pačiu momentu, kai akceptas įsigalioja.</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Akceptas su išlygomis</a:t>
            </a:r>
            <a:endParaRPr lang="en-US" dirty="0">
              <a:solidFill>
                <a:srgbClr val="FF0000"/>
              </a:solidFill>
            </a:endParaRPr>
          </a:p>
        </p:txBody>
      </p:sp>
      <p:sp>
        <p:nvSpPr>
          <p:cNvPr id="3" name="Content Placeholder 2"/>
          <p:cNvSpPr>
            <a:spLocks noGrp="1"/>
          </p:cNvSpPr>
          <p:nvPr>
            <p:ph sz="half" idx="1"/>
          </p:nvPr>
        </p:nvSpPr>
        <p:spPr/>
        <p:txBody>
          <a:bodyPr>
            <a:normAutofit lnSpcReduction="10000"/>
          </a:bodyPr>
          <a:lstStyle/>
          <a:p>
            <a:r>
              <a:rPr lang="en-US" dirty="0"/>
              <a:t>A reply to an offer which contains additions, limitations or other modifications of conditions determined in the offer shall be considered a rejection of the offer and constitute a counter-offer.</a:t>
            </a:r>
            <a:endParaRPr lang="en-US" dirty="0"/>
          </a:p>
        </p:txBody>
      </p:sp>
      <p:sp>
        <p:nvSpPr>
          <p:cNvPr id="4" name="Content Placeholder 3"/>
          <p:cNvSpPr>
            <a:spLocks noGrp="1"/>
          </p:cNvSpPr>
          <p:nvPr>
            <p:ph sz="half" idx="2"/>
          </p:nvPr>
        </p:nvSpPr>
        <p:spPr/>
        <p:txBody>
          <a:bodyPr>
            <a:normAutofit lnSpcReduction="10000"/>
          </a:bodyPr>
          <a:lstStyle/>
          <a:p>
            <a:r>
              <a:rPr lang="lt-LT" dirty="0"/>
              <a:t>Atsakymas į ofertą, kai jame yra papildymų, išlygų ar kitokių ofertos sąlygų pakeitimų, laikomas ofertos atmetimu ir yra priešpriešinė oferta.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Sutarčių standartinės sąlygos</a:t>
            </a:r>
            <a:endParaRPr lang="en-US" dirty="0">
              <a:solidFill>
                <a:srgbClr val="FF0000"/>
              </a:solidFill>
            </a:endParaRPr>
          </a:p>
        </p:txBody>
      </p:sp>
      <p:sp>
        <p:nvSpPr>
          <p:cNvPr id="3" name="Content Placeholder 2"/>
          <p:cNvSpPr>
            <a:spLocks noGrp="1"/>
          </p:cNvSpPr>
          <p:nvPr>
            <p:ph sz="half" idx="1"/>
          </p:nvPr>
        </p:nvSpPr>
        <p:spPr/>
        <p:txBody>
          <a:bodyPr>
            <a:normAutofit fontScale="70000" lnSpcReduction="20000"/>
          </a:bodyPr>
          <a:lstStyle/>
          <a:p>
            <a:r>
              <a:rPr lang="en-US" dirty="0"/>
              <a:t>Standard conditions shall be such provisions which are prepared in advance for general and repeated use by one contracting party without their content being negotiated with the another party, and which are used in the formation of contracts without negotiation with the other party.</a:t>
            </a:r>
            <a:endParaRPr lang="en-US" dirty="0"/>
          </a:p>
          <a:p>
            <a:r>
              <a:rPr lang="en-US" dirty="0"/>
              <a:t>Standard conditions prepared by one of the parties shall be binding to the other if the latter was provided with an adequate opportunity of getting acquainted with the said conditions. </a:t>
            </a:r>
            <a:endParaRPr lang="en-US" dirty="0"/>
          </a:p>
          <a:p>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Standartinėmis laikomos sąlygos, kurias bendram nevienkartiniam naudojimui iš anksto parengia viena šalis nederindama jų su kita šalimi ir kurios be derybų su kita šalimi taikomos sudaromose sutartyse.</a:t>
            </a:r>
            <a:endParaRPr lang="en-US" dirty="0"/>
          </a:p>
          <a:p>
            <a:r>
              <a:rPr lang="lt-LT" dirty="0"/>
              <a:t>Sutarties standartinės sąlygos privalomos kitai šaliai tik tuo atveju, jeigu jai buvo sudaryta tinkama galimybė su tomis sąlygomis susipažinti.</a:t>
            </a: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Sutarčių standartinės sąlygos</a:t>
            </a:r>
            <a:endParaRPr lang="en-US" dirty="0">
              <a:solidFill>
                <a:srgbClr val="FF0000"/>
              </a:solidFill>
            </a:endParaRPr>
          </a:p>
        </p:txBody>
      </p:sp>
      <p:sp>
        <p:nvSpPr>
          <p:cNvPr id="3" name="Content Placeholder 2"/>
          <p:cNvSpPr>
            <a:spLocks noGrp="1"/>
          </p:cNvSpPr>
          <p:nvPr>
            <p:ph sz="half" idx="1"/>
          </p:nvPr>
        </p:nvSpPr>
        <p:spPr/>
        <p:txBody>
          <a:bodyPr>
            <a:normAutofit fontScale="55000" lnSpcReduction="20000"/>
          </a:bodyPr>
          <a:lstStyle/>
          <a:p>
            <a:r>
              <a:rPr lang="en-US" dirty="0"/>
              <a:t>In the event where both parties to a contract are enterprises (businessmen), it shall be considered that the other party was provided with the opportunity referred to in Paragraph 2 of this Article if:</a:t>
            </a:r>
            <a:endParaRPr lang="en-US" dirty="0"/>
          </a:p>
          <a:p>
            <a:r>
              <a:rPr lang="en-US" dirty="0"/>
              <a:t>1) the party who prepared the standard conditions delivered thereof in written form to the other party before or at the time of signing the contract;</a:t>
            </a:r>
            <a:endParaRPr lang="en-US" dirty="0"/>
          </a:p>
          <a:p>
            <a:r>
              <a:rPr lang="en-US" dirty="0"/>
              <a:t>2) the party who prepared the standard conditions informed the other party before the signing of the contract that the contract would be formed in accordance with standard conditions which were accessible to the other party in the place indicated by the party who prepared the standard conditions;</a:t>
            </a:r>
            <a:endParaRPr lang="en-US" dirty="0"/>
          </a:p>
          <a:p>
            <a:r>
              <a:rPr lang="en-US" dirty="0"/>
              <a:t>3) a copy of standard conditions was offered to be sent to the other party if requested. </a:t>
            </a:r>
            <a:endParaRPr lang="en-US" dirty="0"/>
          </a:p>
          <a:p>
            <a:endParaRPr lang="en-US" dirty="0"/>
          </a:p>
        </p:txBody>
      </p:sp>
      <p:sp>
        <p:nvSpPr>
          <p:cNvPr id="4" name="Content Placeholder 3"/>
          <p:cNvSpPr>
            <a:spLocks noGrp="1"/>
          </p:cNvSpPr>
          <p:nvPr>
            <p:ph sz="half" idx="2"/>
          </p:nvPr>
        </p:nvSpPr>
        <p:spPr/>
        <p:txBody>
          <a:bodyPr>
            <a:normAutofit fontScale="55000" lnSpcReduction="20000"/>
          </a:bodyPr>
          <a:lstStyle/>
          <a:p>
            <a:pPr>
              <a:buNone/>
            </a:pPr>
            <a:r>
              <a:rPr lang="lt-LT" dirty="0"/>
              <a:t>Kai abi sutarties šalys yra įmonės (verslininkai), laikoma, numatyta supažindinimo pareiga tinkamai įvykdyta, jeigu:</a:t>
            </a:r>
            <a:endParaRPr lang="en-US" dirty="0"/>
          </a:p>
          <a:p>
            <a:r>
              <a:rPr lang="lt-LT" dirty="0"/>
              <a:t>1) sutarties standartines sąlygas parengusi šalis įteikia jas kitai šaliai raštu iki sutarties pasirašymo ar ją pasirašant;</a:t>
            </a:r>
            <a:endParaRPr lang="en-US" dirty="0"/>
          </a:p>
          <a:p>
            <a:r>
              <a:rPr lang="lt-LT" dirty="0"/>
              <a:t>2) iki sutarties pasirašymo praneša kitai šaliai, kad sutartis bus sudaroma pagal sutarties standartines sąlygas, su kuriomis kita šalis gali susipažinti standartines sutarties sąlygas parengusios šalies nurodytoje vietoje;</a:t>
            </a:r>
            <a:endParaRPr lang="en-US" dirty="0"/>
          </a:p>
          <a:p>
            <a:r>
              <a:rPr lang="lt-LT" dirty="0"/>
              <a:t>3) pasiūlo kitai šaliai, jei ši pageidautų, atsiųsti tų sąlygų kopiją.</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Netikėtos (</a:t>
            </a:r>
            <a:r>
              <a:rPr lang="lt-LT" b="1" dirty="0" err="1"/>
              <a:t>siurprizinės</a:t>
            </a:r>
            <a:r>
              <a:rPr lang="lt-LT" b="1" dirty="0"/>
              <a:t>) sutarčių standartinės sąlygos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No surprising condition contained in a standard condition contract, i.e. such condition that the other party could not reasonably expect to be included in the contract, shall be effective. Standard condition shall not be considered surprising if they were expressly accepted by the party when they were duly disclosed thereto.</a:t>
            </a:r>
            <a:endParaRPr lang="en-US" dirty="0"/>
          </a:p>
          <a:p>
            <a:endParaRPr lang="en-US" dirty="0"/>
          </a:p>
        </p:txBody>
      </p:sp>
      <p:sp>
        <p:nvSpPr>
          <p:cNvPr id="4" name="Content Placeholder 3"/>
          <p:cNvSpPr>
            <a:spLocks noGrp="1"/>
          </p:cNvSpPr>
          <p:nvPr>
            <p:ph sz="half" idx="2"/>
          </p:nvPr>
        </p:nvSpPr>
        <p:spPr/>
        <p:txBody>
          <a:bodyPr>
            <a:normAutofit fontScale="85000" lnSpcReduction="20000"/>
          </a:bodyPr>
          <a:lstStyle/>
          <a:p>
            <a:r>
              <a:rPr lang="lt-LT" dirty="0"/>
              <a:t>Negalioja netikėtos (</a:t>
            </a:r>
            <a:r>
              <a:rPr lang="lt-LT" dirty="0" err="1"/>
              <a:t>siurprizinės</a:t>
            </a:r>
            <a:r>
              <a:rPr lang="lt-LT" dirty="0"/>
              <a:t>) sutarčių standartinės sąlygos, t. y. tokios, kurių kita šalis negalėjo protingai tikėtis būsiant sutartyje. Netikėtomis (</a:t>
            </a:r>
            <a:r>
              <a:rPr lang="lt-LT" dirty="0" err="1"/>
              <a:t>siurprizinėmis</a:t>
            </a:r>
            <a:r>
              <a:rPr lang="lt-LT" dirty="0"/>
              <a:t>) nelaikomos sutarties sąlygos, su kuriomis šalis aiškiai sutiko, kai jos tai šaliai buvo tinkamai atskleistos.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Sutarčių standartinių ir nestandartinių sąlygų prieštaravimas</a:t>
            </a:r>
            <a:endParaRPr lang="en-US" dirty="0"/>
          </a:p>
        </p:txBody>
      </p:sp>
      <p:sp>
        <p:nvSpPr>
          <p:cNvPr id="3" name="Content Placeholder 2"/>
          <p:cNvSpPr>
            <a:spLocks noGrp="1"/>
          </p:cNvSpPr>
          <p:nvPr>
            <p:ph sz="half" idx="1"/>
          </p:nvPr>
        </p:nvSpPr>
        <p:spPr>
          <a:xfrm>
            <a:off x="1307592" y="2487168"/>
            <a:ext cx="3337560" cy="3447288"/>
          </a:xfrm>
        </p:spPr>
        <p:txBody>
          <a:bodyPr>
            <a:normAutofit/>
          </a:bodyPr>
          <a:lstStyle/>
          <a:p>
            <a:r>
              <a:rPr lang="en-US" dirty="0"/>
              <a:t>In the event of conflict between standard conditions and non-standard conditions, preference shall be given to the latter, i.e. to those which have been individually negotiated by the parties. </a:t>
            </a:r>
            <a:endParaRPr lang="en-US" dirty="0"/>
          </a:p>
        </p:txBody>
      </p:sp>
      <p:sp>
        <p:nvSpPr>
          <p:cNvPr id="4" name="Content Placeholder 3"/>
          <p:cNvSpPr>
            <a:spLocks noGrp="1"/>
          </p:cNvSpPr>
          <p:nvPr>
            <p:ph sz="half" idx="2"/>
          </p:nvPr>
        </p:nvSpPr>
        <p:spPr/>
        <p:txBody>
          <a:bodyPr>
            <a:normAutofit/>
          </a:bodyPr>
          <a:lstStyle/>
          <a:p>
            <a:r>
              <a:rPr lang="lt-LT" dirty="0"/>
              <a:t>Jeigu sutarties standartinės sąlygos prieštarauja nestandartinėms, pirmenybė teikiama nestandartinėms, t. y. individualiai šalių aptartoms sąlygoms.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aiškinimo taisyklės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A contract must be interpreted in accordance with good faith. In interpreting a contract, it shall be necessary to seek for the real intentions of the parties without being limited by the literal meaning of the words. In the event where the real intentions of the parties cannot be established, the contract must be interpreted in accordance with the meaning that could be attributed in the same circumstances by reasonable persons in the corresponding position as the parties. </a:t>
            </a:r>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Sutartys turi būti aiškinamos sąžiningai. Aiškinant sutartį, pirmiausia turi būti nagrinėjami tikrieji sutarties šalių ketinimai, o ne vien remiamasi pažodiniu sutarties teksto aiškinimu. Jeigu šalių tikrų ketinimų negalima nustatyti, tai sutartis turi būti aiškinama atsižvelgiant į tai, kokią prasmę jai tokiomis pat aplinkybėmis būtų suteikę analogiški šalims protingi asmenys.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laisvės principas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The parties may form a contract which contains elements of contracts of several classes. Such contract shall be governed by norms regulating the separate classes of contracts unless otherwise provided for by the agreement of the parties, or this contradicts the essence of the contract.</a:t>
            </a:r>
            <a:endParaRPr lang="en-US" dirty="0"/>
          </a:p>
        </p:txBody>
      </p:sp>
      <p:sp>
        <p:nvSpPr>
          <p:cNvPr id="4" name="Content Placeholder 3"/>
          <p:cNvSpPr>
            <a:spLocks noGrp="1"/>
          </p:cNvSpPr>
          <p:nvPr>
            <p:ph sz="half" idx="2"/>
          </p:nvPr>
        </p:nvSpPr>
        <p:spPr/>
        <p:txBody>
          <a:bodyPr>
            <a:normAutofit fontScale="92500" lnSpcReduction="20000"/>
          </a:bodyPr>
          <a:lstStyle/>
          <a:p>
            <a:r>
              <a:rPr lang="lt-LT" dirty="0"/>
              <a:t>Šalys turi teisę sudaryti sutartį, turinčią kelių rūšių sutarčių elementų. Tokiai sutarčiai taikomos atskirų rūšių sutartis reglamentuojančios normos, jeigu ko kita nenumato šalių susitarimas arba tai neprieštarauja pačios sutarties esmei.</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aiškinimo taisyklės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All conditions of a contract shall be interpreted taking into account their interrelation, the nature and purpose of the contract, and the circumstances under which it was formed. In interpreting a contract, regard must also be taken of the ordinary conditions, irrespective of their expression in the contract.</a:t>
            </a:r>
            <a:endParaRPr lang="en-US" dirty="0"/>
          </a:p>
        </p:txBody>
      </p:sp>
      <p:sp>
        <p:nvSpPr>
          <p:cNvPr id="4" name="Content Placeholder 3"/>
          <p:cNvSpPr>
            <a:spLocks noGrp="1"/>
          </p:cNvSpPr>
          <p:nvPr>
            <p:ph sz="half" idx="2"/>
          </p:nvPr>
        </p:nvSpPr>
        <p:spPr/>
        <p:txBody>
          <a:bodyPr>
            <a:normAutofit fontScale="85000" lnSpcReduction="10000"/>
          </a:bodyPr>
          <a:lstStyle/>
          <a:p>
            <a:r>
              <a:rPr lang="lt-LT" dirty="0"/>
              <a:t>Visos sutarties sąlygos turi būti aiškinamos atsižvelgiant į jų tarpusavio ryšį, sutarties esmę ir tikslą bei jos sudarymo aplinkybes. Aiškinant sutartį, reikia atsižvelgti ir į įprastines sąlygas, nors jos sutartyje nenurodytos.</a:t>
            </a:r>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aiškinimo taisyklės</a:t>
            </a:r>
            <a:endParaRPr lang="en-US" dirty="0"/>
          </a:p>
        </p:txBody>
      </p:sp>
      <p:sp>
        <p:nvSpPr>
          <p:cNvPr id="3" name="Content Placeholder 2"/>
          <p:cNvSpPr>
            <a:spLocks noGrp="1"/>
          </p:cNvSpPr>
          <p:nvPr>
            <p:ph sz="half" idx="1"/>
          </p:nvPr>
        </p:nvSpPr>
        <p:spPr/>
        <p:txBody>
          <a:bodyPr>
            <a:normAutofit lnSpcReduction="10000"/>
          </a:bodyPr>
          <a:lstStyle/>
          <a:p>
            <a:r>
              <a:rPr lang="en-US" dirty="0"/>
              <a:t>In the event of doubt over notions which may have several meanings, these notions must be understood in the sense most suitable to the nature, essence and subject-matter of the contract.</a:t>
            </a:r>
            <a:endParaRPr lang="en-US" dirty="0"/>
          </a:p>
        </p:txBody>
      </p:sp>
      <p:sp>
        <p:nvSpPr>
          <p:cNvPr id="4" name="Content Placeholder 3"/>
          <p:cNvSpPr>
            <a:spLocks noGrp="1"/>
          </p:cNvSpPr>
          <p:nvPr>
            <p:ph sz="half" idx="2"/>
          </p:nvPr>
        </p:nvSpPr>
        <p:spPr/>
        <p:txBody>
          <a:bodyPr>
            <a:normAutofit lnSpcReduction="10000"/>
          </a:bodyPr>
          <a:lstStyle/>
          <a:p>
            <a:r>
              <a:rPr lang="lt-LT" dirty="0"/>
              <a:t>Jeigu abejojama dėl sąvokų, kurios gali turėti kelias reikšmes, šioms sąvokoms priskiriama priimtiniausia, atsižvelgiant į tos sutarties prigimtį, esmę bei jos dalyką, reikšmė.</a:t>
            </a:r>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aiškinimo taisyklės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In the event of doubt over conditions of a contract, they shall be interpreted against the contracting party that has suggested thereof, and in </a:t>
            </a:r>
            <a:r>
              <a:rPr lang="en-US" dirty="0" err="1"/>
              <a:t>favour</a:t>
            </a:r>
            <a:r>
              <a:rPr lang="en-US" dirty="0"/>
              <a:t> of the party that accepted those conditions. In all cases, the conditions of a contract shall be interpreted in </a:t>
            </a:r>
            <a:r>
              <a:rPr lang="en-US" dirty="0" err="1"/>
              <a:t>favour</a:t>
            </a:r>
            <a:r>
              <a:rPr lang="en-US" dirty="0"/>
              <a:t> of consumers and the adhering party.</a:t>
            </a:r>
            <a:endParaRPr lang="en-US" dirty="0"/>
          </a:p>
        </p:txBody>
      </p:sp>
      <p:sp>
        <p:nvSpPr>
          <p:cNvPr id="4" name="Content Placeholder 3"/>
          <p:cNvSpPr>
            <a:spLocks noGrp="1"/>
          </p:cNvSpPr>
          <p:nvPr>
            <p:ph sz="half" idx="2"/>
          </p:nvPr>
        </p:nvSpPr>
        <p:spPr/>
        <p:txBody>
          <a:bodyPr>
            <a:normAutofit fontScale="92500" lnSpcReduction="20000"/>
          </a:bodyPr>
          <a:lstStyle/>
          <a:p>
            <a:r>
              <a:rPr lang="lt-LT" dirty="0"/>
              <a:t>Kai abejojama dėl sutarties sąlygų, jos aiškinamos tas sąlygas pasiūliusios šalies nenaudai ir jas priėmusios šalies naudai. Visais atvejais sutarties sąlygos turi būti aiškinamos vartotojų naudai ir sutartį prisijungimo būdu sudariusios šalies naudai.</a:t>
            </a: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Sutarčių aiškinimo taisyklės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In interpreting a contract, regard must also be taken of the preliminary negotiations between the parties, practices which the parties have established between themselves, the conduct of the parties subsequent to the conclusion of the contract, and the existing usages.</a:t>
            </a:r>
            <a:endParaRPr lang="en-US" dirty="0"/>
          </a:p>
        </p:txBody>
      </p:sp>
      <p:sp>
        <p:nvSpPr>
          <p:cNvPr id="4" name="Content Placeholder 3"/>
          <p:cNvSpPr>
            <a:spLocks noGrp="1"/>
          </p:cNvSpPr>
          <p:nvPr>
            <p:ph sz="half" idx="2"/>
          </p:nvPr>
        </p:nvSpPr>
        <p:spPr/>
        <p:txBody>
          <a:bodyPr>
            <a:normAutofit fontScale="92500" lnSpcReduction="20000"/>
          </a:bodyPr>
          <a:lstStyle/>
          <a:p>
            <a:r>
              <a:rPr lang="lt-LT" dirty="0"/>
              <a:t>Aiškinant sutartį, taip pat turi būti atsižvelgiama į šalių derybas dėl sutarties sudarymo, šalių tarpusavio santykių praktiką, šalių elgesį po sutarties sudarymo ir papročius.</a:t>
            </a:r>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Kalbų neatitikimai</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Where a contract is drawn up in two or more languages and all the language versions are of the equal legal power, in case of discrepancy between the language versions, preference shall be given to the version which was the first to be drawn up.</a:t>
            </a:r>
            <a:endParaRPr lang="en-US" dirty="0"/>
          </a:p>
        </p:txBody>
      </p:sp>
      <p:sp>
        <p:nvSpPr>
          <p:cNvPr id="4" name="Content Placeholder 3"/>
          <p:cNvSpPr>
            <a:spLocks noGrp="1"/>
          </p:cNvSpPr>
          <p:nvPr>
            <p:ph sz="half" idx="2"/>
          </p:nvPr>
        </p:nvSpPr>
        <p:spPr/>
        <p:txBody>
          <a:bodyPr>
            <a:normAutofit fontScale="92500" lnSpcReduction="10000"/>
          </a:bodyPr>
          <a:lstStyle/>
          <a:p>
            <a:r>
              <a:rPr lang="lt-LT" dirty="0"/>
              <a:t>Jeigu sutartis sudaryta dviem ar daugiau kalbų ir kiekvienas sutarties tekstas turi tokią pat teisinę galią, bet skirtingomis kalbomis surašyti sutarties tekstai neatitinka vienas kito, tai pirmenybė suteikiama pirmiausia surašytam tekstui.</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vykdymo principai</a:t>
            </a:r>
            <a:endParaRPr lang="en-US" dirty="0"/>
          </a:p>
        </p:txBody>
      </p:sp>
      <p:sp>
        <p:nvSpPr>
          <p:cNvPr id="3" name="Content Placeholder 2"/>
          <p:cNvSpPr>
            <a:spLocks noGrp="1"/>
          </p:cNvSpPr>
          <p:nvPr>
            <p:ph sz="half" idx="1"/>
          </p:nvPr>
        </p:nvSpPr>
        <p:spPr/>
        <p:txBody>
          <a:bodyPr>
            <a:normAutofit fontScale="55000" lnSpcReduction="20000"/>
          </a:bodyPr>
          <a:lstStyle/>
          <a:p>
            <a:r>
              <a:rPr lang="lt-LT" dirty="0"/>
              <a:t>1. </a:t>
            </a:r>
            <a:r>
              <a:rPr lang="en-US" dirty="0"/>
              <a:t>A contract must be performed by the parties in a proper way and in good faith.</a:t>
            </a:r>
            <a:endParaRPr lang="en-US" dirty="0"/>
          </a:p>
          <a:p>
            <a:r>
              <a:rPr lang="en-US" dirty="0"/>
              <a:t>2. In performing a contract, each party shall be bound to contribute to and to cooperate with the other party.</a:t>
            </a:r>
            <a:endParaRPr lang="en-US" dirty="0"/>
          </a:p>
          <a:p>
            <a:r>
              <a:rPr lang="en-US" dirty="0"/>
              <a:t>3. The parties shall be bound to use the most economical means in the performance of the contract.</a:t>
            </a:r>
            <a:endParaRPr lang="en-US" dirty="0"/>
          </a:p>
          <a:p>
            <a:r>
              <a:rPr lang="en-US" dirty="0"/>
              <a:t>4. Where according to a contract or its nature, a party in exercising certain actions is bound to make the best effort in the performance of a contract, this party shall be bound to make such effort as a reasonable person would make in the same circumstances.</a:t>
            </a:r>
            <a:endParaRPr lang="en-US" dirty="0"/>
          </a:p>
          <a:p>
            <a:r>
              <a:rPr lang="en-US" dirty="0"/>
              <a:t> </a:t>
            </a:r>
            <a:endParaRPr lang="en-US" dirty="0"/>
          </a:p>
          <a:p>
            <a:endParaRPr lang="en-US" dirty="0"/>
          </a:p>
        </p:txBody>
      </p:sp>
      <p:sp>
        <p:nvSpPr>
          <p:cNvPr id="4" name="Content Placeholder 3"/>
          <p:cNvSpPr>
            <a:spLocks noGrp="1"/>
          </p:cNvSpPr>
          <p:nvPr>
            <p:ph sz="half" idx="2"/>
          </p:nvPr>
        </p:nvSpPr>
        <p:spPr>
          <a:xfrm>
            <a:off x="4648200" y="2487168"/>
            <a:ext cx="4038600" cy="3837432"/>
          </a:xfrm>
        </p:spPr>
        <p:txBody>
          <a:bodyPr>
            <a:normAutofit fontScale="55000" lnSpcReduction="20000"/>
          </a:bodyPr>
          <a:lstStyle/>
          <a:p>
            <a:pPr>
              <a:buNone/>
            </a:pPr>
            <a:r>
              <a:rPr lang="lt-LT" dirty="0"/>
              <a:t>1. Šalys privalo vykdyti sutartį tinkamai ir sąžiningai. </a:t>
            </a:r>
            <a:endParaRPr lang="en-US" dirty="0"/>
          </a:p>
          <a:p>
            <a:pPr>
              <a:buNone/>
            </a:pPr>
            <a:r>
              <a:rPr lang="lt-LT" dirty="0"/>
              <a:t>2. Vykdydamos sutartį, šalys privalo bendradarbiauti ir kooperuotis.</a:t>
            </a:r>
            <a:endParaRPr lang="en-US" dirty="0"/>
          </a:p>
          <a:p>
            <a:pPr>
              <a:buNone/>
            </a:pPr>
            <a:r>
              <a:rPr lang="lt-LT" dirty="0"/>
              <a:t>3. Sutartis turi būti vykdoma kuo ekonomiškesniu kitai šaliai būdu.</a:t>
            </a:r>
            <a:endParaRPr lang="en-US" dirty="0"/>
          </a:p>
          <a:p>
            <a:pPr>
              <a:buNone/>
            </a:pPr>
            <a:r>
              <a:rPr lang="lt-LT" dirty="0"/>
              <a:t>4. Jeigu pagal sutartį ar jos prigimtį šalis, atlikdama tam tikrus veiksmus, turi dėti maksimalias pastangas sutarčiai įvykdyti, tai ši šalis privalo imtis tokių pastangų, kokių būtų ėmęsis tokiomis pat aplinkybėmis protingas asmuo.</a:t>
            </a:r>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Palūkanos</a:t>
            </a:r>
            <a:endParaRPr lang="en-US" dirty="0">
              <a:solidFill>
                <a:srgbClr val="FF0000"/>
              </a:solidFill>
            </a:endParaRPr>
          </a:p>
        </p:txBody>
      </p:sp>
      <p:sp>
        <p:nvSpPr>
          <p:cNvPr id="3" name="Content Placeholder 2"/>
          <p:cNvSpPr>
            <a:spLocks noGrp="1"/>
          </p:cNvSpPr>
          <p:nvPr>
            <p:ph sz="half" idx="1"/>
          </p:nvPr>
        </p:nvSpPr>
        <p:spPr/>
        <p:txBody>
          <a:bodyPr>
            <a:normAutofit fontScale="62500" lnSpcReduction="20000"/>
          </a:bodyPr>
          <a:lstStyle/>
          <a:p>
            <a:r>
              <a:rPr lang="en-US" dirty="0"/>
              <a:t>Where a debtor fails to meet his monetary obligation when it falls due, he shall be bound to pay an interest at the rate of five percent per annum upon the sum of money subject to the non-performed obligation unless any other rate of interest has been established by the law or contract.</a:t>
            </a:r>
            <a:endParaRPr lang="en-US" dirty="0"/>
          </a:p>
          <a:p>
            <a:r>
              <a:rPr lang="en-US" dirty="0"/>
              <a:t>Where both parties are businessmen or private legal persons, the interest at the rate of six percent per annum shall be payable for a delay in payment unless any other rate of interest has been established by the law or contract.</a:t>
            </a:r>
            <a:endParaRPr lang="en-US" dirty="0"/>
          </a:p>
          <a:p>
            <a:r>
              <a:rPr lang="en-US" dirty="0"/>
              <a:t> </a:t>
            </a:r>
            <a:endParaRPr lang="en-US" dirty="0"/>
          </a:p>
          <a:p>
            <a:endParaRPr lang="en-US" dirty="0"/>
          </a:p>
        </p:txBody>
      </p:sp>
      <p:sp>
        <p:nvSpPr>
          <p:cNvPr id="4" name="Content Placeholder 3"/>
          <p:cNvSpPr>
            <a:spLocks noGrp="1"/>
          </p:cNvSpPr>
          <p:nvPr>
            <p:ph sz="half" idx="2"/>
          </p:nvPr>
        </p:nvSpPr>
        <p:spPr/>
        <p:txBody>
          <a:bodyPr>
            <a:normAutofit fontScale="62500" lnSpcReduction="20000"/>
          </a:bodyPr>
          <a:lstStyle/>
          <a:p>
            <a:pPr marL="0" indent="0">
              <a:buNone/>
            </a:pPr>
            <a:r>
              <a:rPr lang="lt-LT" dirty="0"/>
              <a:t>Terminą įvykdyti piniginę prievolę praleidęs skolininkas privalo mokėti penkių procentų dydžio metines palūkanas už sumą, kurią sumokėti praleistas terminas, jeigu įstatymai ar sutartis nenustato kitokio palūkanų dydžio.</a:t>
            </a:r>
            <a:endParaRPr lang="lt-LT" dirty="0"/>
          </a:p>
          <a:p>
            <a:pPr marL="514350" indent="-514350">
              <a:buNone/>
            </a:pPr>
            <a:endParaRPr lang="en-US" dirty="0"/>
          </a:p>
          <a:p>
            <a:pPr>
              <a:buNone/>
            </a:pPr>
            <a:r>
              <a:rPr lang="lt-LT" dirty="0"/>
              <a:t>Kai abi sutarties šalys yra verslininkai ar privatūs juridiniai asmenys, tai už termino praleidimą mokamos šešių procentų dydžio metinės palūkanos, jeigu įstatymai ar sutartis nenustato kitokio palūkanų dydžio.</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Nenugalima jėga (</a:t>
            </a:r>
            <a:r>
              <a:rPr lang="lt-LT" b="1" i="1" dirty="0" err="1">
                <a:solidFill>
                  <a:srgbClr val="FF0000"/>
                </a:solidFill>
              </a:rPr>
              <a:t>force</a:t>
            </a:r>
            <a:r>
              <a:rPr lang="lt-LT" b="1" i="1" dirty="0">
                <a:solidFill>
                  <a:srgbClr val="FF0000"/>
                </a:solidFill>
              </a:rPr>
              <a:t> </a:t>
            </a:r>
            <a:r>
              <a:rPr lang="lt-LT" b="1" i="1" dirty="0" err="1">
                <a:solidFill>
                  <a:srgbClr val="FF0000"/>
                </a:solidFill>
              </a:rPr>
              <a:t>majeure</a:t>
            </a:r>
            <a:r>
              <a:rPr lang="lt-LT" b="1" dirty="0"/>
              <a:t>)</a:t>
            </a:r>
            <a:br>
              <a:rPr lang="en-US" dirty="0"/>
            </a:br>
            <a:endParaRPr lang="en-US" dirty="0"/>
          </a:p>
        </p:txBody>
      </p:sp>
      <p:sp>
        <p:nvSpPr>
          <p:cNvPr id="3" name="Content Placeholder 2"/>
          <p:cNvSpPr>
            <a:spLocks noGrp="1"/>
          </p:cNvSpPr>
          <p:nvPr>
            <p:ph sz="half" idx="1"/>
          </p:nvPr>
        </p:nvSpPr>
        <p:spPr/>
        <p:txBody>
          <a:bodyPr>
            <a:normAutofit fontScale="55000" lnSpcReduction="20000"/>
          </a:bodyPr>
          <a:lstStyle/>
          <a:p>
            <a:r>
              <a:rPr lang="en-GB" dirty="0"/>
              <a:t>A party shall be exempted from liability for non-performance of a contract if he proves that the non-performance was due to the circumstances which were beyond his control and could not have been reasonably expected by him at the time of the conclusion of the contract, and the arising of such circumstances or consequences thereof could not be prevented. A superior force (force majeure) shall not include such circumstances as absence in the market of goods needed for the performance of the obligation, or lack of the necessary financial resources on the part of the party, or violation of their own obligations committed by the </a:t>
            </a:r>
            <a:r>
              <a:rPr lang="en-GB" dirty="0" err="1"/>
              <a:t>contrahents</a:t>
            </a:r>
            <a:r>
              <a:rPr lang="en-GB" dirty="0"/>
              <a:t> of the debtor. </a:t>
            </a:r>
            <a:endParaRPr lang="en-US" dirty="0"/>
          </a:p>
        </p:txBody>
      </p:sp>
      <p:sp>
        <p:nvSpPr>
          <p:cNvPr id="4" name="Content Placeholder 3"/>
          <p:cNvSpPr>
            <a:spLocks noGrp="1"/>
          </p:cNvSpPr>
          <p:nvPr>
            <p:ph sz="half" idx="2"/>
          </p:nvPr>
        </p:nvSpPr>
        <p:spPr/>
        <p:txBody>
          <a:bodyPr>
            <a:normAutofit fontScale="55000" lnSpcReduction="20000"/>
          </a:bodyPr>
          <a:lstStyle/>
          <a:p>
            <a:r>
              <a:rPr lang="lt-LT" dirty="0"/>
              <a:t> Šalis atleidžiama nuo atsakomybės už sutarties neįvykdymą, jeigu ji įrodo, kad sutartis neįvykdyta dėl aplinkybių, kurių ji negalėjo kontroliuoti bei protingai numatyti sutarties sudarymo metu, ir kad negalėjo užkirsti kelio šių aplinkybių ar jų pasekmių atsiradimui. Nenugalima jėga (</a:t>
            </a:r>
            <a:r>
              <a:rPr lang="lt-LT" i="1" dirty="0" err="1"/>
              <a:t>force</a:t>
            </a:r>
            <a:r>
              <a:rPr lang="lt-LT" i="1" dirty="0"/>
              <a:t> </a:t>
            </a:r>
            <a:r>
              <a:rPr lang="lt-LT" i="1" dirty="0" err="1"/>
              <a:t>majeure</a:t>
            </a:r>
            <a:r>
              <a:rPr lang="lt-LT" dirty="0"/>
              <a:t>) nelaikoma tai, kad rinkoje nėra reikalingų prievolei vykdyti prekių, sutarties šalis neturi reikiamų finansinių išteklių arba skolininko kontrahentai pažeidžia savo prievoles.</a:t>
            </a:r>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Nenugalima jėga (</a:t>
            </a:r>
            <a:r>
              <a:rPr lang="lt-LT" b="1" i="1" dirty="0" err="1"/>
              <a:t>force</a:t>
            </a:r>
            <a:r>
              <a:rPr lang="lt-LT" b="1" i="1" dirty="0"/>
              <a:t> </a:t>
            </a:r>
            <a:r>
              <a:rPr lang="lt-LT" b="1" i="1" dirty="0" err="1"/>
              <a:t>majeure</a:t>
            </a:r>
            <a:r>
              <a:rPr lang="lt-LT" b="1" dirty="0"/>
              <a:t>)</a:t>
            </a:r>
            <a:br>
              <a:rPr lang="en-US" dirty="0"/>
            </a:b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In the event where the impedimental circumstance is temporary, the non-performing party shall be exempted from liability only for such a period which is reasonable taking in regard the effect of that impedimental circumstance on the performance of the contract.</a:t>
            </a:r>
            <a:endParaRPr lang="en-US" dirty="0"/>
          </a:p>
        </p:txBody>
      </p:sp>
      <p:sp>
        <p:nvSpPr>
          <p:cNvPr id="4" name="Content Placeholder 3"/>
          <p:cNvSpPr>
            <a:spLocks noGrp="1"/>
          </p:cNvSpPr>
          <p:nvPr>
            <p:ph sz="half" idx="2"/>
          </p:nvPr>
        </p:nvSpPr>
        <p:spPr/>
        <p:txBody>
          <a:bodyPr>
            <a:normAutofit fontScale="85000" lnSpcReduction="10000"/>
          </a:bodyPr>
          <a:lstStyle/>
          <a:p>
            <a:r>
              <a:rPr lang="lt-LT" dirty="0"/>
              <a:t>Jeigu aplinkybė, dėl kurios neįmanoma sutarties įvykdyti, laikina, tai šalis atleidžiama nuo atsakomybės tik tokiam laikotarpiui, kuris yra protingas atsižvelgiant į tos aplinkybės įtaką sutarties įvykdymui.</a:t>
            </a:r>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Nenugalima jėga (</a:t>
            </a:r>
            <a:r>
              <a:rPr lang="lt-LT" b="1" i="1" dirty="0" err="1"/>
              <a:t>force</a:t>
            </a:r>
            <a:r>
              <a:rPr lang="lt-LT" b="1" i="1" dirty="0"/>
              <a:t> </a:t>
            </a:r>
            <a:r>
              <a:rPr lang="lt-LT" b="1" i="1" dirty="0" err="1"/>
              <a:t>majeure</a:t>
            </a:r>
            <a:r>
              <a:rPr lang="lt-LT" b="1" dirty="0"/>
              <a:t>)</a:t>
            </a:r>
            <a:br>
              <a:rPr lang="en-US" dirty="0"/>
            </a:b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The party who failed to perform a contract shall be obliged to inform the other party about the arising of an impedimental circumstance and its influence on the possibility to perform the contract. In the event where the notice is not received by the other party within a reasonable time after the non-performing party became or should have become aware of the impedimental circumstance, he shall be bound to compensate for damages resulting from the non-receipt of the notice.</a:t>
            </a:r>
            <a:endParaRPr lang="en-US" dirty="0"/>
          </a:p>
        </p:txBody>
      </p:sp>
      <p:sp>
        <p:nvSpPr>
          <p:cNvPr id="4" name="Content Placeholder 3"/>
          <p:cNvSpPr>
            <a:spLocks noGrp="1"/>
          </p:cNvSpPr>
          <p:nvPr>
            <p:ph sz="half" idx="2"/>
          </p:nvPr>
        </p:nvSpPr>
        <p:spPr/>
        <p:txBody>
          <a:bodyPr>
            <a:normAutofit fontScale="70000" lnSpcReduction="20000"/>
          </a:bodyPr>
          <a:lstStyle/>
          <a:p>
            <a:r>
              <a:rPr lang="lt-LT" dirty="0"/>
              <a:t>Sutarties neįvykdžiusi šalis privalo pranešti kitai šaliai apie tokios aplinkybės atsiradimą bei jos įtaką sutarties įvykdymui. Jeigu šio pranešimo kita šalis negauna per protingą laiką po to, kai sutarties neįvykdžiusi šalis sužinojo ar turėjo sužinoti apie tą aplinkybę, tai pastaroji šalis privalo atlyginti dėl pranešimo negavimo atsiradusius nuostolius.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laisvės principas</a:t>
            </a:r>
            <a:endParaRPr lang="en-US" dirty="0"/>
          </a:p>
        </p:txBody>
      </p:sp>
      <p:sp>
        <p:nvSpPr>
          <p:cNvPr id="3" name="Content Placeholder 2"/>
          <p:cNvSpPr>
            <a:spLocks noGrp="1"/>
          </p:cNvSpPr>
          <p:nvPr>
            <p:ph sz="half" idx="1"/>
          </p:nvPr>
        </p:nvSpPr>
        <p:spPr/>
        <p:txBody>
          <a:bodyPr/>
          <a:lstStyle/>
          <a:p>
            <a:r>
              <a:rPr lang="en-GB" dirty="0"/>
              <a:t>The conditions of a contract shall be established by the parties at their own discretion, except in the cases where certain conditions of a contract are determined by the mandatory rules of law.</a:t>
            </a:r>
            <a:endParaRPr lang="en-US" dirty="0"/>
          </a:p>
        </p:txBody>
      </p:sp>
      <p:sp>
        <p:nvSpPr>
          <p:cNvPr id="4" name="Content Placeholder 3"/>
          <p:cNvSpPr>
            <a:spLocks noGrp="1"/>
          </p:cNvSpPr>
          <p:nvPr>
            <p:ph sz="half" idx="2"/>
          </p:nvPr>
        </p:nvSpPr>
        <p:spPr/>
        <p:txBody>
          <a:bodyPr/>
          <a:lstStyle/>
          <a:p>
            <a:r>
              <a:rPr lang="lt-LT" dirty="0"/>
              <a:t>Sutarties sąlygas šalys nustato savo nuožiūra, išskyrus atvejus, kai tam tikras sutarties sąlygas nustato imperatyviosios teisės normos.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Nenugalima jėga (</a:t>
            </a:r>
            <a:r>
              <a:rPr lang="lt-LT" b="1" i="1" dirty="0" err="1"/>
              <a:t>force</a:t>
            </a:r>
            <a:r>
              <a:rPr lang="lt-LT" b="1" i="1" dirty="0"/>
              <a:t> </a:t>
            </a:r>
            <a:r>
              <a:rPr lang="lt-LT" b="1" i="1" dirty="0" err="1"/>
              <a:t>majeure</a:t>
            </a:r>
            <a:r>
              <a:rPr lang="lt-LT" b="1" dirty="0"/>
              <a:t>)</a:t>
            </a:r>
            <a:br>
              <a:rPr lang="en-US" dirty="0"/>
            </a:br>
            <a:endParaRPr lang="en-US" dirty="0"/>
          </a:p>
        </p:txBody>
      </p:sp>
      <p:sp>
        <p:nvSpPr>
          <p:cNvPr id="3" name="Content Placeholder 2"/>
          <p:cNvSpPr>
            <a:spLocks noGrp="1"/>
          </p:cNvSpPr>
          <p:nvPr>
            <p:ph sz="half" idx="1"/>
          </p:nvPr>
        </p:nvSpPr>
        <p:spPr/>
        <p:txBody>
          <a:bodyPr>
            <a:normAutofit/>
          </a:bodyPr>
          <a:lstStyle/>
          <a:p>
            <a:r>
              <a:rPr lang="lt-LT" i="1" dirty="0" err="1"/>
              <a:t>Forse</a:t>
            </a:r>
            <a:r>
              <a:rPr lang="lt-LT" i="1" dirty="0"/>
              <a:t> majeure</a:t>
            </a:r>
            <a:r>
              <a:rPr lang="en-US" i="1" dirty="0"/>
              <a:t> </a:t>
            </a:r>
            <a:r>
              <a:rPr lang="en-US" dirty="0"/>
              <a:t>shall not deprive a party of exercising the right to dissolve the contract, or to suspend its performance, or to require interest due.</a:t>
            </a:r>
            <a:endParaRPr lang="en-US" dirty="0"/>
          </a:p>
        </p:txBody>
      </p:sp>
      <p:sp>
        <p:nvSpPr>
          <p:cNvPr id="4" name="Content Placeholder 3"/>
          <p:cNvSpPr>
            <a:spLocks noGrp="1"/>
          </p:cNvSpPr>
          <p:nvPr>
            <p:ph sz="half" idx="2"/>
          </p:nvPr>
        </p:nvSpPr>
        <p:spPr/>
        <p:txBody>
          <a:bodyPr>
            <a:normAutofit/>
          </a:bodyPr>
          <a:lstStyle/>
          <a:p>
            <a:r>
              <a:rPr lang="lt-LT" dirty="0"/>
              <a:t>Nenugalima jėga neatima iš kitos šalies teisės nutraukti sutartį arba sustabdyti jos įvykdymą, arba reikalauti sumokėti palūkanas.</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nutraukimas</a:t>
            </a:r>
            <a:endParaRPr lang="en-US" dirty="0"/>
          </a:p>
        </p:txBody>
      </p:sp>
      <p:sp>
        <p:nvSpPr>
          <p:cNvPr id="3" name="Content Placeholder 2"/>
          <p:cNvSpPr>
            <a:spLocks noGrp="1"/>
          </p:cNvSpPr>
          <p:nvPr>
            <p:ph sz="half" idx="1"/>
          </p:nvPr>
        </p:nvSpPr>
        <p:spPr/>
        <p:txBody>
          <a:bodyPr>
            <a:normAutofit/>
          </a:bodyPr>
          <a:lstStyle/>
          <a:p>
            <a:r>
              <a:rPr lang="en-US" dirty="0"/>
              <a:t>A party may dissolve the contract where the failure of the other party to perform it or the defective performance thereof is considered to be an essential violation of the contract.</a:t>
            </a:r>
            <a:endParaRPr lang="en-US" dirty="0"/>
          </a:p>
        </p:txBody>
      </p:sp>
      <p:sp>
        <p:nvSpPr>
          <p:cNvPr id="4" name="Content Placeholder 3"/>
          <p:cNvSpPr>
            <a:spLocks noGrp="1"/>
          </p:cNvSpPr>
          <p:nvPr>
            <p:ph sz="half" idx="2"/>
          </p:nvPr>
        </p:nvSpPr>
        <p:spPr/>
        <p:txBody>
          <a:bodyPr>
            <a:normAutofit/>
          </a:bodyPr>
          <a:lstStyle/>
          <a:p>
            <a:r>
              <a:rPr lang="lt-LT" dirty="0"/>
              <a:t>Šalis gali nutraukti sutartį, jeigu kita šalis sutarties neįvykdo ar netinkamai įvykdo ir tai yra esminis sutarties pažeidimas.</a:t>
            </a: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1303867"/>
          </a:xfrm>
        </p:spPr>
        <p:txBody>
          <a:bodyPr/>
          <a:lstStyle/>
          <a:p>
            <a:r>
              <a:rPr lang="lt-LT" b="1" dirty="0"/>
              <a:t>Sutarties nutraukimas</a:t>
            </a:r>
            <a:endParaRPr lang="en-US" dirty="0"/>
          </a:p>
        </p:txBody>
      </p:sp>
      <p:sp>
        <p:nvSpPr>
          <p:cNvPr id="3" name="Content Placeholder 2"/>
          <p:cNvSpPr>
            <a:spLocks noGrp="1"/>
          </p:cNvSpPr>
          <p:nvPr>
            <p:ph sz="half" idx="1"/>
          </p:nvPr>
        </p:nvSpPr>
        <p:spPr/>
        <p:txBody>
          <a:bodyPr>
            <a:normAutofit fontScale="47500" lnSpcReduction="20000"/>
          </a:bodyPr>
          <a:lstStyle/>
          <a:p>
            <a:r>
              <a:rPr lang="en-US" dirty="0"/>
              <a:t>In determining whether a violation of a contract is essential, the following conditions must be taken into account:</a:t>
            </a:r>
            <a:endParaRPr lang="en-US" dirty="0"/>
          </a:p>
          <a:p>
            <a:r>
              <a:rPr lang="en-US" dirty="0"/>
              <a:t>1) whether the aggrieved party is substantially deprived of what he was entitled to expect under the contract, except in cases when the other party did not foresee or could not have reasonably foreseen such result;</a:t>
            </a:r>
            <a:endParaRPr lang="en-US" dirty="0"/>
          </a:p>
          <a:p>
            <a:r>
              <a:rPr lang="en-US" dirty="0"/>
              <a:t>2) whether, taking into consideration the nature of the contract, strict compliance with the conditions of the obligation is of essential importance;</a:t>
            </a:r>
            <a:endParaRPr lang="en-US" dirty="0"/>
          </a:p>
          <a:p>
            <a:r>
              <a:rPr lang="en-US" dirty="0"/>
              <a:t>3) whether the non-performance is made of malice prepense or of great imprudence;</a:t>
            </a:r>
            <a:endParaRPr lang="en-US" dirty="0"/>
          </a:p>
          <a:p>
            <a:r>
              <a:rPr lang="en-US" dirty="0"/>
              <a:t>4) whether the non-performance gives the aggrieved party the basis to suppose that he cannot believe in the future performance of a contract;</a:t>
            </a:r>
            <a:endParaRPr lang="en-US" dirty="0"/>
          </a:p>
          <a:p>
            <a:r>
              <a:rPr lang="en-US" dirty="0"/>
              <a:t>5) whether the non-performed party, who was preparing for performance or was effectuating the performance of the contracts, would suffer significant damages if the contract were dissolved</a:t>
            </a:r>
            <a:endParaRPr lang="en-US" dirty="0"/>
          </a:p>
          <a:p>
            <a:endParaRPr lang="en-US" dirty="0"/>
          </a:p>
        </p:txBody>
      </p:sp>
      <p:sp>
        <p:nvSpPr>
          <p:cNvPr id="4" name="Content Placeholder 3"/>
          <p:cNvSpPr>
            <a:spLocks noGrp="1"/>
          </p:cNvSpPr>
          <p:nvPr>
            <p:ph sz="half" idx="2"/>
          </p:nvPr>
        </p:nvSpPr>
        <p:spPr>
          <a:xfrm>
            <a:off x="4648200" y="2487168"/>
            <a:ext cx="4038600" cy="3837432"/>
          </a:xfrm>
        </p:spPr>
        <p:txBody>
          <a:bodyPr>
            <a:normAutofit fontScale="47500" lnSpcReduction="20000"/>
          </a:bodyPr>
          <a:lstStyle/>
          <a:p>
            <a:r>
              <a:rPr lang="lt-LT" dirty="0"/>
              <a:t>Nustatant, ar sutarties pažeidimas yra esminis, ar ne, turi būti atsižvelgiama į tai:</a:t>
            </a:r>
            <a:endParaRPr lang="en-US" dirty="0"/>
          </a:p>
          <a:p>
            <a:r>
              <a:rPr lang="lt-LT" dirty="0"/>
              <a:t>1) ar nukentėjusi šalis iš esmės negauna to, ko tikėjosi iš sutarties, išskyrus atvejus, kai kita šalis nenumatė ir negalėjo protingai numatyti tokio rezultato;</a:t>
            </a:r>
            <a:endParaRPr lang="en-US" dirty="0"/>
          </a:p>
          <a:p>
            <a:r>
              <a:rPr lang="lt-LT" dirty="0"/>
              <a:t>2) ar pagal sutarties esmę griežtas prievolės sąlygų laikymasis turi esminės reikšmės;</a:t>
            </a:r>
            <a:endParaRPr lang="en-US" dirty="0"/>
          </a:p>
          <a:p>
            <a:r>
              <a:rPr lang="lt-LT" dirty="0"/>
              <a:t>3) ar prievolė neįvykdyta tyčia ar dėl didelio neatsargumo;</a:t>
            </a:r>
            <a:endParaRPr lang="en-US" dirty="0"/>
          </a:p>
          <a:p>
            <a:r>
              <a:rPr lang="lt-LT" dirty="0"/>
              <a:t>4) ar neįvykdymas duoda pagrindą nukentėjusiai šaliai nesitikėti, kad sutartis bus įvykdyta ateityje;</a:t>
            </a:r>
            <a:endParaRPr lang="en-US" dirty="0"/>
          </a:p>
          <a:p>
            <a:r>
              <a:rPr lang="lt-LT" dirty="0"/>
              <a:t>5) ar sutarties neįvykdžiusi šalis, kuri rengėsi įvykdyti ar vykdė sutartį, patirtų labai didelių nuostolių, jeigu sutartis būtų nutraukta.</a:t>
            </a:r>
            <a:endParaRPr lang="en-US"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nutraukimas</a:t>
            </a:r>
            <a:endParaRPr lang="en-US" dirty="0"/>
          </a:p>
        </p:txBody>
      </p:sp>
      <p:sp>
        <p:nvSpPr>
          <p:cNvPr id="3" name="Content Placeholder 2"/>
          <p:cNvSpPr>
            <a:spLocks noGrp="1"/>
          </p:cNvSpPr>
          <p:nvPr>
            <p:ph sz="half" idx="1"/>
          </p:nvPr>
        </p:nvSpPr>
        <p:spPr/>
        <p:txBody>
          <a:bodyPr>
            <a:normAutofit/>
          </a:bodyPr>
          <a:lstStyle/>
          <a:p>
            <a:r>
              <a:rPr lang="en-US" dirty="0"/>
              <a:t>In the case of delay in performance, the aggrieved party may dissolve the contract if the other party fails to perform the contract within the additional period fixed.</a:t>
            </a:r>
            <a:endParaRPr lang="en-US" dirty="0"/>
          </a:p>
        </p:txBody>
      </p:sp>
      <p:sp>
        <p:nvSpPr>
          <p:cNvPr id="4" name="Content Placeholder 3"/>
          <p:cNvSpPr>
            <a:spLocks noGrp="1"/>
          </p:cNvSpPr>
          <p:nvPr>
            <p:ph sz="half" idx="2"/>
          </p:nvPr>
        </p:nvSpPr>
        <p:spPr/>
        <p:txBody>
          <a:bodyPr>
            <a:normAutofit/>
          </a:bodyPr>
          <a:lstStyle/>
          <a:p>
            <a:r>
              <a:rPr lang="lt-LT" dirty="0"/>
              <a:t>Kai sutarties įvykdymo terminas praleistas, nukentėjusi šalis gali nutraukti sutartį, jeigu kita šalis neįvykdo sutarties per papildomai nustatytą terminą.</a:t>
            </a: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nutraukimas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On any other grounds the contract may be dissolved only within the judicial proceedings resulting from an action of the interested party. </a:t>
            </a:r>
            <a:endParaRPr lang="en-US" dirty="0"/>
          </a:p>
          <a:p>
            <a:r>
              <a:rPr lang="en-US" dirty="0"/>
              <a:t>5. A contract may be dissolved unilaterally in the cases indicated therein.</a:t>
            </a:r>
            <a:endParaRPr lang="en-US" dirty="0"/>
          </a:p>
          <a:p>
            <a:endParaRPr lang="en-US" dirty="0"/>
          </a:p>
        </p:txBody>
      </p:sp>
      <p:sp>
        <p:nvSpPr>
          <p:cNvPr id="4" name="Content Placeholder 3"/>
          <p:cNvSpPr>
            <a:spLocks noGrp="1"/>
          </p:cNvSpPr>
          <p:nvPr>
            <p:ph sz="half" idx="2"/>
          </p:nvPr>
        </p:nvSpPr>
        <p:spPr/>
        <p:txBody>
          <a:bodyPr>
            <a:normAutofit fontScale="92500" lnSpcReduction="10000"/>
          </a:bodyPr>
          <a:lstStyle/>
          <a:p>
            <a:r>
              <a:rPr lang="lt-LT" dirty="0"/>
              <a:t> Kitais pagrindais sutartį galima nutraukti tik teismo tvarka pagal suinteresuotos šalies ieškinį.</a:t>
            </a:r>
            <a:endParaRPr lang="en-US" dirty="0"/>
          </a:p>
          <a:p>
            <a:r>
              <a:rPr lang="lt-LT" dirty="0"/>
              <a:t>Vienašališkai sutartis gali būti nutraukta joje numatytais atvejais. </a:t>
            </a:r>
            <a:endParaRPr lang="en-US"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solidFill>
                  <a:srgbClr val="FF0000"/>
                </a:solidFill>
              </a:rPr>
              <a:t>Restitucija</a:t>
            </a:r>
            <a:endParaRPr lang="en-US" dirty="0">
              <a:solidFill>
                <a:srgbClr val="FF0000"/>
              </a:solidFill>
            </a:endParaRPr>
          </a:p>
        </p:txBody>
      </p:sp>
      <p:sp>
        <p:nvSpPr>
          <p:cNvPr id="3" name="Content Placeholder 2"/>
          <p:cNvSpPr>
            <a:spLocks noGrp="1"/>
          </p:cNvSpPr>
          <p:nvPr>
            <p:ph sz="half" idx="1"/>
          </p:nvPr>
        </p:nvSpPr>
        <p:spPr/>
        <p:txBody>
          <a:bodyPr>
            <a:normAutofit fontScale="62500" lnSpcReduction="20000"/>
          </a:bodyPr>
          <a:lstStyle/>
          <a:p>
            <a:r>
              <a:rPr lang="en-US" dirty="0"/>
              <a:t>Upon dissolution of the contract, each of the parties shall have the right to claim the return of whatever he has supplied the other party under the contract if this party concurrently makes the return of whatever he has received from the latter. If restitution in kind is not possible or appropriate to the parties due to modification of the subject-matter of the contract, a compensation of value of what has been received must be made in money, provided that such compensation does not contradict the criteria of reasonableness, good faith and justice.</a:t>
            </a:r>
            <a:endParaRPr lang="en-US" dirty="0"/>
          </a:p>
        </p:txBody>
      </p:sp>
      <p:sp>
        <p:nvSpPr>
          <p:cNvPr id="4" name="Content Placeholder 3"/>
          <p:cNvSpPr>
            <a:spLocks noGrp="1"/>
          </p:cNvSpPr>
          <p:nvPr>
            <p:ph sz="half" idx="2"/>
          </p:nvPr>
        </p:nvSpPr>
        <p:spPr/>
        <p:txBody>
          <a:bodyPr>
            <a:normAutofit fontScale="62500" lnSpcReduction="20000"/>
          </a:bodyPr>
          <a:lstStyle/>
          <a:p>
            <a:r>
              <a:rPr lang="lt-LT" dirty="0">
                <a:solidFill>
                  <a:srgbClr val="FF0000"/>
                </a:solidFill>
              </a:rPr>
              <a:t>Kai sutartis nutraukta, šalis gali reikalauti grąžinti jai viską, ką ji yra perdavusi kitai šaliai vykdydama sutartį, jeigu ji tuo pat metu grąžina kitai šaliai </a:t>
            </a:r>
            <a:r>
              <a:rPr lang="lt-LT" dirty="0"/>
              <a:t>visa tai, ką buvo iš pastarosios gavusi. Kai grąžinimas natūra neįmanomas ar šalims nepriimtinas dėl sutarties dalyko pasikeitimo, atlyginama pagal to, kas buvo gauta, vertę pinigais, jeigu toks atlyginimas neprieštarauja protingumo, sąžiningumo ir teisingumo kriterijams.</a:t>
            </a: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solidFill>
                  <a:srgbClr val="FF0000"/>
                </a:solidFill>
              </a:rPr>
              <a:t>Absoliutus ir santykinis sutarties negaliojimas</a:t>
            </a:r>
            <a:endParaRPr lang="en-US" dirty="0">
              <a:solidFill>
                <a:srgbClr val="FF0000"/>
              </a:solidFill>
            </a:endParaRPr>
          </a:p>
        </p:txBody>
      </p:sp>
      <p:sp>
        <p:nvSpPr>
          <p:cNvPr id="3" name="Content Placeholder 2"/>
          <p:cNvSpPr>
            <a:spLocks noGrp="1"/>
          </p:cNvSpPr>
          <p:nvPr>
            <p:ph sz="half" idx="1"/>
          </p:nvPr>
        </p:nvSpPr>
        <p:spPr>
          <a:xfrm>
            <a:off x="1176866" y="2487168"/>
            <a:ext cx="3337560" cy="3685032"/>
          </a:xfrm>
        </p:spPr>
        <p:txBody>
          <a:bodyPr>
            <a:normAutofit fontScale="55000" lnSpcReduction="20000"/>
          </a:bodyPr>
          <a:lstStyle/>
          <a:p>
            <a:r>
              <a:rPr lang="lt-LT" dirty="0"/>
              <a:t>1. </a:t>
            </a:r>
            <a:r>
              <a:rPr lang="en-US" dirty="0"/>
              <a:t>A contract shall be absolutely voidable (null contract) where a violation of the main principles of the Contract law made in forming a contract has conditioned violation not only of the interests of a party of the contract, but also that of the public interests.</a:t>
            </a:r>
            <a:endParaRPr lang="en-US" dirty="0"/>
          </a:p>
          <a:p>
            <a:r>
              <a:rPr lang="en-US" dirty="0"/>
              <a:t>2. A contract that is absolutely null may not be ratified by the parties later.</a:t>
            </a:r>
            <a:endParaRPr lang="en-US" dirty="0"/>
          </a:p>
          <a:p>
            <a:r>
              <a:rPr lang="en-US" dirty="0"/>
              <a:t>3. A contract shall be relatively null (disputable contract) where in contracting it one party acted in good faith, and the declaration of its nullity is necessary only for the protection of the private interest of the party in good faith.</a:t>
            </a:r>
            <a:endParaRPr lang="en-US" dirty="0"/>
          </a:p>
          <a:p>
            <a:r>
              <a:rPr lang="en-US" dirty="0"/>
              <a:t>4. A contract that is relatively null may be ratified by its parties (a party), provided that such ratification results from their express will.</a:t>
            </a:r>
            <a:endParaRPr lang="en-US" dirty="0"/>
          </a:p>
        </p:txBody>
      </p:sp>
      <p:sp>
        <p:nvSpPr>
          <p:cNvPr id="4" name="Content Placeholder 3"/>
          <p:cNvSpPr>
            <a:spLocks noGrp="1"/>
          </p:cNvSpPr>
          <p:nvPr>
            <p:ph sz="half" idx="2"/>
          </p:nvPr>
        </p:nvSpPr>
        <p:spPr/>
        <p:txBody>
          <a:bodyPr>
            <a:normAutofit fontScale="55000" lnSpcReduction="20000"/>
          </a:bodyPr>
          <a:lstStyle/>
          <a:p>
            <a:r>
              <a:rPr lang="lt-LT" dirty="0"/>
              <a:t>1. Sutartis yra absoliučiai negaliojanti (niekinė sutartis), jeigu ją sudarant buvo pažeisti pagrindiniai sutarčių teisės principai ir dėl to pažeisti ne tik sutarties šalies, bet ir viešieji interesai.</a:t>
            </a:r>
            <a:endParaRPr lang="en-US" dirty="0"/>
          </a:p>
          <a:p>
            <a:r>
              <a:rPr lang="lt-LT" dirty="0"/>
              <a:t>2. Absoliučiai negaliojančios (niekinės) sutarties šalys negali vėliau patvirtinti.</a:t>
            </a:r>
            <a:endParaRPr lang="en-US" dirty="0"/>
          </a:p>
          <a:p>
            <a:r>
              <a:rPr lang="lt-LT" dirty="0"/>
              <a:t>3. Sutartis yra santykinai negaliojanti (nuginčijama sutartis), jeigu ją sudarant viena šalis veikė sąžiningai ir pripažinti sutartį negaliojančia būtina tik dėl to, kad būtų apginti sąžiningos šalies privatūs interesai.</a:t>
            </a:r>
            <a:endParaRPr lang="en-US" dirty="0"/>
          </a:p>
          <a:p>
            <a:r>
              <a:rPr lang="lt-LT" dirty="0"/>
              <a:t>4. Santykinai negaliojančią (nuginčijamą) sutartį šalys (šalis) gali patvirtinti, jeigu toks patvirtinimas yra aiškiai pareiškiamas.</a:t>
            </a: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Esminė šalių nelygybė</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a:t>A party may refuse from the contract or a separate condition thereof if at the time of the conclusion of the contract, the contract or its condition unjustifiably gives the other party excessive advantage. </a:t>
            </a:r>
            <a:r>
              <a:rPr lang="en-US"/>
              <a:t>In such cases, among other circumstances, regard must also be paid to the fact that one party has taken unfair advantage of the other's dependent position, or of the other party's economic difficulties, urgent needs, or of the latter's economic weakness, lack of information or experience, his inadvertence or inexperience in negotiations; regard shall also be taken of the nature and purpose of the contract. </a:t>
            </a:r>
            <a:endParaRPr lang="en-US"/>
          </a:p>
        </p:txBody>
      </p:sp>
      <p:sp>
        <p:nvSpPr>
          <p:cNvPr id="4" name="Content Placeholder 3"/>
          <p:cNvSpPr>
            <a:spLocks noGrp="1"/>
          </p:cNvSpPr>
          <p:nvPr>
            <p:ph sz="half" idx="2"/>
          </p:nvPr>
        </p:nvSpPr>
        <p:spPr/>
        <p:txBody>
          <a:bodyPr>
            <a:normAutofit fontScale="62500" lnSpcReduction="20000"/>
          </a:bodyPr>
          <a:lstStyle/>
          <a:p>
            <a:r>
              <a:rPr lang="lt-LT" dirty="0"/>
              <a:t>Šalis gali atsisakyti sutarties ar atskiros jos sąlygos, jeigu sutarties sudarymo metu sutartis ar atskira jos sąlyga nepagrįstai suteikė kitai šaliai perdėtą pranašumą. </a:t>
            </a:r>
            <a:r>
              <a:rPr lang="lt-LT"/>
              <a:t>Be kitų aplinkybių, šiais atvejais turi būti atsižvelgiama ir į tai, jog viena šalis nesąžiningai pasinaudojo tuo, kad kita šalis nuo jos priklauso, turi ekonominių sunkumų, neatidėliotinų poreikių, yra ekonomiškai silpna, neinformuota, nepatyrusi, veikia neapdairiai, neturi derybų patirties, taip pat atsižvelgiant į sutarties prigimtį ir tikslą.</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laisvės principas</a:t>
            </a:r>
            <a:endParaRPr lang="en-US" dirty="0"/>
          </a:p>
        </p:txBody>
      </p:sp>
      <p:sp>
        <p:nvSpPr>
          <p:cNvPr id="3" name="Content Placeholder 2"/>
          <p:cNvSpPr>
            <a:spLocks noGrp="1"/>
          </p:cNvSpPr>
          <p:nvPr>
            <p:ph sz="half" idx="1"/>
          </p:nvPr>
        </p:nvSpPr>
        <p:spPr/>
        <p:txBody>
          <a:bodyPr>
            <a:normAutofit fontScale="77500" lnSpcReduction="20000"/>
          </a:bodyPr>
          <a:lstStyle/>
          <a:p>
            <a:r>
              <a:rPr lang="en-GB" dirty="0"/>
              <a:t>Where the conditions of a contract are established by a non-mandatory law rule, the parties may agree on non-application of these conditions, or they may agree on any other conditions. If the parties do not enter into such agreement, the conditions of the contract shall be determined in accordance with the non-mandatory norm.</a:t>
            </a:r>
            <a:endParaRPr lang="en-US" dirty="0"/>
          </a:p>
        </p:txBody>
      </p:sp>
      <p:sp>
        <p:nvSpPr>
          <p:cNvPr id="4" name="Content Placeholder 3"/>
          <p:cNvSpPr>
            <a:spLocks noGrp="1"/>
          </p:cNvSpPr>
          <p:nvPr>
            <p:ph sz="half" idx="2"/>
          </p:nvPr>
        </p:nvSpPr>
        <p:spPr/>
        <p:txBody>
          <a:bodyPr>
            <a:normAutofit fontScale="77500" lnSpcReduction="20000"/>
          </a:bodyPr>
          <a:lstStyle/>
          <a:p>
            <a:r>
              <a:rPr lang="lt-LT" dirty="0"/>
              <a:t>Jeigu sutarties sąlygas nustato </a:t>
            </a:r>
            <a:r>
              <a:rPr lang="lt-LT" dirty="0">
                <a:solidFill>
                  <a:srgbClr val="FF0000"/>
                </a:solidFill>
              </a:rPr>
              <a:t>dispozityvioji teisės</a:t>
            </a:r>
            <a:r>
              <a:rPr lang="lt-LT" dirty="0"/>
              <a:t> norma, tai šalys gali susitarti šių sąlygų netaikyti arba susitarti dėl kitokių sąlygų. Jeigu tokio šalių susitarimo nėra, sutarties sąlygos nustatomos pagal dispozityviąją teisės normą.</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t>Sutarties laisvės principas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Where some conditions of a contract are regulated neither by laws nor by agreement of the parties, in the case of a dispute such conditions shall be determined by a court on the basis of usages, principles of justice, reasonableness and good faith, also by application of analogy of statutes and the law.</a:t>
            </a:r>
            <a:endParaRPr lang="en-US" dirty="0"/>
          </a:p>
        </p:txBody>
      </p:sp>
      <p:sp>
        <p:nvSpPr>
          <p:cNvPr id="4" name="Content Placeholder 3"/>
          <p:cNvSpPr>
            <a:spLocks noGrp="1"/>
          </p:cNvSpPr>
          <p:nvPr>
            <p:ph sz="half" idx="2"/>
          </p:nvPr>
        </p:nvSpPr>
        <p:spPr/>
        <p:txBody>
          <a:bodyPr>
            <a:normAutofit fontScale="85000" lnSpcReduction="20000"/>
          </a:bodyPr>
          <a:lstStyle/>
          <a:p>
            <a:r>
              <a:rPr lang="lt-LT" dirty="0"/>
              <a:t>Jeigu kai kurių sutarties sąlygų nereglamentuoja nei įstatymai, nei šalių susitarimai, tai jas ginčo atveju nustato teismas remdamasis papročiais, teisingumo, protingumo bei sąžiningumo kriterijais, įstatymų ar teisės analogija.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a:t>Imperatyviosios teisės normos ir sutartis</a:t>
            </a:r>
            <a:endParaRPr lang="en-US" dirty="0"/>
          </a:p>
        </p:txBody>
      </p:sp>
      <p:sp>
        <p:nvSpPr>
          <p:cNvPr id="3" name="Content Placeholder 2"/>
          <p:cNvSpPr>
            <a:spLocks noGrp="1"/>
          </p:cNvSpPr>
          <p:nvPr>
            <p:ph sz="half" idx="1"/>
          </p:nvPr>
        </p:nvSpPr>
        <p:spPr/>
        <p:txBody>
          <a:bodyPr>
            <a:normAutofit lnSpcReduction="10000"/>
          </a:bodyPr>
          <a:lstStyle/>
          <a:p>
            <a:r>
              <a:rPr lang="en-US" dirty="0"/>
              <a:t>The parties themselves may not agree on modification, restriction or abrogation of an effect or application of the mandatory rules of law, irrespective of by what law – national or international – these norms are determined.</a:t>
            </a:r>
            <a:endParaRPr lang="en-US" dirty="0"/>
          </a:p>
        </p:txBody>
      </p:sp>
      <p:sp>
        <p:nvSpPr>
          <p:cNvPr id="4" name="Content Placeholder 3"/>
          <p:cNvSpPr>
            <a:spLocks noGrp="1"/>
          </p:cNvSpPr>
          <p:nvPr>
            <p:ph sz="half" idx="2"/>
          </p:nvPr>
        </p:nvSpPr>
        <p:spPr/>
        <p:txBody>
          <a:bodyPr>
            <a:normAutofit lnSpcReduction="10000"/>
          </a:bodyPr>
          <a:lstStyle/>
          <a:p>
            <a:r>
              <a:rPr lang="lt-LT" dirty="0"/>
              <a:t>Šalys savo susitarimu negali pakeisti, apriboti ar panaikinti </a:t>
            </a:r>
            <a:r>
              <a:rPr lang="lt-LT" dirty="0">
                <a:solidFill>
                  <a:srgbClr val="FF0000"/>
                </a:solidFill>
              </a:rPr>
              <a:t>imperatyviųjų</a:t>
            </a:r>
            <a:r>
              <a:rPr lang="lt-LT" dirty="0"/>
              <a:t> teisės normų galiojimo ir taikymo, nepaisant to, kokia teisė – nacionalinė ar tarptautinė – šias normas nustato.</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39019</Words>
  <Application>WPS Presentation</Application>
  <PresentationFormat>On-screen Show (4:3)</PresentationFormat>
  <Paragraphs>513</Paragraphs>
  <Slides>67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Arial</vt:lpstr>
      <vt:lpstr>SimSun</vt:lpstr>
      <vt:lpstr>Wingdings</vt:lpstr>
      <vt:lpstr>Arial</vt:lpstr>
      <vt:lpstr>Garamond</vt:lpstr>
      <vt:lpstr>Microsoft YaHei</vt:lpstr>
      <vt:lpstr>Arial Unicode MS</vt:lpstr>
      <vt:lpstr>Calibri</vt:lpstr>
      <vt:lpstr>Organic</vt:lpstr>
      <vt:lpstr>LAW  ON  OBLIGATIONS II</vt:lpstr>
      <vt:lpstr>Sutarties laisvės principas</vt:lpstr>
      <vt:lpstr>Sutarties laisvės principas</vt:lpstr>
      <vt:lpstr>Sutarties laisvės principas</vt:lpstr>
      <vt:lpstr>Sutarties laisvės principas</vt:lpstr>
      <vt:lpstr>Sutarties laisvės principas</vt:lpstr>
      <vt:lpstr>Sutarties laisvės principas</vt:lpstr>
      <vt:lpstr>Sutarties laisvės principas</vt:lpstr>
      <vt:lpstr>Imperatyviosios teisės normos ir sutartis</vt:lpstr>
      <vt:lpstr>Imperatyviosios teisės normos ir sutartis</vt:lpstr>
      <vt:lpstr>Sąžiningumas ir sąžininga dalykinė praktika</vt:lpstr>
      <vt:lpstr>Sutarties elementai</vt:lpstr>
      <vt:lpstr>Sutarčių rūšys</vt:lpstr>
      <vt:lpstr>Sutarčių rūšys</vt:lpstr>
      <vt:lpstr>Sutarčių rūšys</vt:lpstr>
      <vt:lpstr>Viešoji sutartis</vt:lpstr>
      <vt:lpstr>Viešoji sutartis</vt:lpstr>
      <vt:lpstr>Viešoji sutartis</vt:lpstr>
      <vt:lpstr>Viešoji sutartis</vt:lpstr>
      <vt:lpstr>Viešoji sutartis</vt:lpstr>
      <vt:lpstr>Sutarties sudarymo tvarka</vt:lpstr>
      <vt:lpstr>Sutarties sudarymo tvarka</vt:lpstr>
      <vt:lpstr>Šalių pareigos esant ikisutartiniams santykiams</vt:lpstr>
      <vt:lpstr>Šalių pareigos esant ikisutartiniams santykiams</vt:lpstr>
      <vt:lpstr>Šalių pareigos esant ikisutartiniams santykiams</vt:lpstr>
      <vt:lpstr>Šalių pareigos esant ikisutartiniams santykiams</vt:lpstr>
      <vt:lpstr>Konfidencialumo pareiga</vt:lpstr>
      <vt:lpstr>Preliminarioji sutartis</vt:lpstr>
      <vt:lpstr>Preliminarioji sutartis</vt:lpstr>
      <vt:lpstr>Preliminarioji sutartis</vt:lpstr>
      <vt:lpstr>Preliminarioji sutartis</vt:lpstr>
      <vt:lpstr>Preliminarioji sutartis</vt:lpstr>
      <vt:lpstr>Žinojimo prezumpcija</vt:lpstr>
      <vt:lpstr>Oferta</vt:lpstr>
      <vt:lpstr>Ofertos galiojimas</vt:lpstr>
      <vt:lpstr>Ofertos atšaukimas</vt:lpstr>
      <vt:lpstr>Viešoji oferta</vt:lpstr>
      <vt:lpstr>Ofertos pabaiga</vt:lpstr>
      <vt:lpstr>Akceptas ir jo formos</vt:lpstr>
      <vt:lpstr>Akceptas ir jo formos</vt:lpstr>
      <vt:lpstr>Akceptavimo terminas</vt:lpstr>
      <vt:lpstr>Pavėluotas akceptas</vt:lpstr>
      <vt:lpstr>Akcepto atšaukimas</vt:lpstr>
      <vt:lpstr>Akceptas su išlygomis</vt:lpstr>
      <vt:lpstr>Sutarčių standartinės sąlygos</vt:lpstr>
      <vt:lpstr>Sutarčių standartinės sąlygos</vt:lpstr>
      <vt:lpstr>Netikėtos (siurprizinės) sutarčių standartinės sąlygos</vt:lpstr>
      <vt:lpstr>Sutarčių standartinių ir nestandartinių sąlygų prieštaravimas</vt:lpstr>
      <vt:lpstr>Sutarčių aiškinimo taisyklės</vt:lpstr>
      <vt:lpstr>Sutarčių aiškinimo taisyklės</vt:lpstr>
      <vt:lpstr>Sutarčių aiškinimo taisyklės</vt:lpstr>
      <vt:lpstr>Sutarčių aiškinimo taisyklės</vt:lpstr>
      <vt:lpstr>Sutarčių aiškinimo taisyklės</vt:lpstr>
      <vt:lpstr>Kalbų neatitikimai</vt:lpstr>
      <vt:lpstr>Sutarties vykdymo principai</vt:lpstr>
      <vt:lpstr>Palūkanos</vt:lpstr>
      <vt:lpstr>Nenugalima jėga (force majeure) </vt:lpstr>
      <vt:lpstr>Nenugalima jėga (force majeure) </vt:lpstr>
      <vt:lpstr>Nenugalima jėga (force majeure) </vt:lpstr>
      <vt:lpstr>Nenugalima jėga (force majeure) </vt:lpstr>
      <vt:lpstr>Sutarties nutraukimas</vt:lpstr>
      <vt:lpstr>Sutarties nutraukimas</vt:lpstr>
      <vt:lpstr>Sutarties nutraukimas</vt:lpstr>
      <vt:lpstr>Sutarties nutraukimas</vt:lpstr>
      <vt:lpstr>Restitucija</vt:lpstr>
      <vt:lpstr>Absoliutus ir santykinis sutarties negaliojimas</vt:lpstr>
      <vt:lpstr>Esminė šalių nelygybė</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R.Trimailoviene55</dc:creator>
  <cp:lastModifiedBy>Gena the Green</cp:lastModifiedBy>
  <cp:revision>15</cp:revision>
  <dcterms:created xsi:type="dcterms:W3CDTF">2018-05-03T13:42:00Z</dcterms:created>
  <dcterms:modified xsi:type="dcterms:W3CDTF">2019-12-12T08:43:28Z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