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6858000" type="screen4x3"/>
  <p:notesSz cx="6781800" cy="987425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Antraštė 1"/>
          <p:cNvSpPr>
            <a:spLocks noGrp="1"/>
          </p:cNvSpPr>
          <p:nvPr>
            <p:ph type="ctrTitle" hasCustomPrompt="1"/>
          </p:nvPr>
        </p:nvSpPr>
        <p:spPr>
          <a:xfrm>
            <a:off x="685800" y="2130425"/>
            <a:ext cx="7772400" cy="1470025"/>
          </a:xfrm>
        </p:spPr>
        <p:txBody>
          <a:bodyPr/>
          <a:lstStyle/>
          <a:p>
            <a:r>
              <a:rPr lang="lt-LT"/>
              <a:t>Spustelėję redag. ruoš. pavad. stilių</a:t>
            </a:r>
            <a:endParaRPr lang="lt-LT"/>
          </a:p>
        </p:txBody>
      </p:sp>
      <p:sp>
        <p:nvSpPr>
          <p:cNvPr id="3" name="Antrinis pavadinimas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t-LT"/>
              <a:t>Spustelėję redag. ruoš. paantrš. stilių</a:t>
            </a:r>
            <a:endParaRPr lang="lt-LT"/>
          </a:p>
        </p:txBody>
      </p:sp>
      <p:sp>
        <p:nvSpPr>
          <p:cNvPr id="4" name="Datos vietos rezervavimo ženklas 3"/>
          <p:cNvSpPr>
            <a:spLocks noGrp="1"/>
          </p:cNvSpPr>
          <p:nvPr>
            <p:ph type="dt" sz="half" idx="10"/>
          </p:nvPr>
        </p:nvSpPr>
        <p:spPr/>
        <p:txBody>
          <a:bodyPr/>
          <a:lstStyle/>
          <a:p>
            <a:fld id="{C83DDBC9-D462-4AE3-A4D1-7E45A661A8F8}" type="datetimeFigureOut">
              <a:rPr lang="lt-LT" smtClean="0"/>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92A8C0F2-1645-49E6-A2AE-2770C8839FAF}" type="slidenum">
              <a:rPr lang="lt-LT" smtClean="0"/>
            </a:fld>
            <a:endParaRPr lang="lt-L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Antraštė 1"/>
          <p:cNvSpPr>
            <a:spLocks noGrp="1"/>
          </p:cNvSpPr>
          <p:nvPr>
            <p:ph type="title" hasCustomPrompt="1"/>
          </p:nvPr>
        </p:nvSpPr>
        <p:spPr/>
        <p:txBody>
          <a:bodyPr/>
          <a:lstStyle/>
          <a:p>
            <a:r>
              <a:rPr lang="lt-LT"/>
              <a:t>Spustelėję redag. ruoš. pavad. stilių</a:t>
            </a:r>
            <a:endParaRPr lang="lt-LT"/>
          </a:p>
        </p:txBody>
      </p:sp>
      <p:sp>
        <p:nvSpPr>
          <p:cNvPr id="3" name="Vertikalaus teksto vietos rezervavimo ženklas 2"/>
          <p:cNvSpPr>
            <a:spLocks noGrp="1"/>
          </p:cNvSpPr>
          <p:nvPr>
            <p:ph type="body" orient="vert" idx="1" hasCustomPrompt="1"/>
          </p:nvPr>
        </p:nvSpPr>
        <p:spPr/>
        <p:txBody>
          <a:bodyPr vert="eaVert"/>
          <a:lstStyle/>
          <a:p>
            <a:pPr lvl="0"/>
            <a:r>
              <a:rPr lang="lt-LT"/>
              <a:t>Spustelėję redag. ruoš. teksto stilių</a:t>
            </a:r>
            <a:endParaRPr lang="lt-LT"/>
          </a:p>
          <a:p>
            <a:pPr lvl="1"/>
            <a:r>
              <a:rPr lang="lt-LT"/>
              <a:t>Antras lygmuo</a:t>
            </a:r>
            <a:endParaRPr lang="lt-LT"/>
          </a:p>
          <a:p>
            <a:pPr lvl="2"/>
            <a:r>
              <a:rPr lang="lt-LT"/>
              <a:t>Trečias lygmuo</a:t>
            </a:r>
            <a:endParaRPr lang="lt-LT"/>
          </a:p>
          <a:p>
            <a:pPr lvl="3"/>
            <a:r>
              <a:rPr lang="lt-LT"/>
              <a:t>Ketvirtas lygmuo</a:t>
            </a:r>
            <a:endParaRPr lang="lt-LT"/>
          </a:p>
          <a:p>
            <a:pPr lvl="4"/>
            <a:r>
              <a:rPr lang="lt-LT"/>
              <a:t>Penktas lygmuo</a:t>
            </a:r>
            <a:endParaRPr lang="lt-LT"/>
          </a:p>
        </p:txBody>
      </p:sp>
      <p:sp>
        <p:nvSpPr>
          <p:cNvPr id="4" name="Datos vietos rezervavimo ženklas 3"/>
          <p:cNvSpPr>
            <a:spLocks noGrp="1"/>
          </p:cNvSpPr>
          <p:nvPr>
            <p:ph type="dt" sz="half" idx="10"/>
          </p:nvPr>
        </p:nvSpPr>
        <p:spPr/>
        <p:txBody>
          <a:bodyPr/>
          <a:lstStyle/>
          <a:p>
            <a:fld id="{C83DDBC9-D462-4AE3-A4D1-7E45A661A8F8}" type="datetimeFigureOut">
              <a:rPr lang="lt-LT" smtClean="0"/>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92A8C0F2-1645-49E6-A2AE-2770C8839FAF}" type="slidenum">
              <a:rPr lang="lt-LT" smtClean="0"/>
            </a:fld>
            <a:endParaRPr lang="lt-L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p:cNvSpPr>
            <a:spLocks noGrp="1"/>
          </p:cNvSpPr>
          <p:nvPr>
            <p:ph type="title" orient="vert" hasCustomPrompt="1"/>
          </p:nvPr>
        </p:nvSpPr>
        <p:spPr>
          <a:xfrm>
            <a:off x="6629400" y="274638"/>
            <a:ext cx="2057400" cy="5851525"/>
          </a:xfrm>
        </p:spPr>
        <p:txBody>
          <a:bodyPr vert="eaVert"/>
          <a:lstStyle/>
          <a:p>
            <a:r>
              <a:rPr lang="lt-LT"/>
              <a:t>Spustelėję redag. ruoš. pavad. stilių</a:t>
            </a:r>
            <a:endParaRPr lang="lt-LT"/>
          </a:p>
        </p:txBody>
      </p:sp>
      <p:sp>
        <p:nvSpPr>
          <p:cNvPr id="3" name="Vertikalaus teksto vietos rezervavimo ženklas 2"/>
          <p:cNvSpPr>
            <a:spLocks noGrp="1"/>
          </p:cNvSpPr>
          <p:nvPr>
            <p:ph type="body" orient="vert" idx="1" hasCustomPrompt="1"/>
          </p:nvPr>
        </p:nvSpPr>
        <p:spPr>
          <a:xfrm>
            <a:off x="457200" y="274638"/>
            <a:ext cx="6019800" cy="5851525"/>
          </a:xfrm>
        </p:spPr>
        <p:txBody>
          <a:bodyPr vert="eaVert"/>
          <a:lstStyle/>
          <a:p>
            <a:pPr lvl="0"/>
            <a:r>
              <a:rPr lang="lt-LT"/>
              <a:t>Spustelėję redag. ruoš. teksto stilių</a:t>
            </a:r>
            <a:endParaRPr lang="lt-LT"/>
          </a:p>
          <a:p>
            <a:pPr lvl="1"/>
            <a:r>
              <a:rPr lang="lt-LT"/>
              <a:t>Antras lygmuo</a:t>
            </a:r>
            <a:endParaRPr lang="lt-LT"/>
          </a:p>
          <a:p>
            <a:pPr lvl="2"/>
            <a:r>
              <a:rPr lang="lt-LT"/>
              <a:t>Trečias lygmuo</a:t>
            </a:r>
            <a:endParaRPr lang="lt-LT"/>
          </a:p>
          <a:p>
            <a:pPr lvl="3"/>
            <a:r>
              <a:rPr lang="lt-LT"/>
              <a:t>Ketvirtas lygmuo</a:t>
            </a:r>
            <a:endParaRPr lang="lt-LT"/>
          </a:p>
          <a:p>
            <a:pPr lvl="4"/>
            <a:r>
              <a:rPr lang="lt-LT"/>
              <a:t>Penktas lygmuo</a:t>
            </a:r>
            <a:endParaRPr lang="lt-LT"/>
          </a:p>
        </p:txBody>
      </p:sp>
      <p:sp>
        <p:nvSpPr>
          <p:cNvPr id="4" name="Datos vietos rezervavimo ženklas 3"/>
          <p:cNvSpPr>
            <a:spLocks noGrp="1"/>
          </p:cNvSpPr>
          <p:nvPr>
            <p:ph type="dt" sz="half" idx="10"/>
          </p:nvPr>
        </p:nvSpPr>
        <p:spPr/>
        <p:txBody>
          <a:bodyPr/>
          <a:lstStyle/>
          <a:p>
            <a:fld id="{C83DDBC9-D462-4AE3-A4D1-7E45A661A8F8}" type="datetimeFigureOut">
              <a:rPr lang="lt-LT" smtClean="0"/>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92A8C0F2-1645-49E6-A2AE-2770C8839FAF}" type="slidenum">
              <a:rPr lang="lt-LT" smtClean="0"/>
            </a:fld>
            <a:endParaRPr lang="lt-L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Antraštė 1"/>
          <p:cNvSpPr>
            <a:spLocks noGrp="1"/>
          </p:cNvSpPr>
          <p:nvPr>
            <p:ph type="title" hasCustomPrompt="1"/>
          </p:nvPr>
        </p:nvSpPr>
        <p:spPr/>
        <p:txBody>
          <a:bodyPr/>
          <a:lstStyle/>
          <a:p>
            <a:r>
              <a:rPr lang="lt-LT"/>
              <a:t>Spustelėję redag. ruoš. pavad. stilių</a:t>
            </a:r>
            <a:endParaRPr lang="lt-LT"/>
          </a:p>
        </p:txBody>
      </p:sp>
      <p:sp>
        <p:nvSpPr>
          <p:cNvPr id="3" name="Turinio vietos rezervavimo ženklas 2"/>
          <p:cNvSpPr>
            <a:spLocks noGrp="1"/>
          </p:cNvSpPr>
          <p:nvPr>
            <p:ph idx="1" hasCustomPrompt="1"/>
          </p:nvPr>
        </p:nvSpPr>
        <p:spPr/>
        <p:txBody>
          <a:bodyPr/>
          <a:lstStyle/>
          <a:p>
            <a:pPr lvl="0"/>
            <a:r>
              <a:rPr lang="lt-LT"/>
              <a:t>Spustelėję redag. ruoš. teksto stilių</a:t>
            </a:r>
            <a:endParaRPr lang="lt-LT"/>
          </a:p>
          <a:p>
            <a:pPr lvl="1"/>
            <a:r>
              <a:rPr lang="lt-LT"/>
              <a:t>Antras lygmuo</a:t>
            </a:r>
            <a:endParaRPr lang="lt-LT"/>
          </a:p>
          <a:p>
            <a:pPr lvl="2"/>
            <a:r>
              <a:rPr lang="lt-LT"/>
              <a:t>Trečias lygmuo</a:t>
            </a:r>
            <a:endParaRPr lang="lt-LT"/>
          </a:p>
          <a:p>
            <a:pPr lvl="3"/>
            <a:r>
              <a:rPr lang="lt-LT"/>
              <a:t>Ketvirtas lygmuo</a:t>
            </a:r>
            <a:endParaRPr lang="lt-LT"/>
          </a:p>
          <a:p>
            <a:pPr lvl="4"/>
            <a:r>
              <a:rPr lang="lt-LT"/>
              <a:t>Penktas lygmuo</a:t>
            </a:r>
            <a:endParaRPr lang="lt-LT"/>
          </a:p>
        </p:txBody>
      </p:sp>
      <p:sp>
        <p:nvSpPr>
          <p:cNvPr id="4" name="Datos vietos rezervavimo ženklas 3"/>
          <p:cNvSpPr>
            <a:spLocks noGrp="1"/>
          </p:cNvSpPr>
          <p:nvPr>
            <p:ph type="dt" sz="half" idx="10"/>
          </p:nvPr>
        </p:nvSpPr>
        <p:spPr/>
        <p:txBody>
          <a:bodyPr/>
          <a:lstStyle/>
          <a:p>
            <a:fld id="{C83DDBC9-D462-4AE3-A4D1-7E45A661A8F8}" type="datetimeFigureOut">
              <a:rPr lang="lt-LT" smtClean="0"/>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92A8C0F2-1645-49E6-A2AE-2770C8839FAF}" type="slidenum">
              <a:rPr lang="lt-LT" smtClean="0"/>
            </a:fld>
            <a:endParaRPr lang="lt-L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Antraštė 1"/>
          <p:cNvSpPr>
            <a:spLocks noGrp="1"/>
          </p:cNvSpPr>
          <p:nvPr>
            <p:ph type="title" hasCustomPrompt="1"/>
          </p:nvPr>
        </p:nvSpPr>
        <p:spPr>
          <a:xfrm>
            <a:off x="722313" y="4406900"/>
            <a:ext cx="7772400" cy="1362075"/>
          </a:xfrm>
        </p:spPr>
        <p:txBody>
          <a:bodyPr anchor="t"/>
          <a:lstStyle>
            <a:lvl1pPr algn="l">
              <a:defRPr sz="4000" b="1" cap="all"/>
            </a:lvl1pPr>
          </a:lstStyle>
          <a:p>
            <a:r>
              <a:rPr lang="lt-LT"/>
              <a:t>Spustelėję redag. ruoš. pavad. stilių</a:t>
            </a:r>
            <a:endParaRPr lang="lt-LT"/>
          </a:p>
        </p:txBody>
      </p:sp>
      <p:sp>
        <p:nvSpPr>
          <p:cNvPr id="3" name="Teksto vietos rezervavimo ženklas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Spustelėję redag. ruoš. teksto stilių</a:t>
            </a:r>
            <a:endParaRPr lang="lt-LT"/>
          </a:p>
        </p:txBody>
      </p:sp>
      <p:sp>
        <p:nvSpPr>
          <p:cNvPr id="4" name="Datos vietos rezervavimo ženklas 3"/>
          <p:cNvSpPr>
            <a:spLocks noGrp="1"/>
          </p:cNvSpPr>
          <p:nvPr>
            <p:ph type="dt" sz="half" idx="10"/>
          </p:nvPr>
        </p:nvSpPr>
        <p:spPr/>
        <p:txBody>
          <a:bodyPr/>
          <a:lstStyle/>
          <a:p>
            <a:fld id="{C83DDBC9-D462-4AE3-A4D1-7E45A661A8F8}" type="datetimeFigureOut">
              <a:rPr lang="lt-LT" smtClean="0"/>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92A8C0F2-1645-49E6-A2AE-2770C8839FAF}" type="slidenum">
              <a:rPr lang="lt-LT" smtClean="0"/>
            </a:fld>
            <a:endParaRPr lang="lt-L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Antraštė 1"/>
          <p:cNvSpPr>
            <a:spLocks noGrp="1"/>
          </p:cNvSpPr>
          <p:nvPr>
            <p:ph type="title" hasCustomPrompt="1"/>
          </p:nvPr>
        </p:nvSpPr>
        <p:spPr/>
        <p:txBody>
          <a:bodyPr/>
          <a:lstStyle/>
          <a:p>
            <a:r>
              <a:rPr lang="lt-LT"/>
              <a:t>Spustelėję redag. ruoš. pavad. stilių</a:t>
            </a:r>
            <a:endParaRPr lang="lt-LT"/>
          </a:p>
        </p:txBody>
      </p:sp>
      <p:sp>
        <p:nvSpPr>
          <p:cNvPr id="3" name="Turinio vietos rezervavimo ženklas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lt-LT"/>
              <a:t>Spustelėję redag. ruoš. teksto stilių</a:t>
            </a:r>
            <a:endParaRPr lang="lt-LT"/>
          </a:p>
          <a:p>
            <a:pPr lvl="1"/>
            <a:r>
              <a:rPr lang="lt-LT"/>
              <a:t>Antras lygmuo</a:t>
            </a:r>
            <a:endParaRPr lang="lt-LT"/>
          </a:p>
          <a:p>
            <a:pPr lvl="2"/>
            <a:r>
              <a:rPr lang="lt-LT"/>
              <a:t>Trečias lygmuo</a:t>
            </a:r>
            <a:endParaRPr lang="lt-LT"/>
          </a:p>
          <a:p>
            <a:pPr lvl="3"/>
            <a:r>
              <a:rPr lang="lt-LT"/>
              <a:t>Ketvirtas lygmuo</a:t>
            </a:r>
            <a:endParaRPr lang="lt-LT"/>
          </a:p>
          <a:p>
            <a:pPr lvl="4"/>
            <a:r>
              <a:rPr lang="lt-LT"/>
              <a:t>Penktas lygmuo</a:t>
            </a:r>
            <a:endParaRPr lang="lt-LT"/>
          </a:p>
        </p:txBody>
      </p:sp>
      <p:sp>
        <p:nvSpPr>
          <p:cNvPr id="4" name="Turinio vietos rezervavimo ženklas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lt-LT"/>
              <a:t>Spustelėję redag. ruoš. teksto stilių</a:t>
            </a:r>
            <a:endParaRPr lang="lt-LT"/>
          </a:p>
          <a:p>
            <a:pPr lvl="1"/>
            <a:r>
              <a:rPr lang="lt-LT"/>
              <a:t>Antras lygmuo</a:t>
            </a:r>
            <a:endParaRPr lang="lt-LT"/>
          </a:p>
          <a:p>
            <a:pPr lvl="2"/>
            <a:r>
              <a:rPr lang="lt-LT"/>
              <a:t>Trečias lygmuo</a:t>
            </a:r>
            <a:endParaRPr lang="lt-LT"/>
          </a:p>
          <a:p>
            <a:pPr lvl="3"/>
            <a:r>
              <a:rPr lang="lt-LT"/>
              <a:t>Ketvirtas lygmuo</a:t>
            </a:r>
            <a:endParaRPr lang="lt-LT"/>
          </a:p>
          <a:p>
            <a:pPr lvl="4"/>
            <a:r>
              <a:rPr lang="lt-LT"/>
              <a:t>Penktas lygmuo</a:t>
            </a:r>
            <a:endParaRPr lang="lt-LT"/>
          </a:p>
        </p:txBody>
      </p:sp>
      <p:sp>
        <p:nvSpPr>
          <p:cNvPr id="5" name="Datos vietos rezervavimo ženklas 4"/>
          <p:cNvSpPr>
            <a:spLocks noGrp="1"/>
          </p:cNvSpPr>
          <p:nvPr>
            <p:ph type="dt" sz="half" idx="10"/>
          </p:nvPr>
        </p:nvSpPr>
        <p:spPr/>
        <p:txBody>
          <a:bodyPr/>
          <a:lstStyle/>
          <a:p>
            <a:fld id="{C83DDBC9-D462-4AE3-A4D1-7E45A661A8F8}" type="datetimeFigureOut">
              <a:rPr lang="lt-LT" smtClean="0"/>
            </a:fld>
            <a:endParaRPr lang="lt-LT"/>
          </a:p>
        </p:txBody>
      </p:sp>
      <p:sp>
        <p:nvSpPr>
          <p:cNvPr id="6" name="Poraštės vietos rezervavimo ženklas 5"/>
          <p:cNvSpPr>
            <a:spLocks noGrp="1"/>
          </p:cNvSpPr>
          <p:nvPr>
            <p:ph type="ftr" sz="quarter" idx="11"/>
          </p:nvPr>
        </p:nvSpPr>
        <p:spPr/>
        <p:txBody>
          <a:bodyPr/>
          <a:lstStyle/>
          <a:p>
            <a:endParaRPr lang="lt-LT"/>
          </a:p>
        </p:txBody>
      </p:sp>
      <p:sp>
        <p:nvSpPr>
          <p:cNvPr id="7" name="Skaidrės numerio vietos rezervavimo ženklas 6"/>
          <p:cNvSpPr>
            <a:spLocks noGrp="1"/>
          </p:cNvSpPr>
          <p:nvPr>
            <p:ph type="sldNum" sz="quarter" idx="12"/>
          </p:nvPr>
        </p:nvSpPr>
        <p:spPr/>
        <p:txBody>
          <a:bodyPr/>
          <a:lstStyle/>
          <a:p>
            <a:fld id="{92A8C0F2-1645-49E6-A2AE-2770C8839FAF}" type="slidenum">
              <a:rPr lang="lt-LT" smtClean="0"/>
            </a:fld>
            <a:endParaRPr lang="lt-L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Antraštė 1"/>
          <p:cNvSpPr>
            <a:spLocks noGrp="1"/>
          </p:cNvSpPr>
          <p:nvPr>
            <p:ph type="title" hasCustomPrompt="1"/>
          </p:nvPr>
        </p:nvSpPr>
        <p:spPr/>
        <p:txBody>
          <a:bodyPr/>
          <a:lstStyle>
            <a:lvl1pPr>
              <a:defRPr/>
            </a:lvl1pPr>
          </a:lstStyle>
          <a:p>
            <a:r>
              <a:rPr lang="lt-LT"/>
              <a:t>Spustelėję redag. ruoš. pavad. stilių</a:t>
            </a:r>
            <a:endParaRPr lang="lt-LT"/>
          </a:p>
        </p:txBody>
      </p:sp>
      <p:sp>
        <p:nvSpPr>
          <p:cNvPr id="3" name="Teksto vietos rezervavimo ženklas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Spustelėję redag. ruoš. teksto stilių</a:t>
            </a:r>
            <a:endParaRPr lang="lt-LT"/>
          </a:p>
        </p:txBody>
      </p:sp>
      <p:sp>
        <p:nvSpPr>
          <p:cNvPr id="4" name="Turinio vietos rezervavimo ženklas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lt-LT"/>
              <a:t>Spustelėję redag. ruoš. teksto stilių</a:t>
            </a:r>
            <a:endParaRPr lang="lt-LT"/>
          </a:p>
          <a:p>
            <a:pPr lvl="1"/>
            <a:r>
              <a:rPr lang="lt-LT"/>
              <a:t>Antras lygmuo</a:t>
            </a:r>
            <a:endParaRPr lang="lt-LT"/>
          </a:p>
          <a:p>
            <a:pPr lvl="2"/>
            <a:r>
              <a:rPr lang="lt-LT"/>
              <a:t>Trečias lygmuo</a:t>
            </a:r>
            <a:endParaRPr lang="lt-LT"/>
          </a:p>
          <a:p>
            <a:pPr lvl="3"/>
            <a:r>
              <a:rPr lang="lt-LT"/>
              <a:t>Ketvirtas lygmuo</a:t>
            </a:r>
            <a:endParaRPr lang="lt-LT"/>
          </a:p>
          <a:p>
            <a:pPr lvl="4"/>
            <a:r>
              <a:rPr lang="lt-LT"/>
              <a:t>Penktas lygmuo</a:t>
            </a:r>
            <a:endParaRPr lang="lt-LT"/>
          </a:p>
        </p:txBody>
      </p:sp>
      <p:sp>
        <p:nvSpPr>
          <p:cNvPr id="5" name="Teksto vietos rezervavimo ženklas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Spustelėję redag. ruoš. teksto stilių</a:t>
            </a:r>
            <a:endParaRPr lang="lt-LT"/>
          </a:p>
        </p:txBody>
      </p:sp>
      <p:sp>
        <p:nvSpPr>
          <p:cNvPr id="6" name="Turinio vietos rezervavimo ženklas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lt-LT"/>
              <a:t>Spustelėję redag. ruoš. teksto stilių</a:t>
            </a:r>
            <a:endParaRPr lang="lt-LT"/>
          </a:p>
          <a:p>
            <a:pPr lvl="1"/>
            <a:r>
              <a:rPr lang="lt-LT"/>
              <a:t>Antras lygmuo</a:t>
            </a:r>
            <a:endParaRPr lang="lt-LT"/>
          </a:p>
          <a:p>
            <a:pPr lvl="2"/>
            <a:r>
              <a:rPr lang="lt-LT"/>
              <a:t>Trečias lygmuo</a:t>
            </a:r>
            <a:endParaRPr lang="lt-LT"/>
          </a:p>
          <a:p>
            <a:pPr lvl="3"/>
            <a:r>
              <a:rPr lang="lt-LT"/>
              <a:t>Ketvirtas lygmuo</a:t>
            </a:r>
            <a:endParaRPr lang="lt-LT"/>
          </a:p>
          <a:p>
            <a:pPr lvl="4"/>
            <a:r>
              <a:rPr lang="lt-LT"/>
              <a:t>Penktas lygmuo</a:t>
            </a:r>
            <a:endParaRPr lang="lt-LT"/>
          </a:p>
        </p:txBody>
      </p:sp>
      <p:sp>
        <p:nvSpPr>
          <p:cNvPr id="7" name="Datos vietos rezervavimo ženklas 6"/>
          <p:cNvSpPr>
            <a:spLocks noGrp="1"/>
          </p:cNvSpPr>
          <p:nvPr>
            <p:ph type="dt" sz="half" idx="10"/>
          </p:nvPr>
        </p:nvSpPr>
        <p:spPr/>
        <p:txBody>
          <a:bodyPr/>
          <a:lstStyle/>
          <a:p>
            <a:fld id="{C83DDBC9-D462-4AE3-A4D1-7E45A661A8F8}" type="datetimeFigureOut">
              <a:rPr lang="lt-LT" smtClean="0"/>
            </a:fld>
            <a:endParaRPr lang="lt-LT"/>
          </a:p>
        </p:txBody>
      </p:sp>
      <p:sp>
        <p:nvSpPr>
          <p:cNvPr id="8" name="Poraštės vietos rezervavimo ženklas 7"/>
          <p:cNvSpPr>
            <a:spLocks noGrp="1"/>
          </p:cNvSpPr>
          <p:nvPr>
            <p:ph type="ftr" sz="quarter" idx="11"/>
          </p:nvPr>
        </p:nvSpPr>
        <p:spPr/>
        <p:txBody>
          <a:bodyPr/>
          <a:lstStyle/>
          <a:p>
            <a:endParaRPr lang="lt-LT"/>
          </a:p>
        </p:txBody>
      </p:sp>
      <p:sp>
        <p:nvSpPr>
          <p:cNvPr id="9" name="Skaidrės numerio vietos rezervavimo ženklas 8"/>
          <p:cNvSpPr>
            <a:spLocks noGrp="1"/>
          </p:cNvSpPr>
          <p:nvPr>
            <p:ph type="sldNum" sz="quarter" idx="12"/>
          </p:nvPr>
        </p:nvSpPr>
        <p:spPr/>
        <p:txBody>
          <a:bodyPr/>
          <a:lstStyle/>
          <a:p>
            <a:fld id="{92A8C0F2-1645-49E6-A2AE-2770C8839FAF}" type="slidenum">
              <a:rPr lang="lt-LT" smtClean="0"/>
            </a:fld>
            <a:endParaRPr lang="lt-L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Antraštė 1"/>
          <p:cNvSpPr>
            <a:spLocks noGrp="1"/>
          </p:cNvSpPr>
          <p:nvPr>
            <p:ph type="title" hasCustomPrompt="1"/>
          </p:nvPr>
        </p:nvSpPr>
        <p:spPr/>
        <p:txBody>
          <a:bodyPr/>
          <a:lstStyle/>
          <a:p>
            <a:r>
              <a:rPr lang="lt-LT"/>
              <a:t>Spustelėję redag. ruoš. pavad. stilių</a:t>
            </a:r>
            <a:endParaRPr lang="lt-LT"/>
          </a:p>
        </p:txBody>
      </p:sp>
      <p:sp>
        <p:nvSpPr>
          <p:cNvPr id="3" name="Datos vietos rezervavimo ženklas 2"/>
          <p:cNvSpPr>
            <a:spLocks noGrp="1"/>
          </p:cNvSpPr>
          <p:nvPr>
            <p:ph type="dt" sz="half" idx="10"/>
          </p:nvPr>
        </p:nvSpPr>
        <p:spPr/>
        <p:txBody>
          <a:bodyPr/>
          <a:lstStyle/>
          <a:p>
            <a:fld id="{C83DDBC9-D462-4AE3-A4D1-7E45A661A8F8}" type="datetimeFigureOut">
              <a:rPr lang="lt-LT" smtClean="0"/>
            </a:fld>
            <a:endParaRPr lang="lt-LT"/>
          </a:p>
        </p:txBody>
      </p:sp>
      <p:sp>
        <p:nvSpPr>
          <p:cNvPr id="4" name="Poraštės vietos rezervavimo ženklas 3"/>
          <p:cNvSpPr>
            <a:spLocks noGrp="1"/>
          </p:cNvSpPr>
          <p:nvPr>
            <p:ph type="ftr" sz="quarter" idx="11"/>
          </p:nvPr>
        </p:nvSpPr>
        <p:spPr/>
        <p:txBody>
          <a:bodyPr/>
          <a:lstStyle/>
          <a:p>
            <a:endParaRPr lang="lt-LT"/>
          </a:p>
        </p:txBody>
      </p:sp>
      <p:sp>
        <p:nvSpPr>
          <p:cNvPr id="5" name="Skaidrės numerio vietos rezervavimo ženklas 4"/>
          <p:cNvSpPr>
            <a:spLocks noGrp="1"/>
          </p:cNvSpPr>
          <p:nvPr>
            <p:ph type="sldNum" sz="quarter" idx="12"/>
          </p:nvPr>
        </p:nvSpPr>
        <p:spPr/>
        <p:txBody>
          <a:bodyPr/>
          <a:lstStyle/>
          <a:p>
            <a:fld id="{92A8C0F2-1645-49E6-A2AE-2770C8839FAF}" type="slidenum">
              <a:rPr lang="lt-LT" smtClean="0"/>
            </a:fld>
            <a:endParaRPr lang="lt-L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p:cNvSpPr>
            <a:spLocks noGrp="1"/>
          </p:cNvSpPr>
          <p:nvPr>
            <p:ph type="dt" sz="half" idx="10"/>
          </p:nvPr>
        </p:nvSpPr>
        <p:spPr/>
        <p:txBody>
          <a:bodyPr/>
          <a:lstStyle/>
          <a:p>
            <a:fld id="{C83DDBC9-D462-4AE3-A4D1-7E45A661A8F8}" type="datetimeFigureOut">
              <a:rPr lang="lt-LT" smtClean="0"/>
            </a:fld>
            <a:endParaRPr lang="lt-LT"/>
          </a:p>
        </p:txBody>
      </p:sp>
      <p:sp>
        <p:nvSpPr>
          <p:cNvPr id="3" name="Poraštės vietos rezervavimo ženklas 2"/>
          <p:cNvSpPr>
            <a:spLocks noGrp="1"/>
          </p:cNvSpPr>
          <p:nvPr>
            <p:ph type="ftr" sz="quarter" idx="11"/>
          </p:nvPr>
        </p:nvSpPr>
        <p:spPr/>
        <p:txBody>
          <a:bodyPr/>
          <a:lstStyle/>
          <a:p>
            <a:endParaRPr lang="lt-LT"/>
          </a:p>
        </p:txBody>
      </p:sp>
      <p:sp>
        <p:nvSpPr>
          <p:cNvPr id="4" name="Skaidrės numerio vietos rezervavimo ženklas 3"/>
          <p:cNvSpPr>
            <a:spLocks noGrp="1"/>
          </p:cNvSpPr>
          <p:nvPr>
            <p:ph type="sldNum" sz="quarter" idx="12"/>
          </p:nvPr>
        </p:nvSpPr>
        <p:spPr/>
        <p:txBody>
          <a:bodyPr/>
          <a:lstStyle/>
          <a:p>
            <a:fld id="{92A8C0F2-1645-49E6-A2AE-2770C8839FAF}" type="slidenum">
              <a:rPr lang="lt-LT" smtClean="0"/>
            </a:fld>
            <a:endParaRPr lang="lt-L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Antraštė 1"/>
          <p:cNvSpPr>
            <a:spLocks noGrp="1"/>
          </p:cNvSpPr>
          <p:nvPr>
            <p:ph type="title" hasCustomPrompt="1"/>
          </p:nvPr>
        </p:nvSpPr>
        <p:spPr>
          <a:xfrm>
            <a:off x="457200" y="273050"/>
            <a:ext cx="3008313" cy="1162050"/>
          </a:xfrm>
        </p:spPr>
        <p:txBody>
          <a:bodyPr anchor="b"/>
          <a:lstStyle>
            <a:lvl1pPr algn="l">
              <a:defRPr sz="2000" b="1"/>
            </a:lvl1pPr>
          </a:lstStyle>
          <a:p>
            <a:r>
              <a:rPr lang="lt-LT"/>
              <a:t>Spustelėję redag. ruoš. pavad. stilių</a:t>
            </a:r>
            <a:endParaRPr lang="lt-LT"/>
          </a:p>
        </p:txBody>
      </p:sp>
      <p:sp>
        <p:nvSpPr>
          <p:cNvPr id="3" name="Turinio vietos rezervavimo ženklas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lt-LT"/>
              <a:t>Spustelėję redag. ruoš. teksto stilių</a:t>
            </a:r>
            <a:endParaRPr lang="lt-LT"/>
          </a:p>
          <a:p>
            <a:pPr lvl="1"/>
            <a:r>
              <a:rPr lang="lt-LT"/>
              <a:t>Antras lygmuo</a:t>
            </a:r>
            <a:endParaRPr lang="lt-LT"/>
          </a:p>
          <a:p>
            <a:pPr lvl="2"/>
            <a:r>
              <a:rPr lang="lt-LT"/>
              <a:t>Trečias lygmuo</a:t>
            </a:r>
            <a:endParaRPr lang="lt-LT"/>
          </a:p>
          <a:p>
            <a:pPr lvl="3"/>
            <a:r>
              <a:rPr lang="lt-LT"/>
              <a:t>Ketvirtas lygmuo</a:t>
            </a:r>
            <a:endParaRPr lang="lt-LT"/>
          </a:p>
          <a:p>
            <a:pPr lvl="4"/>
            <a:r>
              <a:rPr lang="lt-LT"/>
              <a:t>Penktas lygmuo</a:t>
            </a:r>
            <a:endParaRPr lang="lt-LT"/>
          </a:p>
        </p:txBody>
      </p:sp>
      <p:sp>
        <p:nvSpPr>
          <p:cNvPr id="4" name="Teksto vietos rezervavimo ženklas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Spustelėję redag. ruoš. teksto stilių</a:t>
            </a:r>
            <a:endParaRPr lang="lt-LT"/>
          </a:p>
        </p:txBody>
      </p:sp>
      <p:sp>
        <p:nvSpPr>
          <p:cNvPr id="5" name="Datos vietos rezervavimo ženklas 4"/>
          <p:cNvSpPr>
            <a:spLocks noGrp="1"/>
          </p:cNvSpPr>
          <p:nvPr>
            <p:ph type="dt" sz="half" idx="10"/>
          </p:nvPr>
        </p:nvSpPr>
        <p:spPr/>
        <p:txBody>
          <a:bodyPr/>
          <a:lstStyle/>
          <a:p>
            <a:fld id="{C83DDBC9-D462-4AE3-A4D1-7E45A661A8F8}" type="datetimeFigureOut">
              <a:rPr lang="lt-LT" smtClean="0"/>
            </a:fld>
            <a:endParaRPr lang="lt-LT"/>
          </a:p>
        </p:txBody>
      </p:sp>
      <p:sp>
        <p:nvSpPr>
          <p:cNvPr id="6" name="Poraštės vietos rezervavimo ženklas 5"/>
          <p:cNvSpPr>
            <a:spLocks noGrp="1"/>
          </p:cNvSpPr>
          <p:nvPr>
            <p:ph type="ftr" sz="quarter" idx="11"/>
          </p:nvPr>
        </p:nvSpPr>
        <p:spPr/>
        <p:txBody>
          <a:bodyPr/>
          <a:lstStyle/>
          <a:p>
            <a:endParaRPr lang="lt-LT"/>
          </a:p>
        </p:txBody>
      </p:sp>
      <p:sp>
        <p:nvSpPr>
          <p:cNvPr id="7" name="Skaidrės numerio vietos rezervavimo ženklas 6"/>
          <p:cNvSpPr>
            <a:spLocks noGrp="1"/>
          </p:cNvSpPr>
          <p:nvPr>
            <p:ph type="sldNum" sz="quarter" idx="12"/>
          </p:nvPr>
        </p:nvSpPr>
        <p:spPr/>
        <p:txBody>
          <a:bodyPr/>
          <a:lstStyle/>
          <a:p>
            <a:fld id="{92A8C0F2-1645-49E6-A2AE-2770C8839FAF}" type="slidenum">
              <a:rPr lang="lt-LT" smtClean="0"/>
            </a:fld>
            <a:endParaRPr lang="lt-L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Antraštė 1"/>
          <p:cNvSpPr>
            <a:spLocks noGrp="1"/>
          </p:cNvSpPr>
          <p:nvPr>
            <p:ph type="title" hasCustomPrompt="1"/>
          </p:nvPr>
        </p:nvSpPr>
        <p:spPr>
          <a:xfrm>
            <a:off x="1792288" y="4800600"/>
            <a:ext cx="5486400" cy="566738"/>
          </a:xfrm>
        </p:spPr>
        <p:txBody>
          <a:bodyPr anchor="b"/>
          <a:lstStyle>
            <a:lvl1pPr algn="l">
              <a:defRPr sz="2000" b="1"/>
            </a:lvl1pPr>
          </a:lstStyle>
          <a:p>
            <a:r>
              <a:rPr lang="lt-LT"/>
              <a:t>Spustelėję redag. ruoš. pavad. stilių</a:t>
            </a:r>
            <a:endParaRPr lang="lt-LT"/>
          </a:p>
        </p:txBody>
      </p:sp>
      <p:sp>
        <p:nvSpPr>
          <p:cNvPr id="3" name="Paveikslėlio vietos rezervavimo ženklas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ksto vietos rezervavimo ženklas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Spustelėję redag. ruoš. teksto stilių</a:t>
            </a:r>
            <a:endParaRPr lang="lt-LT"/>
          </a:p>
        </p:txBody>
      </p:sp>
      <p:sp>
        <p:nvSpPr>
          <p:cNvPr id="5" name="Datos vietos rezervavimo ženklas 4"/>
          <p:cNvSpPr>
            <a:spLocks noGrp="1"/>
          </p:cNvSpPr>
          <p:nvPr>
            <p:ph type="dt" sz="half" idx="10"/>
          </p:nvPr>
        </p:nvSpPr>
        <p:spPr/>
        <p:txBody>
          <a:bodyPr/>
          <a:lstStyle/>
          <a:p>
            <a:fld id="{C83DDBC9-D462-4AE3-A4D1-7E45A661A8F8}" type="datetimeFigureOut">
              <a:rPr lang="lt-LT" smtClean="0"/>
            </a:fld>
            <a:endParaRPr lang="lt-LT"/>
          </a:p>
        </p:txBody>
      </p:sp>
      <p:sp>
        <p:nvSpPr>
          <p:cNvPr id="6" name="Poraštės vietos rezervavimo ženklas 5"/>
          <p:cNvSpPr>
            <a:spLocks noGrp="1"/>
          </p:cNvSpPr>
          <p:nvPr>
            <p:ph type="ftr" sz="quarter" idx="11"/>
          </p:nvPr>
        </p:nvSpPr>
        <p:spPr/>
        <p:txBody>
          <a:bodyPr/>
          <a:lstStyle/>
          <a:p>
            <a:endParaRPr lang="lt-LT"/>
          </a:p>
        </p:txBody>
      </p:sp>
      <p:sp>
        <p:nvSpPr>
          <p:cNvPr id="7" name="Skaidrės numerio vietos rezervavimo ženklas 6"/>
          <p:cNvSpPr>
            <a:spLocks noGrp="1"/>
          </p:cNvSpPr>
          <p:nvPr>
            <p:ph type="sldNum" sz="quarter" idx="12"/>
          </p:nvPr>
        </p:nvSpPr>
        <p:spPr/>
        <p:txBody>
          <a:bodyPr/>
          <a:lstStyle/>
          <a:p>
            <a:fld id="{92A8C0F2-1645-49E6-A2AE-2770C8839FAF}" type="slidenum">
              <a:rPr lang="lt-LT" smtClean="0"/>
            </a:fld>
            <a:endParaRPr lang="lt-LT"/>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srcRect/>
          <a:tile tx="0" ty="0" sx="100000" sy="100000" flip="none" algn="tl"/>
        </a:blipFill>
        <a:effectLst/>
      </p:bgPr>
    </p:bg>
    <p:spTree>
      <p:nvGrpSpPr>
        <p:cNvPr id="1" name=""/>
        <p:cNvGrpSpPr/>
        <p:nvPr/>
      </p:nvGrpSpPr>
      <p:grpSpPr>
        <a:xfrm>
          <a:off x="0" y="0"/>
          <a:ext cx="0" cy="0"/>
          <a:chOff x="0" y="0"/>
          <a:chExt cx="0" cy="0"/>
        </a:xfrm>
      </p:grpSpPr>
      <p:sp>
        <p:nvSpPr>
          <p:cNvPr id="2" name="Pavadinimo vietos rezervavimo ženkla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lt-LT"/>
              <a:t>Spustelėję redag. ruoš. pavad. stilių</a:t>
            </a:r>
            <a:endParaRPr lang="lt-LT"/>
          </a:p>
        </p:txBody>
      </p:sp>
      <p:sp>
        <p:nvSpPr>
          <p:cNvPr id="3" name="Teksto vietos rezervavimo ženklas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lt-LT"/>
              <a:t>Spustelėję redag. ruoš. teksto stilių</a:t>
            </a:r>
            <a:endParaRPr lang="lt-LT"/>
          </a:p>
          <a:p>
            <a:pPr lvl="1"/>
            <a:r>
              <a:rPr lang="lt-LT"/>
              <a:t>Antras lygmuo</a:t>
            </a:r>
            <a:endParaRPr lang="lt-LT"/>
          </a:p>
          <a:p>
            <a:pPr lvl="2"/>
            <a:r>
              <a:rPr lang="lt-LT"/>
              <a:t>Trečias lygmuo</a:t>
            </a:r>
            <a:endParaRPr lang="lt-LT"/>
          </a:p>
          <a:p>
            <a:pPr lvl="3"/>
            <a:r>
              <a:rPr lang="lt-LT"/>
              <a:t>Ketvirtas lygmuo</a:t>
            </a:r>
            <a:endParaRPr lang="lt-LT"/>
          </a:p>
          <a:p>
            <a:pPr lvl="4"/>
            <a:r>
              <a:rPr lang="lt-LT"/>
              <a:t>Penktas lygmuo</a:t>
            </a:r>
            <a:endParaRPr lang="lt-LT"/>
          </a:p>
        </p:txBody>
      </p:sp>
      <p:sp>
        <p:nvSpPr>
          <p:cNvPr id="4" name="Datos vietos rezervavimo ženklas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DDBC9-D462-4AE3-A4D1-7E45A661A8F8}" type="datetimeFigureOut">
              <a:rPr lang="lt-LT" smtClean="0"/>
            </a:fld>
            <a:endParaRPr lang="lt-LT"/>
          </a:p>
        </p:txBody>
      </p:sp>
      <p:sp>
        <p:nvSpPr>
          <p:cNvPr id="5" name="Poraštės vietos rezervavimo ženklas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a:p>
        </p:txBody>
      </p:sp>
      <p:sp>
        <p:nvSpPr>
          <p:cNvPr id="6" name="Skaidrės numerio vietos rezervavimo ženklas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8C0F2-1645-49E6-A2AE-2770C8839FAF}" type="slidenum">
              <a:rPr lang="lt-LT" smtClean="0"/>
            </a:fld>
            <a:endParaRPr lang="lt-L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ctrTitle"/>
          </p:nvPr>
        </p:nvSpPr>
        <p:spPr/>
        <p:txBody>
          <a:bodyPr>
            <a:noAutofit/>
          </a:bodyPr>
          <a:lstStyle/>
          <a:p>
            <a:r>
              <a:rPr lang="en-US" sz="9600" b="1" dirty="0">
                <a:latin typeface="Algerian" panose="04020705040A02060702" pitchFamily="82" charset="0"/>
              </a:rPr>
              <a:t>Civil Law</a:t>
            </a:r>
            <a:endParaRPr lang="lt-LT" sz="9600" b="1" dirty="0">
              <a:latin typeface="Algerian" panose="04020705040A02060702" pitchFamily="82" charset="0"/>
            </a:endParaRPr>
          </a:p>
        </p:txBody>
      </p:sp>
      <p:sp>
        <p:nvSpPr>
          <p:cNvPr id="3" name="Antrinis pavadinimas 2"/>
          <p:cNvSpPr>
            <a:spLocks noGrp="1"/>
          </p:cNvSpPr>
          <p:nvPr>
            <p:ph type="subTitle" idx="1"/>
          </p:nvPr>
        </p:nvSpPr>
        <p:spPr>
          <a:xfrm>
            <a:off x="5791200" y="6096000"/>
            <a:ext cx="2895600" cy="304800"/>
          </a:xfrm>
        </p:spPr>
        <p:txBody>
          <a:bodyPr>
            <a:normAutofit fontScale="47500" lnSpcReduction="20000"/>
          </a:bodyPr>
          <a:lstStyle/>
          <a:p>
            <a:r>
              <a:rPr lang="en-US" dirty="0" smtClean="0">
                <a:latin typeface="Algerian" panose="04020705040A02060702" pitchFamily="82" charset="0"/>
              </a:rPr>
              <a:t>201</a:t>
            </a:r>
            <a:r>
              <a:rPr lang="lt-LT" dirty="0" smtClean="0">
                <a:latin typeface="Algerian" panose="04020705040A02060702" pitchFamily="82" charset="0"/>
              </a:rPr>
              <a:t>9</a:t>
            </a:r>
            <a:endParaRPr lang="lt-LT" dirty="0">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274638"/>
            <a:ext cx="8229600" cy="639762"/>
          </a:xfrm>
        </p:spPr>
        <p:txBody>
          <a:bodyPr>
            <a:normAutofit fontScale="90000"/>
          </a:bodyPr>
          <a:lstStyle/>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Form of transactions</a:t>
            </a:r>
            <a:endParaRPr lang="lt-LT" dirty="0"/>
          </a:p>
        </p:txBody>
      </p:sp>
      <p:sp>
        <p:nvSpPr>
          <p:cNvPr id="3" name="Teksto vietos rezervavimo ženklas 2"/>
          <p:cNvSpPr>
            <a:spLocks noGrp="1"/>
          </p:cNvSpPr>
          <p:nvPr>
            <p:ph type="body" idx="1"/>
          </p:nvPr>
        </p:nvSpPr>
        <p:spPr>
          <a:xfrm>
            <a:off x="457200" y="990599"/>
            <a:ext cx="4040188" cy="762001"/>
          </a:xfrm>
        </p:spPr>
        <p:txBody>
          <a:bodyPr/>
          <a:lstStyle/>
          <a:p>
            <a:r>
              <a:rPr lang="en-GB" dirty="0">
                <a:solidFill>
                  <a:schemeClr val="tx2">
                    <a:lumMod val="60000"/>
                    <a:lumOff val="40000"/>
                  </a:schemeClr>
                </a:solidFill>
                <a:latin typeface="Times New Roman" panose="02020603050405020304" pitchFamily="18" charset="0"/>
                <a:cs typeface="Times New Roman" panose="02020603050405020304" pitchFamily="18" charset="0"/>
              </a:rPr>
              <a:t>Written form of transactions</a:t>
            </a:r>
            <a:endParaRPr lang="lt-LT" dirty="0">
              <a:solidFill>
                <a:schemeClr val="tx2">
                  <a:lumMod val="60000"/>
                  <a:lumOff val="40000"/>
                </a:schemeClr>
              </a:solidFill>
              <a:latin typeface="Times New Roman" panose="02020603050405020304" pitchFamily="18" charset="0"/>
              <a:cs typeface="Times New Roman" panose="02020603050405020304" pitchFamily="18" charset="0"/>
            </a:endParaRPr>
          </a:p>
          <a:p>
            <a:endParaRPr lang="lt-LT" dirty="0"/>
          </a:p>
        </p:txBody>
      </p:sp>
      <p:sp>
        <p:nvSpPr>
          <p:cNvPr id="4" name="Turinio vietos rezervavimo ženklas 3"/>
          <p:cNvSpPr>
            <a:spLocks noGrp="1"/>
          </p:cNvSpPr>
          <p:nvPr>
            <p:ph sz="half" idx="2"/>
          </p:nvPr>
        </p:nvSpPr>
        <p:spPr>
          <a:xfrm>
            <a:off x="457200" y="1524000"/>
            <a:ext cx="4800600" cy="5029200"/>
          </a:xfrm>
        </p:spPr>
        <p:txBody>
          <a:bodyPr>
            <a:normAutofit fontScale="70000" lnSpcReduction="20000"/>
          </a:bodyPr>
          <a:lstStyle/>
          <a:p>
            <a:r>
              <a:rPr lang="en-GB" b="1" dirty="0">
                <a:effectLst/>
                <a:latin typeface="Times New Roman" panose="02020603050405020304" pitchFamily="18" charset="0"/>
                <a:cs typeface="Times New Roman" panose="02020603050405020304" pitchFamily="18" charset="0"/>
              </a:rPr>
              <a:t> Written transactions shall be made either by drawing up one document signed by all the parties or by the parties exchanging separate documents. Documents signed by the parties and transmitted by means of telegraph, facsimile communication or over any other means of communication terminal equipment shall be conferred the same power as having been made in the written form, providing the protection of the text is guaranteed and the signature can be identified.</a:t>
            </a:r>
            <a:endParaRPr lang="lt-LT" b="1" dirty="0">
              <a:effectLst/>
              <a:latin typeface="Times New Roman" panose="02020603050405020304" pitchFamily="18" charset="0"/>
              <a:cs typeface="Times New Roman" panose="02020603050405020304" pitchFamily="18" charset="0"/>
            </a:endParaRPr>
          </a:p>
          <a:p>
            <a:endParaRPr lang="lt-LT" b="1" dirty="0">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The parties may agree to adopt additional requirements for the written form of the transaction (signatures of certain persons, affixation of a stamp on the document, assignment of a special form for the document, etc.) and establish the legal  effects for non-compliance with such requirements. In the event of the parties failing to comply with the established requirements, the transaction shall not be considered formed, unless the parties agree otherwise. </a:t>
            </a:r>
            <a:endParaRPr lang="lt-LT" b="1" dirty="0">
              <a:effectLst/>
              <a:latin typeface="Times New Roman" panose="02020603050405020304" pitchFamily="18" charset="0"/>
              <a:cs typeface="Times New Roman" panose="02020603050405020304" pitchFamily="18" charset="0"/>
            </a:endParaRPr>
          </a:p>
          <a:p>
            <a:endParaRPr lang="lt-LT" dirty="0"/>
          </a:p>
        </p:txBody>
      </p:sp>
      <p:sp>
        <p:nvSpPr>
          <p:cNvPr id="5" name="Teksto vietos rezervavimo ženklas 4"/>
          <p:cNvSpPr>
            <a:spLocks noGrp="1"/>
          </p:cNvSpPr>
          <p:nvPr>
            <p:ph type="body" sz="quarter" idx="3"/>
          </p:nvPr>
        </p:nvSpPr>
        <p:spPr>
          <a:xfrm>
            <a:off x="5638800" y="838201"/>
            <a:ext cx="3276600" cy="685800"/>
          </a:xfrm>
        </p:spPr>
        <p:txBody>
          <a:bodyPr>
            <a:normAutofit fontScale="40000" lnSpcReduction="20000"/>
          </a:bodyPr>
          <a:lstStyle/>
          <a:p>
            <a:endParaRPr lang="lt-LT" dirty="0">
              <a:solidFill>
                <a:schemeClr val="tx2">
                  <a:lumMod val="60000"/>
                  <a:lumOff val="40000"/>
                </a:schemeClr>
              </a:solidFill>
            </a:endParaRPr>
          </a:p>
          <a:p>
            <a:r>
              <a:rPr lang="lt-LT" sz="5000" dirty="0">
                <a:solidFill>
                  <a:schemeClr val="tx2">
                    <a:lumMod val="60000"/>
                    <a:lumOff val="40000"/>
                  </a:schemeClr>
                </a:solidFill>
                <a:latin typeface="Times New Roman" panose="02020603050405020304" pitchFamily="18" charset="0"/>
                <a:cs typeface="Times New Roman" panose="02020603050405020304" pitchFamily="18" charset="0"/>
              </a:rPr>
              <a:t>Rašytinė sandorių forma</a:t>
            </a:r>
            <a:endParaRPr lang="lt-LT" sz="5000" dirty="0">
              <a:solidFill>
                <a:schemeClr val="tx2">
                  <a:lumMod val="60000"/>
                  <a:lumOff val="40000"/>
                </a:schemeClr>
              </a:solidFill>
              <a:latin typeface="Times New Roman" panose="02020603050405020304" pitchFamily="18" charset="0"/>
              <a:cs typeface="Times New Roman" panose="02020603050405020304" pitchFamily="18" charset="0"/>
            </a:endParaRPr>
          </a:p>
          <a:p>
            <a:endParaRPr lang="lt-LT" dirty="0"/>
          </a:p>
        </p:txBody>
      </p:sp>
      <p:sp>
        <p:nvSpPr>
          <p:cNvPr id="6" name="Turinio vietos rezervavimo ženklas 5"/>
          <p:cNvSpPr>
            <a:spLocks noGrp="1"/>
          </p:cNvSpPr>
          <p:nvPr>
            <p:ph sz="quarter" idx="4"/>
          </p:nvPr>
        </p:nvSpPr>
        <p:spPr>
          <a:xfrm>
            <a:off x="5562600" y="1600200"/>
            <a:ext cx="3429000" cy="5029200"/>
          </a:xfrm>
        </p:spPr>
        <p:txBody>
          <a:bodyPr>
            <a:normAutofit fontScale="62500" lnSpcReduction="20000"/>
          </a:bodyPr>
          <a:lstStyle/>
          <a:p>
            <a:r>
              <a:rPr lang="lt-LT" dirty="0">
                <a:latin typeface="Times New Roman" panose="02020603050405020304" pitchFamily="18" charset="0"/>
                <a:cs typeface="Times New Roman" panose="02020603050405020304" pitchFamily="18" charset="0"/>
              </a:rPr>
              <a:t>Rašytinės formos sandoriai sudaromi surašant vieną dokumentą, pasirašomą visų sandorio šalių, arba šalims apsikeičiant atskirais dokumentais. Rašytinės formos dokumentui prilyginami šalių pasirašyti dokumentai, perduoti telegrafinio, faksimilinio ryšio ar kitokiais telekomunikacijų galiniais įrenginiais, jeigu yra užtikrinta teksto apsauga ir galima identifikuoti parašą.</a:t>
            </a:r>
            <a:endParaRPr lang="lt-LT" dirty="0">
              <a:latin typeface="Times New Roman" panose="02020603050405020304" pitchFamily="18" charset="0"/>
              <a:cs typeface="Times New Roman" panose="02020603050405020304" pitchFamily="18" charset="0"/>
            </a:endParaRPr>
          </a:p>
          <a:p>
            <a:endParaRPr lang="lt-LT" dirty="0">
              <a:effectLst/>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Šalys susitarimu gali nustatyti papildomų rašytinės sandorio formos reikalavimų (tam tikrų asmenų parašų buvimas, dokumento antspaudavimas, specialios formos dokumento surašymas ir t. t.) bei numatyti tokių papildomų reikalavimų nesilaikymo teisines pasekmes. Kai šalys šių reikalavimų nesilaiko, sandoris laikomas nesudarytu, jeigu šalių susitarimu nenustatyta ko kita.</a:t>
            </a:r>
            <a:endParaRPr lang="lt-LT" dirty="0">
              <a:effectLst/>
              <a:latin typeface="Times New Roman" panose="02020603050405020304" pitchFamily="18" charset="0"/>
              <a:cs typeface="Times New Roman" panose="02020603050405020304" pitchFamily="18" charset="0"/>
            </a:endParaRPr>
          </a:p>
          <a:p>
            <a:endParaRPr lang="lt-LT" dirty="0"/>
          </a:p>
          <a:p>
            <a:endParaRPr lang="lt-LT"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Form of transactions</a:t>
            </a:r>
            <a:endParaRPr lang="lt-LT" dirty="0"/>
          </a:p>
        </p:txBody>
      </p:sp>
      <p:sp>
        <p:nvSpPr>
          <p:cNvPr id="3" name="Teksto vietos rezervavimo ženklas 2"/>
          <p:cNvSpPr>
            <a:spLocks noGrp="1"/>
          </p:cNvSpPr>
          <p:nvPr>
            <p:ph type="body" idx="1"/>
          </p:nvPr>
        </p:nvSpPr>
        <p:spPr>
          <a:xfrm>
            <a:off x="457200" y="1295401"/>
            <a:ext cx="4040188" cy="381000"/>
          </a:xfrm>
        </p:spPr>
        <p:txBody>
          <a:bodyPr>
            <a:normAutofit fontScale="92500" lnSpcReduction="20000"/>
          </a:bodyPr>
          <a:lstStyle/>
          <a:p>
            <a:pPr algn="ctr"/>
            <a:r>
              <a:rPr lang="en-GB" dirty="0">
                <a:solidFill>
                  <a:schemeClr val="tx2">
                    <a:lumMod val="60000"/>
                    <a:lumOff val="40000"/>
                  </a:schemeClr>
                </a:solidFill>
                <a:latin typeface="Times New Roman" panose="02020603050405020304" pitchFamily="18" charset="0"/>
                <a:cs typeface="Times New Roman" panose="02020603050405020304" pitchFamily="18" charset="0"/>
              </a:rPr>
              <a:t>Notarised transactions </a:t>
            </a:r>
            <a:endParaRPr lang="lt-LT"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4" name="Turinio vietos rezervavimo ženklas 3"/>
          <p:cNvSpPr>
            <a:spLocks noGrp="1"/>
          </p:cNvSpPr>
          <p:nvPr>
            <p:ph sz="half" idx="2"/>
          </p:nvPr>
        </p:nvSpPr>
        <p:spPr>
          <a:xfrm>
            <a:off x="457200" y="1676400"/>
            <a:ext cx="4267200" cy="4953000"/>
          </a:xfrm>
        </p:spPr>
        <p:txBody>
          <a:bodyPr>
            <a:normAutofit fontScale="92500" lnSpcReduction="10000"/>
          </a:bodyPr>
          <a:lstStyle/>
          <a:p>
            <a:pPr marL="0" indent="0">
              <a:buNone/>
            </a:pPr>
            <a:r>
              <a:rPr lang="en-GB" b="1" dirty="0">
                <a:effectLst/>
                <a:latin typeface="Times New Roman" panose="02020603050405020304" pitchFamily="18" charset="0"/>
                <a:cs typeface="Times New Roman" panose="02020603050405020304" pitchFamily="18" charset="0"/>
              </a:rPr>
              <a:t>The following transactions shall be drawn up in the notarial form:</a:t>
            </a:r>
            <a:endParaRPr lang="lt-LT" b="1" dirty="0">
              <a:effectLst/>
              <a:latin typeface="Times New Roman" panose="02020603050405020304" pitchFamily="18" charset="0"/>
              <a:cs typeface="Times New Roman" panose="02020603050405020304" pitchFamily="18" charset="0"/>
            </a:endParaRPr>
          </a:p>
          <a:p>
            <a:pPr marL="0" indent="0">
              <a:buNone/>
            </a:pPr>
            <a:r>
              <a:rPr lang="en-GB" b="1" dirty="0">
                <a:effectLst/>
                <a:latin typeface="Times New Roman" panose="02020603050405020304" pitchFamily="18" charset="0"/>
                <a:cs typeface="Times New Roman" panose="02020603050405020304" pitchFamily="18" charset="0"/>
              </a:rPr>
              <a:t>1) transactions on the transfer of the real rights in an immovable thing and transactions on the encumbrance of the real rights and of the immovable thing;</a:t>
            </a:r>
            <a:endParaRPr lang="lt-LT" b="1" dirty="0">
              <a:effectLst/>
              <a:latin typeface="Times New Roman" panose="02020603050405020304" pitchFamily="18" charset="0"/>
              <a:cs typeface="Times New Roman" panose="02020603050405020304" pitchFamily="18" charset="0"/>
            </a:endParaRPr>
          </a:p>
          <a:p>
            <a:pPr marL="0" indent="0">
              <a:buNone/>
            </a:pPr>
            <a:r>
              <a:rPr lang="en-GB" b="1" dirty="0">
                <a:effectLst/>
                <a:latin typeface="Times New Roman" panose="02020603050405020304" pitchFamily="18" charset="0"/>
                <a:cs typeface="Times New Roman" panose="02020603050405020304" pitchFamily="18" charset="0"/>
              </a:rPr>
              <a:t>2) contracts of marriage (pre-nuptial and post-nuptial);</a:t>
            </a:r>
            <a:endParaRPr lang="lt-LT" b="1" dirty="0">
              <a:effectLst/>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3) </a:t>
            </a:r>
            <a:r>
              <a:rPr lang="lt-LT" b="1" dirty="0">
                <a:latin typeface="Times New Roman" panose="02020603050405020304" pitchFamily="18" charset="0"/>
                <a:cs typeface="Times New Roman" panose="02020603050405020304" pitchFamily="18" charset="0"/>
              </a:rPr>
              <a:t>s</a:t>
            </a:r>
            <a:r>
              <a:rPr lang="en-US" b="1" dirty="0">
                <a:latin typeface="Times New Roman" panose="02020603050405020304" pitchFamily="18" charset="0"/>
                <a:cs typeface="Times New Roman" panose="02020603050405020304" pitchFamily="18" charset="0"/>
              </a:rPr>
              <a:t>ales contracts of equities</a:t>
            </a:r>
            <a:r>
              <a:rPr lang="lt-LT"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r>
              <a:rPr lang="lt-LT" b="1" dirty="0">
                <a:latin typeface="Times New Roman" panose="02020603050405020304" pitchFamily="18" charset="0"/>
                <a:cs typeface="Times New Roman" panose="02020603050405020304" pitchFamily="18" charset="0"/>
              </a:rPr>
              <a:t>4)</a:t>
            </a:r>
            <a:r>
              <a:rPr lang="en-GB" b="1" dirty="0">
                <a:effectLst/>
                <a:latin typeface="Times New Roman" panose="02020603050405020304" pitchFamily="18" charset="0"/>
                <a:cs typeface="Times New Roman" panose="02020603050405020304" pitchFamily="18" charset="0"/>
              </a:rPr>
              <a:t> other transactions which are to be notarised in accordance with the mandatory provisions of Civil Code.</a:t>
            </a:r>
            <a:endParaRPr lang="lt-LT" b="1" dirty="0">
              <a:effectLst/>
              <a:latin typeface="Times New Roman" panose="02020603050405020304" pitchFamily="18" charset="0"/>
              <a:cs typeface="Times New Roman" panose="02020603050405020304" pitchFamily="18" charset="0"/>
            </a:endParaRPr>
          </a:p>
          <a:p>
            <a:pPr marL="0" indent="0">
              <a:buNone/>
            </a:pPr>
            <a:endParaRPr lang="lt-LT" dirty="0"/>
          </a:p>
        </p:txBody>
      </p:sp>
      <p:sp>
        <p:nvSpPr>
          <p:cNvPr id="5" name="Teksto vietos rezervavimo ženklas 4"/>
          <p:cNvSpPr>
            <a:spLocks noGrp="1"/>
          </p:cNvSpPr>
          <p:nvPr>
            <p:ph type="body" sz="quarter" idx="3"/>
          </p:nvPr>
        </p:nvSpPr>
        <p:spPr>
          <a:xfrm>
            <a:off x="5105400" y="1295401"/>
            <a:ext cx="3581400" cy="533400"/>
          </a:xfrm>
        </p:spPr>
        <p:txBody>
          <a:bodyPr/>
          <a:lstStyle/>
          <a:p>
            <a:r>
              <a:rPr lang="lt-LT" dirty="0">
                <a:solidFill>
                  <a:schemeClr val="tx2">
                    <a:lumMod val="60000"/>
                    <a:lumOff val="40000"/>
                  </a:schemeClr>
                </a:solidFill>
                <a:latin typeface="Times New Roman" panose="02020603050405020304" pitchFamily="18" charset="0"/>
                <a:cs typeface="Times New Roman" panose="02020603050405020304" pitchFamily="18" charset="0"/>
              </a:rPr>
              <a:t>Notarinė sandorių forma</a:t>
            </a:r>
            <a:endParaRPr lang="lt-LT"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Turinio vietos rezervavimo ženklas 5"/>
          <p:cNvSpPr>
            <a:spLocks noGrp="1"/>
          </p:cNvSpPr>
          <p:nvPr>
            <p:ph sz="quarter" idx="4"/>
          </p:nvPr>
        </p:nvSpPr>
        <p:spPr>
          <a:xfrm>
            <a:off x="5181600" y="1905000"/>
            <a:ext cx="3733800" cy="4495800"/>
          </a:xfrm>
        </p:spPr>
        <p:txBody>
          <a:bodyPr>
            <a:normAutofit fontScale="62500" lnSpcReduction="20000"/>
          </a:bodyPr>
          <a:lstStyle/>
          <a:p>
            <a:pPr marL="0" indent="0">
              <a:buNone/>
            </a:pPr>
            <a:r>
              <a:rPr lang="lt-LT" dirty="0">
                <a:latin typeface="Times New Roman" panose="02020603050405020304" pitchFamily="18" charset="0"/>
                <a:cs typeface="Times New Roman" panose="02020603050405020304" pitchFamily="18" charset="0"/>
              </a:rPr>
              <a:t>Notarine forma turi būti sudaromi:</a:t>
            </a:r>
            <a:endParaRPr lang="lt-LT"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 </a:t>
            </a:r>
            <a:r>
              <a:rPr lang="lt-LT" dirty="0">
                <a:latin typeface="Times New Roman" panose="02020603050405020304" pitchFamily="18" charset="0"/>
                <a:cs typeface="Times New Roman" panose="02020603050405020304" pitchFamily="18" charset="0"/>
              </a:rPr>
              <a:t>daiktinių teisių į nekilnojamąjį daiktą perleidimo ir daiktinių teisių bei nekilnojamojo daikto suvaržymo sandoriai </a:t>
            </a:r>
            <a:r>
              <a:rPr lang="en-US" dirty="0">
                <a:latin typeface="Times New Roman" panose="02020603050405020304" pitchFamily="18" charset="0"/>
                <a:cs typeface="Times New Roman" panose="02020603050405020304" pitchFamily="18" charset="0"/>
              </a:rPr>
              <a:t>(</a:t>
            </a:r>
            <a:r>
              <a:rPr lang="lt-LT" dirty="0">
                <a:latin typeface="Times New Roman" panose="02020603050405020304" pitchFamily="18" charset="0"/>
                <a:cs typeface="Times New Roman" panose="02020603050405020304" pitchFamily="18" charset="0"/>
              </a:rPr>
              <a:t>išskyrus bankroto proceso metu sudaromus nekilnojamojo daikto perleidimo sandorius</a:t>
            </a:r>
            <a:r>
              <a:rPr lang="en-US" dirty="0">
                <a:latin typeface="Times New Roman" panose="02020603050405020304" pitchFamily="18" charset="0"/>
                <a:cs typeface="Times New Roman" panose="02020603050405020304" pitchFamily="18" charset="0"/>
              </a:rPr>
              <a:t>);</a:t>
            </a:r>
            <a:r>
              <a:rPr lang="lt-LT"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lt-LT" dirty="0">
                <a:latin typeface="Times New Roman" panose="02020603050405020304" pitchFamily="18" charset="0"/>
                <a:cs typeface="Times New Roman" panose="02020603050405020304" pitchFamily="18" charset="0"/>
              </a:rPr>
              <a:t>2) vedybų sutartys (ikivedybinė ir </a:t>
            </a:r>
            <a:r>
              <a:rPr lang="lt-LT" dirty="0" err="1">
                <a:latin typeface="Times New Roman" panose="02020603050405020304" pitchFamily="18" charset="0"/>
                <a:cs typeface="Times New Roman" panose="02020603050405020304" pitchFamily="18" charset="0"/>
              </a:rPr>
              <a:t>povedybinė</a:t>
            </a:r>
            <a:r>
              <a:rPr lang="lt-LT" dirty="0">
                <a:latin typeface="Times New Roman" panose="02020603050405020304" pitchFamily="18" charset="0"/>
                <a:cs typeface="Times New Roman" panose="02020603050405020304" pitchFamily="18" charset="0"/>
              </a:rPr>
              <a:t>);</a:t>
            </a:r>
            <a:endParaRPr lang="lt-LT" dirty="0">
              <a:effectLst/>
              <a:latin typeface="Times New Roman" panose="02020603050405020304" pitchFamily="18" charset="0"/>
              <a:cs typeface="Times New Roman" panose="02020603050405020304" pitchFamily="18" charset="0"/>
            </a:endParaRPr>
          </a:p>
          <a:p>
            <a:pPr marL="0" indent="0">
              <a:buNone/>
            </a:pPr>
            <a:r>
              <a:rPr lang="lt-LT">
                <a:latin typeface="Times New Roman" panose="02020603050405020304" pitchFamily="18" charset="0"/>
                <a:cs typeface="Times New Roman" panose="02020603050405020304" pitchFamily="18" charset="0"/>
              </a:rPr>
              <a:t>3</a:t>
            </a:r>
            <a:r>
              <a:rPr lang="lt-LT" dirty="0">
                <a:latin typeface="Times New Roman" panose="02020603050405020304" pitchFamily="18" charset="0"/>
                <a:cs typeface="Times New Roman" panose="02020603050405020304" pitchFamily="18" charset="0"/>
              </a:rPr>
              <a:t>) uždarųjų akcinių bendrovių akcijų pirkimo–pardavimo sutartys, kai parduodama 25 procentai ar daugiau uždarosios akcinės bendrovės akcijų arba akcijų pardavimo kaina yra didesnė kaip keturiolika tūkstančių penki šimtai eurų, išskyrus atvejus, kai akcininkų asmeninės vertybinių popierių sąskaitos tvarkomos vertybinių popierių rinką reglamentuojančių teisės aktų nustatyta tvarka;</a:t>
            </a:r>
            <a:endParaRPr lang="lt-LT" dirty="0">
              <a:latin typeface="Times New Roman" panose="02020603050405020304" pitchFamily="18" charset="0"/>
              <a:cs typeface="Times New Roman" panose="02020603050405020304" pitchFamily="18" charset="0"/>
            </a:endParaRPr>
          </a:p>
          <a:p>
            <a:pPr marL="0" indent="0">
              <a:buNone/>
            </a:pPr>
            <a:r>
              <a:rPr lang="lt-LT" dirty="0">
                <a:latin typeface="Times New Roman" panose="02020603050405020304" pitchFamily="18" charset="0"/>
                <a:cs typeface="Times New Roman" panose="02020603050405020304" pitchFamily="18" charset="0"/>
              </a:rPr>
              <a:t>4) kiti sandoriai, kuriems </a:t>
            </a:r>
            <a:r>
              <a:rPr lang="en-US" dirty="0">
                <a:latin typeface="Times New Roman" panose="02020603050405020304" pitchFamily="18" charset="0"/>
                <a:cs typeface="Times New Roman" panose="02020603050405020304" pitchFamily="18" charset="0"/>
              </a:rPr>
              <a:t>CK</a:t>
            </a:r>
            <a:r>
              <a:rPr lang="lt-LT" dirty="0">
                <a:latin typeface="Times New Roman" panose="02020603050405020304" pitchFamily="18" charset="0"/>
                <a:cs typeface="Times New Roman" panose="02020603050405020304" pitchFamily="18" charset="0"/>
              </a:rPr>
              <a:t> nustato privalomą notarinę formą.</a:t>
            </a:r>
            <a:endParaRPr lang="lt-LT" dirty="0">
              <a:latin typeface="Times New Roman" panose="02020603050405020304" pitchFamily="18" charset="0"/>
              <a:cs typeface="Times New Roman" panose="02020603050405020304" pitchFamily="18" charset="0"/>
            </a:endParaRPr>
          </a:p>
          <a:p>
            <a:endParaRPr lang="lt-LT"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rmAutofit fontScale="90000"/>
          </a:bodyPr>
          <a:lstStyle/>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Kinds of Objects of Civil Rights</a:t>
            </a:r>
            <a:b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br>
            <a:r>
              <a:rPr lang="lt-LT" dirty="0">
                <a:solidFill>
                  <a:schemeClr val="tx2">
                    <a:lumMod val="60000"/>
                    <a:lumOff val="40000"/>
                  </a:schemeClr>
                </a:solidFill>
                <a:latin typeface="Times New Roman" panose="02020603050405020304" pitchFamily="18" charset="0"/>
                <a:cs typeface="Times New Roman" panose="02020603050405020304" pitchFamily="18" charset="0"/>
              </a:rPr>
              <a:t>Civilinių teisių objektų rūšys</a:t>
            </a:r>
            <a:endParaRPr lang="lt-LT"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Turinio vietos rezervavimo ženklas 2"/>
          <p:cNvSpPr>
            <a:spLocks noGrp="1"/>
          </p:cNvSpPr>
          <p:nvPr>
            <p:ph sz="half" idx="1"/>
          </p:nvPr>
        </p:nvSpPr>
        <p:spPr>
          <a:xfrm>
            <a:off x="304800" y="1600200"/>
            <a:ext cx="4419600" cy="5105400"/>
          </a:xfrm>
        </p:spPr>
        <p:txBody>
          <a:bodyPr>
            <a:normAutofit fontScale="62500" lnSpcReduction="20000"/>
          </a:bodyPr>
          <a:lstStyle/>
          <a:p>
            <a:r>
              <a:rPr lang="en-GB" sz="3200" b="1" dirty="0">
                <a:effectLst/>
                <a:latin typeface="Times New Roman" panose="02020603050405020304" pitchFamily="18" charset="0"/>
                <a:cs typeface="Times New Roman" panose="02020603050405020304" pitchFamily="18" charset="0"/>
              </a:rPr>
              <a:t>Objects of civil rights shall be things, money and securities, other property and property rights, results of intellectual activities, information, actions and results thereof, as well as any other material and non-material values.</a:t>
            </a:r>
            <a:endParaRPr lang="en-GB" sz="3200" b="1" dirty="0">
              <a:effectLst/>
              <a:latin typeface="Times New Roman" panose="02020603050405020304" pitchFamily="18" charset="0"/>
              <a:cs typeface="Times New Roman" panose="02020603050405020304" pitchFamily="18" charset="0"/>
            </a:endParaRPr>
          </a:p>
          <a:p>
            <a:endParaRPr lang="lt-LT" sz="3200" b="1" dirty="0">
              <a:effectLst/>
              <a:latin typeface="Times New Roman" panose="02020603050405020304" pitchFamily="18" charset="0"/>
              <a:cs typeface="Times New Roman" panose="02020603050405020304" pitchFamily="18" charset="0"/>
            </a:endParaRPr>
          </a:p>
          <a:p>
            <a:r>
              <a:rPr lang="en-GB" sz="3200" b="1" dirty="0">
                <a:effectLst/>
                <a:latin typeface="Times New Roman" panose="02020603050405020304" pitchFamily="18" charset="0"/>
                <a:cs typeface="Times New Roman" panose="02020603050405020304" pitchFamily="18" charset="0"/>
              </a:rPr>
              <a:t>Things and property the turnover of which is restricted may be considered to be objects of civil rights only in the cases established by laws. Things which are withdrawn from civil use or the turnover of which is restricted must be imperatively indicated in the laws. Otherwise, the civil turnover of things or property shall not be considered restricted.</a:t>
            </a:r>
            <a:endParaRPr lang="lt-LT" sz="3200" b="1" dirty="0">
              <a:effectLst/>
              <a:latin typeface="Times New Roman" panose="02020603050405020304" pitchFamily="18" charset="0"/>
              <a:cs typeface="Times New Roman" panose="02020603050405020304" pitchFamily="18" charset="0"/>
            </a:endParaRPr>
          </a:p>
          <a:p>
            <a:endParaRPr lang="lt-LT" dirty="0"/>
          </a:p>
        </p:txBody>
      </p:sp>
      <p:sp>
        <p:nvSpPr>
          <p:cNvPr id="4" name="Turinio vietos rezervavimo ženklas 3"/>
          <p:cNvSpPr>
            <a:spLocks noGrp="1"/>
          </p:cNvSpPr>
          <p:nvPr>
            <p:ph sz="half" idx="2"/>
          </p:nvPr>
        </p:nvSpPr>
        <p:spPr>
          <a:xfrm>
            <a:off x="4876800" y="1676400"/>
            <a:ext cx="4114800" cy="5181600"/>
          </a:xfrm>
        </p:spPr>
        <p:txBody>
          <a:bodyPr>
            <a:normAutofit fontScale="62500" lnSpcReduction="20000"/>
          </a:bodyPr>
          <a:lstStyle/>
          <a:p>
            <a:r>
              <a:rPr lang="lt-LT" sz="3200" dirty="0">
                <a:latin typeface="Times New Roman" panose="02020603050405020304" pitchFamily="18" charset="0"/>
                <a:cs typeface="Times New Roman" panose="02020603050405020304" pitchFamily="18" charset="0"/>
              </a:rPr>
              <a:t>Civilinių teisių objektai yra daiktai, pinigai ir vertybiniai popieriai, kitas turtas bei turtinės teisės, intelektinės veiklos rezultatai, informacija, veiksmai ir veiksmų rezultatai, taip pat kitos turtinės ir neturtinės vertybės.</a:t>
            </a:r>
            <a:endParaRPr lang="en-US" sz="3200" dirty="0">
              <a:effectLst/>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lt-LT" sz="3200" dirty="0">
                <a:latin typeface="Times New Roman" panose="02020603050405020304" pitchFamily="18" charset="0"/>
                <a:cs typeface="Times New Roman" panose="02020603050405020304" pitchFamily="18" charset="0"/>
              </a:rPr>
              <a:t>Daiktai ir turtas, kurių apyvarta yra ribota, gali būti civilinių teisių objektai tik įstatymų numatytais atvejais. Daiktai, kurie yra išimti iš civilinės apyvartos ar kurių apyvarta yra ribota, turi būti įsakmiai nurodyti įstatymuose. Priešingu atveju laikoma, jog tų daiktų ar turto civilinė apyvarta neapribota.</a:t>
            </a:r>
            <a:endParaRPr lang="lt-LT" sz="3200" dirty="0">
              <a:effectLst/>
              <a:latin typeface="Times New Roman" panose="02020603050405020304" pitchFamily="18" charset="0"/>
              <a:cs typeface="Times New Roman" panose="02020603050405020304" pitchFamily="18" charset="0"/>
            </a:endParaRPr>
          </a:p>
          <a:p>
            <a:endParaRPr lang="lt-LT"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274638"/>
            <a:ext cx="8229600" cy="944562"/>
          </a:xfrm>
        </p:spPr>
        <p:txBody>
          <a:bodyPr>
            <a:normAutofit fontScale="90000"/>
          </a:bodyPr>
          <a:lstStyle/>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Things as Object of Civil Rights </a:t>
            </a:r>
            <a:b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br>
            <a:r>
              <a:rPr lang="lt-LT" sz="3100" dirty="0">
                <a:solidFill>
                  <a:schemeClr val="tx2">
                    <a:lumMod val="60000"/>
                    <a:lumOff val="40000"/>
                  </a:schemeClr>
                </a:solidFill>
                <a:latin typeface="Times New Roman" panose="02020603050405020304" pitchFamily="18" charset="0"/>
                <a:cs typeface="Times New Roman" panose="02020603050405020304" pitchFamily="18" charset="0"/>
              </a:rPr>
              <a:t>Daiktai, kaip civilinių teisių objektai</a:t>
            </a:r>
            <a:endParaRPr lang="lt-LT" sz="31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Turinio vietos rezervavimo ženklas 2"/>
          <p:cNvSpPr>
            <a:spLocks noGrp="1"/>
          </p:cNvSpPr>
          <p:nvPr>
            <p:ph sz="half" idx="1"/>
          </p:nvPr>
        </p:nvSpPr>
        <p:spPr>
          <a:xfrm>
            <a:off x="457200" y="1600200"/>
            <a:ext cx="4191000" cy="5181600"/>
          </a:xfrm>
        </p:spPr>
        <p:txBody>
          <a:bodyPr>
            <a:normAutofit fontScale="40000" lnSpcReduction="20000"/>
          </a:bodyPr>
          <a:lstStyle/>
          <a:p>
            <a:pPr marL="0" indent="0">
              <a:buNone/>
            </a:pPr>
            <a:r>
              <a:rPr lang="en-GB" sz="4500" b="1" dirty="0">
                <a:effectLst/>
              </a:rPr>
              <a:t>1</a:t>
            </a:r>
            <a:r>
              <a:rPr lang="en-GB" sz="4500" b="1" dirty="0">
                <a:effectLst/>
                <a:latin typeface="Times New Roman" panose="02020603050405020304" pitchFamily="18" charset="0"/>
                <a:cs typeface="Times New Roman" panose="02020603050405020304" pitchFamily="18" charset="0"/>
              </a:rPr>
              <a:t>. Things as object of civil rights shall be divided into movables and </a:t>
            </a:r>
            <a:r>
              <a:rPr lang="en-GB" sz="4500" b="1" dirty="0" err="1">
                <a:effectLst/>
                <a:latin typeface="Times New Roman" panose="02020603050405020304" pitchFamily="18" charset="0"/>
                <a:cs typeface="Times New Roman" panose="02020603050405020304" pitchFamily="18" charset="0"/>
              </a:rPr>
              <a:t>immovables</a:t>
            </a:r>
            <a:r>
              <a:rPr lang="en-GB" sz="4500" b="1" dirty="0">
                <a:effectLst/>
                <a:latin typeface="Times New Roman" panose="02020603050405020304" pitchFamily="18" charset="0"/>
                <a:cs typeface="Times New Roman" panose="02020603050405020304" pitchFamily="18" charset="0"/>
              </a:rPr>
              <a:t>.</a:t>
            </a:r>
            <a:endParaRPr lang="lt-LT" sz="4500" b="1" dirty="0">
              <a:effectLst/>
              <a:latin typeface="Times New Roman" panose="02020603050405020304" pitchFamily="18" charset="0"/>
              <a:cs typeface="Times New Roman" panose="02020603050405020304" pitchFamily="18" charset="0"/>
            </a:endParaRPr>
          </a:p>
          <a:p>
            <a:pPr marL="0" indent="0">
              <a:buNone/>
            </a:pPr>
            <a:r>
              <a:rPr lang="en-GB" sz="4500" b="1" dirty="0">
                <a:effectLst/>
                <a:latin typeface="Times New Roman" panose="02020603050405020304" pitchFamily="18" charset="0"/>
                <a:cs typeface="Times New Roman" panose="02020603050405020304" pitchFamily="18" charset="0"/>
              </a:rPr>
              <a:t>2. Land and other things which are connected with land and which cannot be moved from one place to another without change of their purpose and essential reduction of their value are </a:t>
            </a:r>
            <a:r>
              <a:rPr lang="en-GB" sz="4500" b="1" dirty="0" err="1">
                <a:effectLst/>
                <a:latin typeface="Times New Roman" panose="02020603050405020304" pitchFamily="18" charset="0"/>
                <a:cs typeface="Times New Roman" panose="02020603050405020304" pitchFamily="18" charset="0"/>
              </a:rPr>
              <a:t>immovables</a:t>
            </a:r>
            <a:r>
              <a:rPr lang="en-GB" sz="4500" b="1" dirty="0">
                <a:effectLst/>
                <a:latin typeface="Times New Roman" panose="02020603050405020304" pitchFamily="18" charset="0"/>
                <a:cs typeface="Times New Roman" panose="02020603050405020304" pitchFamily="18" charset="0"/>
              </a:rPr>
              <a:t> (buildings, equipment, perennial plants and other things which, according to their purpose and nature, are deemed to be immovable).</a:t>
            </a:r>
            <a:endParaRPr lang="lt-LT" sz="4500" b="1" dirty="0">
              <a:effectLst/>
              <a:latin typeface="Times New Roman" panose="02020603050405020304" pitchFamily="18" charset="0"/>
              <a:cs typeface="Times New Roman" panose="02020603050405020304" pitchFamily="18" charset="0"/>
            </a:endParaRPr>
          </a:p>
          <a:p>
            <a:pPr marL="0" indent="0">
              <a:buNone/>
            </a:pPr>
            <a:r>
              <a:rPr lang="en-GB" sz="4500" b="1" dirty="0">
                <a:effectLst/>
                <a:latin typeface="Times New Roman" panose="02020603050405020304" pitchFamily="18" charset="0"/>
                <a:cs typeface="Times New Roman" panose="02020603050405020304" pitchFamily="18" charset="0"/>
              </a:rPr>
              <a:t>3. Ships and aircraft, the mandatory legal registration for which is established by laws, are also considered to be immovable. Any other property may also be attributed to immovable by the laws.</a:t>
            </a:r>
            <a:endParaRPr lang="lt-LT" sz="4500" b="1" dirty="0">
              <a:effectLst/>
              <a:latin typeface="Times New Roman" panose="02020603050405020304" pitchFamily="18" charset="0"/>
              <a:cs typeface="Times New Roman" panose="02020603050405020304" pitchFamily="18" charset="0"/>
            </a:endParaRPr>
          </a:p>
          <a:p>
            <a:pPr marL="0" indent="0">
              <a:buNone/>
            </a:pPr>
            <a:r>
              <a:rPr lang="en-GB" sz="4500" b="1" dirty="0">
                <a:effectLst/>
                <a:latin typeface="Times New Roman" panose="02020603050405020304" pitchFamily="18" charset="0"/>
                <a:cs typeface="Times New Roman" panose="02020603050405020304" pitchFamily="18" charset="0"/>
              </a:rPr>
              <a:t>4. Things which can be moved from one place to another without a change of their purpose and considerable reduction of their value are considered to be movables, unless otherwise provided for by laws.</a:t>
            </a:r>
            <a:endParaRPr lang="lt-LT" sz="4500" b="1" dirty="0">
              <a:effectLst/>
              <a:latin typeface="Times New Roman" panose="02020603050405020304" pitchFamily="18" charset="0"/>
              <a:cs typeface="Times New Roman" panose="02020603050405020304" pitchFamily="18" charset="0"/>
            </a:endParaRPr>
          </a:p>
          <a:p>
            <a:endParaRPr lang="lt-LT" dirty="0"/>
          </a:p>
        </p:txBody>
      </p:sp>
      <p:sp>
        <p:nvSpPr>
          <p:cNvPr id="4" name="Turinio vietos rezervavimo ženklas 3"/>
          <p:cNvSpPr>
            <a:spLocks noGrp="1"/>
          </p:cNvSpPr>
          <p:nvPr>
            <p:ph sz="half" idx="2"/>
          </p:nvPr>
        </p:nvSpPr>
        <p:spPr>
          <a:xfrm>
            <a:off x="5105400" y="1371600"/>
            <a:ext cx="3962400" cy="5334000"/>
          </a:xfrm>
        </p:spPr>
        <p:txBody>
          <a:bodyPr>
            <a:normAutofit fontScale="40000" lnSpcReduction="20000"/>
          </a:bodyPr>
          <a:lstStyle/>
          <a:p>
            <a:pPr marL="0" indent="0">
              <a:buNone/>
            </a:pPr>
            <a:r>
              <a:rPr lang="lt-LT" sz="4500" dirty="0">
                <a:latin typeface="Times New Roman" panose="02020603050405020304" pitchFamily="18" charset="0"/>
                <a:cs typeface="Times New Roman" panose="02020603050405020304" pitchFamily="18" charset="0"/>
              </a:rPr>
              <a:t>Daiktai, kaip civilinių teisių objektai, skirstomi į kilnojamuosius ir nekilnojamuosius.</a:t>
            </a:r>
            <a:endParaRPr lang="lt-LT" sz="4500" dirty="0">
              <a:effectLst/>
              <a:latin typeface="Times New Roman" panose="02020603050405020304" pitchFamily="18" charset="0"/>
              <a:cs typeface="Times New Roman" panose="02020603050405020304" pitchFamily="18" charset="0"/>
            </a:endParaRPr>
          </a:p>
          <a:p>
            <a:pPr marL="0" indent="0">
              <a:buNone/>
            </a:pPr>
            <a:r>
              <a:rPr lang="lt-LT" sz="4500" dirty="0">
                <a:latin typeface="Times New Roman" panose="02020603050405020304" pitchFamily="18" charset="0"/>
                <a:cs typeface="Times New Roman" panose="02020603050405020304" pitchFamily="18" charset="0"/>
              </a:rPr>
              <a:t>2. Nekilnojamieji daiktai yra žemė ir kiti daiktai, kurie susiję su žeme ir kurių negalima perkelti iš vienos vietos į kitą nepakeitus jų paskirties bei iš esmės nesumažinus jų vertės (pastatai, įrenginiai, sodiniai ir kiti daiktai, kurie pagal paskirtį ir prigimtį yra nekilnojamieji).</a:t>
            </a:r>
            <a:endParaRPr lang="lt-LT" sz="4500" dirty="0">
              <a:effectLst/>
              <a:latin typeface="Times New Roman" panose="02020603050405020304" pitchFamily="18" charset="0"/>
              <a:cs typeface="Times New Roman" panose="02020603050405020304" pitchFamily="18" charset="0"/>
            </a:endParaRPr>
          </a:p>
          <a:p>
            <a:pPr marL="0" indent="0">
              <a:buNone/>
            </a:pPr>
            <a:r>
              <a:rPr lang="lt-LT" sz="4500" dirty="0">
                <a:latin typeface="Times New Roman" panose="02020603050405020304" pitchFamily="18" charset="0"/>
                <a:cs typeface="Times New Roman" panose="02020603050405020304" pitchFamily="18" charset="0"/>
              </a:rPr>
              <a:t>3. Nekilnojamiesiems daiktams taip pat prilyginami įstatymuose numatyti laivai ir orlaiviai, kuriems nustatyta privaloma teisinė registracija. Įstatymai gali pripažinti nekilnojamaisiais daiktais ir kitą turtą.</a:t>
            </a:r>
            <a:endParaRPr lang="lt-LT" sz="4500" dirty="0">
              <a:effectLst/>
              <a:latin typeface="Times New Roman" panose="02020603050405020304" pitchFamily="18" charset="0"/>
              <a:cs typeface="Times New Roman" panose="02020603050405020304" pitchFamily="18" charset="0"/>
            </a:endParaRPr>
          </a:p>
          <a:p>
            <a:pPr marL="0" indent="0">
              <a:buNone/>
            </a:pPr>
            <a:r>
              <a:rPr lang="lt-LT" sz="4500" dirty="0">
                <a:latin typeface="Times New Roman" panose="02020603050405020304" pitchFamily="18" charset="0"/>
                <a:cs typeface="Times New Roman" panose="02020603050405020304" pitchFamily="18" charset="0"/>
              </a:rPr>
              <a:t>4. Daiktai, kuriuos galima perkelti iš vienos vietos į kitą nepakeitus jų paskirties ir iš esmės nesumažinus jų vertės, laikomi kilnojamaisiais, jeigu įstatymai nenustato ko kita.</a:t>
            </a:r>
            <a:endParaRPr lang="lt-LT" sz="4500" dirty="0">
              <a:effectLst/>
              <a:latin typeface="Times New Roman" panose="02020603050405020304" pitchFamily="18" charset="0"/>
              <a:cs typeface="Times New Roman" panose="02020603050405020304" pitchFamily="18" charset="0"/>
            </a:endParaRPr>
          </a:p>
          <a:p>
            <a:endParaRPr lang="lt-LT"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Autofit/>
          </a:bodyPr>
          <a:lstStyle/>
          <a:p>
            <a:r>
              <a:rPr lang="en-GB" sz="3600" b="1" dirty="0">
                <a:solidFill>
                  <a:schemeClr val="tx2">
                    <a:lumMod val="60000"/>
                    <a:lumOff val="40000"/>
                  </a:schemeClr>
                </a:solidFill>
                <a:effectLst/>
                <a:latin typeface="Times New Roman" panose="02020603050405020304" pitchFamily="18" charset="0"/>
                <a:cs typeface="Times New Roman" panose="02020603050405020304" pitchFamily="18" charset="0"/>
              </a:rPr>
              <a:t>Kinds of things as objects of civil rights</a:t>
            </a:r>
            <a:br>
              <a:rPr lang="en-GB" sz="3600" b="1" dirty="0">
                <a:solidFill>
                  <a:schemeClr val="tx2">
                    <a:lumMod val="60000"/>
                    <a:lumOff val="40000"/>
                  </a:schemeClr>
                </a:solidFill>
                <a:effectLst/>
                <a:latin typeface="Times New Roman" panose="02020603050405020304" pitchFamily="18" charset="0"/>
                <a:cs typeface="Times New Roman" panose="02020603050405020304" pitchFamily="18" charset="0"/>
              </a:rPr>
            </a:br>
            <a:r>
              <a:rPr lang="lt-LT" sz="2400" b="1" dirty="0">
                <a:solidFill>
                  <a:schemeClr val="tx2">
                    <a:lumMod val="60000"/>
                    <a:lumOff val="40000"/>
                  </a:schemeClr>
                </a:solidFill>
                <a:latin typeface="Times New Roman" panose="02020603050405020304" pitchFamily="18" charset="0"/>
                <a:cs typeface="Times New Roman" panose="02020603050405020304" pitchFamily="18" charset="0"/>
              </a:rPr>
              <a:t>Daiktų, kaip civilinių teisių objektų, rūšys</a:t>
            </a:r>
            <a:endParaRPr lang="lt-LT"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Turinio vietos rezervavimo ženklas 2"/>
          <p:cNvSpPr>
            <a:spLocks noGrp="1"/>
          </p:cNvSpPr>
          <p:nvPr>
            <p:ph sz="half" idx="1"/>
          </p:nvPr>
        </p:nvSpPr>
        <p:spPr>
          <a:xfrm>
            <a:off x="457200" y="1600200"/>
            <a:ext cx="4267200" cy="5029200"/>
          </a:xfrm>
        </p:spPr>
        <p:txBody>
          <a:bodyPr>
            <a:normAutofit fontScale="92500" lnSpcReduction="20000"/>
          </a:bodyPr>
          <a:lstStyle/>
          <a:p>
            <a:r>
              <a:rPr lang="en-GB" b="1" dirty="0">
                <a:effectLst/>
                <a:latin typeface="Times New Roman" panose="02020603050405020304" pitchFamily="18" charset="0"/>
                <a:cs typeface="Times New Roman" panose="02020603050405020304" pitchFamily="18" charset="0"/>
              </a:rPr>
              <a:t>Things as objects of civil rights shall be divided into things determined by their individual features and things determined by their specific properties.</a:t>
            </a:r>
            <a:endParaRPr lang="en-GB" b="1" dirty="0">
              <a:effectLst/>
              <a:latin typeface="Times New Roman" panose="02020603050405020304" pitchFamily="18" charset="0"/>
              <a:cs typeface="Times New Roman" panose="02020603050405020304" pitchFamily="18" charset="0"/>
            </a:endParaRPr>
          </a:p>
          <a:p>
            <a:endParaRPr lang="lt-LT" b="1" dirty="0">
              <a:effectLst/>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Things also are divided into divisible and </a:t>
            </a:r>
            <a:r>
              <a:rPr lang="en-GB" b="1" dirty="0" err="1">
                <a:effectLst/>
                <a:latin typeface="Times New Roman" panose="02020603050405020304" pitchFamily="18" charset="0"/>
                <a:cs typeface="Times New Roman" panose="02020603050405020304" pitchFamily="18" charset="0"/>
              </a:rPr>
              <a:t>undivisible</a:t>
            </a:r>
            <a:r>
              <a:rPr lang="en-GB" b="1" dirty="0">
                <a:effectLst/>
                <a:latin typeface="Times New Roman" panose="02020603050405020304" pitchFamily="18" charset="0"/>
                <a:cs typeface="Times New Roman" panose="02020603050405020304" pitchFamily="18" charset="0"/>
              </a:rPr>
              <a:t>, </a:t>
            </a:r>
            <a:r>
              <a:rPr lang="en-GB" b="1" dirty="0" err="1">
                <a:effectLst/>
                <a:latin typeface="Times New Roman" panose="02020603050405020304" pitchFamily="18" charset="0"/>
                <a:cs typeface="Times New Roman" panose="02020603050405020304" pitchFamily="18" charset="0"/>
              </a:rPr>
              <a:t>consumptable</a:t>
            </a:r>
            <a:r>
              <a:rPr lang="en-GB" b="1" dirty="0">
                <a:effectLst/>
                <a:latin typeface="Times New Roman" panose="02020603050405020304" pitchFamily="18" charset="0"/>
                <a:cs typeface="Times New Roman" panose="02020603050405020304" pitchFamily="18" charset="0"/>
              </a:rPr>
              <a:t> and </a:t>
            </a:r>
            <a:r>
              <a:rPr lang="en-GB" b="1" dirty="0" err="1">
                <a:effectLst/>
                <a:latin typeface="Times New Roman" panose="02020603050405020304" pitchFamily="18" charset="0"/>
                <a:cs typeface="Times New Roman" panose="02020603050405020304" pitchFamily="18" charset="0"/>
              </a:rPr>
              <a:t>unconsumptable</a:t>
            </a:r>
            <a:r>
              <a:rPr lang="en-GB" b="1" dirty="0">
                <a:effectLst/>
                <a:latin typeface="Times New Roman" panose="02020603050405020304" pitchFamily="18" charset="0"/>
                <a:cs typeface="Times New Roman" panose="02020603050405020304" pitchFamily="18" charset="0"/>
              </a:rPr>
              <a:t>, principals and accessories.</a:t>
            </a:r>
            <a:endParaRPr lang="lt-LT" b="1" dirty="0">
              <a:effectLst/>
              <a:latin typeface="Times New Roman" panose="02020603050405020304" pitchFamily="18" charset="0"/>
              <a:cs typeface="Times New Roman" panose="02020603050405020304" pitchFamily="18" charset="0"/>
            </a:endParaRPr>
          </a:p>
          <a:p>
            <a:endParaRPr lang="lt-LT" dirty="0"/>
          </a:p>
        </p:txBody>
      </p:sp>
      <p:sp>
        <p:nvSpPr>
          <p:cNvPr id="4" name="Turinio vietos rezervavimo ženklas 3"/>
          <p:cNvSpPr>
            <a:spLocks noGrp="1"/>
          </p:cNvSpPr>
          <p:nvPr>
            <p:ph sz="half" idx="2"/>
          </p:nvPr>
        </p:nvSpPr>
        <p:spPr>
          <a:xfrm>
            <a:off x="4953000" y="1600200"/>
            <a:ext cx="3962400" cy="4876800"/>
          </a:xfrm>
        </p:spPr>
        <p:txBody>
          <a:bodyPr>
            <a:normAutofit fontScale="92500" lnSpcReduction="20000"/>
          </a:bodyPr>
          <a:lstStyle/>
          <a:p>
            <a:r>
              <a:rPr lang="lt-LT" dirty="0">
                <a:latin typeface="Times New Roman" panose="02020603050405020304" pitchFamily="18" charset="0"/>
                <a:cs typeface="Times New Roman" panose="02020603050405020304" pitchFamily="18" charset="0"/>
              </a:rPr>
              <a:t>Daiktai, kaip civilinės teisės objektai, skirstomi į daiktus, apibūdintus pagal individualius požymius ir pagal rūšinius požymius.</a:t>
            </a:r>
            <a:endParaRPr lang="lt-LT"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Daiktai taip pat yra skirstomi į daliuosius ir nedaliuosius, į suvartojamuosius ir nesunaudojamuosius, į pagrindinius daiktus ir jų priklausinius.</a:t>
            </a:r>
            <a:endParaRPr lang="lt-LT" dirty="0">
              <a:effectLst/>
              <a:latin typeface="Times New Roman" panose="02020603050405020304" pitchFamily="18" charset="0"/>
              <a:cs typeface="Times New Roman" panose="02020603050405020304" pitchFamily="18" charset="0"/>
            </a:endParaRPr>
          </a:p>
          <a:p>
            <a:endParaRPr lang="lt-L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rmAutofit fontScale="90000"/>
          </a:bodyPr>
          <a:lstStyle/>
          <a:p>
            <a:r>
              <a:rPr lang="en-GB" b="1" cap="all" dirty="0">
                <a:solidFill>
                  <a:schemeClr val="tx2">
                    <a:lumMod val="60000"/>
                    <a:lumOff val="40000"/>
                  </a:schemeClr>
                </a:solidFill>
                <a:effectLst/>
                <a:latin typeface="Times New Roman" panose="02020603050405020304" pitchFamily="18" charset="0"/>
                <a:cs typeface="Times New Roman" panose="02020603050405020304" pitchFamily="18" charset="0"/>
              </a:rPr>
              <a:t>TIME-LIMITS </a:t>
            </a:r>
            <a:br>
              <a:rPr lang="en-GB" b="1" cap="all" dirty="0">
                <a:solidFill>
                  <a:schemeClr val="tx2">
                    <a:lumMod val="60000"/>
                    <a:lumOff val="40000"/>
                  </a:schemeClr>
                </a:solidFill>
                <a:effectLst/>
                <a:latin typeface="Times New Roman" panose="02020603050405020304" pitchFamily="18" charset="0"/>
                <a:cs typeface="Times New Roman" panose="02020603050405020304" pitchFamily="18" charset="0"/>
              </a:rPr>
            </a:br>
            <a:r>
              <a:rPr lang="en-GB" sz="3600" cap="all" dirty="0" err="1">
                <a:solidFill>
                  <a:schemeClr val="tx2">
                    <a:lumMod val="60000"/>
                    <a:lumOff val="40000"/>
                  </a:schemeClr>
                </a:solidFill>
                <a:latin typeface="Times New Roman" panose="02020603050405020304" pitchFamily="18" charset="0"/>
                <a:cs typeface="Times New Roman" panose="02020603050405020304" pitchFamily="18" charset="0"/>
              </a:rPr>
              <a:t>terminai</a:t>
            </a:r>
            <a:endParaRPr lang="lt-LT"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Turinio vietos rezervavimo ženklas 2"/>
          <p:cNvSpPr>
            <a:spLocks noGrp="1"/>
          </p:cNvSpPr>
          <p:nvPr>
            <p:ph sz="half" idx="1"/>
          </p:nvPr>
        </p:nvSpPr>
        <p:spPr/>
        <p:txBody>
          <a:bodyPr>
            <a:normAutofit fontScale="85000" lnSpcReduction="20000"/>
          </a:bodyPr>
          <a:lstStyle/>
          <a:p>
            <a:r>
              <a:rPr lang="en-GB" b="1" dirty="0">
                <a:effectLst/>
                <a:latin typeface="Times New Roman" panose="02020603050405020304" pitchFamily="18" charset="0"/>
                <a:cs typeface="Times New Roman" panose="02020603050405020304" pitchFamily="18" charset="0"/>
              </a:rPr>
              <a:t>A time-limit is a period of time determined by laws or a transaction or established by a judicial authority and fixed by a calendar date or by the termination of a period expressed in years, months, weeks, days or hours.</a:t>
            </a:r>
            <a:endParaRPr lang="lt-LT" b="1" dirty="0">
              <a:effectLst/>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A time-limit may also be defined by indicating an event that must inevitably occur.</a:t>
            </a:r>
            <a:endParaRPr lang="lt-LT" b="1" dirty="0">
              <a:effectLst/>
              <a:latin typeface="Times New Roman" panose="02020603050405020304" pitchFamily="18" charset="0"/>
              <a:cs typeface="Times New Roman" panose="02020603050405020304" pitchFamily="18" charset="0"/>
            </a:endParaRPr>
          </a:p>
          <a:p>
            <a:endParaRPr lang="lt-LT" dirty="0"/>
          </a:p>
        </p:txBody>
      </p:sp>
      <p:sp>
        <p:nvSpPr>
          <p:cNvPr id="4" name="Turinio vietos rezervavimo ženklas 3"/>
          <p:cNvSpPr>
            <a:spLocks noGrp="1"/>
          </p:cNvSpPr>
          <p:nvPr>
            <p:ph sz="half" idx="2"/>
          </p:nvPr>
        </p:nvSpPr>
        <p:spPr/>
        <p:txBody>
          <a:bodyPr>
            <a:normAutofit fontScale="85000" lnSpcReduction="20000"/>
          </a:bodyPr>
          <a:lstStyle/>
          <a:p>
            <a:r>
              <a:rPr lang="lt-LT" dirty="0">
                <a:latin typeface="Times New Roman" panose="02020603050405020304" pitchFamily="18" charset="0"/>
                <a:cs typeface="Times New Roman" panose="02020603050405020304" pitchFamily="18" charset="0"/>
              </a:rPr>
              <a:t>Įstatymų ar sandorių nustatytas arba teismo paskiriamas terminas nurodomas kalendorine data arba nurodomas metais, mėnesiais, savaitėmis, dienomis ar valandomis skaičiuojamas laikas.</a:t>
            </a:r>
            <a:endParaRPr lang="lt-LT" dirty="0">
              <a:effectLst/>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Terminas gali būti apibrėžiamas taip pat ir nurodant įvykį, kuris neišvengiamai turi įvykti.</a:t>
            </a:r>
            <a:endParaRPr lang="lt-LT" dirty="0">
              <a:effectLst/>
              <a:latin typeface="Times New Roman" panose="02020603050405020304" pitchFamily="18" charset="0"/>
              <a:cs typeface="Times New Roman" panose="02020603050405020304" pitchFamily="18" charset="0"/>
            </a:endParaRPr>
          </a:p>
          <a:p>
            <a:endParaRPr lang="lt-LT"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rmAutofit fontScale="90000"/>
          </a:bodyPr>
          <a:lstStyle/>
          <a:p>
            <a:r>
              <a:rPr lang="en-GB" b="1" cap="all" dirty="0">
                <a:solidFill>
                  <a:schemeClr val="tx2">
                    <a:lumMod val="60000"/>
                    <a:lumOff val="40000"/>
                  </a:schemeClr>
                </a:solidFill>
                <a:effectLst/>
                <a:latin typeface="Times New Roman" panose="02020603050405020304" pitchFamily="18" charset="0"/>
                <a:cs typeface="Times New Roman" panose="02020603050405020304" pitchFamily="18" charset="0"/>
              </a:rPr>
              <a:t>TIME-LIMITS </a:t>
            </a:r>
            <a:br>
              <a:rPr lang="en-GB" b="1" cap="all" dirty="0">
                <a:solidFill>
                  <a:schemeClr val="tx2">
                    <a:lumMod val="60000"/>
                    <a:lumOff val="40000"/>
                  </a:schemeClr>
                </a:solidFill>
                <a:effectLst/>
                <a:latin typeface="Times New Roman" panose="02020603050405020304" pitchFamily="18" charset="0"/>
                <a:cs typeface="Times New Roman" panose="02020603050405020304" pitchFamily="18" charset="0"/>
              </a:rPr>
            </a:br>
            <a:r>
              <a:rPr lang="en-GB" sz="3600" cap="all" dirty="0" err="1">
                <a:solidFill>
                  <a:schemeClr val="tx2">
                    <a:lumMod val="60000"/>
                    <a:lumOff val="40000"/>
                  </a:schemeClr>
                </a:solidFill>
                <a:latin typeface="Times New Roman" panose="02020603050405020304" pitchFamily="18" charset="0"/>
                <a:cs typeface="Times New Roman" panose="02020603050405020304" pitchFamily="18" charset="0"/>
              </a:rPr>
              <a:t>terminai</a:t>
            </a:r>
            <a:endParaRPr lang="lt-LT" dirty="0"/>
          </a:p>
        </p:txBody>
      </p:sp>
      <p:sp>
        <p:nvSpPr>
          <p:cNvPr id="3" name="Turinio vietos rezervavimo ženklas 2"/>
          <p:cNvSpPr>
            <a:spLocks noGrp="1"/>
          </p:cNvSpPr>
          <p:nvPr>
            <p:ph sz="half" idx="1"/>
          </p:nvPr>
        </p:nvSpPr>
        <p:spPr/>
        <p:txBody>
          <a:bodyPr>
            <a:normAutofit fontScale="70000" lnSpcReduction="20000"/>
          </a:bodyPr>
          <a:lstStyle/>
          <a:p>
            <a:pPr marL="0" indent="0" algn="ctr">
              <a:buNone/>
            </a:pPr>
            <a:r>
              <a:rPr lang="en-GB" b="1" dirty="0">
                <a:effectLst/>
                <a:latin typeface="Times New Roman" panose="02020603050405020304" pitchFamily="18" charset="0"/>
                <a:cs typeface="Times New Roman" panose="02020603050405020304" pitchFamily="18" charset="0"/>
              </a:rPr>
              <a:t>Time-limits may be </a:t>
            </a:r>
            <a:r>
              <a:rPr lang="en-GB" b="1" dirty="0" err="1">
                <a:solidFill>
                  <a:schemeClr val="tx2">
                    <a:lumMod val="60000"/>
                    <a:lumOff val="40000"/>
                  </a:schemeClr>
                </a:solidFill>
                <a:effectLst/>
                <a:latin typeface="Times New Roman" panose="02020603050405020304" pitchFamily="18" charset="0"/>
                <a:cs typeface="Times New Roman" panose="02020603050405020304" pitchFamily="18" charset="0"/>
              </a:rPr>
              <a:t>restoratory</a:t>
            </a:r>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 </a:t>
            </a:r>
            <a:r>
              <a:rPr lang="en-GB" b="1" dirty="0" err="1">
                <a:solidFill>
                  <a:schemeClr val="tx2">
                    <a:lumMod val="60000"/>
                    <a:lumOff val="40000"/>
                  </a:schemeClr>
                </a:solidFill>
                <a:effectLst/>
                <a:latin typeface="Times New Roman" panose="02020603050405020304" pitchFamily="18" charset="0"/>
                <a:cs typeface="Times New Roman" panose="02020603050405020304" pitchFamily="18" charset="0"/>
              </a:rPr>
              <a:t>acquisitionary</a:t>
            </a:r>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 or </a:t>
            </a:r>
            <a:r>
              <a:rPr lang="en-GB" b="1" dirty="0" err="1">
                <a:solidFill>
                  <a:schemeClr val="tx2">
                    <a:lumMod val="60000"/>
                    <a:lumOff val="40000"/>
                  </a:schemeClr>
                </a:solidFill>
                <a:effectLst/>
                <a:latin typeface="Times New Roman" panose="02020603050405020304" pitchFamily="18" charset="0"/>
                <a:cs typeface="Times New Roman" panose="02020603050405020304" pitchFamily="18" charset="0"/>
              </a:rPr>
              <a:t>resolutory</a:t>
            </a:r>
            <a:r>
              <a:rPr lang="en-GB" b="1" dirty="0">
                <a:effectLst/>
                <a:latin typeface="Times New Roman" panose="02020603050405020304" pitchFamily="18" charset="0"/>
                <a:cs typeface="Times New Roman" panose="02020603050405020304" pitchFamily="18" charset="0"/>
              </a:rPr>
              <a:t>.</a:t>
            </a:r>
            <a:endParaRPr lang="lt-LT" b="1" dirty="0">
              <a:effectLst/>
              <a:latin typeface="Times New Roman" panose="02020603050405020304" pitchFamily="18" charset="0"/>
              <a:cs typeface="Times New Roman" panose="02020603050405020304" pitchFamily="18" charset="0"/>
            </a:endParaRPr>
          </a:p>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A </a:t>
            </a:r>
            <a:r>
              <a:rPr lang="en-GB" b="1" dirty="0" err="1">
                <a:solidFill>
                  <a:schemeClr val="tx2">
                    <a:lumMod val="60000"/>
                    <a:lumOff val="40000"/>
                  </a:schemeClr>
                </a:solidFill>
                <a:effectLst/>
                <a:latin typeface="Times New Roman" panose="02020603050405020304" pitchFamily="18" charset="0"/>
                <a:cs typeface="Times New Roman" panose="02020603050405020304" pitchFamily="18" charset="0"/>
              </a:rPr>
              <a:t>restoratory</a:t>
            </a:r>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 time-limit </a:t>
            </a:r>
            <a:r>
              <a:rPr lang="en-GB" b="1" dirty="0">
                <a:effectLst/>
                <a:latin typeface="Times New Roman" panose="02020603050405020304" pitchFamily="18" charset="0"/>
                <a:cs typeface="Times New Roman" panose="02020603050405020304" pitchFamily="18" charset="0"/>
              </a:rPr>
              <a:t>is a period which may be restored by the court after its expiration, providing it was exceeded due to substantial reasons. </a:t>
            </a:r>
            <a:endParaRPr lang="lt-LT" b="1" dirty="0">
              <a:effectLst/>
              <a:latin typeface="Times New Roman" panose="02020603050405020304" pitchFamily="18" charset="0"/>
              <a:cs typeface="Times New Roman" panose="02020603050405020304" pitchFamily="18" charset="0"/>
            </a:endParaRPr>
          </a:p>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An </a:t>
            </a:r>
            <a:r>
              <a:rPr lang="en-GB" b="1" dirty="0" err="1">
                <a:solidFill>
                  <a:schemeClr val="tx2">
                    <a:lumMod val="60000"/>
                    <a:lumOff val="40000"/>
                  </a:schemeClr>
                </a:solidFill>
                <a:effectLst/>
                <a:latin typeface="Times New Roman" panose="02020603050405020304" pitchFamily="18" charset="0"/>
                <a:cs typeface="Times New Roman" panose="02020603050405020304" pitchFamily="18" charset="0"/>
              </a:rPr>
              <a:t>acquisitionary</a:t>
            </a:r>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 time-limit </a:t>
            </a:r>
            <a:r>
              <a:rPr lang="en-GB" b="1" dirty="0">
                <a:effectLst/>
                <a:latin typeface="Times New Roman" panose="02020603050405020304" pitchFamily="18" charset="0"/>
                <a:cs typeface="Times New Roman" panose="02020603050405020304" pitchFamily="18" charset="0"/>
              </a:rPr>
              <a:t>is a period after the expiration of which a certain civil right or duty is acquired.</a:t>
            </a:r>
            <a:endParaRPr lang="lt-LT" b="1" dirty="0">
              <a:effectLst/>
              <a:latin typeface="Times New Roman" panose="02020603050405020304" pitchFamily="18" charset="0"/>
              <a:cs typeface="Times New Roman" panose="02020603050405020304" pitchFamily="18" charset="0"/>
            </a:endParaRPr>
          </a:p>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A </a:t>
            </a:r>
            <a:r>
              <a:rPr lang="en-GB" b="1" dirty="0" err="1">
                <a:solidFill>
                  <a:schemeClr val="tx2">
                    <a:lumMod val="60000"/>
                    <a:lumOff val="40000"/>
                  </a:schemeClr>
                </a:solidFill>
                <a:effectLst/>
                <a:latin typeface="Times New Roman" panose="02020603050405020304" pitchFamily="18" charset="0"/>
                <a:cs typeface="Times New Roman" panose="02020603050405020304" pitchFamily="18" charset="0"/>
              </a:rPr>
              <a:t>resolutory</a:t>
            </a:r>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 time-limit </a:t>
            </a:r>
            <a:r>
              <a:rPr lang="en-GB" b="1" dirty="0">
                <a:effectLst/>
                <a:latin typeface="Times New Roman" panose="02020603050405020304" pitchFamily="18" charset="0"/>
                <a:cs typeface="Times New Roman" panose="02020603050405020304" pitchFamily="18" charset="0"/>
              </a:rPr>
              <a:t>is a period after the expiration of which a certain civil right or duty expires. The </a:t>
            </a:r>
            <a:r>
              <a:rPr lang="en-GB" b="1" dirty="0" err="1">
                <a:effectLst/>
                <a:latin typeface="Times New Roman" panose="02020603050405020304" pitchFamily="18" charset="0"/>
                <a:cs typeface="Times New Roman" panose="02020603050405020304" pitchFamily="18" charset="0"/>
              </a:rPr>
              <a:t>resolutory</a:t>
            </a:r>
            <a:r>
              <a:rPr lang="en-GB" b="1" dirty="0">
                <a:effectLst/>
                <a:latin typeface="Times New Roman" panose="02020603050405020304" pitchFamily="18" charset="0"/>
                <a:cs typeface="Times New Roman" panose="02020603050405020304" pitchFamily="18" charset="0"/>
              </a:rPr>
              <a:t> time-limits may not be restored by a court or arbitration.</a:t>
            </a:r>
            <a:endParaRPr lang="lt-LT" b="1" dirty="0">
              <a:effectLst/>
              <a:latin typeface="Times New Roman" panose="02020603050405020304" pitchFamily="18" charset="0"/>
              <a:cs typeface="Times New Roman" panose="02020603050405020304" pitchFamily="18" charset="0"/>
            </a:endParaRPr>
          </a:p>
          <a:p>
            <a:endParaRPr lang="lt-LT" dirty="0"/>
          </a:p>
        </p:txBody>
      </p:sp>
      <p:sp>
        <p:nvSpPr>
          <p:cNvPr id="4" name="Turinio vietos rezervavimo ženklas 3"/>
          <p:cNvSpPr>
            <a:spLocks noGrp="1"/>
          </p:cNvSpPr>
          <p:nvPr>
            <p:ph sz="half" idx="2"/>
          </p:nvPr>
        </p:nvSpPr>
        <p:spPr/>
        <p:txBody>
          <a:bodyPr>
            <a:normAutofit fontScale="70000" lnSpcReduction="20000"/>
          </a:bodyPr>
          <a:lstStyle/>
          <a:p>
            <a:pPr marL="0" indent="0" algn="ctr">
              <a:buNone/>
            </a:pPr>
            <a:r>
              <a:rPr lang="lt-LT" dirty="0">
                <a:latin typeface="Times New Roman" panose="02020603050405020304" pitchFamily="18" charset="0"/>
                <a:cs typeface="Times New Roman" panose="02020603050405020304" pitchFamily="18" charset="0"/>
              </a:rPr>
              <a:t>Terminai gali būti atnaujinamieji, įgyjamieji ir naikinamieji.</a:t>
            </a:r>
            <a:endParaRPr lang="lt-LT" dirty="0">
              <a:effectLst/>
              <a:latin typeface="Times New Roman" panose="02020603050405020304" pitchFamily="18" charset="0"/>
              <a:cs typeface="Times New Roman" panose="02020603050405020304" pitchFamily="18" charset="0"/>
            </a:endParaRPr>
          </a:p>
          <a:p>
            <a:r>
              <a:rPr lang="lt-LT" dirty="0">
                <a:solidFill>
                  <a:schemeClr val="tx2">
                    <a:lumMod val="60000"/>
                    <a:lumOff val="40000"/>
                  </a:schemeClr>
                </a:solidFill>
                <a:latin typeface="Times New Roman" panose="02020603050405020304" pitchFamily="18" charset="0"/>
                <a:cs typeface="Times New Roman" panose="02020603050405020304" pitchFamily="18" charset="0"/>
              </a:rPr>
              <a:t>Atnaujinamasis terminas</a:t>
            </a:r>
            <a:r>
              <a:rPr lang="lt-LT" dirty="0">
                <a:latin typeface="Times New Roman" panose="02020603050405020304" pitchFamily="18" charset="0"/>
                <a:cs typeface="Times New Roman" panose="02020603050405020304" pitchFamily="18" charset="0"/>
              </a:rPr>
              <a:t> yra toks terminas, kuriam pasibaigus teismas gali jį atnaujinti, jeigu terminas buvo praleistas dėl svarbių priežasčių.</a:t>
            </a:r>
            <a:endParaRPr lang="lt-LT" dirty="0">
              <a:effectLst/>
              <a:latin typeface="Times New Roman" panose="02020603050405020304" pitchFamily="18" charset="0"/>
              <a:cs typeface="Times New Roman" panose="02020603050405020304" pitchFamily="18" charset="0"/>
            </a:endParaRPr>
          </a:p>
          <a:p>
            <a:r>
              <a:rPr lang="lt-LT" dirty="0">
                <a:solidFill>
                  <a:schemeClr val="tx2">
                    <a:lumMod val="60000"/>
                    <a:lumOff val="40000"/>
                  </a:schemeClr>
                </a:solidFill>
                <a:latin typeface="Times New Roman" panose="02020603050405020304" pitchFamily="18" charset="0"/>
                <a:cs typeface="Times New Roman" panose="02020603050405020304" pitchFamily="18" charset="0"/>
              </a:rPr>
              <a:t>Įgyjamasis terminas </a:t>
            </a:r>
            <a:r>
              <a:rPr lang="lt-LT" dirty="0">
                <a:latin typeface="Times New Roman" panose="02020603050405020304" pitchFamily="18" charset="0"/>
                <a:cs typeface="Times New Roman" panose="02020603050405020304" pitchFamily="18" charset="0"/>
              </a:rPr>
              <a:t>yra toks terminas, kuriam pasibaigus atsiranda (įgyjama) tam tikra civilinė teisė ar pareiga.</a:t>
            </a:r>
            <a:endParaRPr lang="lt-LT" dirty="0">
              <a:effectLst/>
              <a:latin typeface="Times New Roman" panose="02020603050405020304" pitchFamily="18" charset="0"/>
              <a:cs typeface="Times New Roman" panose="02020603050405020304" pitchFamily="18" charset="0"/>
            </a:endParaRPr>
          </a:p>
          <a:p>
            <a:r>
              <a:rPr lang="lt-LT" dirty="0">
                <a:solidFill>
                  <a:schemeClr val="tx2">
                    <a:lumMod val="60000"/>
                    <a:lumOff val="40000"/>
                  </a:schemeClr>
                </a:solidFill>
                <a:latin typeface="Times New Roman" panose="02020603050405020304" pitchFamily="18" charset="0"/>
                <a:cs typeface="Times New Roman" panose="02020603050405020304" pitchFamily="18" charset="0"/>
              </a:rPr>
              <a:t>Naikinamasis terminas </a:t>
            </a:r>
            <a:r>
              <a:rPr lang="lt-LT" dirty="0">
                <a:latin typeface="Times New Roman" panose="02020603050405020304" pitchFamily="18" charset="0"/>
                <a:cs typeface="Times New Roman" panose="02020603050405020304" pitchFamily="18" charset="0"/>
              </a:rPr>
              <a:t>yra toks terminas, kuriam pasibaigus išnyksta tam tikra civilinė teisė ar pareiga. Naikinamieji terminai negali būti teismo ar arbitražo atnaujinti.</a:t>
            </a:r>
            <a:endParaRPr lang="lt-LT" dirty="0">
              <a:effectLst/>
              <a:latin typeface="Times New Roman" panose="02020603050405020304" pitchFamily="18" charset="0"/>
              <a:cs typeface="Times New Roman" panose="02020603050405020304" pitchFamily="18" charset="0"/>
            </a:endParaRPr>
          </a:p>
          <a:p>
            <a:endParaRPr lang="lt-LT"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rmAutofit fontScale="90000"/>
          </a:bodyPr>
          <a:lstStyle/>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Commencement of a time-limit</a:t>
            </a:r>
            <a:b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br>
            <a:r>
              <a:rPr lang="lt-LT" sz="3600" dirty="0">
                <a:solidFill>
                  <a:schemeClr val="tx2">
                    <a:lumMod val="60000"/>
                    <a:lumOff val="40000"/>
                  </a:schemeClr>
                </a:solidFill>
                <a:latin typeface="Times New Roman" panose="02020603050405020304" pitchFamily="18" charset="0"/>
                <a:cs typeface="Times New Roman" panose="02020603050405020304" pitchFamily="18" charset="0"/>
              </a:rPr>
              <a:t>Termino pradžia</a:t>
            </a:r>
            <a:endParaRPr lang="lt-LT"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Turinio vietos rezervavimo ženklas 2"/>
          <p:cNvSpPr>
            <a:spLocks noGrp="1"/>
          </p:cNvSpPr>
          <p:nvPr>
            <p:ph sz="half" idx="1"/>
          </p:nvPr>
        </p:nvSpPr>
        <p:spPr/>
        <p:txBody>
          <a:bodyPr>
            <a:normAutofit fontScale="85000" lnSpcReduction="10000"/>
          </a:bodyPr>
          <a:lstStyle/>
          <a:p>
            <a:r>
              <a:rPr lang="en-GB" b="1" dirty="0">
                <a:effectLst/>
                <a:latin typeface="Times New Roman" panose="02020603050405020304" pitchFamily="18" charset="0"/>
                <a:cs typeface="Times New Roman" panose="02020603050405020304" pitchFamily="18" charset="0"/>
              </a:rPr>
              <a:t>The moment from which a time-limit begins shall be 0 hours 00 minutes of the next day that follows the calendar date or the event by which its beginning is defined, unless law provide for otherwise.</a:t>
            </a:r>
            <a:endParaRPr lang="lt-LT" b="1" dirty="0">
              <a:effectLst/>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A fixed time-limit that is expressed in hours shall begin from the moment defined by laws or one or both parties.</a:t>
            </a:r>
            <a:endParaRPr lang="lt-LT" b="1" dirty="0">
              <a:effectLst/>
              <a:latin typeface="Times New Roman" panose="02020603050405020304" pitchFamily="18" charset="0"/>
              <a:cs typeface="Times New Roman" panose="02020603050405020304" pitchFamily="18" charset="0"/>
            </a:endParaRPr>
          </a:p>
          <a:p>
            <a:endParaRPr lang="lt-LT" dirty="0"/>
          </a:p>
        </p:txBody>
      </p:sp>
      <p:sp>
        <p:nvSpPr>
          <p:cNvPr id="4" name="Turinio vietos rezervavimo ženklas 3"/>
          <p:cNvSpPr>
            <a:spLocks noGrp="1"/>
          </p:cNvSpPr>
          <p:nvPr>
            <p:ph sz="half" idx="2"/>
          </p:nvPr>
        </p:nvSpPr>
        <p:spPr/>
        <p:txBody>
          <a:bodyPr>
            <a:normAutofit fontScale="85000" lnSpcReduction="10000"/>
          </a:bodyPr>
          <a:lstStyle/>
          <a:p>
            <a:r>
              <a:rPr lang="lt-LT" dirty="0">
                <a:latin typeface="Times New Roman" panose="02020603050405020304" pitchFamily="18" charset="0"/>
                <a:cs typeface="Times New Roman" panose="02020603050405020304" pitchFamily="18" charset="0"/>
              </a:rPr>
              <a:t>Terminas prasideda rytojaus dieną nuo nulis valandų nulis minučių po tos kalendorinės datos arba to įvykio, kuriais apibrėžta termino pradžia, jeigu įstatymų nenumatyta ko kita.</a:t>
            </a:r>
            <a:endParaRPr lang="lt-LT" dirty="0">
              <a:effectLst/>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Valandomis skaičiuojamas terminas prasideda nuo šalies arba abiejų šalių ar įstatymų apibrėžto momento.</a:t>
            </a:r>
            <a:endParaRPr lang="lt-LT" dirty="0">
              <a:effectLst/>
              <a:latin typeface="Times New Roman" panose="02020603050405020304" pitchFamily="18" charset="0"/>
              <a:cs typeface="Times New Roman" panose="02020603050405020304" pitchFamily="18" charset="0"/>
            </a:endParaRPr>
          </a:p>
          <a:p>
            <a:endParaRPr lang="lt-LT"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rmAutofit fontScale="90000"/>
          </a:bodyPr>
          <a:lstStyle/>
          <a:p>
            <a:r>
              <a:rPr lang="en-GB" b="1" cap="all" dirty="0">
                <a:solidFill>
                  <a:schemeClr val="tx2">
                    <a:lumMod val="60000"/>
                    <a:lumOff val="40000"/>
                  </a:schemeClr>
                </a:solidFill>
                <a:effectLst/>
                <a:latin typeface="Times New Roman" panose="02020603050405020304" pitchFamily="18" charset="0"/>
                <a:cs typeface="Times New Roman" panose="02020603050405020304" pitchFamily="18" charset="0"/>
              </a:rPr>
              <a:t>Prescription</a:t>
            </a:r>
            <a:br>
              <a:rPr lang="en-GB" b="1" cap="all" dirty="0">
                <a:solidFill>
                  <a:schemeClr val="tx2">
                    <a:lumMod val="60000"/>
                    <a:lumOff val="40000"/>
                  </a:schemeClr>
                </a:solidFill>
                <a:effectLst/>
                <a:latin typeface="Times New Roman" panose="02020603050405020304" pitchFamily="18" charset="0"/>
                <a:cs typeface="Times New Roman" panose="02020603050405020304" pitchFamily="18" charset="0"/>
              </a:rPr>
            </a:br>
            <a:r>
              <a:rPr lang="lt-LT" sz="3600" dirty="0">
                <a:solidFill>
                  <a:schemeClr val="tx2">
                    <a:lumMod val="60000"/>
                    <a:lumOff val="40000"/>
                  </a:schemeClr>
                </a:solidFill>
                <a:latin typeface="Times New Roman" panose="02020603050405020304" pitchFamily="18" charset="0"/>
                <a:cs typeface="Times New Roman" panose="02020603050405020304" pitchFamily="18" charset="0"/>
              </a:rPr>
              <a:t>IEŠKINIO SENATIS</a:t>
            </a:r>
            <a:endParaRPr lang="lt-LT"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Turinio vietos rezervavimo ženklas 2"/>
          <p:cNvSpPr>
            <a:spLocks noGrp="1"/>
          </p:cNvSpPr>
          <p:nvPr>
            <p:ph sz="half" idx="1"/>
          </p:nvPr>
        </p:nvSpPr>
        <p:spPr>
          <a:xfrm>
            <a:off x="457200" y="1371600"/>
            <a:ext cx="4038600" cy="5105400"/>
          </a:xfrm>
        </p:spPr>
        <p:txBody>
          <a:bodyPr>
            <a:normAutofit lnSpcReduction="10000"/>
          </a:bodyPr>
          <a:lstStyle/>
          <a:p>
            <a:pPr marL="0" indent="0" algn="ctr">
              <a:buNone/>
            </a:pPr>
            <a:r>
              <a:rPr lang="en-GB" sz="4000" b="1" dirty="0">
                <a:solidFill>
                  <a:schemeClr val="tx2">
                    <a:lumMod val="60000"/>
                    <a:lumOff val="40000"/>
                  </a:schemeClr>
                </a:solidFill>
                <a:effectLst/>
                <a:latin typeface="Times New Roman" panose="02020603050405020304" pitchFamily="18" charset="0"/>
                <a:cs typeface="Times New Roman" panose="02020603050405020304" pitchFamily="18" charset="0"/>
              </a:rPr>
              <a:t>Prescription</a:t>
            </a:r>
            <a:r>
              <a:rPr lang="en-GB" sz="4000" b="1" dirty="0">
                <a:effectLst/>
                <a:latin typeface="Times New Roman" panose="02020603050405020304" pitchFamily="18" charset="0"/>
                <a:cs typeface="Times New Roman" panose="02020603050405020304" pitchFamily="18" charset="0"/>
              </a:rPr>
              <a:t> is a time period established by laws during which a person can defend his violated right by bringing an action.</a:t>
            </a:r>
            <a:endParaRPr lang="lt-LT" sz="4000" b="1" dirty="0">
              <a:latin typeface="Times New Roman" panose="02020603050405020304" pitchFamily="18" charset="0"/>
              <a:cs typeface="Times New Roman" panose="02020603050405020304" pitchFamily="18" charset="0"/>
            </a:endParaRPr>
          </a:p>
        </p:txBody>
      </p:sp>
      <p:sp>
        <p:nvSpPr>
          <p:cNvPr id="4" name="Turinio vietos rezervavimo ženklas 3"/>
          <p:cNvSpPr>
            <a:spLocks noGrp="1"/>
          </p:cNvSpPr>
          <p:nvPr>
            <p:ph sz="half" idx="2"/>
          </p:nvPr>
        </p:nvSpPr>
        <p:spPr/>
        <p:txBody>
          <a:bodyPr>
            <a:noAutofit/>
          </a:bodyPr>
          <a:lstStyle/>
          <a:p>
            <a:pPr marL="0" indent="0" algn="ctr">
              <a:buNone/>
            </a:pPr>
            <a:r>
              <a:rPr lang="lt-LT" sz="3600" dirty="0">
                <a:solidFill>
                  <a:schemeClr val="tx2">
                    <a:lumMod val="60000"/>
                    <a:lumOff val="40000"/>
                  </a:schemeClr>
                </a:solidFill>
                <a:latin typeface="Times New Roman" panose="02020603050405020304" pitchFamily="18" charset="0"/>
                <a:cs typeface="Times New Roman" panose="02020603050405020304" pitchFamily="18" charset="0"/>
              </a:rPr>
              <a:t>Ieškinio senatis </a:t>
            </a:r>
            <a:r>
              <a:rPr lang="lt-LT" sz="3600" dirty="0">
                <a:latin typeface="Times New Roman" panose="02020603050405020304" pitchFamily="18" charset="0"/>
                <a:cs typeface="Times New Roman" panose="02020603050405020304" pitchFamily="18" charset="0"/>
              </a:rPr>
              <a:t>– tai įstatymų nustatytas laiko tarpas (terminas), per kurį asmuo gali apginti savo pažeistas teises pareikšdamas ieškinį.</a:t>
            </a:r>
            <a:endParaRPr lang="lt-LT"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rmAutofit fontScale="90000"/>
          </a:bodyPr>
          <a:lstStyle/>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Time limits of prescription</a:t>
            </a:r>
            <a:b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br>
            <a:r>
              <a:rPr lang="lt-LT" sz="3600" dirty="0">
                <a:solidFill>
                  <a:schemeClr val="tx2">
                    <a:lumMod val="60000"/>
                    <a:lumOff val="40000"/>
                  </a:schemeClr>
                </a:solidFill>
                <a:latin typeface="Times New Roman" panose="02020603050405020304" pitchFamily="18" charset="0"/>
                <a:cs typeface="Times New Roman" panose="02020603050405020304" pitchFamily="18" charset="0"/>
              </a:rPr>
              <a:t>Ieškinio senaties terminai</a:t>
            </a:r>
            <a:endParaRPr lang="lt-LT"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Turinio vietos rezervavimo ženklas 2"/>
          <p:cNvSpPr>
            <a:spLocks noGrp="1"/>
          </p:cNvSpPr>
          <p:nvPr>
            <p:ph sz="half" idx="1"/>
          </p:nvPr>
        </p:nvSpPr>
        <p:spPr/>
        <p:txBody>
          <a:bodyPr/>
          <a:lstStyle/>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General prescription comprises a period of ten years.</a:t>
            </a:r>
            <a:endParaRPr lang="lt-LT" b="1" dirty="0">
              <a:solidFill>
                <a:schemeClr val="tx2">
                  <a:lumMod val="60000"/>
                  <a:lumOff val="40000"/>
                </a:schemeClr>
              </a:solidFill>
              <a:effectLst/>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In respect of concrete kinds of claims, abridged prescription shall be established by Civil Code and other laws of the Republic of Lithuania.</a:t>
            </a:r>
            <a:endParaRPr lang="lt-LT" b="1" dirty="0">
              <a:effectLst/>
              <a:latin typeface="Times New Roman" panose="02020603050405020304" pitchFamily="18" charset="0"/>
              <a:cs typeface="Times New Roman" panose="02020603050405020304" pitchFamily="18" charset="0"/>
            </a:endParaRPr>
          </a:p>
          <a:p>
            <a:endParaRPr lang="lt-LT" dirty="0"/>
          </a:p>
        </p:txBody>
      </p:sp>
      <p:sp>
        <p:nvSpPr>
          <p:cNvPr id="4" name="Turinio vietos rezervavimo ženklas 3"/>
          <p:cNvSpPr>
            <a:spLocks noGrp="1"/>
          </p:cNvSpPr>
          <p:nvPr>
            <p:ph sz="half" idx="2"/>
          </p:nvPr>
        </p:nvSpPr>
        <p:spPr/>
        <p:txBody>
          <a:bodyPr/>
          <a:lstStyle/>
          <a:p>
            <a:r>
              <a:rPr lang="lt-LT" dirty="0">
                <a:latin typeface="Times New Roman" panose="02020603050405020304" pitchFamily="18" charset="0"/>
                <a:cs typeface="Times New Roman" panose="02020603050405020304" pitchFamily="18" charset="0"/>
              </a:rPr>
              <a:t>Bendrasis ieškinio senaties terminas yra dešimt metų.</a:t>
            </a:r>
            <a:endParaRPr lang="lt-LT" dirty="0">
              <a:effectLst/>
              <a:latin typeface="Times New Roman" panose="02020603050405020304" pitchFamily="18" charset="0"/>
              <a:cs typeface="Times New Roman" panose="02020603050405020304" pitchFamily="18" charset="0"/>
            </a:endParaRPr>
          </a:p>
          <a:p>
            <a:r>
              <a:rPr lang="lt-LT" dirty="0">
                <a:effectLst/>
                <a:latin typeface="Times New Roman" panose="02020603050405020304" pitchFamily="18" charset="0"/>
                <a:cs typeface="Times New Roman" panose="02020603050405020304" pitchFamily="18" charset="0"/>
              </a:rPr>
              <a:t>Atskirų rūšių reikalavimams </a:t>
            </a:r>
            <a:r>
              <a:rPr lang="en-US" dirty="0">
                <a:effectLst/>
                <a:latin typeface="Times New Roman" panose="02020603050405020304" pitchFamily="18" charset="0"/>
                <a:cs typeface="Times New Roman" panose="02020603050405020304" pitchFamily="18" charset="0"/>
              </a:rPr>
              <a:t>CK</a:t>
            </a:r>
            <a:r>
              <a:rPr lang="lt-LT" dirty="0">
                <a:effectLst/>
                <a:latin typeface="Times New Roman" panose="02020603050405020304" pitchFamily="18" charset="0"/>
                <a:cs typeface="Times New Roman" panose="02020603050405020304" pitchFamily="18" charset="0"/>
              </a:rPr>
              <a:t> bei kiti Lietuvos Respublikos įstatymai nustato sutrumpintus ieškinio senaties terminus.</a:t>
            </a:r>
            <a:endParaRPr lang="lt-LT" dirty="0">
              <a:effectLst/>
              <a:latin typeface="Times New Roman" panose="02020603050405020304" pitchFamily="18" charset="0"/>
              <a:cs typeface="Times New Roman" panose="02020603050405020304" pitchFamily="18" charset="0"/>
            </a:endParaRPr>
          </a:p>
          <a:p>
            <a:endParaRPr lang="lt-L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rmAutofit/>
          </a:bodyPr>
          <a:lstStyle/>
          <a:p>
            <a:r>
              <a:rPr lang="en-GB" b="1" dirty="0">
                <a:effectLst/>
              </a:rPr>
              <a:t>Sources of civil law</a:t>
            </a:r>
            <a:endParaRPr lang="lt-LT" dirty="0"/>
          </a:p>
        </p:txBody>
      </p:sp>
      <p:sp>
        <p:nvSpPr>
          <p:cNvPr id="3" name="Turinio vietos rezervavimo ženklas 2"/>
          <p:cNvSpPr>
            <a:spLocks noGrp="1"/>
          </p:cNvSpPr>
          <p:nvPr>
            <p:ph sz="half" idx="1"/>
          </p:nvPr>
        </p:nvSpPr>
        <p:spPr>
          <a:xfrm>
            <a:off x="457200" y="1600200"/>
            <a:ext cx="4648200" cy="4800600"/>
          </a:xfrm>
        </p:spPr>
        <p:txBody>
          <a:bodyPr>
            <a:noAutofit/>
          </a:bodyPr>
          <a:lstStyle/>
          <a:p>
            <a:pPr marL="0" indent="0">
              <a:buNone/>
            </a:pPr>
            <a:r>
              <a:rPr lang="lt-LT" sz="3600" b="1" dirty="0">
                <a:latin typeface="Times New Roman" panose="02020603050405020304" pitchFamily="18" charset="0"/>
                <a:cs typeface="Times New Roman" panose="02020603050405020304" pitchFamily="18" charset="0"/>
              </a:rPr>
              <a:t>T</a:t>
            </a:r>
            <a:r>
              <a:rPr lang="en-GB" sz="3600" b="1" dirty="0">
                <a:effectLst/>
                <a:latin typeface="Times New Roman" panose="02020603050405020304" pitchFamily="18" charset="0"/>
                <a:cs typeface="Times New Roman" panose="02020603050405020304" pitchFamily="18" charset="0"/>
              </a:rPr>
              <a:t>he Constitution of the Republic of Lithuania</a:t>
            </a:r>
            <a:endParaRPr lang="lt-LT" sz="3600" b="1" dirty="0">
              <a:latin typeface="Times New Roman" panose="02020603050405020304" pitchFamily="18" charset="0"/>
              <a:cs typeface="Times New Roman" panose="02020603050405020304" pitchFamily="18" charset="0"/>
            </a:endParaRPr>
          </a:p>
          <a:p>
            <a:pPr marL="0" indent="0">
              <a:buNone/>
            </a:pPr>
            <a:r>
              <a:rPr lang="en-US" sz="3600" b="1" dirty="0">
                <a:latin typeface="Times New Roman" panose="02020603050405020304" pitchFamily="18" charset="0"/>
                <a:cs typeface="Times New Roman" panose="02020603050405020304" pitchFamily="18" charset="0"/>
              </a:rPr>
              <a:t>Civil  code</a:t>
            </a:r>
            <a:endParaRPr lang="en-US" sz="3600" b="1" dirty="0">
              <a:latin typeface="Times New Roman" panose="02020603050405020304" pitchFamily="18" charset="0"/>
              <a:cs typeface="Times New Roman" panose="02020603050405020304" pitchFamily="18" charset="0"/>
            </a:endParaRPr>
          </a:p>
          <a:p>
            <a:pPr marL="0" indent="0">
              <a:buNone/>
            </a:pPr>
            <a:r>
              <a:rPr lang="en-GB" sz="3600" b="1" dirty="0">
                <a:effectLst/>
                <a:latin typeface="Times New Roman" panose="02020603050405020304" pitchFamily="18" charset="0"/>
                <a:cs typeface="Times New Roman" panose="02020603050405020304" pitchFamily="18" charset="0"/>
              </a:rPr>
              <a:t>Other laws </a:t>
            </a:r>
            <a:endParaRPr lang="lt-LT" sz="3600" b="1" dirty="0">
              <a:effectLst/>
              <a:latin typeface="Times New Roman" panose="02020603050405020304" pitchFamily="18" charset="0"/>
              <a:cs typeface="Times New Roman" panose="02020603050405020304" pitchFamily="18" charset="0"/>
            </a:endParaRPr>
          </a:p>
          <a:p>
            <a:pPr marL="0" indent="0">
              <a:buNone/>
            </a:pPr>
            <a:r>
              <a:rPr lang="en-GB" sz="3600" b="1" dirty="0">
                <a:effectLst/>
                <a:latin typeface="Times New Roman" panose="02020603050405020304" pitchFamily="18" charset="0"/>
                <a:cs typeface="Times New Roman" panose="02020603050405020304" pitchFamily="18" charset="0"/>
              </a:rPr>
              <a:t>International treaties of the Republic of Lithuania</a:t>
            </a:r>
            <a:endParaRPr lang="lt-LT" sz="3600" b="1" dirty="0">
              <a:effectLst/>
              <a:latin typeface="Times New Roman" panose="02020603050405020304" pitchFamily="18" charset="0"/>
              <a:cs typeface="Times New Roman" panose="02020603050405020304" pitchFamily="18" charset="0"/>
            </a:endParaRPr>
          </a:p>
          <a:p>
            <a:pPr marL="0" indent="0">
              <a:buNone/>
            </a:pPr>
            <a:endParaRPr lang="lt-LT" sz="3600" dirty="0"/>
          </a:p>
        </p:txBody>
      </p:sp>
      <p:sp>
        <p:nvSpPr>
          <p:cNvPr id="4" name="Turinio vietos rezervavimo ženklas 3"/>
          <p:cNvSpPr>
            <a:spLocks noGrp="1"/>
          </p:cNvSpPr>
          <p:nvPr>
            <p:ph sz="half" idx="2"/>
          </p:nvPr>
        </p:nvSpPr>
        <p:spPr>
          <a:xfrm>
            <a:off x="5410200" y="1600200"/>
            <a:ext cx="3429000" cy="4525963"/>
          </a:xfrm>
        </p:spPr>
        <p:txBody>
          <a:bodyPr>
            <a:normAutofit lnSpcReduction="10000"/>
          </a:bodyPr>
          <a:lstStyle/>
          <a:p>
            <a:pPr marL="0" indent="0">
              <a:buNone/>
            </a:pPr>
            <a:r>
              <a:rPr lang="lt-LT" dirty="0">
                <a:latin typeface="Times New Roman" panose="02020603050405020304" pitchFamily="18" charset="0"/>
                <a:cs typeface="Times New Roman" panose="02020603050405020304" pitchFamily="18" charset="0"/>
              </a:rPr>
              <a:t>Lietuvos Respublikos Konstitucija</a:t>
            </a:r>
            <a:endParaRPr lang="lt-LT" dirty="0">
              <a:latin typeface="Times New Roman" panose="02020603050405020304" pitchFamily="18" charset="0"/>
              <a:cs typeface="Times New Roman" panose="02020603050405020304" pitchFamily="18" charset="0"/>
            </a:endParaRPr>
          </a:p>
          <a:p>
            <a:pPr marL="0" indent="0">
              <a:buNone/>
            </a:pPr>
            <a:endParaRPr lang="lt-LT" dirty="0">
              <a:latin typeface="Times New Roman" panose="02020603050405020304" pitchFamily="18" charset="0"/>
              <a:cs typeface="Times New Roman" panose="02020603050405020304" pitchFamily="18" charset="0"/>
            </a:endParaRPr>
          </a:p>
          <a:p>
            <a:pPr marL="0" indent="0">
              <a:buNone/>
            </a:pPr>
            <a:r>
              <a:rPr lang="lt-LT" dirty="0">
                <a:latin typeface="Times New Roman" panose="02020603050405020304" pitchFamily="18" charset="0"/>
                <a:cs typeface="Times New Roman" panose="02020603050405020304" pitchFamily="18" charset="0"/>
              </a:rPr>
              <a:t>Civilinis kodeksas </a:t>
            </a:r>
            <a:r>
              <a:rPr lang="en-US" dirty="0">
                <a:latin typeface="Times New Roman" panose="02020603050405020304" pitchFamily="18" charset="0"/>
                <a:cs typeface="Times New Roman" panose="02020603050405020304" pitchFamily="18" charset="0"/>
              </a:rPr>
              <a:t>(CK)</a:t>
            </a:r>
            <a:endParaRPr lang="lt-LT" dirty="0">
              <a:latin typeface="Times New Roman" panose="02020603050405020304" pitchFamily="18" charset="0"/>
              <a:cs typeface="Times New Roman" panose="02020603050405020304" pitchFamily="18" charset="0"/>
            </a:endParaRPr>
          </a:p>
          <a:p>
            <a:pPr marL="0" indent="0">
              <a:buNone/>
            </a:pPr>
            <a:endParaRPr lang="lt-LT" dirty="0">
              <a:latin typeface="Times New Roman" panose="02020603050405020304" pitchFamily="18" charset="0"/>
              <a:cs typeface="Times New Roman" panose="02020603050405020304" pitchFamily="18" charset="0"/>
            </a:endParaRPr>
          </a:p>
          <a:p>
            <a:pPr marL="0" indent="0">
              <a:buNone/>
            </a:pPr>
            <a:r>
              <a:rPr lang="lt-LT" dirty="0">
                <a:latin typeface="Times New Roman" panose="02020603050405020304" pitchFamily="18" charset="0"/>
                <a:cs typeface="Times New Roman" panose="02020603050405020304" pitchFamily="18" charset="0"/>
              </a:rPr>
              <a:t>Kiti įstatymai</a:t>
            </a:r>
            <a:endParaRPr lang="lt-LT" dirty="0">
              <a:latin typeface="Times New Roman" panose="02020603050405020304" pitchFamily="18" charset="0"/>
              <a:cs typeface="Times New Roman" panose="02020603050405020304" pitchFamily="18" charset="0"/>
            </a:endParaRPr>
          </a:p>
          <a:p>
            <a:pPr marL="0" indent="0">
              <a:buNone/>
            </a:pPr>
            <a:endParaRPr lang="lt-LT" dirty="0">
              <a:latin typeface="Times New Roman" panose="02020603050405020304" pitchFamily="18" charset="0"/>
              <a:cs typeface="Times New Roman" panose="02020603050405020304" pitchFamily="18" charset="0"/>
            </a:endParaRPr>
          </a:p>
          <a:p>
            <a:pPr marL="0" indent="0">
              <a:buNone/>
            </a:pPr>
            <a:r>
              <a:rPr lang="lt-LT" dirty="0">
                <a:latin typeface="Times New Roman" panose="02020603050405020304" pitchFamily="18" charset="0"/>
                <a:cs typeface="Times New Roman" panose="02020603050405020304" pitchFamily="18" charset="0"/>
              </a:rPr>
              <a:t>Lietuvos Respublikos tarptautinės sutartys</a:t>
            </a:r>
            <a:endParaRPr lang="lt-LT"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rmAutofit fontScale="90000"/>
          </a:bodyPr>
          <a:lstStyle/>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Protection of civil rights</a:t>
            </a:r>
            <a:b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br>
            <a:r>
              <a:rPr lang="lt-LT" dirty="0">
                <a:solidFill>
                  <a:schemeClr val="tx2">
                    <a:lumMod val="60000"/>
                    <a:lumOff val="40000"/>
                  </a:schemeClr>
                </a:solidFill>
                <a:latin typeface="Times New Roman" panose="02020603050405020304" pitchFamily="18" charset="0"/>
                <a:cs typeface="Times New Roman" panose="02020603050405020304" pitchFamily="18" charset="0"/>
              </a:rPr>
              <a:t>Civilinių teisių gynimas</a:t>
            </a:r>
            <a:endParaRPr lang="lt-LT"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Turinio vietos rezervavimo ženklas 2"/>
          <p:cNvSpPr>
            <a:spLocks noGrp="1"/>
          </p:cNvSpPr>
          <p:nvPr>
            <p:ph sz="half" idx="1"/>
          </p:nvPr>
        </p:nvSpPr>
        <p:spPr>
          <a:xfrm>
            <a:off x="457200" y="1981200"/>
            <a:ext cx="4038600" cy="4144963"/>
          </a:xfrm>
        </p:spPr>
        <p:txBody>
          <a:bodyPr>
            <a:normAutofit/>
          </a:bodyPr>
          <a:lstStyle/>
          <a:p>
            <a:pPr marL="0" indent="0" algn="ctr">
              <a:buNone/>
            </a:pPr>
            <a:r>
              <a:rPr lang="en-GB" sz="3200" b="1" dirty="0">
                <a:effectLst/>
                <a:latin typeface="Times New Roman" panose="02020603050405020304" pitchFamily="18" charset="0"/>
                <a:cs typeface="Times New Roman" panose="02020603050405020304" pitchFamily="18" charset="0"/>
              </a:rPr>
              <a:t>Civil rights shall be protected by the court acting within its competence and according to the procedure established by laws.</a:t>
            </a:r>
            <a:endParaRPr lang="lt-LT" sz="3200" b="1" dirty="0">
              <a:latin typeface="Times New Roman" panose="02020603050405020304" pitchFamily="18" charset="0"/>
              <a:cs typeface="Times New Roman" panose="02020603050405020304" pitchFamily="18" charset="0"/>
            </a:endParaRPr>
          </a:p>
        </p:txBody>
      </p:sp>
      <p:sp>
        <p:nvSpPr>
          <p:cNvPr id="4" name="Turinio vietos rezervavimo ženklas 3"/>
          <p:cNvSpPr>
            <a:spLocks noGrp="1"/>
          </p:cNvSpPr>
          <p:nvPr>
            <p:ph sz="half" idx="2"/>
          </p:nvPr>
        </p:nvSpPr>
        <p:spPr>
          <a:xfrm>
            <a:off x="4648200" y="2057400"/>
            <a:ext cx="4038600" cy="4068763"/>
          </a:xfrm>
        </p:spPr>
        <p:txBody>
          <a:bodyPr>
            <a:normAutofit/>
          </a:bodyPr>
          <a:lstStyle/>
          <a:p>
            <a:pPr marL="0" indent="0" algn="ctr">
              <a:buNone/>
            </a:pPr>
            <a:r>
              <a:rPr lang="lt-LT" sz="3200" dirty="0">
                <a:latin typeface="Times New Roman" panose="02020603050405020304" pitchFamily="18" charset="0"/>
                <a:cs typeface="Times New Roman" panose="02020603050405020304" pitchFamily="18" charset="0"/>
              </a:rPr>
              <a:t>Civilines teises įstatymų nustatyta tvarka gina teismas, neviršydamas savo kompetencijos</a:t>
            </a:r>
            <a:endParaRPr lang="lt-LT"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274638"/>
            <a:ext cx="8229600" cy="1554162"/>
          </a:xfrm>
        </p:spPr>
        <p:txBody>
          <a:bodyPr>
            <a:normAutofit fontScale="90000"/>
          </a:bodyPr>
          <a:lstStyle/>
          <a:p>
            <a:r>
              <a:rPr lang="en-GB" sz="4000" b="1" dirty="0">
                <a:solidFill>
                  <a:schemeClr val="tx2">
                    <a:lumMod val="60000"/>
                    <a:lumOff val="40000"/>
                  </a:schemeClr>
                </a:solidFill>
                <a:effectLst/>
                <a:latin typeface="Times New Roman" panose="02020603050405020304" pitchFamily="18" charset="0"/>
                <a:cs typeface="Times New Roman" panose="02020603050405020304" pitchFamily="18" charset="0"/>
              </a:rPr>
              <a:t>PASSIVE CIVIL CAPACITY OF NATURAL PERSONS</a:t>
            </a:r>
            <a:br>
              <a:rPr lang="en-GB" sz="4000" b="1" dirty="0">
                <a:solidFill>
                  <a:schemeClr val="tx2">
                    <a:lumMod val="60000"/>
                    <a:lumOff val="40000"/>
                  </a:schemeClr>
                </a:solidFill>
                <a:effectLst/>
                <a:latin typeface="Times New Roman" panose="02020603050405020304" pitchFamily="18" charset="0"/>
                <a:cs typeface="Times New Roman" panose="02020603050405020304" pitchFamily="18" charset="0"/>
              </a:rPr>
            </a:br>
            <a:r>
              <a:rPr lang="lt-LT" sz="2200" dirty="0">
                <a:solidFill>
                  <a:schemeClr val="tx2">
                    <a:lumMod val="60000"/>
                    <a:lumOff val="40000"/>
                  </a:schemeClr>
                </a:solidFill>
                <a:latin typeface="Times New Roman" panose="02020603050405020304" pitchFamily="18" charset="0"/>
                <a:cs typeface="Times New Roman" panose="02020603050405020304" pitchFamily="18" charset="0"/>
              </a:rPr>
              <a:t>FIZINIŲ ASMENŲ CIVILINIS TEISNUMAS</a:t>
            </a:r>
            <a:endParaRPr lang="lt-LT" sz="2200" dirty="0">
              <a:solidFill>
                <a:schemeClr val="tx2">
                  <a:lumMod val="60000"/>
                  <a:lumOff val="40000"/>
                </a:schemeClr>
              </a:solidFill>
            </a:endParaRPr>
          </a:p>
        </p:txBody>
      </p:sp>
      <p:sp>
        <p:nvSpPr>
          <p:cNvPr id="3" name="Turinio vietos rezervavimo ženklas 2"/>
          <p:cNvSpPr>
            <a:spLocks noGrp="1"/>
          </p:cNvSpPr>
          <p:nvPr>
            <p:ph sz="half" idx="1"/>
          </p:nvPr>
        </p:nvSpPr>
        <p:spPr>
          <a:xfrm>
            <a:off x="457200" y="1981200"/>
            <a:ext cx="4038600" cy="4724400"/>
          </a:xfrm>
        </p:spPr>
        <p:txBody>
          <a:bodyPr>
            <a:normAutofit lnSpcReduction="10000"/>
          </a:bodyPr>
          <a:lstStyle/>
          <a:p>
            <a:r>
              <a:rPr lang="en-GB" b="1" dirty="0">
                <a:effectLst/>
                <a:latin typeface="Times New Roman" panose="02020603050405020304" pitchFamily="18" charset="0"/>
                <a:cs typeface="Times New Roman" panose="02020603050405020304" pitchFamily="18" charset="0"/>
              </a:rPr>
              <a:t>Every natural person shall have the full enjoyment of civil rights (passive civil capacity)</a:t>
            </a:r>
            <a:endParaRPr lang="en-GB" b="1" dirty="0">
              <a:effectLst/>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Passive civil capacity of a natural person shall begin at the moment of his birth and end at the moment of his death.</a:t>
            </a:r>
            <a:endParaRPr lang="lt-LT" b="1" dirty="0">
              <a:latin typeface="Times New Roman" panose="02020603050405020304" pitchFamily="18" charset="0"/>
              <a:cs typeface="Times New Roman" panose="02020603050405020304" pitchFamily="18" charset="0"/>
            </a:endParaRPr>
          </a:p>
        </p:txBody>
      </p:sp>
      <p:sp>
        <p:nvSpPr>
          <p:cNvPr id="4" name="Turinio vietos rezervavimo ženklas 3"/>
          <p:cNvSpPr>
            <a:spLocks noGrp="1"/>
          </p:cNvSpPr>
          <p:nvPr>
            <p:ph sz="half" idx="2"/>
          </p:nvPr>
        </p:nvSpPr>
        <p:spPr>
          <a:xfrm>
            <a:off x="5029200" y="1981200"/>
            <a:ext cx="3733800" cy="4525963"/>
          </a:xfrm>
        </p:spPr>
        <p:txBody>
          <a:bodyPr>
            <a:normAutofit lnSpcReduction="10000"/>
          </a:bodyPr>
          <a:lstStyle/>
          <a:p>
            <a:r>
              <a:rPr lang="lt-LT" dirty="0">
                <a:latin typeface="Times New Roman" panose="02020603050405020304" pitchFamily="18" charset="0"/>
                <a:cs typeface="Times New Roman" panose="02020603050405020304" pitchFamily="18" charset="0"/>
              </a:rPr>
              <a:t>Galėjimas turėti civilines teises ir pareigas (civilinis teisnumas) pripažįstamas visiems fiziniams asmenims.</a:t>
            </a:r>
            <a:endParaRPr lang="en-US" dirty="0">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Fizinio asmens civilinis teisnumas atsiranda asmens gimimo momentu ir išnyksta, jam mirus</a:t>
            </a:r>
            <a:r>
              <a:rPr lang="lt-LT" dirty="0"/>
              <a:t>.</a:t>
            </a:r>
            <a:endParaRPr lang="lt-LT"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a:xfrm>
            <a:off x="381000" y="228600"/>
            <a:ext cx="8229600" cy="1325562"/>
          </a:xfrm>
        </p:spPr>
        <p:txBody>
          <a:bodyPr>
            <a:normAutofit fontScale="90000"/>
          </a:bodyPr>
          <a:lstStyle/>
          <a:p>
            <a:r>
              <a:rPr lang="en-GB" sz="4000" b="1" dirty="0">
                <a:solidFill>
                  <a:schemeClr val="tx2">
                    <a:lumMod val="60000"/>
                    <a:lumOff val="40000"/>
                  </a:schemeClr>
                </a:solidFill>
                <a:effectLst/>
                <a:latin typeface="Times New Roman" panose="02020603050405020304" pitchFamily="18" charset="0"/>
                <a:cs typeface="Times New Roman" panose="02020603050405020304" pitchFamily="18" charset="0"/>
              </a:rPr>
              <a:t>ACTIVE CIVIL CAPACITY OF NATURAL PERSONS</a:t>
            </a:r>
            <a:br>
              <a:rPr lang="en-GB" sz="3600" b="1" dirty="0">
                <a:solidFill>
                  <a:schemeClr val="tx2">
                    <a:lumMod val="60000"/>
                    <a:lumOff val="40000"/>
                  </a:schemeClr>
                </a:solidFill>
                <a:effectLst/>
                <a:latin typeface="Times New Roman" panose="02020603050405020304" pitchFamily="18" charset="0"/>
                <a:cs typeface="Times New Roman" panose="02020603050405020304" pitchFamily="18" charset="0"/>
              </a:rPr>
            </a:br>
            <a:r>
              <a:rPr lang="lt-LT" sz="2800" dirty="0">
                <a:solidFill>
                  <a:schemeClr val="tx2">
                    <a:lumMod val="60000"/>
                    <a:lumOff val="40000"/>
                  </a:schemeClr>
                </a:solidFill>
                <a:latin typeface="Times New Roman" panose="02020603050405020304" pitchFamily="18" charset="0"/>
                <a:cs typeface="Times New Roman" panose="02020603050405020304" pitchFamily="18" charset="0"/>
              </a:rPr>
              <a:t>FIZINIŲ ASMENŲ CIVILINIS VEIKSNUM</a:t>
            </a:r>
            <a:r>
              <a:rPr lang="lt-LT" sz="2800" dirty="0">
                <a:solidFill>
                  <a:schemeClr val="tx2">
                    <a:lumMod val="60000"/>
                    <a:lumOff val="40000"/>
                  </a:schemeClr>
                </a:solidFill>
              </a:rPr>
              <a:t>AS</a:t>
            </a:r>
            <a:endParaRPr lang="lt-LT" dirty="0"/>
          </a:p>
        </p:txBody>
      </p:sp>
      <p:sp>
        <p:nvSpPr>
          <p:cNvPr id="3" name="Turinio vietos rezervavimo ženklas 2"/>
          <p:cNvSpPr>
            <a:spLocks noGrp="1"/>
          </p:cNvSpPr>
          <p:nvPr>
            <p:ph sz="half" idx="1"/>
          </p:nvPr>
        </p:nvSpPr>
        <p:spPr>
          <a:xfrm>
            <a:off x="457200" y="1905000"/>
            <a:ext cx="4038600" cy="4419600"/>
          </a:xfrm>
        </p:spPr>
        <p:txBody>
          <a:bodyPr>
            <a:noAutofit/>
          </a:bodyPr>
          <a:lstStyle/>
          <a:p>
            <a:pPr marL="0" indent="0" algn="ctr">
              <a:buNone/>
            </a:pPr>
            <a:r>
              <a:rPr lang="en-GB" sz="3200" b="1" dirty="0">
                <a:effectLst/>
                <a:latin typeface="Times New Roman" panose="02020603050405020304" pitchFamily="18" charset="0"/>
                <a:cs typeface="Times New Roman" panose="02020603050405020304" pitchFamily="18" charset="0"/>
              </a:rPr>
              <a:t>On attaining full age, i.e. when a natural person is eighteen years of age, he, by his acts, shall have full exercise of all his civil rights and shall assume civil obligations.</a:t>
            </a:r>
            <a:endParaRPr lang="lt-LT" sz="3200" b="1" dirty="0">
              <a:latin typeface="Times New Roman" panose="02020603050405020304" pitchFamily="18" charset="0"/>
              <a:cs typeface="Times New Roman" panose="02020603050405020304" pitchFamily="18" charset="0"/>
            </a:endParaRPr>
          </a:p>
        </p:txBody>
      </p:sp>
      <p:sp>
        <p:nvSpPr>
          <p:cNvPr id="4" name="Turinio vietos rezervavimo ženklas 3"/>
          <p:cNvSpPr>
            <a:spLocks noGrp="1"/>
          </p:cNvSpPr>
          <p:nvPr>
            <p:ph sz="half" idx="2"/>
          </p:nvPr>
        </p:nvSpPr>
        <p:spPr>
          <a:xfrm>
            <a:off x="4953000" y="1905000"/>
            <a:ext cx="3733800" cy="4221163"/>
          </a:xfrm>
        </p:spPr>
        <p:txBody>
          <a:bodyPr>
            <a:normAutofit fontScale="92500"/>
          </a:bodyPr>
          <a:lstStyle/>
          <a:p>
            <a:pPr marL="0" indent="0" algn="ctr">
              <a:buNone/>
            </a:pPr>
            <a:r>
              <a:rPr lang="lt-LT" dirty="0">
                <a:latin typeface="Times New Roman" panose="02020603050405020304" pitchFamily="18" charset="0"/>
                <a:cs typeface="Times New Roman" panose="02020603050405020304" pitchFamily="18" charset="0"/>
              </a:rPr>
              <a:t>Fizinio asmens galėjimas savo veiksmais įgyti civilines teises ir susikurti civilines pareigas (civilinis veiksnumas) atsiranda visiškai, kai asmuo sulaukia pilnametystės, t. y. kai jam sueina aštuoniolika metų.</a:t>
            </a:r>
            <a:endParaRPr lang="lt-LT"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rmAutofit fontScale="90000"/>
          </a:bodyPr>
          <a:lstStyle/>
          <a:p>
            <a:r>
              <a:rPr lang="en-GB" sz="4000" b="1" dirty="0">
                <a:solidFill>
                  <a:schemeClr val="tx2">
                    <a:lumMod val="60000"/>
                    <a:lumOff val="40000"/>
                  </a:schemeClr>
                </a:solidFill>
                <a:effectLst/>
                <a:latin typeface="Times New Roman" panose="02020603050405020304" pitchFamily="18" charset="0"/>
                <a:cs typeface="Times New Roman" panose="02020603050405020304" pitchFamily="18" charset="0"/>
              </a:rPr>
              <a:t>ENJOYMENT OF SPECIFIC CIVIL RIGHTS OF NATURAL PERSONS</a:t>
            </a:r>
            <a:b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br>
            <a:r>
              <a:rPr lang="lt-LT" sz="2700" dirty="0">
                <a:solidFill>
                  <a:schemeClr val="tx2">
                    <a:lumMod val="60000"/>
                    <a:lumOff val="40000"/>
                  </a:schemeClr>
                </a:solidFill>
                <a:latin typeface="Times New Roman" panose="02020603050405020304" pitchFamily="18" charset="0"/>
                <a:cs typeface="Times New Roman" panose="02020603050405020304" pitchFamily="18" charset="0"/>
              </a:rPr>
              <a:t>SPECIFINĖS FIZINIŲ ASMENŲ CIVILINĖS TEISĖS </a:t>
            </a:r>
            <a:endParaRPr lang="lt-LT" sz="27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Turinio vietos rezervavimo ženklas 2"/>
          <p:cNvSpPr>
            <a:spLocks noGrp="1"/>
          </p:cNvSpPr>
          <p:nvPr>
            <p:ph sz="half" idx="1"/>
          </p:nvPr>
        </p:nvSpPr>
        <p:spPr>
          <a:xfrm>
            <a:off x="457200" y="1676400"/>
            <a:ext cx="4191000" cy="4876800"/>
          </a:xfrm>
        </p:spPr>
        <p:txBody>
          <a:bodyPr>
            <a:normAutofit fontScale="85000" lnSpcReduction="10000"/>
          </a:bodyPr>
          <a:lstStyle/>
          <a:p>
            <a:r>
              <a:rPr lang="en-GB" b="1" dirty="0">
                <a:effectLst/>
                <a:latin typeface="Times New Roman" panose="02020603050405020304" pitchFamily="18" charset="0"/>
                <a:cs typeface="Times New Roman" panose="02020603050405020304" pitchFamily="18" charset="0"/>
              </a:rPr>
              <a:t>Right to a Name</a:t>
            </a:r>
            <a:endParaRPr lang="en-GB" b="1" dirty="0">
              <a:effectLst/>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Right to an Image</a:t>
            </a:r>
            <a:endParaRPr lang="en-GB" b="1" dirty="0">
              <a:effectLst/>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Right to Privacy and Secrecy</a:t>
            </a:r>
            <a:endParaRPr lang="en-GB" b="1" dirty="0">
              <a:effectLst/>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Protection of Honour and Dignity</a:t>
            </a:r>
            <a:endParaRPr lang="en-GB" b="1" dirty="0">
              <a:effectLst/>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Right to the Inviolability and Integrity of the Person</a:t>
            </a:r>
            <a:endParaRPr lang="en-GB" b="1" dirty="0">
              <a:effectLst/>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Prohibition to Restrict the Freedom of a Natural Person</a:t>
            </a:r>
            <a:endParaRPr lang="en-GB" b="1" dirty="0">
              <a:effectLst/>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Right to the Change of the Designation of  Sex</a:t>
            </a:r>
            <a:endParaRPr lang="en-GB" b="1" dirty="0">
              <a:effectLst/>
              <a:latin typeface="Times New Roman" panose="02020603050405020304" pitchFamily="18" charset="0"/>
              <a:cs typeface="Times New Roman" panose="02020603050405020304" pitchFamily="18" charset="0"/>
            </a:endParaRPr>
          </a:p>
          <a:p>
            <a:endParaRPr lang="lt-LT" dirty="0"/>
          </a:p>
        </p:txBody>
      </p:sp>
      <p:sp>
        <p:nvSpPr>
          <p:cNvPr id="4" name="Turinio vietos rezervavimo ženklas 3"/>
          <p:cNvSpPr>
            <a:spLocks noGrp="1"/>
          </p:cNvSpPr>
          <p:nvPr>
            <p:ph sz="half" idx="2"/>
          </p:nvPr>
        </p:nvSpPr>
        <p:spPr>
          <a:xfrm>
            <a:off x="5029200" y="1600200"/>
            <a:ext cx="3657600" cy="5029200"/>
          </a:xfrm>
        </p:spPr>
        <p:txBody>
          <a:bodyPr>
            <a:normAutofit fontScale="85000" lnSpcReduction="10000"/>
          </a:bodyPr>
          <a:lstStyle/>
          <a:p>
            <a:r>
              <a:rPr lang="lt-LT" dirty="0">
                <a:latin typeface="Times New Roman" panose="02020603050405020304" pitchFamily="18" charset="0"/>
                <a:cs typeface="Times New Roman" panose="02020603050405020304" pitchFamily="18" charset="0"/>
              </a:rPr>
              <a:t>Teisė į vardą</a:t>
            </a:r>
            <a:endParaRPr lang="en-US" dirty="0">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Teisė į atvaizdą</a:t>
            </a:r>
            <a:endParaRPr lang="en-US" dirty="0">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Teisė į privatų gyvenimą ir jo slaptumą</a:t>
            </a:r>
            <a:endParaRPr lang="en-US" dirty="0">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Asmens garbės ir orumo gynimas</a:t>
            </a:r>
            <a:endParaRPr lang="en-US" dirty="0">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Teisė į kūno neliečiamumą ir vientisumą</a:t>
            </a:r>
            <a:endParaRPr lang="en-US" dirty="0">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Neleistinumas apriboti fizinio asmens laisvę</a:t>
            </a:r>
            <a:endParaRPr lang="en-US" dirty="0">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Teisė pakeisti lytį</a:t>
            </a:r>
            <a:endParaRPr lang="lt-LT"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rmAutofit fontScale="90000"/>
          </a:bodyPr>
          <a:lstStyle/>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LEGAL PERSONS</a:t>
            </a:r>
            <a:b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br>
            <a:r>
              <a:rPr lang="lt-LT" sz="3100" dirty="0">
                <a:solidFill>
                  <a:schemeClr val="tx2">
                    <a:lumMod val="60000"/>
                    <a:lumOff val="40000"/>
                  </a:schemeClr>
                </a:solidFill>
                <a:latin typeface="Times New Roman" panose="02020603050405020304" pitchFamily="18" charset="0"/>
                <a:cs typeface="Times New Roman" panose="02020603050405020304" pitchFamily="18" charset="0"/>
              </a:rPr>
              <a:t>JURIDINIAI ASMENYS</a:t>
            </a:r>
            <a:endParaRPr lang="lt-LT" sz="3100" dirty="0"/>
          </a:p>
        </p:txBody>
      </p:sp>
      <p:sp>
        <p:nvSpPr>
          <p:cNvPr id="3" name="Turinio vietos rezervavimo ženklas 2"/>
          <p:cNvSpPr>
            <a:spLocks noGrp="1"/>
          </p:cNvSpPr>
          <p:nvPr>
            <p:ph sz="half" idx="1"/>
          </p:nvPr>
        </p:nvSpPr>
        <p:spPr/>
        <p:txBody>
          <a:bodyPr/>
          <a:lstStyle/>
          <a:p>
            <a:pPr marL="0" indent="0" algn="ctr">
              <a:buNone/>
            </a:pPr>
            <a:r>
              <a:rPr lang="en-GB" b="1" dirty="0">
                <a:effectLst/>
                <a:latin typeface="Times New Roman" panose="02020603050405020304" pitchFamily="18" charset="0"/>
                <a:cs typeface="Times New Roman" panose="02020603050405020304" pitchFamily="18" charset="0"/>
              </a:rPr>
              <a:t>A legal person shall be an enterprise or an organisation which has its business name, which may in its name gain and enjoy rights and assume obligations as well as act as a defendant and as a plaintiff in courts.</a:t>
            </a:r>
            <a:endParaRPr lang="lt-LT" b="1" dirty="0">
              <a:latin typeface="Times New Roman" panose="02020603050405020304" pitchFamily="18" charset="0"/>
              <a:cs typeface="Times New Roman" panose="02020603050405020304" pitchFamily="18" charset="0"/>
            </a:endParaRPr>
          </a:p>
        </p:txBody>
      </p:sp>
      <p:sp>
        <p:nvSpPr>
          <p:cNvPr id="4" name="Turinio vietos rezervavimo ženklas 3"/>
          <p:cNvSpPr>
            <a:spLocks noGrp="1"/>
          </p:cNvSpPr>
          <p:nvPr>
            <p:ph sz="half" idx="2"/>
          </p:nvPr>
        </p:nvSpPr>
        <p:spPr>
          <a:xfrm>
            <a:off x="5105400" y="1676400"/>
            <a:ext cx="3581400" cy="4449763"/>
          </a:xfrm>
        </p:spPr>
        <p:txBody>
          <a:bodyPr/>
          <a:lstStyle/>
          <a:p>
            <a:pPr marL="0" indent="0" algn="ctr">
              <a:buNone/>
            </a:pPr>
            <a:r>
              <a:rPr lang="lt-LT" dirty="0">
                <a:latin typeface="Times New Roman" panose="02020603050405020304" pitchFamily="18" charset="0"/>
                <a:cs typeface="Times New Roman" panose="02020603050405020304" pitchFamily="18" charset="0"/>
              </a:rPr>
              <a:t>Juridinis asmuo yra savo pavadinimą turinti įmonė, įstaiga ar organizacija, kuri gali savo vardu įgyti ir turėti teises bei pareigas, būti ieškovu ar atsakovu teisme.</a:t>
            </a:r>
            <a:endParaRPr lang="lt-LT"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rmAutofit fontScale="90000"/>
          </a:bodyPr>
          <a:lstStyle/>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LEGAL PERSONS</a:t>
            </a:r>
            <a:b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br>
            <a:r>
              <a:rPr lang="lt-LT" sz="2700" dirty="0">
                <a:solidFill>
                  <a:schemeClr val="tx2">
                    <a:lumMod val="60000"/>
                    <a:lumOff val="40000"/>
                  </a:schemeClr>
                </a:solidFill>
                <a:latin typeface="Times New Roman" panose="02020603050405020304" pitchFamily="18" charset="0"/>
                <a:cs typeface="Times New Roman" panose="02020603050405020304" pitchFamily="18" charset="0"/>
              </a:rPr>
              <a:t>JURIDINIAI ASMENYS</a:t>
            </a:r>
            <a:endParaRPr lang="lt-LT" sz="2700" dirty="0"/>
          </a:p>
        </p:txBody>
      </p:sp>
      <p:sp>
        <p:nvSpPr>
          <p:cNvPr id="3" name="Turinio vietos rezervavimo ženklas 2"/>
          <p:cNvSpPr>
            <a:spLocks noGrp="1"/>
          </p:cNvSpPr>
          <p:nvPr>
            <p:ph sz="half" idx="1"/>
          </p:nvPr>
        </p:nvSpPr>
        <p:spPr>
          <a:xfrm>
            <a:off x="457200" y="1600200"/>
            <a:ext cx="4038600" cy="4953000"/>
          </a:xfrm>
        </p:spPr>
        <p:txBody>
          <a:bodyPr>
            <a:normAutofit fontScale="62500" lnSpcReduction="20000"/>
          </a:bodyPr>
          <a:lstStyle/>
          <a:p>
            <a:r>
              <a:rPr lang="en-GB" sz="3400" b="1" dirty="0">
                <a:effectLst/>
                <a:latin typeface="Times New Roman" panose="02020603050405020304" pitchFamily="18" charset="0"/>
                <a:cs typeface="Times New Roman" panose="02020603050405020304" pitchFamily="18" charset="0"/>
              </a:rPr>
              <a:t>Legal persons shall be divided into public and private persons.</a:t>
            </a:r>
            <a:endParaRPr lang="lt-LT" sz="3400" b="1" dirty="0">
              <a:effectLst/>
              <a:latin typeface="Times New Roman" panose="02020603050405020304" pitchFamily="18" charset="0"/>
              <a:cs typeface="Times New Roman" panose="02020603050405020304" pitchFamily="18" charset="0"/>
            </a:endParaRPr>
          </a:p>
          <a:p>
            <a:r>
              <a:rPr lang="en-GB" sz="3400" b="1" dirty="0">
                <a:effectLst/>
                <a:latin typeface="Times New Roman" panose="02020603050405020304" pitchFamily="18" charset="0"/>
                <a:cs typeface="Times New Roman" panose="02020603050405020304" pitchFamily="18" charset="0"/>
              </a:rPr>
              <a:t>Public legal persons shall be legal persons established by the state or municipalities, their institutions or other non-profit-seeking persons whose goal is to meet public interests (state and municipality enterprises, state or municipality institutions, public institutions, religious communities, etc.).</a:t>
            </a:r>
            <a:endParaRPr lang="lt-LT" sz="3400" b="1" dirty="0">
              <a:effectLst/>
              <a:latin typeface="Times New Roman" panose="02020603050405020304" pitchFamily="18" charset="0"/>
              <a:cs typeface="Times New Roman" panose="02020603050405020304" pitchFamily="18" charset="0"/>
            </a:endParaRPr>
          </a:p>
          <a:p>
            <a:r>
              <a:rPr lang="en-GB" sz="3400" b="1" dirty="0">
                <a:effectLst/>
                <a:latin typeface="Times New Roman" panose="02020603050405020304" pitchFamily="18" charset="0"/>
                <a:cs typeface="Times New Roman" panose="02020603050405020304" pitchFamily="18" charset="0"/>
              </a:rPr>
              <a:t>Private legal persons shall be legal persons, which aim at meeting private interests.</a:t>
            </a:r>
            <a:endParaRPr lang="lt-LT" sz="3400" b="1" dirty="0">
              <a:effectLst/>
              <a:latin typeface="Times New Roman" panose="02020603050405020304" pitchFamily="18" charset="0"/>
              <a:cs typeface="Times New Roman" panose="02020603050405020304" pitchFamily="18" charset="0"/>
            </a:endParaRPr>
          </a:p>
          <a:p>
            <a:endParaRPr lang="lt-LT" dirty="0"/>
          </a:p>
        </p:txBody>
      </p:sp>
      <p:sp>
        <p:nvSpPr>
          <p:cNvPr id="4" name="Turinio vietos rezervavimo ženklas 3"/>
          <p:cNvSpPr>
            <a:spLocks noGrp="1"/>
          </p:cNvSpPr>
          <p:nvPr>
            <p:ph sz="half" idx="2"/>
          </p:nvPr>
        </p:nvSpPr>
        <p:spPr>
          <a:xfrm>
            <a:off x="4953000" y="1676400"/>
            <a:ext cx="3810000" cy="4449763"/>
          </a:xfrm>
        </p:spPr>
        <p:txBody>
          <a:bodyPr>
            <a:normAutofit fontScale="62500" lnSpcReduction="20000"/>
          </a:bodyPr>
          <a:lstStyle/>
          <a:p>
            <a:r>
              <a:rPr lang="lt-LT" sz="3200" dirty="0">
                <a:latin typeface="Times New Roman" panose="02020603050405020304" pitchFamily="18" charset="0"/>
                <a:cs typeface="Times New Roman" panose="02020603050405020304" pitchFamily="18" charset="0"/>
              </a:rPr>
              <a:t>Juridiniai asmenys skirstomi į viešuosius ir privačiuosius.</a:t>
            </a:r>
            <a:endParaRPr lang="lt-LT" sz="3200" dirty="0">
              <a:effectLst/>
              <a:latin typeface="Times New Roman" panose="02020603050405020304" pitchFamily="18" charset="0"/>
              <a:cs typeface="Times New Roman" panose="02020603050405020304" pitchFamily="18" charset="0"/>
            </a:endParaRPr>
          </a:p>
          <a:p>
            <a:r>
              <a:rPr lang="lt-LT" sz="3200" dirty="0">
                <a:latin typeface="Times New Roman" panose="02020603050405020304" pitchFamily="18" charset="0"/>
                <a:cs typeface="Times New Roman" panose="02020603050405020304" pitchFamily="18" charset="0"/>
              </a:rPr>
              <a:t>Viešieji juridiniai asmenys yra valstybės ar savivaldybės, jų institucijų arba kitų asmenų, nesiekiančių naudos sau, įsteigti juridiniai asmenys, kurių tikslas – tenkinti viešuosius interesus (valstybės ir savivaldybės įmonės, valstybės ir savivaldybės įstaigos, viešosios įstaigos, religinės bendruomenės ir t. t.).</a:t>
            </a:r>
            <a:endParaRPr lang="lt-LT" sz="3200" dirty="0">
              <a:effectLst/>
              <a:latin typeface="Times New Roman" panose="02020603050405020304" pitchFamily="18" charset="0"/>
              <a:cs typeface="Times New Roman" panose="02020603050405020304" pitchFamily="18" charset="0"/>
            </a:endParaRPr>
          </a:p>
          <a:p>
            <a:r>
              <a:rPr lang="lt-LT" sz="3200" dirty="0">
                <a:latin typeface="Times New Roman" panose="02020603050405020304" pitchFamily="18" charset="0"/>
                <a:cs typeface="Times New Roman" panose="02020603050405020304" pitchFamily="18" charset="0"/>
              </a:rPr>
              <a:t>Privatieji juridiniai asmenys yra juridiniai asmenys, kurių tikslas – tenkinti privačius interesus.</a:t>
            </a:r>
            <a:endParaRPr lang="lt-LT" sz="3200" dirty="0">
              <a:effectLst/>
              <a:latin typeface="Times New Roman" panose="02020603050405020304" pitchFamily="18" charset="0"/>
              <a:cs typeface="Times New Roman" panose="02020603050405020304" pitchFamily="18" charset="0"/>
            </a:endParaRPr>
          </a:p>
          <a:p>
            <a:endParaRPr lang="lt-LT"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a:xfrm>
            <a:off x="304800" y="304800"/>
            <a:ext cx="8229600" cy="1143000"/>
          </a:xfrm>
        </p:spPr>
        <p:txBody>
          <a:bodyPr>
            <a:normAutofit fontScale="90000"/>
          </a:bodyPr>
          <a:lstStyle/>
          <a:p>
            <a:r>
              <a:rPr lang="en-GB" sz="2700" b="1" dirty="0">
                <a:solidFill>
                  <a:schemeClr val="tx2">
                    <a:lumMod val="60000"/>
                    <a:lumOff val="40000"/>
                  </a:schemeClr>
                </a:solidFill>
                <a:effectLst/>
                <a:latin typeface="Times New Roman" panose="02020603050405020304" pitchFamily="18" charset="0"/>
                <a:cs typeface="Times New Roman" panose="02020603050405020304" pitchFamily="18" charset="0"/>
              </a:rPr>
              <a:t>MOMENT OF INCORPORATION OF A LEGAL PERSON</a:t>
            </a:r>
            <a:br>
              <a:rPr lang="en-GB" sz="3200" b="1" dirty="0">
                <a:solidFill>
                  <a:schemeClr val="tx2">
                    <a:lumMod val="60000"/>
                    <a:lumOff val="40000"/>
                  </a:schemeClr>
                </a:solidFill>
                <a:effectLst/>
                <a:latin typeface="Times New Roman" panose="02020603050405020304" pitchFamily="18" charset="0"/>
                <a:cs typeface="Times New Roman" panose="02020603050405020304" pitchFamily="18" charset="0"/>
              </a:rPr>
            </a:br>
            <a:r>
              <a:rPr lang="lt-LT" sz="2700" dirty="0">
                <a:solidFill>
                  <a:schemeClr val="tx2">
                    <a:lumMod val="60000"/>
                    <a:lumOff val="40000"/>
                  </a:schemeClr>
                </a:solidFill>
                <a:latin typeface="Times New Roman" panose="02020603050405020304" pitchFamily="18" charset="0"/>
                <a:cs typeface="Times New Roman" panose="02020603050405020304" pitchFamily="18" charset="0"/>
              </a:rPr>
              <a:t>JURIDINIO ASMENS ĮSTEIGIMO MOMENTAS</a:t>
            </a:r>
            <a:endParaRPr lang="lt-LT" sz="27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Turinio vietos rezervavimo ženklas 2"/>
          <p:cNvSpPr>
            <a:spLocks noGrp="1"/>
          </p:cNvSpPr>
          <p:nvPr>
            <p:ph sz="half" idx="1"/>
          </p:nvPr>
        </p:nvSpPr>
        <p:spPr>
          <a:xfrm>
            <a:off x="457200" y="1524000"/>
            <a:ext cx="4800600" cy="5029200"/>
          </a:xfrm>
        </p:spPr>
        <p:txBody>
          <a:bodyPr>
            <a:noAutofit/>
          </a:bodyPr>
          <a:lstStyle/>
          <a:p>
            <a:r>
              <a:rPr lang="en-GB" sz="2400" b="1" dirty="0">
                <a:effectLst/>
                <a:latin typeface="Times New Roman" panose="02020603050405020304" pitchFamily="18" charset="0"/>
                <a:cs typeface="Times New Roman" panose="02020603050405020304" pitchFamily="18" charset="0"/>
              </a:rPr>
              <a:t>A legal person shall be deemed incorporated as of the moment of its registration with the Register of legal persons.</a:t>
            </a:r>
            <a:endParaRPr lang="lt-LT" sz="2400" b="1" dirty="0">
              <a:effectLst/>
              <a:latin typeface="Times New Roman" panose="02020603050405020304" pitchFamily="18" charset="0"/>
              <a:cs typeface="Times New Roman" panose="02020603050405020304" pitchFamily="18" charset="0"/>
            </a:endParaRPr>
          </a:p>
          <a:p>
            <a:r>
              <a:rPr lang="en-GB" sz="2400" b="1" dirty="0">
                <a:effectLst/>
                <a:latin typeface="Times New Roman" panose="02020603050405020304" pitchFamily="18" charset="0"/>
                <a:cs typeface="Times New Roman" panose="02020603050405020304" pitchFamily="18" charset="0"/>
              </a:rPr>
              <a:t>In cases prescribed by the law or laws, other legal act which formed the basis for the incorporation of public legal person may establish that a legal person is deemed incorporated after the act forming the basis for the incorporation has entered into force. </a:t>
            </a:r>
            <a:endParaRPr lang="lt-LT" sz="2400" b="1" dirty="0">
              <a:latin typeface="Times New Roman" panose="02020603050405020304" pitchFamily="18" charset="0"/>
              <a:cs typeface="Times New Roman" panose="02020603050405020304" pitchFamily="18" charset="0"/>
            </a:endParaRPr>
          </a:p>
        </p:txBody>
      </p:sp>
      <p:sp>
        <p:nvSpPr>
          <p:cNvPr id="4" name="Turinio vietos rezervavimo ženklas 3"/>
          <p:cNvSpPr>
            <a:spLocks noGrp="1"/>
          </p:cNvSpPr>
          <p:nvPr>
            <p:ph sz="half" idx="2"/>
          </p:nvPr>
        </p:nvSpPr>
        <p:spPr>
          <a:xfrm>
            <a:off x="5257800" y="1600200"/>
            <a:ext cx="3429000" cy="5029200"/>
          </a:xfrm>
        </p:spPr>
        <p:txBody>
          <a:bodyPr>
            <a:normAutofit fontScale="77500" lnSpcReduction="20000"/>
          </a:bodyPr>
          <a:lstStyle/>
          <a:p>
            <a:r>
              <a:rPr lang="lt-LT" sz="3100" dirty="0">
                <a:latin typeface="Times New Roman" panose="02020603050405020304" pitchFamily="18" charset="0"/>
                <a:cs typeface="Times New Roman" panose="02020603050405020304" pitchFamily="18" charset="0"/>
              </a:rPr>
              <a:t>Juridinis asmuo laikomas įsteigtu nuo jo įregistravimo juridinių asmenų registre. </a:t>
            </a:r>
            <a:endParaRPr lang="lt-LT" sz="3100" dirty="0">
              <a:effectLst/>
              <a:latin typeface="Times New Roman" panose="02020603050405020304" pitchFamily="18" charset="0"/>
              <a:cs typeface="Times New Roman" panose="02020603050405020304" pitchFamily="18" charset="0"/>
            </a:endParaRPr>
          </a:p>
          <a:p>
            <a:r>
              <a:rPr lang="lt-LT" sz="3100" dirty="0">
                <a:latin typeface="Times New Roman" panose="02020603050405020304" pitchFamily="18" charset="0"/>
                <a:cs typeface="Times New Roman" panose="02020603050405020304" pitchFamily="18" charset="0"/>
              </a:rPr>
              <a:t>Įstatymas ar įstatymų numatytais atvejais kitas teisės aktas, kuriuo yra įsteigtas viešasis juridinis asmuo, gali nustatyti, kad juridinis asmuo laikomas įsteigtu nuo teisės akto dėl jo įsteigimo įsigaliojimo</a:t>
            </a:r>
            <a:r>
              <a:rPr lang="en-US" sz="3100" dirty="0">
                <a:latin typeface="Times New Roman" panose="02020603050405020304" pitchFamily="18" charset="0"/>
                <a:cs typeface="Times New Roman" panose="02020603050405020304" pitchFamily="18" charset="0"/>
              </a:rPr>
              <a:t>.</a:t>
            </a:r>
            <a:endParaRPr lang="lt-LT" sz="3100" dirty="0">
              <a:effectLst/>
              <a:latin typeface="Times New Roman" panose="02020603050405020304" pitchFamily="18" charset="0"/>
              <a:cs typeface="Times New Roman" panose="02020603050405020304" pitchFamily="18" charset="0"/>
            </a:endParaRPr>
          </a:p>
          <a:p>
            <a:endParaRPr lang="lt-LT"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274638"/>
            <a:ext cx="8229600" cy="944562"/>
          </a:xfrm>
        </p:spPr>
        <p:txBody>
          <a:bodyPr>
            <a:normAutofit/>
          </a:bodyPr>
          <a:lstStyle/>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AGENCY </a:t>
            </a:r>
            <a:r>
              <a:rPr lang="lt-LT"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 </a:t>
            </a:r>
            <a:r>
              <a:rPr lang="lt-LT" sz="3100" dirty="0">
                <a:solidFill>
                  <a:schemeClr val="tx2">
                    <a:lumMod val="60000"/>
                    <a:lumOff val="40000"/>
                  </a:schemeClr>
                </a:solidFill>
                <a:latin typeface="Times New Roman" panose="02020603050405020304" pitchFamily="18" charset="0"/>
                <a:cs typeface="Times New Roman" panose="02020603050405020304" pitchFamily="18" charset="0"/>
              </a:rPr>
              <a:t>ATSTOVAVIMAS</a:t>
            </a:r>
            <a:endParaRPr lang="lt-LT" sz="31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Teksto vietos rezervavimo ženklas 2"/>
          <p:cNvSpPr>
            <a:spLocks noGrp="1"/>
          </p:cNvSpPr>
          <p:nvPr>
            <p:ph type="body" idx="1"/>
          </p:nvPr>
        </p:nvSpPr>
        <p:spPr>
          <a:xfrm>
            <a:off x="228600" y="1066801"/>
            <a:ext cx="4495800" cy="609600"/>
          </a:xfrm>
        </p:spPr>
        <p:txBody>
          <a:bodyPr>
            <a:normAutofit fontScale="92500"/>
          </a:bodyPr>
          <a:lstStyle/>
          <a:p>
            <a:r>
              <a:rPr lang="en-GB" dirty="0">
                <a:latin typeface="Times New Roman" panose="02020603050405020304" pitchFamily="18" charset="0"/>
                <a:cs typeface="Times New Roman" panose="02020603050405020304" pitchFamily="18" charset="0"/>
              </a:rPr>
              <a:t>Conclusion of Contracts by Agents</a:t>
            </a:r>
            <a:endParaRPr lang="lt-LT" dirty="0">
              <a:latin typeface="Times New Roman" panose="02020603050405020304" pitchFamily="18" charset="0"/>
              <a:cs typeface="Times New Roman" panose="02020603050405020304" pitchFamily="18" charset="0"/>
            </a:endParaRPr>
          </a:p>
        </p:txBody>
      </p:sp>
      <p:sp>
        <p:nvSpPr>
          <p:cNvPr id="4" name="Turinio vietos rezervavimo ženklas 3"/>
          <p:cNvSpPr>
            <a:spLocks noGrp="1"/>
          </p:cNvSpPr>
          <p:nvPr>
            <p:ph sz="half" idx="2"/>
          </p:nvPr>
        </p:nvSpPr>
        <p:spPr>
          <a:xfrm>
            <a:off x="304800" y="1828800"/>
            <a:ext cx="4343400" cy="4800599"/>
          </a:xfrm>
        </p:spPr>
        <p:txBody>
          <a:bodyPr>
            <a:normAutofit fontScale="85000" lnSpcReduction="20000"/>
          </a:bodyPr>
          <a:lstStyle/>
          <a:p>
            <a:r>
              <a:rPr lang="en-GB" b="1" dirty="0">
                <a:latin typeface="Times New Roman" panose="02020603050405020304" pitchFamily="18" charset="0"/>
                <a:cs typeface="Times New Roman" panose="02020603050405020304" pitchFamily="18" charset="0"/>
              </a:rPr>
              <a:t>Persons shall enjoy the right to conclude contracts through agents with the exception of those contracts which, due to their character, may be concluded only personally as well as other contracts prescribed by the law.</a:t>
            </a:r>
            <a:endParaRPr lang="en-GB" b="1" dirty="0">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Agency shall be possible on the basis of contract, law statute, court judgement or an administrative act.</a:t>
            </a:r>
            <a:endParaRPr lang="lt-LT" b="1" dirty="0">
              <a:effectLst/>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Legally capable natural persons as well as legal persons shall act as agents.</a:t>
            </a:r>
            <a:endParaRPr lang="lt-LT" b="1" dirty="0">
              <a:effectLst/>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Persons who act in their own name although in the interest of other person shall not be deemed to be agents (sales intermediaries, etc.).</a:t>
            </a:r>
            <a:endParaRPr lang="lt-LT" b="1" dirty="0">
              <a:effectLst/>
              <a:latin typeface="Times New Roman" panose="02020603050405020304" pitchFamily="18" charset="0"/>
              <a:cs typeface="Times New Roman" panose="02020603050405020304" pitchFamily="18" charset="0"/>
            </a:endParaRPr>
          </a:p>
          <a:p>
            <a:endParaRPr lang="lt-LT" dirty="0"/>
          </a:p>
        </p:txBody>
      </p:sp>
      <p:sp>
        <p:nvSpPr>
          <p:cNvPr id="5" name="Teksto vietos rezervavimo ženklas 4"/>
          <p:cNvSpPr>
            <a:spLocks noGrp="1"/>
          </p:cNvSpPr>
          <p:nvPr>
            <p:ph type="body" sz="quarter" idx="3"/>
          </p:nvPr>
        </p:nvSpPr>
        <p:spPr>
          <a:xfrm>
            <a:off x="5105400" y="1066801"/>
            <a:ext cx="3581400" cy="685800"/>
          </a:xfrm>
        </p:spPr>
        <p:txBody>
          <a:bodyPr>
            <a:normAutofit fontScale="92500" lnSpcReduction="20000"/>
          </a:bodyPr>
          <a:lstStyle/>
          <a:p>
            <a:pPr algn="ctr"/>
            <a:r>
              <a:rPr lang="lt-LT" dirty="0">
                <a:latin typeface="Times New Roman" panose="02020603050405020304" pitchFamily="18" charset="0"/>
                <a:cs typeface="Times New Roman" panose="02020603050405020304" pitchFamily="18" charset="0"/>
              </a:rPr>
              <a:t>Sandorių sudarymas per atstovus</a:t>
            </a:r>
            <a:endParaRPr lang="lt-LT" dirty="0">
              <a:latin typeface="Times New Roman" panose="02020603050405020304" pitchFamily="18" charset="0"/>
              <a:cs typeface="Times New Roman" panose="02020603050405020304" pitchFamily="18" charset="0"/>
            </a:endParaRPr>
          </a:p>
        </p:txBody>
      </p:sp>
      <p:sp>
        <p:nvSpPr>
          <p:cNvPr id="6" name="Turinio vietos rezervavimo ženklas 5"/>
          <p:cNvSpPr>
            <a:spLocks noGrp="1"/>
          </p:cNvSpPr>
          <p:nvPr>
            <p:ph sz="quarter" idx="4"/>
          </p:nvPr>
        </p:nvSpPr>
        <p:spPr>
          <a:xfrm>
            <a:off x="4876800" y="1828800"/>
            <a:ext cx="4038600" cy="4648199"/>
          </a:xfrm>
        </p:spPr>
        <p:txBody>
          <a:bodyPr>
            <a:normAutofit fontScale="85000" lnSpcReduction="20000"/>
          </a:bodyPr>
          <a:lstStyle/>
          <a:p>
            <a:r>
              <a:rPr lang="lt-LT" dirty="0">
                <a:latin typeface="Times New Roman" panose="02020603050405020304" pitchFamily="18" charset="0"/>
                <a:cs typeface="Times New Roman" panose="02020603050405020304" pitchFamily="18" charset="0"/>
              </a:rPr>
              <a:t>Asmenys turi teisę sudaryti sandorius per atstovus, išskyrus tuos sandorius, kurie dėl savo pobūdžio gali būti asmenų sudaromi tiktai asmeniškai, ir kitokius įstatymų nurodytus sandorius.</a:t>
            </a:r>
            <a:endParaRPr lang="lt-LT" dirty="0">
              <a:effectLst/>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Atstovauti galima sandorio, įstatymų, teismo sprendimo ar administracinio akto pagrindu.</a:t>
            </a:r>
            <a:endParaRPr lang="lt-LT" dirty="0">
              <a:effectLst/>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Atstovai gali būti tiek veiksnūs fiziniai asmenys, tiek ir juridiniai asmenys.</a:t>
            </a:r>
            <a:endParaRPr lang="lt-LT" dirty="0">
              <a:effectLst/>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Atstovais nelaikomi asmenys, kurie veikia savo vardu, nors ir dėl kito asmens interesų (prekybos tarpininkai ir kt.).</a:t>
            </a:r>
            <a:endParaRPr lang="lt-LT" dirty="0">
              <a:effectLst/>
              <a:latin typeface="Times New Roman" panose="02020603050405020304" pitchFamily="18" charset="0"/>
              <a:cs typeface="Times New Roman" panose="02020603050405020304" pitchFamily="18" charset="0"/>
            </a:endParaRPr>
          </a:p>
          <a:p>
            <a:endParaRPr lang="lt-LT"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Power of Attorney</a:t>
            </a:r>
            <a:r>
              <a:rPr lang="lt-LT" b="1" dirty="0">
                <a:solidFill>
                  <a:schemeClr val="tx2">
                    <a:lumMod val="60000"/>
                    <a:lumOff val="40000"/>
                  </a:schemeClr>
                </a:solidFill>
                <a:effectLst/>
                <a:latin typeface="Times New Roman" panose="02020603050405020304" pitchFamily="18" charset="0"/>
                <a:cs typeface="Times New Roman" panose="02020603050405020304" pitchFamily="18" charset="0"/>
              </a:rPr>
              <a:t> - </a:t>
            </a:r>
            <a:r>
              <a:rPr lang="lt-LT" sz="3600" dirty="0">
                <a:solidFill>
                  <a:schemeClr val="tx2">
                    <a:lumMod val="60000"/>
                    <a:lumOff val="40000"/>
                  </a:schemeClr>
                </a:solidFill>
                <a:latin typeface="Times New Roman" panose="02020603050405020304" pitchFamily="18" charset="0"/>
                <a:cs typeface="Times New Roman" panose="02020603050405020304" pitchFamily="18" charset="0"/>
              </a:rPr>
              <a:t>Įgaliojimas</a:t>
            </a:r>
            <a:endParaRPr lang="lt-LT"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Turinio vietos rezervavimo ženklas 2"/>
          <p:cNvSpPr>
            <a:spLocks noGrp="1"/>
          </p:cNvSpPr>
          <p:nvPr>
            <p:ph sz="half" idx="1"/>
          </p:nvPr>
        </p:nvSpPr>
        <p:spPr>
          <a:xfrm>
            <a:off x="457200" y="1600200"/>
            <a:ext cx="4191000" cy="5029200"/>
          </a:xfrm>
        </p:spPr>
        <p:txBody>
          <a:bodyPr>
            <a:normAutofit fontScale="77500" lnSpcReduction="20000"/>
          </a:bodyPr>
          <a:lstStyle/>
          <a:p>
            <a:r>
              <a:rPr lang="en-GB" b="1" dirty="0">
                <a:effectLst/>
                <a:latin typeface="Times New Roman" panose="02020603050405020304" pitchFamily="18" charset="0"/>
                <a:cs typeface="Times New Roman" panose="02020603050405020304" pitchFamily="18" charset="0"/>
              </a:rPr>
              <a:t>Power of attorney  shall be a written document granted by a person (principal) to other person (authorised agent) to represent a principal in establishing and maintaining relations with the third persons.</a:t>
            </a:r>
            <a:endParaRPr lang="lt-LT" b="1" dirty="0">
              <a:effectLst/>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An authorised agent whose rights in the power of attorney are not clearly defined shall enjoy the right to perform only those actions, which are necessary for the protection of principal’s property and property interests as well as supervision of principal’s property.</a:t>
            </a:r>
            <a:endParaRPr lang="lt-LT" b="1" dirty="0">
              <a:effectLst/>
              <a:latin typeface="Times New Roman" panose="02020603050405020304" pitchFamily="18" charset="0"/>
              <a:cs typeface="Times New Roman" panose="02020603050405020304" pitchFamily="18" charset="0"/>
            </a:endParaRPr>
          </a:p>
          <a:p>
            <a:endParaRPr lang="lt-LT" dirty="0"/>
          </a:p>
        </p:txBody>
      </p:sp>
      <p:sp>
        <p:nvSpPr>
          <p:cNvPr id="4" name="Turinio vietos rezervavimo ženklas 3"/>
          <p:cNvSpPr>
            <a:spLocks noGrp="1"/>
          </p:cNvSpPr>
          <p:nvPr>
            <p:ph sz="half" idx="2"/>
          </p:nvPr>
        </p:nvSpPr>
        <p:spPr>
          <a:xfrm>
            <a:off x="4800600" y="1600200"/>
            <a:ext cx="4038600" cy="4876800"/>
          </a:xfrm>
        </p:spPr>
        <p:txBody>
          <a:bodyPr>
            <a:normAutofit fontScale="77500" lnSpcReduction="20000"/>
          </a:bodyPr>
          <a:lstStyle/>
          <a:p>
            <a:r>
              <a:rPr lang="lt-LT" sz="3100" dirty="0">
                <a:latin typeface="Times New Roman" panose="02020603050405020304" pitchFamily="18" charset="0"/>
                <a:cs typeface="Times New Roman" panose="02020603050405020304" pitchFamily="18" charset="0"/>
              </a:rPr>
              <a:t>Įgaliojimu laikomas rašytinis dokumentas, asmens (įgaliotojo) duodamas kitam asmeniui (įgaliotiniui) atstovauti įgaliotojui nustatant ir palaikant santykius su trečiaisiais asmenimis.</a:t>
            </a:r>
            <a:endParaRPr lang="lt-LT" sz="3100" dirty="0">
              <a:effectLst/>
              <a:latin typeface="Times New Roman" panose="02020603050405020304" pitchFamily="18" charset="0"/>
              <a:cs typeface="Times New Roman" panose="02020603050405020304" pitchFamily="18" charset="0"/>
            </a:endParaRPr>
          </a:p>
          <a:p>
            <a:r>
              <a:rPr lang="lt-LT" sz="3100" dirty="0">
                <a:latin typeface="Times New Roman" panose="02020603050405020304" pitchFamily="18" charset="0"/>
                <a:cs typeface="Times New Roman" panose="02020603050405020304" pitchFamily="18" charset="0"/>
              </a:rPr>
              <a:t>Atstovas, kurio teisės įgaliojime nėra apibrėžtos, turi teisę atlikti tik tuos veiksmus, kurių reikia atstovaujamojo turtui ir turtiniams interesams išsaugoti bei turto priežiūrai.</a:t>
            </a:r>
            <a:endParaRPr lang="lt-LT" sz="3100" dirty="0">
              <a:effectLst/>
              <a:latin typeface="Times New Roman" panose="02020603050405020304" pitchFamily="18" charset="0"/>
              <a:cs typeface="Times New Roman" panose="02020603050405020304" pitchFamily="18" charset="0"/>
            </a:endParaRPr>
          </a:p>
          <a:p>
            <a:endParaRPr lang="lt-LT"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rmAutofit/>
          </a:bodyPr>
          <a:lstStyle/>
          <a:p>
            <a:r>
              <a:rPr lang="en-GB" sz="2800" b="1" dirty="0">
                <a:solidFill>
                  <a:schemeClr val="tx2">
                    <a:lumMod val="60000"/>
                    <a:lumOff val="40000"/>
                  </a:schemeClr>
                </a:solidFill>
                <a:effectLst/>
                <a:latin typeface="Times New Roman" panose="02020603050405020304" pitchFamily="18" charset="0"/>
                <a:cs typeface="Times New Roman" panose="02020603050405020304" pitchFamily="18" charset="0"/>
              </a:rPr>
              <a:t>Verification of  the  Power of Attorney by a Notary</a:t>
            </a:r>
            <a:br>
              <a:rPr lang="lt-LT" sz="2800" b="1" dirty="0">
                <a:solidFill>
                  <a:schemeClr val="tx2">
                    <a:lumMod val="60000"/>
                    <a:lumOff val="40000"/>
                  </a:schemeClr>
                </a:solidFill>
                <a:effectLst/>
                <a:latin typeface="Times New Roman" panose="02020603050405020304" pitchFamily="18" charset="0"/>
                <a:cs typeface="Times New Roman" panose="02020603050405020304" pitchFamily="18" charset="0"/>
              </a:rPr>
            </a:br>
            <a:r>
              <a:rPr lang="lt-LT" sz="2800" dirty="0">
                <a:solidFill>
                  <a:schemeClr val="tx2">
                    <a:lumMod val="60000"/>
                    <a:lumOff val="40000"/>
                  </a:schemeClr>
                </a:solidFill>
                <a:latin typeface="Times New Roman" panose="02020603050405020304" pitchFamily="18" charset="0"/>
                <a:cs typeface="Times New Roman" panose="02020603050405020304" pitchFamily="18" charset="0"/>
              </a:rPr>
              <a:t>Įgaliojimo patvirtinimas notarine tvarka</a:t>
            </a:r>
            <a:endParaRPr lang="lt-LT" sz="28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Turinio vietos rezervavimo ženklas 2"/>
          <p:cNvSpPr>
            <a:spLocks noGrp="1"/>
          </p:cNvSpPr>
          <p:nvPr>
            <p:ph sz="half" idx="1"/>
          </p:nvPr>
        </p:nvSpPr>
        <p:spPr>
          <a:xfrm>
            <a:off x="304800" y="1600200"/>
            <a:ext cx="4495800" cy="5181600"/>
          </a:xfrm>
        </p:spPr>
        <p:txBody>
          <a:bodyPr>
            <a:normAutofit fontScale="70000" lnSpcReduction="20000"/>
          </a:bodyPr>
          <a:lstStyle/>
          <a:p>
            <a:pPr marL="0" indent="0">
              <a:buNone/>
            </a:pPr>
            <a:r>
              <a:rPr lang="en-GB" sz="3400" b="1" dirty="0">
                <a:effectLst/>
                <a:latin typeface="Times New Roman" panose="02020603050405020304" pitchFamily="18" charset="0"/>
                <a:cs typeface="Times New Roman" panose="02020603050405020304" pitchFamily="18" charset="0"/>
              </a:rPr>
              <a:t>The following  powers of attorney  must be verified by a notary:</a:t>
            </a:r>
            <a:endParaRPr lang="lt-LT" sz="3400" b="1" dirty="0">
              <a:effectLst/>
              <a:latin typeface="Times New Roman" panose="02020603050405020304" pitchFamily="18" charset="0"/>
              <a:cs typeface="Times New Roman" panose="02020603050405020304" pitchFamily="18" charset="0"/>
            </a:endParaRPr>
          </a:p>
          <a:p>
            <a:pPr marL="0" indent="0">
              <a:buNone/>
            </a:pPr>
            <a:r>
              <a:rPr lang="en-GB" sz="3400" b="1" dirty="0">
                <a:effectLst/>
                <a:latin typeface="Times New Roman" panose="02020603050405020304" pitchFamily="18" charset="0"/>
                <a:cs typeface="Times New Roman" panose="02020603050405020304" pitchFamily="18" charset="0"/>
              </a:rPr>
              <a:t>1)</a:t>
            </a:r>
            <a:r>
              <a:rPr lang="en-GB" sz="3400" b="1" dirty="0">
                <a:latin typeface="Times New Roman" panose="02020603050405020304" pitchFamily="18" charset="0"/>
                <a:cs typeface="Times New Roman" panose="02020603050405020304" pitchFamily="18" charset="0"/>
              </a:rPr>
              <a:t> </a:t>
            </a:r>
            <a:r>
              <a:rPr lang="en-GB" sz="3400" b="1" dirty="0">
                <a:effectLst/>
                <a:latin typeface="Times New Roman" panose="02020603050405020304" pitchFamily="18" charset="0"/>
                <a:cs typeface="Times New Roman" panose="02020603050405020304" pitchFamily="18" charset="0"/>
              </a:rPr>
              <a:t>power of attorney to conclude contracts whereby a notarial form is obligatory;</a:t>
            </a:r>
            <a:endParaRPr lang="lt-LT" sz="3400" b="1" dirty="0">
              <a:effectLst/>
              <a:latin typeface="Times New Roman" panose="02020603050405020304" pitchFamily="18" charset="0"/>
              <a:cs typeface="Times New Roman" panose="02020603050405020304" pitchFamily="18" charset="0"/>
            </a:endParaRPr>
          </a:p>
          <a:p>
            <a:pPr marL="0" indent="0">
              <a:buNone/>
            </a:pPr>
            <a:r>
              <a:rPr lang="en-GB" sz="3400" b="1" dirty="0">
                <a:effectLst/>
                <a:latin typeface="Times New Roman" panose="02020603050405020304" pitchFamily="18" charset="0"/>
                <a:cs typeface="Times New Roman" panose="02020603050405020304" pitchFamily="18" charset="0"/>
              </a:rPr>
              <a:t>2)</a:t>
            </a:r>
            <a:r>
              <a:rPr lang="en-GB" sz="3400" b="1" dirty="0">
                <a:latin typeface="Times New Roman" panose="02020603050405020304" pitchFamily="18" charset="0"/>
                <a:cs typeface="Times New Roman" panose="02020603050405020304" pitchFamily="18" charset="0"/>
              </a:rPr>
              <a:t> </a:t>
            </a:r>
            <a:r>
              <a:rPr lang="en-GB" sz="3400" b="1" dirty="0">
                <a:effectLst/>
                <a:latin typeface="Times New Roman" panose="02020603050405020304" pitchFamily="18" charset="0"/>
                <a:cs typeface="Times New Roman" panose="02020603050405020304" pitchFamily="18" charset="0"/>
              </a:rPr>
              <a:t>power of attorney to perform, in natural person’s name, the actions related to legal persons, with the exception of the cases where the authorisation of a different form is permitted;</a:t>
            </a:r>
            <a:endParaRPr lang="lt-LT" sz="3400" b="1" dirty="0">
              <a:effectLst/>
              <a:latin typeface="Times New Roman" panose="02020603050405020304" pitchFamily="18" charset="0"/>
              <a:cs typeface="Times New Roman" panose="02020603050405020304" pitchFamily="18" charset="0"/>
            </a:endParaRPr>
          </a:p>
          <a:p>
            <a:pPr marL="0" indent="0">
              <a:buNone/>
            </a:pPr>
            <a:r>
              <a:rPr lang="en-GB" sz="3400" b="1" dirty="0">
                <a:effectLst/>
                <a:latin typeface="Times New Roman" panose="02020603050405020304" pitchFamily="18" charset="0"/>
                <a:cs typeface="Times New Roman" panose="02020603050405020304" pitchFamily="18" charset="0"/>
              </a:rPr>
              <a:t>3)</a:t>
            </a:r>
            <a:r>
              <a:rPr lang="en-GB" sz="3400" b="1" dirty="0">
                <a:latin typeface="Times New Roman" panose="02020603050405020304" pitchFamily="18" charset="0"/>
                <a:cs typeface="Times New Roman" panose="02020603050405020304" pitchFamily="18" charset="0"/>
              </a:rPr>
              <a:t> </a:t>
            </a:r>
            <a:r>
              <a:rPr lang="en-GB" sz="3400" b="1" dirty="0">
                <a:effectLst/>
                <a:latin typeface="Times New Roman" panose="02020603050405020304" pitchFamily="18" charset="0"/>
                <a:cs typeface="Times New Roman" panose="02020603050405020304" pitchFamily="18" charset="0"/>
              </a:rPr>
              <a:t>power of attorney to administer, use or dispose of his immovable property granted by a natural person.</a:t>
            </a:r>
            <a:endParaRPr lang="lt-LT" sz="3400" b="1" dirty="0">
              <a:effectLst/>
              <a:latin typeface="Times New Roman" panose="02020603050405020304" pitchFamily="18" charset="0"/>
              <a:cs typeface="Times New Roman" panose="02020603050405020304" pitchFamily="18" charset="0"/>
            </a:endParaRPr>
          </a:p>
          <a:p>
            <a:pPr marL="0" indent="0">
              <a:buNone/>
            </a:pPr>
            <a:endParaRPr lang="lt-LT" dirty="0"/>
          </a:p>
        </p:txBody>
      </p:sp>
      <p:sp>
        <p:nvSpPr>
          <p:cNvPr id="4" name="Turinio vietos rezervavimo ženklas 3"/>
          <p:cNvSpPr>
            <a:spLocks noGrp="1"/>
          </p:cNvSpPr>
          <p:nvPr>
            <p:ph sz="half" idx="2"/>
          </p:nvPr>
        </p:nvSpPr>
        <p:spPr>
          <a:xfrm>
            <a:off x="5181600" y="1600200"/>
            <a:ext cx="3733800" cy="4953000"/>
          </a:xfrm>
        </p:spPr>
        <p:txBody>
          <a:bodyPr>
            <a:normAutofit fontScale="70000" lnSpcReduction="20000"/>
          </a:bodyPr>
          <a:lstStyle/>
          <a:p>
            <a:pPr marL="0" indent="0">
              <a:buNone/>
            </a:pPr>
            <a:r>
              <a:rPr lang="lt-LT" sz="3100" dirty="0">
                <a:latin typeface="Times New Roman" panose="02020603050405020304" pitchFamily="18" charset="0"/>
                <a:cs typeface="Times New Roman" panose="02020603050405020304" pitchFamily="18" charset="0"/>
              </a:rPr>
              <a:t>Turi būti notaro patvirtinami šie įgaliojimai:</a:t>
            </a:r>
            <a:endParaRPr lang="lt-LT" sz="3100" dirty="0">
              <a:effectLst/>
              <a:latin typeface="Times New Roman" panose="02020603050405020304" pitchFamily="18" charset="0"/>
              <a:cs typeface="Times New Roman" panose="02020603050405020304" pitchFamily="18" charset="0"/>
            </a:endParaRPr>
          </a:p>
          <a:p>
            <a:pPr marL="0" indent="0">
              <a:buNone/>
            </a:pPr>
            <a:r>
              <a:rPr lang="lt-LT" sz="3100" dirty="0">
                <a:latin typeface="Times New Roman" panose="02020603050405020304" pitchFamily="18" charset="0"/>
                <a:cs typeface="Times New Roman" panose="02020603050405020304" pitchFamily="18" charset="0"/>
              </a:rPr>
              <a:t>1) įgaliojimas sudaryti sandorius, kuriems būtina notarinė forma;</a:t>
            </a:r>
            <a:endParaRPr lang="lt-LT" sz="3100" dirty="0">
              <a:effectLst/>
              <a:latin typeface="Times New Roman" panose="02020603050405020304" pitchFamily="18" charset="0"/>
              <a:cs typeface="Times New Roman" panose="02020603050405020304" pitchFamily="18" charset="0"/>
            </a:endParaRPr>
          </a:p>
          <a:p>
            <a:pPr marL="0" indent="0">
              <a:buNone/>
            </a:pPr>
            <a:r>
              <a:rPr lang="lt-LT" sz="3100" dirty="0">
                <a:latin typeface="Times New Roman" panose="02020603050405020304" pitchFamily="18" charset="0"/>
                <a:cs typeface="Times New Roman" panose="02020603050405020304" pitchFamily="18" charset="0"/>
              </a:rPr>
              <a:t>2) įgaliojimas fizinio asmens vardu atlikti veiksmus, susijusius su juridiniais asmenimis, išskyrus įstatymų numatytus atvejus, kai leidžiama duoti kitokios formos įgaliojimą;</a:t>
            </a:r>
            <a:endParaRPr lang="lt-LT" sz="3100" dirty="0">
              <a:effectLst/>
              <a:latin typeface="Times New Roman" panose="02020603050405020304" pitchFamily="18" charset="0"/>
              <a:cs typeface="Times New Roman" panose="02020603050405020304" pitchFamily="18" charset="0"/>
            </a:endParaRPr>
          </a:p>
          <a:p>
            <a:pPr marL="0" indent="0">
              <a:buNone/>
            </a:pPr>
            <a:r>
              <a:rPr lang="lt-LT" sz="3100" dirty="0">
                <a:latin typeface="Times New Roman" panose="02020603050405020304" pitchFamily="18" charset="0"/>
                <a:cs typeface="Times New Roman" panose="02020603050405020304" pitchFamily="18" charset="0"/>
              </a:rPr>
              <a:t>3) įgaliojimas, kurį fizinis asmuo duoda nekilnojamajam turtui valdyti, juo naudotis ar disponuoti.</a:t>
            </a:r>
            <a:endParaRPr lang="lt-LT" sz="3100" dirty="0">
              <a:effectLst/>
              <a:latin typeface="Times New Roman" panose="02020603050405020304" pitchFamily="18" charset="0"/>
              <a:cs typeface="Times New Roman" panose="02020603050405020304" pitchFamily="18" charset="0"/>
            </a:endParaRPr>
          </a:p>
          <a:p>
            <a:pPr marL="0" indent="0">
              <a:buNone/>
            </a:pPr>
            <a:endParaRPr lang="lt-L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ntraštė 7"/>
          <p:cNvSpPr>
            <a:spLocks noGrp="1"/>
          </p:cNvSpPr>
          <p:nvPr>
            <p:ph type="title"/>
          </p:nvPr>
        </p:nvSpPr>
        <p:spPr>
          <a:xfrm>
            <a:off x="722313" y="304800"/>
            <a:ext cx="4154487" cy="6172200"/>
          </a:xfrm>
        </p:spPr>
        <p:txBody>
          <a:bodyPr>
            <a:normAutofit fontScale="90000"/>
          </a:bodyPr>
          <a:lstStyle/>
          <a:p>
            <a:pPr algn="ctr"/>
            <a:r>
              <a:rPr lang="en-GB" dirty="0">
                <a:latin typeface="Times New Roman" panose="02020603050405020304" pitchFamily="18" charset="0"/>
                <a:cs typeface="Times New Roman" panose="02020603050405020304" pitchFamily="18" charset="0"/>
              </a:rPr>
              <a:t>Customs</a:t>
            </a:r>
            <a:br>
              <a:rPr lang="lt-LT" dirty="0">
                <a:latin typeface="Times New Roman" panose="02020603050405020304" pitchFamily="18" charset="0"/>
                <a:cs typeface="Times New Roman" panose="02020603050405020304" pitchFamily="18" charset="0"/>
              </a:rPr>
            </a:br>
            <a:br>
              <a:rPr lang="lt-LT"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criteria of justice</a:t>
            </a:r>
            <a:br>
              <a:rPr lang="lt-LT" dirty="0">
                <a:latin typeface="Times New Roman" panose="02020603050405020304" pitchFamily="18" charset="0"/>
                <a:cs typeface="Times New Roman" panose="02020603050405020304" pitchFamily="18" charset="0"/>
              </a:rPr>
            </a:br>
            <a:br>
              <a:rPr lang="lt-LT" dirty="0">
                <a:latin typeface="Times New Roman" panose="02020603050405020304" pitchFamily="18" charset="0"/>
                <a:cs typeface="Times New Roman" panose="02020603050405020304" pitchFamily="18" charset="0"/>
              </a:rPr>
            </a:br>
            <a:r>
              <a:rPr lang="en-GB" sz="2200" dirty="0">
                <a:effectLst/>
                <a:latin typeface="Times New Roman" panose="02020603050405020304" pitchFamily="18" charset="0"/>
                <a:cs typeface="Times New Roman" panose="02020603050405020304" pitchFamily="18" charset="0"/>
              </a:rPr>
              <a:t>Ignorance of laws or improper understanding thereof shall not exempt from the application of the sanctions established therein, and shall not justify the failure to comply with the requirements of laws, likewise improper compliance therewith.</a:t>
            </a:r>
            <a:endParaRPr lang="lt-LT" sz="2200" dirty="0">
              <a:latin typeface="Times New Roman" panose="02020603050405020304" pitchFamily="18" charset="0"/>
              <a:cs typeface="Times New Roman" panose="02020603050405020304" pitchFamily="18" charset="0"/>
            </a:endParaRPr>
          </a:p>
        </p:txBody>
      </p:sp>
      <p:sp>
        <p:nvSpPr>
          <p:cNvPr id="9" name="Teksto vietos rezervavimo ženklas 8"/>
          <p:cNvSpPr>
            <a:spLocks noGrp="1"/>
          </p:cNvSpPr>
          <p:nvPr>
            <p:ph type="body" idx="1"/>
          </p:nvPr>
        </p:nvSpPr>
        <p:spPr>
          <a:xfrm>
            <a:off x="4952999" y="381000"/>
            <a:ext cx="3541713" cy="5715000"/>
          </a:xfrm>
        </p:spPr>
        <p:txBody>
          <a:bodyPr>
            <a:normAutofit/>
          </a:bodyPr>
          <a:lstStyle/>
          <a:p>
            <a:pPr algn="ctr"/>
            <a:r>
              <a:rPr lang="lt-LT" sz="3600" dirty="0">
                <a:solidFill>
                  <a:schemeClr val="tx1"/>
                </a:solidFill>
                <a:latin typeface="Times New Roman" panose="02020603050405020304" pitchFamily="18" charset="0"/>
                <a:cs typeface="Times New Roman" panose="02020603050405020304" pitchFamily="18" charset="0"/>
              </a:rPr>
              <a:t>Papročiai </a:t>
            </a:r>
            <a:endParaRPr lang="lt-LT" sz="3600" dirty="0">
              <a:solidFill>
                <a:schemeClr val="tx1"/>
              </a:solidFill>
              <a:latin typeface="Times New Roman" panose="02020603050405020304" pitchFamily="18" charset="0"/>
              <a:cs typeface="Times New Roman" panose="02020603050405020304" pitchFamily="18" charset="0"/>
            </a:endParaRPr>
          </a:p>
          <a:p>
            <a:pPr algn="ctr"/>
            <a:r>
              <a:rPr lang="lt-LT" sz="3600" dirty="0">
                <a:solidFill>
                  <a:schemeClr val="tx1"/>
                </a:solidFill>
                <a:latin typeface="Times New Roman" panose="02020603050405020304" pitchFamily="18" charset="0"/>
                <a:cs typeface="Times New Roman" panose="02020603050405020304" pitchFamily="18" charset="0"/>
              </a:rPr>
              <a:t>Teisės principai</a:t>
            </a:r>
            <a:endParaRPr lang="lt-LT" sz="3600" dirty="0">
              <a:solidFill>
                <a:schemeClr val="tx1"/>
              </a:solidFill>
              <a:latin typeface="Times New Roman" panose="02020603050405020304" pitchFamily="18" charset="0"/>
              <a:cs typeface="Times New Roman" panose="02020603050405020304" pitchFamily="18" charset="0"/>
            </a:endParaRPr>
          </a:p>
          <a:p>
            <a:pPr algn="ctr"/>
            <a:endParaRPr lang="lt-LT" sz="3600" dirty="0">
              <a:solidFill>
                <a:schemeClr val="tx1"/>
              </a:solidFill>
              <a:latin typeface="Times New Roman" panose="02020603050405020304" pitchFamily="18" charset="0"/>
              <a:cs typeface="Times New Roman" panose="02020603050405020304" pitchFamily="18" charset="0"/>
            </a:endParaRPr>
          </a:p>
          <a:p>
            <a:pPr algn="ctr"/>
            <a:r>
              <a:rPr lang="lt-LT" sz="2600" dirty="0">
                <a:solidFill>
                  <a:schemeClr val="tx1"/>
                </a:solidFill>
                <a:latin typeface="Times New Roman" panose="02020603050405020304" pitchFamily="18" charset="0"/>
                <a:cs typeface="Times New Roman" panose="02020603050405020304" pitchFamily="18" charset="0"/>
              </a:rPr>
              <a:t>Įstatymų nežinojimas ar netinkamas jų nuostatų suvokimas neatleidžia nuo juose numatytų sankcijų taikymo ir nepateisina įstatymų reikalavimų nevykdymo ar netinkamo jų vykdymo.</a:t>
            </a:r>
            <a:endParaRPr lang="lt-LT" sz="2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normAutofit/>
          </a:bodyPr>
          <a:lstStyle/>
          <a:p>
            <a:r>
              <a:rPr lang="en-GB" sz="2800" b="1" dirty="0">
                <a:solidFill>
                  <a:schemeClr val="tx2">
                    <a:lumMod val="60000"/>
                    <a:lumOff val="40000"/>
                  </a:schemeClr>
                </a:solidFill>
                <a:effectLst/>
                <a:latin typeface="Times New Roman" panose="02020603050405020304" pitchFamily="18" charset="0"/>
                <a:cs typeface="Times New Roman" panose="02020603050405020304" pitchFamily="18" charset="0"/>
              </a:rPr>
              <a:t>Verification of  the  Power of Attorney by a Notary</a:t>
            </a:r>
            <a:br>
              <a:rPr lang="lt-LT" sz="2800" b="1" dirty="0">
                <a:solidFill>
                  <a:schemeClr val="tx2">
                    <a:lumMod val="60000"/>
                    <a:lumOff val="40000"/>
                  </a:schemeClr>
                </a:solidFill>
                <a:effectLst/>
                <a:latin typeface="Times New Roman" panose="02020603050405020304" pitchFamily="18" charset="0"/>
                <a:cs typeface="Times New Roman" panose="02020603050405020304" pitchFamily="18" charset="0"/>
              </a:rPr>
            </a:br>
            <a:r>
              <a:rPr lang="lt-LT" sz="2800" dirty="0">
                <a:solidFill>
                  <a:schemeClr val="tx2">
                    <a:lumMod val="60000"/>
                    <a:lumOff val="40000"/>
                  </a:schemeClr>
                </a:solidFill>
                <a:latin typeface="Times New Roman" panose="02020603050405020304" pitchFamily="18" charset="0"/>
                <a:cs typeface="Times New Roman" panose="02020603050405020304" pitchFamily="18" charset="0"/>
              </a:rPr>
              <a:t>Įgaliojimo patvirtinimas notarine tvarka</a:t>
            </a:r>
            <a:endParaRPr lang="lt-LT" sz="2800" dirty="0"/>
          </a:p>
        </p:txBody>
      </p:sp>
      <p:sp>
        <p:nvSpPr>
          <p:cNvPr id="3" name="Turinio vietos rezervavimo ženklas 2"/>
          <p:cNvSpPr>
            <a:spLocks noGrp="1"/>
          </p:cNvSpPr>
          <p:nvPr>
            <p:ph sz="half" idx="1"/>
          </p:nvPr>
        </p:nvSpPr>
        <p:spPr>
          <a:xfrm>
            <a:off x="228600" y="1600200"/>
            <a:ext cx="4572000" cy="5029200"/>
          </a:xfrm>
        </p:spPr>
        <p:txBody>
          <a:bodyPr>
            <a:normAutofit fontScale="70000" lnSpcReduction="20000"/>
          </a:bodyPr>
          <a:lstStyle/>
          <a:p>
            <a:pPr marL="0" indent="0">
              <a:buNone/>
            </a:pPr>
            <a:r>
              <a:rPr lang="en-GB" sz="3400" b="1" dirty="0">
                <a:effectLst/>
                <a:latin typeface="Times New Roman" panose="02020603050405020304" pitchFamily="18" charset="0"/>
                <a:cs typeface="Times New Roman" panose="02020603050405020304" pitchFamily="18" charset="0"/>
              </a:rPr>
              <a:t>Powers of attorney verified by a notary shall be equalled to:</a:t>
            </a:r>
            <a:endParaRPr lang="lt-LT" sz="3400" b="1" dirty="0">
              <a:effectLst/>
              <a:latin typeface="Times New Roman" panose="02020603050405020304" pitchFamily="18" charset="0"/>
              <a:cs typeface="Times New Roman" panose="02020603050405020304" pitchFamily="18" charset="0"/>
            </a:endParaRPr>
          </a:p>
          <a:p>
            <a:pPr marL="0" indent="0">
              <a:buNone/>
            </a:pPr>
            <a:r>
              <a:rPr lang="en-GB" sz="3400" b="1" dirty="0">
                <a:effectLst/>
                <a:latin typeface="Times New Roman" panose="02020603050405020304" pitchFamily="18" charset="0"/>
                <a:cs typeface="Times New Roman" panose="02020603050405020304" pitchFamily="18" charset="0"/>
              </a:rPr>
              <a:t>1)</a:t>
            </a:r>
            <a:r>
              <a:rPr lang="en-GB" sz="3400" b="1" dirty="0">
                <a:latin typeface="Times New Roman" panose="02020603050405020304" pitchFamily="18" charset="0"/>
                <a:cs typeface="Times New Roman" panose="02020603050405020304" pitchFamily="18" charset="0"/>
              </a:rPr>
              <a:t> </a:t>
            </a:r>
            <a:r>
              <a:rPr lang="en-GB" sz="3400" b="1" dirty="0">
                <a:effectLst/>
                <a:latin typeface="Times New Roman" panose="02020603050405020304" pitchFamily="18" charset="0"/>
                <a:cs typeface="Times New Roman" panose="02020603050405020304" pitchFamily="18" charset="0"/>
              </a:rPr>
              <a:t>powers of attorney of servicemen verified by the commanders (heads)of military units, formations, military institutions and military schools;</a:t>
            </a:r>
            <a:endParaRPr lang="lt-LT" sz="3400" b="1" dirty="0">
              <a:effectLst/>
              <a:latin typeface="Times New Roman" panose="02020603050405020304" pitchFamily="18" charset="0"/>
              <a:cs typeface="Times New Roman" panose="02020603050405020304" pitchFamily="18" charset="0"/>
            </a:endParaRPr>
          </a:p>
          <a:p>
            <a:pPr marL="0" indent="0">
              <a:buNone/>
            </a:pPr>
            <a:r>
              <a:rPr lang="en-GB" sz="3400" b="1" dirty="0">
                <a:effectLst/>
                <a:latin typeface="Times New Roman" panose="02020603050405020304" pitchFamily="18" charset="0"/>
                <a:cs typeface="Times New Roman" panose="02020603050405020304" pitchFamily="18" charset="0"/>
              </a:rPr>
              <a:t>2)</a:t>
            </a:r>
            <a:r>
              <a:rPr lang="en-GB" sz="3400" b="1" dirty="0">
                <a:latin typeface="Times New Roman" panose="02020603050405020304" pitchFamily="18" charset="0"/>
                <a:cs typeface="Times New Roman" panose="02020603050405020304" pitchFamily="18" charset="0"/>
              </a:rPr>
              <a:t> </a:t>
            </a:r>
            <a:r>
              <a:rPr lang="en-GB" sz="3400" b="1" dirty="0">
                <a:effectLst/>
                <a:latin typeface="Times New Roman" panose="02020603050405020304" pitchFamily="18" charset="0"/>
                <a:cs typeface="Times New Roman" panose="02020603050405020304" pitchFamily="18" charset="0"/>
              </a:rPr>
              <a:t>powers of attorney of people in imprisonment institutions verified by the heads of imprisonment institutions;</a:t>
            </a:r>
            <a:endParaRPr lang="lt-LT" sz="3400" b="1" dirty="0">
              <a:effectLst/>
              <a:latin typeface="Times New Roman" panose="02020603050405020304" pitchFamily="18" charset="0"/>
              <a:cs typeface="Times New Roman" panose="02020603050405020304" pitchFamily="18" charset="0"/>
            </a:endParaRPr>
          </a:p>
          <a:p>
            <a:pPr marL="0" indent="0">
              <a:buNone/>
            </a:pPr>
            <a:r>
              <a:rPr lang="en-GB" sz="3400" b="1" dirty="0">
                <a:effectLst/>
                <a:latin typeface="Times New Roman" panose="02020603050405020304" pitchFamily="18" charset="0"/>
                <a:cs typeface="Times New Roman" panose="02020603050405020304" pitchFamily="18" charset="0"/>
              </a:rPr>
              <a:t>3)</a:t>
            </a:r>
            <a:r>
              <a:rPr lang="en-GB" sz="3400" b="1" dirty="0">
                <a:latin typeface="Times New Roman" panose="02020603050405020304" pitchFamily="18" charset="0"/>
                <a:cs typeface="Times New Roman" panose="02020603050405020304" pitchFamily="18" charset="0"/>
              </a:rPr>
              <a:t> </a:t>
            </a:r>
            <a:r>
              <a:rPr lang="en-GB" sz="3400" b="1" dirty="0">
                <a:effectLst/>
                <a:latin typeface="Times New Roman" panose="02020603050405020304" pitchFamily="18" charset="0"/>
                <a:cs typeface="Times New Roman" panose="02020603050405020304" pitchFamily="18" charset="0"/>
              </a:rPr>
              <a:t>powers of attorney of long voyage seamen on the ships, navigating under the colours of Lithuania, verified by the captains of the said ships.</a:t>
            </a:r>
            <a:endParaRPr lang="lt-LT" sz="3400" b="1" dirty="0">
              <a:effectLst/>
              <a:latin typeface="Times New Roman" panose="02020603050405020304" pitchFamily="18" charset="0"/>
              <a:cs typeface="Times New Roman" panose="02020603050405020304" pitchFamily="18" charset="0"/>
            </a:endParaRPr>
          </a:p>
          <a:p>
            <a:endParaRPr lang="lt-LT" dirty="0"/>
          </a:p>
        </p:txBody>
      </p:sp>
      <p:sp>
        <p:nvSpPr>
          <p:cNvPr id="4" name="Turinio vietos rezervavimo ženklas 3"/>
          <p:cNvSpPr>
            <a:spLocks noGrp="1"/>
          </p:cNvSpPr>
          <p:nvPr>
            <p:ph sz="half" idx="2"/>
          </p:nvPr>
        </p:nvSpPr>
        <p:spPr>
          <a:xfrm>
            <a:off x="5029200" y="1600200"/>
            <a:ext cx="3886200" cy="4876800"/>
          </a:xfrm>
        </p:spPr>
        <p:txBody>
          <a:bodyPr>
            <a:normAutofit fontScale="70000" lnSpcReduction="20000"/>
          </a:bodyPr>
          <a:lstStyle/>
          <a:p>
            <a:pPr marL="0" indent="0">
              <a:buNone/>
            </a:pPr>
            <a:r>
              <a:rPr lang="lt-LT" sz="3400" dirty="0">
                <a:latin typeface="Times New Roman" panose="02020603050405020304" pitchFamily="18" charset="0"/>
                <a:cs typeface="Times New Roman" panose="02020603050405020304" pitchFamily="18" charset="0"/>
              </a:rPr>
              <a:t>Notaro patvirtintiems prilyginami:</a:t>
            </a:r>
            <a:endParaRPr lang="lt-LT" sz="3400" dirty="0">
              <a:effectLst/>
              <a:latin typeface="Times New Roman" panose="02020603050405020304" pitchFamily="18" charset="0"/>
              <a:cs typeface="Times New Roman" panose="02020603050405020304" pitchFamily="18" charset="0"/>
            </a:endParaRPr>
          </a:p>
          <a:p>
            <a:pPr marL="0" indent="0">
              <a:buNone/>
            </a:pPr>
            <a:r>
              <a:rPr lang="lt-LT" sz="3400" dirty="0">
                <a:latin typeface="Times New Roman" panose="02020603050405020304" pitchFamily="18" charset="0"/>
                <a:cs typeface="Times New Roman" panose="02020603050405020304" pitchFamily="18" charset="0"/>
              </a:rPr>
              <a:t>1) karių įgaliojimai, patvirtinti karinių dalinių, junginių, karo įstaigų ir mokyklų vadų (viršininkų);</a:t>
            </a:r>
            <a:endParaRPr lang="lt-LT" sz="3400" dirty="0">
              <a:effectLst/>
              <a:latin typeface="Times New Roman" panose="02020603050405020304" pitchFamily="18" charset="0"/>
              <a:cs typeface="Times New Roman" panose="02020603050405020304" pitchFamily="18" charset="0"/>
            </a:endParaRPr>
          </a:p>
          <a:p>
            <a:pPr marL="0" indent="0">
              <a:buNone/>
            </a:pPr>
            <a:r>
              <a:rPr lang="lt-LT" sz="3400" dirty="0">
                <a:latin typeface="Times New Roman" panose="02020603050405020304" pitchFamily="18" charset="0"/>
                <a:cs typeface="Times New Roman" panose="02020603050405020304" pitchFamily="18" charset="0"/>
              </a:rPr>
              <a:t>2) asmenų, esančių laisvės atėmimo vietose, įgaliojimai, patvirtinti laisvės atėmimo vietų vadovų;</a:t>
            </a:r>
            <a:endParaRPr lang="lt-LT" sz="3400" dirty="0">
              <a:effectLst/>
              <a:latin typeface="Times New Roman" panose="02020603050405020304" pitchFamily="18" charset="0"/>
              <a:cs typeface="Times New Roman" panose="02020603050405020304" pitchFamily="18" charset="0"/>
            </a:endParaRPr>
          </a:p>
          <a:p>
            <a:pPr marL="0" indent="0">
              <a:buNone/>
            </a:pPr>
            <a:r>
              <a:rPr lang="lt-LT" sz="3400" dirty="0">
                <a:latin typeface="Times New Roman" panose="02020603050405020304" pitchFamily="18" charset="0"/>
                <a:cs typeface="Times New Roman" panose="02020603050405020304" pitchFamily="18" charset="0"/>
              </a:rPr>
              <a:t>3) asmenų, esančių tolimojo plaukiojimo metu jūrų laivuose, plaukiojančiuose su Lietuvos valstybės vėliava, patvirtinti tų laivų kapitonų.</a:t>
            </a:r>
            <a:endParaRPr lang="lt-LT" sz="3400" dirty="0">
              <a:effectLst/>
              <a:latin typeface="Times New Roman" panose="02020603050405020304" pitchFamily="18" charset="0"/>
              <a:cs typeface="Times New Roman" panose="02020603050405020304" pitchFamily="18" charset="0"/>
            </a:endParaRPr>
          </a:p>
          <a:p>
            <a:endParaRPr lang="lt-LT"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PROCURACY</a:t>
            </a:r>
            <a:r>
              <a:rPr lang="lt-LT" b="1" dirty="0">
                <a:solidFill>
                  <a:schemeClr val="tx2">
                    <a:lumMod val="60000"/>
                    <a:lumOff val="40000"/>
                  </a:schemeClr>
                </a:solidFill>
                <a:effectLst/>
                <a:latin typeface="Times New Roman" panose="02020603050405020304" pitchFamily="18" charset="0"/>
                <a:cs typeface="Times New Roman" panose="02020603050405020304" pitchFamily="18" charset="0"/>
              </a:rPr>
              <a:t>          </a:t>
            </a:r>
            <a:r>
              <a:rPr lang="lt-LT" cap="all" dirty="0" err="1">
                <a:solidFill>
                  <a:schemeClr val="tx2">
                    <a:lumMod val="60000"/>
                    <a:lumOff val="40000"/>
                  </a:schemeClr>
                </a:solidFill>
                <a:latin typeface="Times New Roman" panose="02020603050405020304" pitchFamily="18" charset="0"/>
                <a:cs typeface="Times New Roman" panose="02020603050405020304" pitchFamily="18" charset="0"/>
              </a:rPr>
              <a:t>Prokūra</a:t>
            </a:r>
            <a:endParaRPr lang="lt-LT"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Turinio vietos rezervavimo ženklas 2"/>
          <p:cNvSpPr>
            <a:spLocks noGrp="1"/>
          </p:cNvSpPr>
          <p:nvPr>
            <p:ph sz="half" idx="1"/>
          </p:nvPr>
        </p:nvSpPr>
        <p:spPr>
          <a:xfrm>
            <a:off x="457200" y="1600200"/>
            <a:ext cx="4038600" cy="4876800"/>
          </a:xfrm>
        </p:spPr>
        <p:txBody>
          <a:bodyPr>
            <a:normAutofit fontScale="70000" lnSpcReduction="20000"/>
          </a:bodyPr>
          <a:lstStyle/>
          <a:p>
            <a:r>
              <a:rPr lang="en-GB" b="1" dirty="0" err="1">
                <a:effectLst/>
                <a:latin typeface="Times New Roman" panose="02020603050405020304" pitchFamily="18" charset="0"/>
                <a:cs typeface="Times New Roman" panose="02020603050405020304" pitchFamily="18" charset="0"/>
              </a:rPr>
              <a:t>Procuracy</a:t>
            </a:r>
            <a:r>
              <a:rPr lang="en-GB" b="1" dirty="0">
                <a:effectLst/>
                <a:latin typeface="Times New Roman" panose="02020603050405020304" pitchFamily="18" charset="0"/>
                <a:cs typeface="Times New Roman" panose="02020603050405020304" pitchFamily="18" charset="0"/>
              </a:rPr>
              <a:t> shall be a power of attorney, which a legal person (entrepreneur) grants to his employee or other person to perform, in  principal’s name and in his interests, all legal acts related to legal person’s (entrepreneur’s) undertaking.</a:t>
            </a:r>
            <a:endParaRPr lang="lt-LT" b="1" dirty="0">
              <a:effectLst/>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Besides, </a:t>
            </a:r>
            <a:r>
              <a:rPr lang="en-GB" b="1" dirty="0" err="1">
                <a:effectLst/>
                <a:latin typeface="Times New Roman" panose="02020603050405020304" pitchFamily="18" charset="0"/>
                <a:cs typeface="Times New Roman" panose="02020603050405020304" pitchFamily="18" charset="0"/>
              </a:rPr>
              <a:t>procuracy</a:t>
            </a:r>
            <a:r>
              <a:rPr lang="en-GB" b="1" dirty="0">
                <a:effectLst/>
                <a:latin typeface="Times New Roman" panose="02020603050405020304" pitchFamily="18" charset="0"/>
                <a:cs typeface="Times New Roman" panose="02020603050405020304" pitchFamily="18" charset="0"/>
              </a:rPr>
              <a:t> shall grant the right to perform, in principal’s name and in his interests, legal acts in the court or other non-judicial institutions.</a:t>
            </a:r>
            <a:endParaRPr lang="lt-LT" b="1" dirty="0">
              <a:effectLst/>
              <a:latin typeface="Times New Roman" panose="02020603050405020304" pitchFamily="18" charset="0"/>
              <a:cs typeface="Times New Roman" panose="02020603050405020304" pitchFamily="18" charset="0"/>
            </a:endParaRPr>
          </a:p>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A person who is issued a </a:t>
            </a:r>
            <a:r>
              <a:rPr lang="en-GB" b="1" dirty="0" err="1">
                <a:solidFill>
                  <a:schemeClr val="tx2">
                    <a:lumMod val="60000"/>
                    <a:lumOff val="40000"/>
                  </a:schemeClr>
                </a:solidFill>
                <a:effectLst/>
                <a:latin typeface="Times New Roman" panose="02020603050405020304" pitchFamily="18" charset="0"/>
                <a:cs typeface="Times New Roman" panose="02020603050405020304" pitchFamily="18" charset="0"/>
              </a:rPr>
              <a:t>procuracy</a:t>
            </a:r>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 shall be a procurator.</a:t>
            </a:r>
            <a:endParaRPr lang="lt-LT" b="1" dirty="0">
              <a:solidFill>
                <a:schemeClr val="tx2">
                  <a:lumMod val="60000"/>
                  <a:lumOff val="40000"/>
                </a:schemeClr>
              </a:solidFill>
              <a:effectLst/>
              <a:latin typeface="Times New Roman" panose="02020603050405020304" pitchFamily="18" charset="0"/>
              <a:cs typeface="Times New Roman" panose="02020603050405020304" pitchFamily="18" charset="0"/>
            </a:endParaRPr>
          </a:p>
          <a:p>
            <a:endParaRPr lang="lt-LT" dirty="0">
              <a:solidFill>
                <a:schemeClr val="tx2">
                  <a:lumMod val="60000"/>
                  <a:lumOff val="40000"/>
                </a:schemeClr>
              </a:solidFill>
            </a:endParaRPr>
          </a:p>
        </p:txBody>
      </p:sp>
      <p:sp>
        <p:nvSpPr>
          <p:cNvPr id="4" name="Turinio vietos rezervavimo ženklas 3"/>
          <p:cNvSpPr>
            <a:spLocks noGrp="1"/>
          </p:cNvSpPr>
          <p:nvPr>
            <p:ph sz="half" idx="2"/>
          </p:nvPr>
        </p:nvSpPr>
        <p:spPr/>
        <p:txBody>
          <a:bodyPr>
            <a:normAutofit fontScale="70000" lnSpcReduction="20000"/>
          </a:bodyPr>
          <a:lstStyle/>
          <a:p>
            <a:r>
              <a:rPr lang="lt-LT" dirty="0" err="1">
                <a:latin typeface="Times New Roman" panose="02020603050405020304" pitchFamily="18" charset="0"/>
                <a:cs typeface="Times New Roman" panose="02020603050405020304" pitchFamily="18" charset="0"/>
              </a:rPr>
              <a:t>Prokūra</a:t>
            </a:r>
            <a:r>
              <a:rPr lang="lt-LT" dirty="0">
                <a:latin typeface="Times New Roman" panose="02020603050405020304" pitchFamily="18" charset="0"/>
                <a:cs typeface="Times New Roman" panose="02020603050405020304" pitchFamily="18" charset="0"/>
              </a:rPr>
              <a:t> yra įgaliojimas, kuriuo juridinis asmuo (verslininkas) suteikia teisę savo darbuotojui ar kitam asmeniui atstovaujamojo vardu ir dėl jo interesų atlikti visus teisinius veiksmus, susijusius su juridinio asmens (verslininko) verslu.</a:t>
            </a:r>
            <a:endParaRPr lang="lt-LT" dirty="0">
              <a:effectLst/>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Be to, </a:t>
            </a:r>
            <a:r>
              <a:rPr lang="lt-LT" dirty="0" err="1">
                <a:latin typeface="Times New Roman" panose="02020603050405020304" pitchFamily="18" charset="0"/>
                <a:cs typeface="Times New Roman" panose="02020603050405020304" pitchFamily="18" charset="0"/>
              </a:rPr>
              <a:t>prokūra</a:t>
            </a:r>
            <a:r>
              <a:rPr lang="lt-LT" dirty="0">
                <a:latin typeface="Times New Roman" panose="02020603050405020304" pitchFamily="18" charset="0"/>
                <a:cs typeface="Times New Roman" panose="02020603050405020304" pitchFamily="18" charset="0"/>
              </a:rPr>
              <a:t> suteikia teisę atstovaujamojo vardu ir dėl jo interesų atlikti teisinius veiksmus teisme ir kitose ne teismo institucijose.</a:t>
            </a:r>
            <a:endParaRPr lang="lt-LT" dirty="0">
              <a:effectLst/>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Asmuo, kuriam išduota </a:t>
            </a:r>
            <a:r>
              <a:rPr lang="lt-LT" dirty="0" err="1">
                <a:latin typeface="Times New Roman" panose="02020603050405020304" pitchFamily="18" charset="0"/>
                <a:cs typeface="Times New Roman" panose="02020603050405020304" pitchFamily="18" charset="0"/>
              </a:rPr>
              <a:t>prokūra</a:t>
            </a:r>
            <a:r>
              <a:rPr lang="lt-LT" dirty="0">
                <a:latin typeface="Times New Roman" panose="02020603050405020304" pitchFamily="18" charset="0"/>
                <a:cs typeface="Times New Roman" panose="02020603050405020304" pitchFamily="18" charset="0"/>
              </a:rPr>
              <a:t>, yra </a:t>
            </a:r>
            <a:r>
              <a:rPr lang="lt-LT" dirty="0" err="1">
                <a:latin typeface="Times New Roman" panose="02020603050405020304" pitchFamily="18" charset="0"/>
                <a:cs typeface="Times New Roman" panose="02020603050405020304" pitchFamily="18" charset="0"/>
              </a:rPr>
              <a:t>prokuristas</a:t>
            </a:r>
            <a:r>
              <a:rPr lang="lt-LT" dirty="0">
                <a:latin typeface="Times New Roman" panose="02020603050405020304" pitchFamily="18" charset="0"/>
                <a:cs typeface="Times New Roman" panose="02020603050405020304" pitchFamily="18" charset="0"/>
              </a:rPr>
              <a:t>.</a:t>
            </a:r>
            <a:endParaRPr lang="lt-LT" dirty="0">
              <a:effectLst/>
              <a:latin typeface="Times New Roman" panose="02020603050405020304" pitchFamily="18" charset="0"/>
              <a:cs typeface="Times New Roman" panose="02020603050405020304" pitchFamily="18" charset="0"/>
            </a:endParaRPr>
          </a:p>
          <a:p>
            <a:endParaRPr lang="lt-L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lt-LT" dirty="0">
                <a:solidFill>
                  <a:schemeClr val="tx2">
                    <a:lumMod val="60000"/>
                    <a:lumOff val="40000"/>
                  </a:schemeClr>
                </a:solidFill>
                <a:latin typeface="Algerian" panose="04020705040A02060702" pitchFamily="82" charset="0"/>
              </a:rPr>
              <a:t>CIVIL CODE</a:t>
            </a:r>
            <a:endParaRPr lang="lt-LT" dirty="0">
              <a:solidFill>
                <a:schemeClr val="tx2">
                  <a:lumMod val="60000"/>
                  <a:lumOff val="40000"/>
                </a:schemeClr>
              </a:solidFill>
              <a:latin typeface="Algerian" panose="04020705040A02060702" pitchFamily="82" charset="0"/>
            </a:endParaRPr>
          </a:p>
        </p:txBody>
      </p:sp>
      <p:sp>
        <p:nvSpPr>
          <p:cNvPr id="3" name="Turinio vietos rezervavimo ženklas 2"/>
          <p:cNvSpPr>
            <a:spLocks noGrp="1"/>
          </p:cNvSpPr>
          <p:nvPr>
            <p:ph sz="half" idx="1"/>
          </p:nvPr>
        </p:nvSpPr>
        <p:spPr>
          <a:xfrm>
            <a:off x="457200" y="1219200"/>
            <a:ext cx="4419600" cy="5638800"/>
          </a:xfrm>
        </p:spPr>
        <p:txBody>
          <a:bodyPr>
            <a:normAutofit fontScale="92500" lnSpcReduction="10000"/>
          </a:bodyPr>
          <a:lstStyle/>
          <a:p>
            <a:pPr algn="ctr"/>
            <a:r>
              <a:rPr lang="en-GB" sz="2600" b="1" dirty="0">
                <a:effectLst/>
                <a:latin typeface="Times New Roman" panose="02020603050405020304" pitchFamily="18" charset="0"/>
                <a:cs typeface="Times New Roman" panose="02020603050405020304" pitchFamily="18" charset="0"/>
              </a:rPr>
              <a:t>BOOK ONE</a:t>
            </a:r>
            <a:endParaRPr lang="lt-LT" sz="2600" b="1" dirty="0">
              <a:effectLst/>
              <a:latin typeface="Times New Roman" panose="02020603050405020304" pitchFamily="18" charset="0"/>
              <a:cs typeface="Times New Roman" panose="02020603050405020304" pitchFamily="18" charset="0"/>
            </a:endParaRPr>
          </a:p>
          <a:p>
            <a:pPr marL="0" indent="0" algn="ctr">
              <a:buNone/>
            </a:pPr>
            <a:r>
              <a:rPr lang="en-GB" sz="2600" b="1" dirty="0">
                <a:effectLst/>
                <a:latin typeface="Times New Roman" panose="02020603050405020304" pitchFamily="18" charset="0"/>
                <a:cs typeface="Times New Roman" panose="02020603050405020304" pitchFamily="18" charset="0"/>
              </a:rPr>
              <a:t>GENERAL PROVISIONS</a:t>
            </a:r>
            <a:endParaRPr lang="lt-LT" sz="2600" b="1" dirty="0">
              <a:effectLst/>
              <a:latin typeface="Times New Roman" panose="02020603050405020304" pitchFamily="18" charset="0"/>
              <a:cs typeface="Times New Roman" panose="02020603050405020304" pitchFamily="18" charset="0"/>
            </a:endParaRPr>
          </a:p>
          <a:p>
            <a:pPr algn="ctr"/>
            <a:r>
              <a:rPr lang="en-GB" sz="2600" b="1" dirty="0">
                <a:effectLst/>
                <a:latin typeface="Times New Roman" panose="02020603050405020304" pitchFamily="18" charset="0"/>
                <a:cs typeface="Times New Roman" panose="02020603050405020304" pitchFamily="18" charset="0"/>
              </a:rPr>
              <a:t>BOOK TWO</a:t>
            </a:r>
            <a:endParaRPr lang="lt-LT" sz="2600" b="1" dirty="0">
              <a:effectLst/>
              <a:latin typeface="Times New Roman" panose="02020603050405020304" pitchFamily="18" charset="0"/>
              <a:cs typeface="Times New Roman" panose="02020603050405020304" pitchFamily="18" charset="0"/>
            </a:endParaRPr>
          </a:p>
          <a:p>
            <a:pPr marL="0" indent="0" algn="ctr">
              <a:buNone/>
            </a:pPr>
            <a:r>
              <a:rPr lang="en-GB" sz="2600" b="1" dirty="0">
                <a:effectLst/>
                <a:latin typeface="Times New Roman" panose="02020603050405020304" pitchFamily="18" charset="0"/>
                <a:cs typeface="Times New Roman" panose="02020603050405020304" pitchFamily="18" charset="0"/>
              </a:rPr>
              <a:t>PERSONS</a:t>
            </a:r>
            <a:endParaRPr lang="lt-LT" sz="2600" b="1" dirty="0">
              <a:effectLst/>
              <a:latin typeface="Times New Roman" panose="02020603050405020304" pitchFamily="18" charset="0"/>
              <a:cs typeface="Times New Roman" panose="02020603050405020304" pitchFamily="18" charset="0"/>
            </a:endParaRPr>
          </a:p>
          <a:p>
            <a:pPr algn="ctr"/>
            <a:r>
              <a:rPr lang="en-GB" sz="2600" b="1" dirty="0">
                <a:effectLst/>
                <a:latin typeface="Times New Roman" panose="02020603050405020304" pitchFamily="18" charset="0"/>
                <a:cs typeface="Times New Roman" panose="02020603050405020304" pitchFamily="18" charset="0"/>
              </a:rPr>
              <a:t>BOOK THREE</a:t>
            </a:r>
            <a:endParaRPr lang="lt-LT" sz="2600" b="1" dirty="0">
              <a:effectLst/>
              <a:latin typeface="Times New Roman" panose="02020603050405020304" pitchFamily="18" charset="0"/>
              <a:cs typeface="Times New Roman" panose="02020603050405020304" pitchFamily="18" charset="0"/>
            </a:endParaRPr>
          </a:p>
          <a:p>
            <a:pPr marL="0" indent="0" algn="ctr">
              <a:buNone/>
            </a:pPr>
            <a:r>
              <a:rPr lang="en-GB" sz="2600" b="1" dirty="0">
                <a:effectLst/>
                <a:latin typeface="Times New Roman" panose="02020603050405020304" pitchFamily="18" charset="0"/>
                <a:cs typeface="Times New Roman" panose="02020603050405020304" pitchFamily="18" charset="0"/>
              </a:rPr>
              <a:t>FAMILY LAW</a:t>
            </a:r>
            <a:endParaRPr lang="lt-LT" sz="2600" b="1" dirty="0">
              <a:effectLst/>
              <a:latin typeface="Times New Roman" panose="02020603050405020304" pitchFamily="18" charset="0"/>
              <a:cs typeface="Times New Roman" panose="02020603050405020304" pitchFamily="18" charset="0"/>
            </a:endParaRPr>
          </a:p>
          <a:p>
            <a:pPr algn="ctr"/>
            <a:r>
              <a:rPr lang="en-GB" sz="2600" b="1" dirty="0">
                <a:effectLst/>
                <a:latin typeface="Times New Roman" panose="02020603050405020304" pitchFamily="18" charset="0"/>
                <a:cs typeface="Times New Roman" panose="02020603050405020304" pitchFamily="18" charset="0"/>
              </a:rPr>
              <a:t>BOOK FOUR</a:t>
            </a:r>
            <a:endParaRPr lang="lt-LT" sz="2600" b="1" dirty="0">
              <a:effectLst/>
              <a:latin typeface="Times New Roman" panose="02020603050405020304" pitchFamily="18" charset="0"/>
              <a:cs typeface="Times New Roman" panose="02020603050405020304" pitchFamily="18" charset="0"/>
            </a:endParaRPr>
          </a:p>
          <a:p>
            <a:pPr marL="0" indent="0" algn="ctr">
              <a:buNone/>
            </a:pPr>
            <a:r>
              <a:rPr lang="en-GB" sz="2600" b="1" dirty="0">
                <a:effectLst/>
                <a:latin typeface="Times New Roman" panose="02020603050405020304" pitchFamily="18" charset="0"/>
                <a:cs typeface="Times New Roman" panose="02020603050405020304" pitchFamily="18" charset="0"/>
              </a:rPr>
              <a:t>MATERIAL LAW</a:t>
            </a:r>
            <a:endParaRPr lang="lt-LT" sz="2600" b="1" dirty="0">
              <a:effectLst/>
              <a:latin typeface="Times New Roman" panose="02020603050405020304" pitchFamily="18" charset="0"/>
              <a:cs typeface="Times New Roman" panose="02020603050405020304" pitchFamily="18" charset="0"/>
            </a:endParaRPr>
          </a:p>
          <a:p>
            <a:pPr algn="ctr"/>
            <a:r>
              <a:rPr lang="en-GB" sz="2600" b="1" dirty="0">
                <a:effectLst/>
                <a:latin typeface="Times New Roman" panose="02020603050405020304" pitchFamily="18" charset="0"/>
                <a:cs typeface="Times New Roman" panose="02020603050405020304" pitchFamily="18" charset="0"/>
              </a:rPr>
              <a:t>BOOK FIVE</a:t>
            </a:r>
            <a:endParaRPr lang="lt-LT" sz="2600" b="1" dirty="0">
              <a:effectLst/>
              <a:latin typeface="Times New Roman" panose="02020603050405020304" pitchFamily="18" charset="0"/>
              <a:cs typeface="Times New Roman" panose="02020603050405020304" pitchFamily="18" charset="0"/>
            </a:endParaRPr>
          </a:p>
          <a:p>
            <a:pPr marL="0" indent="0" algn="ctr">
              <a:buNone/>
            </a:pPr>
            <a:r>
              <a:rPr lang="en-GB" sz="2600" b="1" dirty="0">
                <a:effectLst/>
                <a:latin typeface="Times New Roman" panose="02020603050405020304" pitchFamily="18" charset="0"/>
                <a:cs typeface="Times New Roman" panose="02020603050405020304" pitchFamily="18" charset="0"/>
              </a:rPr>
              <a:t>LAW OF SUCCESSION</a:t>
            </a:r>
            <a:endParaRPr lang="lt-LT" sz="2600" b="1" dirty="0">
              <a:effectLst/>
              <a:latin typeface="Times New Roman" panose="02020603050405020304" pitchFamily="18" charset="0"/>
              <a:cs typeface="Times New Roman" panose="02020603050405020304" pitchFamily="18" charset="0"/>
            </a:endParaRPr>
          </a:p>
          <a:p>
            <a:pPr algn="ctr"/>
            <a:r>
              <a:rPr lang="en-GB" sz="2600" b="1" cap="all" dirty="0">
                <a:effectLst/>
                <a:latin typeface="Times New Roman" panose="02020603050405020304" pitchFamily="18" charset="0"/>
                <a:cs typeface="Times New Roman" panose="02020603050405020304" pitchFamily="18" charset="0"/>
              </a:rPr>
              <a:t>book six</a:t>
            </a:r>
            <a:endParaRPr lang="lt-LT" sz="2600" b="1" dirty="0">
              <a:effectLst/>
              <a:latin typeface="Times New Roman" panose="02020603050405020304" pitchFamily="18" charset="0"/>
              <a:cs typeface="Times New Roman" panose="02020603050405020304" pitchFamily="18" charset="0"/>
            </a:endParaRPr>
          </a:p>
          <a:p>
            <a:pPr marL="0" indent="0" algn="ctr">
              <a:buNone/>
            </a:pPr>
            <a:r>
              <a:rPr lang="en-GB" sz="2600" b="1" cap="all" dirty="0">
                <a:effectLst/>
                <a:latin typeface="Times New Roman" panose="02020603050405020304" pitchFamily="18" charset="0"/>
                <a:cs typeface="Times New Roman" panose="02020603050405020304" pitchFamily="18" charset="0"/>
              </a:rPr>
              <a:t>LAW  ON  OBLIGATIONS</a:t>
            </a:r>
            <a:endParaRPr lang="lt-LT" sz="2600" b="1" dirty="0">
              <a:effectLst/>
              <a:latin typeface="Times New Roman" panose="02020603050405020304" pitchFamily="18" charset="0"/>
              <a:cs typeface="Times New Roman" panose="02020603050405020304" pitchFamily="18" charset="0"/>
            </a:endParaRPr>
          </a:p>
          <a:p>
            <a:pPr marL="0" indent="0">
              <a:buNone/>
            </a:pPr>
            <a:endParaRPr lang="lt-LT" dirty="0">
              <a:effectLst/>
            </a:endParaRPr>
          </a:p>
          <a:p>
            <a:pPr marL="0" indent="0">
              <a:buNone/>
            </a:pPr>
            <a:endParaRPr lang="lt-LT" dirty="0">
              <a:effectLst/>
            </a:endParaRPr>
          </a:p>
          <a:p>
            <a:pPr marL="0" indent="0">
              <a:buNone/>
            </a:pPr>
            <a:endParaRPr lang="lt-LT" dirty="0">
              <a:effectLst/>
            </a:endParaRPr>
          </a:p>
          <a:p>
            <a:endParaRPr lang="lt-LT" dirty="0">
              <a:effectLst/>
            </a:endParaRPr>
          </a:p>
          <a:p>
            <a:endParaRPr lang="lt-LT" dirty="0"/>
          </a:p>
        </p:txBody>
      </p:sp>
      <p:sp>
        <p:nvSpPr>
          <p:cNvPr id="4" name="Turinio vietos rezervavimo ženklas 3"/>
          <p:cNvSpPr>
            <a:spLocks noGrp="1"/>
          </p:cNvSpPr>
          <p:nvPr>
            <p:ph sz="half" idx="2"/>
          </p:nvPr>
        </p:nvSpPr>
        <p:spPr>
          <a:xfrm>
            <a:off x="5410200" y="1600200"/>
            <a:ext cx="3276600" cy="4525963"/>
          </a:xfrm>
        </p:spPr>
        <p:txBody>
          <a:bodyPr>
            <a:normAutofit fontScale="92500" lnSpcReduction="10000"/>
          </a:bodyPr>
          <a:lstStyle/>
          <a:p>
            <a:pPr algn="ctr"/>
            <a:r>
              <a:rPr lang="lt-LT" sz="2400" dirty="0">
                <a:latin typeface="Times New Roman" panose="02020603050405020304" pitchFamily="18" charset="0"/>
                <a:cs typeface="Times New Roman" panose="02020603050405020304" pitchFamily="18" charset="0"/>
              </a:rPr>
              <a:t>Pirmoji knyga</a:t>
            </a:r>
            <a:endParaRPr lang="lt-LT" sz="2400" dirty="0">
              <a:latin typeface="Times New Roman" panose="02020603050405020304" pitchFamily="18" charset="0"/>
              <a:cs typeface="Times New Roman" panose="02020603050405020304" pitchFamily="18" charset="0"/>
            </a:endParaRPr>
          </a:p>
          <a:p>
            <a:pPr marL="0" indent="0" algn="ctr">
              <a:buNone/>
            </a:pPr>
            <a:r>
              <a:rPr lang="lt-LT" sz="2400" dirty="0">
                <a:latin typeface="Times New Roman" panose="02020603050405020304" pitchFamily="18" charset="0"/>
                <a:cs typeface="Times New Roman" panose="02020603050405020304" pitchFamily="18" charset="0"/>
              </a:rPr>
              <a:t>Bendrosios nuostatos</a:t>
            </a:r>
            <a:endParaRPr lang="lt-LT" sz="2400" dirty="0">
              <a:latin typeface="Times New Roman" panose="02020603050405020304" pitchFamily="18" charset="0"/>
              <a:cs typeface="Times New Roman" panose="02020603050405020304" pitchFamily="18" charset="0"/>
            </a:endParaRPr>
          </a:p>
          <a:p>
            <a:pPr algn="ctr"/>
            <a:r>
              <a:rPr lang="lt-LT" sz="2400" dirty="0">
                <a:latin typeface="Times New Roman" panose="02020603050405020304" pitchFamily="18" charset="0"/>
                <a:cs typeface="Times New Roman" panose="02020603050405020304" pitchFamily="18" charset="0"/>
              </a:rPr>
              <a:t>Antroji knyga</a:t>
            </a:r>
            <a:endParaRPr lang="lt-LT" sz="2400" dirty="0">
              <a:latin typeface="Times New Roman" panose="02020603050405020304" pitchFamily="18" charset="0"/>
              <a:cs typeface="Times New Roman" panose="02020603050405020304" pitchFamily="18" charset="0"/>
            </a:endParaRPr>
          </a:p>
          <a:p>
            <a:pPr marL="0" indent="0" algn="ctr">
              <a:buNone/>
            </a:pPr>
            <a:r>
              <a:rPr lang="lt-LT" sz="2400" dirty="0">
                <a:latin typeface="Times New Roman" panose="02020603050405020304" pitchFamily="18" charset="0"/>
                <a:cs typeface="Times New Roman" panose="02020603050405020304" pitchFamily="18" charset="0"/>
              </a:rPr>
              <a:t>Asmenys</a:t>
            </a:r>
            <a:endParaRPr lang="lt-LT" sz="2400" dirty="0">
              <a:latin typeface="Times New Roman" panose="02020603050405020304" pitchFamily="18" charset="0"/>
              <a:cs typeface="Times New Roman" panose="02020603050405020304" pitchFamily="18" charset="0"/>
            </a:endParaRPr>
          </a:p>
          <a:p>
            <a:pPr algn="ctr"/>
            <a:r>
              <a:rPr lang="lt-LT" sz="2400" dirty="0">
                <a:latin typeface="Times New Roman" panose="02020603050405020304" pitchFamily="18" charset="0"/>
                <a:cs typeface="Times New Roman" panose="02020603050405020304" pitchFamily="18" charset="0"/>
              </a:rPr>
              <a:t>Trečioji knyga</a:t>
            </a:r>
            <a:endParaRPr lang="lt-LT" sz="2400" dirty="0">
              <a:latin typeface="Times New Roman" panose="02020603050405020304" pitchFamily="18" charset="0"/>
              <a:cs typeface="Times New Roman" panose="02020603050405020304" pitchFamily="18" charset="0"/>
            </a:endParaRPr>
          </a:p>
          <a:p>
            <a:pPr marL="0" indent="0" algn="ctr">
              <a:buNone/>
            </a:pPr>
            <a:r>
              <a:rPr lang="lt-LT" sz="2400" dirty="0">
                <a:latin typeface="Times New Roman" panose="02020603050405020304" pitchFamily="18" charset="0"/>
                <a:cs typeface="Times New Roman" panose="02020603050405020304" pitchFamily="18" charset="0"/>
              </a:rPr>
              <a:t>Šeimos teisė</a:t>
            </a:r>
            <a:endParaRPr lang="lt-LT" sz="2400" dirty="0">
              <a:latin typeface="Times New Roman" panose="02020603050405020304" pitchFamily="18" charset="0"/>
              <a:cs typeface="Times New Roman" panose="02020603050405020304" pitchFamily="18" charset="0"/>
            </a:endParaRPr>
          </a:p>
          <a:p>
            <a:pPr algn="ctr"/>
            <a:r>
              <a:rPr lang="lt-LT" sz="2400" dirty="0">
                <a:latin typeface="Times New Roman" panose="02020603050405020304" pitchFamily="18" charset="0"/>
                <a:cs typeface="Times New Roman" panose="02020603050405020304" pitchFamily="18" charset="0"/>
              </a:rPr>
              <a:t>Ketvirtoji knyga</a:t>
            </a:r>
            <a:endParaRPr lang="lt-LT" sz="2400" dirty="0">
              <a:latin typeface="Times New Roman" panose="02020603050405020304" pitchFamily="18" charset="0"/>
              <a:cs typeface="Times New Roman" panose="02020603050405020304" pitchFamily="18" charset="0"/>
            </a:endParaRPr>
          </a:p>
          <a:p>
            <a:pPr marL="0" indent="0" algn="ctr">
              <a:buNone/>
            </a:pPr>
            <a:r>
              <a:rPr lang="lt-LT" sz="2400" dirty="0">
                <a:latin typeface="Times New Roman" panose="02020603050405020304" pitchFamily="18" charset="0"/>
                <a:cs typeface="Times New Roman" panose="02020603050405020304" pitchFamily="18" charset="0"/>
              </a:rPr>
              <a:t>Daiktinė teisė</a:t>
            </a:r>
            <a:endParaRPr lang="lt-LT" sz="2400" dirty="0">
              <a:latin typeface="Times New Roman" panose="02020603050405020304" pitchFamily="18" charset="0"/>
              <a:cs typeface="Times New Roman" panose="02020603050405020304" pitchFamily="18" charset="0"/>
            </a:endParaRPr>
          </a:p>
          <a:p>
            <a:pPr algn="ctr"/>
            <a:r>
              <a:rPr lang="lt-LT" sz="2400" dirty="0">
                <a:latin typeface="Times New Roman" panose="02020603050405020304" pitchFamily="18" charset="0"/>
                <a:cs typeface="Times New Roman" panose="02020603050405020304" pitchFamily="18" charset="0"/>
              </a:rPr>
              <a:t>Penktoji knyga</a:t>
            </a:r>
            <a:endParaRPr lang="lt-LT" sz="2400" dirty="0">
              <a:latin typeface="Times New Roman" panose="02020603050405020304" pitchFamily="18" charset="0"/>
              <a:cs typeface="Times New Roman" panose="02020603050405020304" pitchFamily="18" charset="0"/>
            </a:endParaRPr>
          </a:p>
          <a:p>
            <a:pPr marL="0" indent="0" algn="ctr">
              <a:buNone/>
            </a:pPr>
            <a:r>
              <a:rPr lang="lt-LT" sz="2400" dirty="0">
                <a:latin typeface="Times New Roman" panose="02020603050405020304" pitchFamily="18" charset="0"/>
                <a:cs typeface="Times New Roman" panose="02020603050405020304" pitchFamily="18" charset="0"/>
              </a:rPr>
              <a:t>Paveldėjimo teisė</a:t>
            </a:r>
            <a:endParaRPr lang="lt-LT" sz="2400" dirty="0">
              <a:latin typeface="Times New Roman" panose="02020603050405020304" pitchFamily="18" charset="0"/>
              <a:cs typeface="Times New Roman" panose="02020603050405020304" pitchFamily="18" charset="0"/>
            </a:endParaRPr>
          </a:p>
          <a:p>
            <a:pPr algn="ctr"/>
            <a:r>
              <a:rPr lang="lt-LT" sz="2400" dirty="0">
                <a:latin typeface="Times New Roman" panose="02020603050405020304" pitchFamily="18" charset="0"/>
                <a:cs typeface="Times New Roman" panose="02020603050405020304" pitchFamily="18" charset="0"/>
              </a:rPr>
              <a:t>Šeštoji knyga</a:t>
            </a:r>
            <a:endParaRPr lang="lt-LT" sz="2400" dirty="0">
              <a:latin typeface="Times New Roman" panose="02020603050405020304" pitchFamily="18" charset="0"/>
              <a:cs typeface="Times New Roman" panose="02020603050405020304" pitchFamily="18" charset="0"/>
            </a:endParaRPr>
          </a:p>
          <a:p>
            <a:pPr marL="0" indent="0" algn="ctr">
              <a:buNone/>
            </a:pPr>
            <a:r>
              <a:rPr lang="lt-LT" sz="2400" dirty="0">
                <a:latin typeface="Times New Roman" panose="02020603050405020304" pitchFamily="18" charset="0"/>
                <a:cs typeface="Times New Roman" panose="02020603050405020304" pitchFamily="18" charset="0"/>
              </a:rPr>
              <a:t>Prievolių teisė</a:t>
            </a:r>
            <a:endParaRPr lang="lt-LT" sz="2400" dirty="0">
              <a:latin typeface="Times New Roman" panose="02020603050405020304" pitchFamily="18" charset="0"/>
              <a:cs typeface="Times New Roman" panose="02020603050405020304" pitchFamily="18" charset="0"/>
            </a:endParaRPr>
          </a:p>
          <a:p>
            <a:pPr marL="0" indent="0">
              <a:buNone/>
            </a:pPr>
            <a:endParaRPr lang="lt-LT" dirty="0"/>
          </a:p>
          <a:p>
            <a:endParaRPr lang="lt-L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en-GB" b="1" dirty="0">
                <a:effectLst/>
                <a:latin typeface="Times New Roman" panose="02020603050405020304" pitchFamily="18" charset="0"/>
                <a:cs typeface="Times New Roman" panose="02020603050405020304" pitchFamily="18" charset="0"/>
              </a:rPr>
              <a:t>TRANSACTIONS</a:t>
            </a:r>
            <a:endParaRPr lang="lt-LT" dirty="0">
              <a:latin typeface="Times New Roman" panose="02020603050405020304" pitchFamily="18" charset="0"/>
              <a:cs typeface="Times New Roman" panose="02020603050405020304" pitchFamily="18" charset="0"/>
            </a:endParaRPr>
          </a:p>
        </p:txBody>
      </p:sp>
      <p:sp>
        <p:nvSpPr>
          <p:cNvPr id="5" name="Teksto vietos rezervavimo ženklas 4"/>
          <p:cNvSpPr>
            <a:spLocks noGrp="1"/>
          </p:cNvSpPr>
          <p:nvPr>
            <p:ph type="body" idx="1"/>
          </p:nvPr>
        </p:nvSpPr>
        <p:spPr>
          <a:xfrm>
            <a:off x="457200" y="1219201"/>
            <a:ext cx="4040188" cy="762000"/>
          </a:xfrm>
        </p:spPr>
        <p:txBody>
          <a:bodyPr>
            <a:normAutofit lnSpcReduction="10000"/>
          </a:bodyPr>
          <a:lstStyle/>
          <a:p>
            <a:pPr algn="ctr"/>
            <a:r>
              <a:rPr lang="en-GB" dirty="0">
                <a:solidFill>
                  <a:schemeClr val="tx2">
                    <a:lumMod val="60000"/>
                    <a:lumOff val="40000"/>
                  </a:schemeClr>
                </a:solidFill>
                <a:latin typeface="Times New Roman" panose="02020603050405020304" pitchFamily="18" charset="0"/>
                <a:cs typeface="Times New Roman" panose="02020603050405020304" pitchFamily="18" charset="0"/>
              </a:rPr>
              <a:t>Concept and types of transactions</a:t>
            </a:r>
            <a:endParaRPr lang="lt-LT"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Turinio vietos rezervavimo ženklas 5"/>
          <p:cNvSpPr>
            <a:spLocks noGrp="1"/>
          </p:cNvSpPr>
          <p:nvPr>
            <p:ph sz="half" idx="2"/>
          </p:nvPr>
        </p:nvSpPr>
        <p:spPr>
          <a:xfrm>
            <a:off x="381000" y="1981200"/>
            <a:ext cx="5029200" cy="4648200"/>
          </a:xfrm>
        </p:spPr>
        <p:txBody>
          <a:bodyPr>
            <a:normAutofit fontScale="25000" lnSpcReduction="20000"/>
          </a:bodyPr>
          <a:lstStyle/>
          <a:p>
            <a:r>
              <a:rPr lang="en-GB" sz="8000" b="1" dirty="0">
                <a:effectLst/>
                <a:latin typeface="Times New Roman" panose="02020603050405020304" pitchFamily="18" charset="0"/>
                <a:cs typeface="Times New Roman" panose="02020603050405020304" pitchFamily="18" charset="0"/>
              </a:rPr>
              <a:t>Transactions are the actions of persons intended to create, modify or extinguish civil rights and duties.</a:t>
            </a:r>
            <a:endParaRPr lang="lt-LT" sz="8000" b="1" dirty="0">
              <a:effectLst/>
              <a:latin typeface="Times New Roman" panose="02020603050405020304" pitchFamily="18" charset="0"/>
              <a:cs typeface="Times New Roman" panose="02020603050405020304" pitchFamily="18" charset="0"/>
            </a:endParaRPr>
          </a:p>
          <a:p>
            <a:endParaRPr lang="lt-LT" sz="4800" b="1" dirty="0">
              <a:effectLst/>
              <a:latin typeface="Times New Roman" panose="02020603050405020304" pitchFamily="18" charset="0"/>
              <a:cs typeface="Times New Roman" panose="02020603050405020304" pitchFamily="18" charset="0"/>
            </a:endParaRPr>
          </a:p>
          <a:p>
            <a:r>
              <a:rPr lang="en-GB" sz="8000" b="1" dirty="0">
                <a:effectLst/>
                <a:latin typeface="Times New Roman" panose="02020603050405020304" pitchFamily="18" charset="0"/>
                <a:cs typeface="Times New Roman" panose="02020603050405020304" pitchFamily="18" charset="0"/>
              </a:rPr>
              <a:t> Transactions may be </a:t>
            </a:r>
            <a:r>
              <a:rPr lang="en-GB" sz="8000" b="1" dirty="0">
                <a:solidFill>
                  <a:schemeClr val="tx2">
                    <a:lumMod val="60000"/>
                    <a:lumOff val="40000"/>
                  </a:schemeClr>
                </a:solidFill>
                <a:effectLst/>
                <a:latin typeface="Times New Roman" panose="02020603050405020304" pitchFamily="18" charset="0"/>
                <a:cs typeface="Times New Roman" panose="02020603050405020304" pitchFamily="18" charset="0"/>
              </a:rPr>
              <a:t>unilateral, bilateral or multilateral</a:t>
            </a:r>
            <a:r>
              <a:rPr lang="en-GB" sz="8000" b="1" dirty="0">
                <a:effectLst/>
                <a:latin typeface="Times New Roman" panose="02020603050405020304" pitchFamily="18" charset="0"/>
                <a:cs typeface="Times New Roman" panose="02020603050405020304" pitchFamily="18" charset="0"/>
              </a:rPr>
              <a:t>.</a:t>
            </a:r>
            <a:endParaRPr lang="lt-LT" sz="8000" b="1" dirty="0">
              <a:effectLst/>
              <a:latin typeface="Times New Roman" panose="02020603050405020304" pitchFamily="18" charset="0"/>
              <a:cs typeface="Times New Roman" panose="02020603050405020304" pitchFamily="18" charset="0"/>
            </a:endParaRPr>
          </a:p>
          <a:p>
            <a:endParaRPr lang="lt-LT" sz="4000" b="1" dirty="0">
              <a:effectLst/>
              <a:latin typeface="Times New Roman" panose="02020603050405020304" pitchFamily="18" charset="0"/>
              <a:cs typeface="Times New Roman" panose="02020603050405020304" pitchFamily="18" charset="0"/>
            </a:endParaRPr>
          </a:p>
          <a:p>
            <a:r>
              <a:rPr lang="en-GB" sz="8000" b="1" dirty="0">
                <a:effectLst/>
                <a:latin typeface="Times New Roman" panose="02020603050405020304" pitchFamily="18" charset="0"/>
                <a:cs typeface="Times New Roman" panose="02020603050405020304" pitchFamily="18" charset="0"/>
              </a:rPr>
              <a:t>A transaction shall be considered to be unilateral where the expression of the will of one party is a necessary and sufficient condition for its formation.</a:t>
            </a:r>
            <a:endParaRPr lang="lt-LT" sz="8000" b="1" dirty="0">
              <a:effectLst/>
              <a:latin typeface="Times New Roman" panose="02020603050405020304" pitchFamily="18" charset="0"/>
              <a:cs typeface="Times New Roman" panose="02020603050405020304" pitchFamily="18" charset="0"/>
            </a:endParaRPr>
          </a:p>
          <a:p>
            <a:endParaRPr lang="lt-LT" sz="4200" b="1" dirty="0">
              <a:effectLst/>
              <a:latin typeface="Times New Roman" panose="02020603050405020304" pitchFamily="18" charset="0"/>
              <a:cs typeface="Times New Roman" panose="02020603050405020304" pitchFamily="18" charset="0"/>
            </a:endParaRPr>
          </a:p>
          <a:p>
            <a:r>
              <a:rPr lang="en-GB" sz="8000" b="1" dirty="0">
                <a:effectLst/>
                <a:latin typeface="Times New Roman" panose="02020603050405020304" pitchFamily="18" charset="0"/>
                <a:cs typeface="Times New Roman" panose="02020603050405020304" pitchFamily="18" charset="0"/>
              </a:rPr>
              <a:t>A unilateral transaction shall impose obligations exclusively on the person who forms it. Obligations on any other persons shall be imposed by a unilateral transaction only in the cases established by laws or by an agreement between the persons concerned.</a:t>
            </a:r>
            <a:endParaRPr lang="lt-LT" sz="8000" b="1" dirty="0">
              <a:effectLst/>
              <a:latin typeface="Times New Roman" panose="02020603050405020304" pitchFamily="18" charset="0"/>
              <a:cs typeface="Times New Roman" panose="02020603050405020304" pitchFamily="18" charset="0"/>
            </a:endParaRPr>
          </a:p>
          <a:p>
            <a:endParaRPr lang="lt-LT" dirty="0"/>
          </a:p>
        </p:txBody>
      </p:sp>
      <p:sp>
        <p:nvSpPr>
          <p:cNvPr id="7" name="Teksto vietos rezervavimo ženklas 6"/>
          <p:cNvSpPr>
            <a:spLocks noGrp="1"/>
          </p:cNvSpPr>
          <p:nvPr>
            <p:ph type="body" sz="quarter" idx="3"/>
          </p:nvPr>
        </p:nvSpPr>
        <p:spPr>
          <a:xfrm>
            <a:off x="5638800" y="1219201"/>
            <a:ext cx="3048000" cy="762000"/>
          </a:xfrm>
        </p:spPr>
        <p:txBody>
          <a:bodyPr>
            <a:normAutofit lnSpcReduction="10000"/>
          </a:bodyPr>
          <a:lstStyle/>
          <a:p>
            <a:pPr algn="ctr"/>
            <a:r>
              <a:rPr lang="lt-LT" dirty="0">
                <a:solidFill>
                  <a:schemeClr val="tx2">
                    <a:lumMod val="60000"/>
                    <a:lumOff val="40000"/>
                  </a:schemeClr>
                </a:solidFill>
                <a:latin typeface="Times New Roman" panose="02020603050405020304" pitchFamily="18" charset="0"/>
                <a:cs typeface="Times New Roman" panose="02020603050405020304" pitchFamily="18" charset="0"/>
              </a:rPr>
              <a:t>Sandorių samprata ir rūšys</a:t>
            </a:r>
            <a:endParaRPr lang="lt-LT"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8" name="Turinio vietos rezervavimo ženklas 7"/>
          <p:cNvSpPr>
            <a:spLocks noGrp="1"/>
          </p:cNvSpPr>
          <p:nvPr>
            <p:ph sz="quarter" idx="4"/>
          </p:nvPr>
        </p:nvSpPr>
        <p:spPr>
          <a:xfrm>
            <a:off x="5257800" y="2174874"/>
            <a:ext cx="3733800" cy="4378325"/>
          </a:xfrm>
        </p:spPr>
        <p:txBody>
          <a:bodyPr>
            <a:normAutofit fontScale="77500" lnSpcReduction="20000"/>
          </a:bodyPr>
          <a:lstStyle/>
          <a:p>
            <a:r>
              <a:rPr lang="lt-LT" sz="2600" dirty="0">
                <a:latin typeface="Times New Roman" panose="02020603050405020304" pitchFamily="18" charset="0"/>
                <a:cs typeface="Times New Roman" panose="02020603050405020304" pitchFamily="18" charset="0"/>
              </a:rPr>
              <a:t>Sandoriais laikomi asmenų veiksmai, kuriais siekiama sukurti, pakeisti arba panaikinti civilines teises ir pareigas.</a:t>
            </a:r>
            <a:endParaRPr lang="lt-LT" sz="2600" dirty="0">
              <a:effectLst/>
              <a:latin typeface="Times New Roman" panose="02020603050405020304" pitchFamily="18" charset="0"/>
              <a:cs typeface="Times New Roman" panose="02020603050405020304" pitchFamily="18" charset="0"/>
            </a:endParaRPr>
          </a:p>
          <a:p>
            <a:r>
              <a:rPr lang="lt-LT" sz="2600" dirty="0">
                <a:latin typeface="Times New Roman" panose="02020603050405020304" pitchFamily="18" charset="0"/>
                <a:cs typeface="Times New Roman" panose="02020603050405020304" pitchFamily="18" charset="0"/>
              </a:rPr>
              <a:t>Sandoriai gali būti </a:t>
            </a:r>
            <a:r>
              <a:rPr lang="lt-LT" sz="2600" dirty="0">
                <a:solidFill>
                  <a:schemeClr val="tx2">
                    <a:lumMod val="60000"/>
                    <a:lumOff val="40000"/>
                  </a:schemeClr>
                </a:solidFill>
                <a:latin typeface="Times New Roman" panose="02020603050405020304" pitchFamily="18" charset="0"/>
                <a:cs typeface="Times New Roman" panose="02020603050405020304" pitchFamily="18" charset="0"/>
              </a:rPr>
              <a:t>vienašaliai, dvišaliai ir daugiašaliai</a:t>
            </a:r>
            <a:r>
              <a:rPr lang="lt-LT" sz="2600" dirty="0">
                <a:latin typeface="Times New Roman" panose="02020603050405020304" pitchFamily="18" charset="0"/>
                <a:cs typeface="Times New Roman" panose="02020603050405020304" pitchFamily="18" charset="0"/>
              </a:rPr>
              <a:t>.</a:t>
            </a:r>
            <a:endParaRPr lang="lt-LT" sz="2600" dirty="0">
              <a:effectLst/>
              <a:latin typeface="Times New Roman" panose="02020603050405020304" pitchFamily="18" charset="0"/>
              <a:cs typeface="Times New Roman" panose="02020603050405020304" pitchFamily="18" charset="0"/>
            </a:endParaRPr>
          </a:p>
          <a:p>
            <a:r>
              <a:rPr lang="lt-LT" sz="2600" dirty="0">
                <a:latin typeface="Times New Roman" panose="02020603050405020304" pitchFamily="18" charset="0"/>
                <a:cs typeface="Times New Roman" panose="02020603050405020304" pitchFamily="18" charset="0"/>
              </a:rPr>
              <a:t>Vienašaliu laikomas sandoris, kuriam sudaryti būtina ir pakanka vienos šalies valios. </a:t>
            </a:r>
            <a:endParaRPr lang="lt-LT" sz="2600" dirty="0">
              <a:effectLst/>
              <a:latin typeface="Times New Roman" panose="02020603050405020304" pitchFamily="18" charset="0"/>
              <a:cs typeface="Times New Roman" panose="02020603050405020304" pitchFamily="18" charset="0"/>
            </a:endParaRPr>
          </a:p>
          <a:p>
            <a:r>
              <a:rPr lang="lt-LT" sz="2600" dirty="0">
                <a:latin typeface="Times New Roman" panose="02020603050405020304" pitchFamily="18" charset="0"/>
                <a:cs typeface="Times New Roman" panose="02020603050405020304" pitchFamily="18" charset="0"/>
              </a:rPr>
              <a:t>Iš vienašalio sandorio atsiranda pareigos jį sudariusiam asmeniui. Kitiems asmenims iš vienašalio sandorio pareigos atsiranda tik įstatymų nustatytais atvejais arba kai tie asmenys sutinka.</a:t>
            </a:r>
            <a:endParaRPr lang="lt-LT" sz="2600" dirty="0">
              <a:effectLst/>
              <a:latin typeface="Times New Roman" panose="02020603050405020304" pitchFamily="18" charset="0"/>
              <a:cs typeface="Times New Roman" panose="02020603050405020304" pitchFamily="18" charset="0"/>
            </a:endParaRPr>
          </a:p>
          <a:p>
            <a:endParaRPr lang="lt-L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en-GB" b="1" dirty="0">
                <a:effectLst/>
                <a:latin typeface="Times New Roman" panose="02020603050405020304" pitchFamily="18" charset="0"/>
                <a:cs typeface="Times New Roman" panose="02020603050405020304" pitchFamily="18" charset="0"/>
              </a:rPr>
              <a:t>TRANSACTIONS</a:t>
            </a:r>
            <a:endParaRPr lang="lt-LT" dirty="0">
              <a:latin typeface="Times New Roman" panose="02020603050405020304" pitchFamily="18" charset="0"/>
              <a:cs typeface="Times New Roman" panose="02020603050405020304" pitchFamily="18" charset="0"/>
            </a:endParaRPr>
          </a:p>
        </p:txBody>
      </p:sp>
      <p:sp>
        <p:nvSpPr>
          <p:cNvPr id="3" name="Teksto vietos rezervavimo ženklas 2"/>
          <p:cNvSpPr>
            <a:spLocks noGrp="1"/>
          </p:cNvSpPr>
          <p:nvPr>
            <p:ph type="body" idx="1"/>
          </p:nvPr>
        </p:nvSpPr>
        <p:spPr>
          <a:xfrm>
            <a:off x="457200" y="1295400"/>
            <a:ext cx="4040188" cy="1143000"/>
          </a:xfrm>
        </p:spPr>
        <p:txBody>
          <a:bodyPr>
            <a:normAutofit/>
          </a:bodyPr>
          <a:lstStyle/>
          <a:p>
            <a:pPr algn="ctr"/>
            <a:r>
              <a:rPr lang="en-GB" sz="2600" dirty="0">
                <a:solidFill>
                  <a:schemeClr val="tx2">
                    <a:lumMod val="60000"/>
                    <a:lumOff val="40000"/>
                  </a:schemeClr>
                </a:solidFill>
                <a:latin typeface="Times New Roman" panose="02020603050405020304" pitchFamily="18" charset="0"/>
                <a:cs typeface="Times New Roman" panose="02020603050405020304" pitchFamily="18" charset="0"/>
              </a:rPr>
              <a:t>Concept and types of transactions</a:t>
            </a:r>
            <a:endParaRPr lang="lt-LT" sz="2600" dirty="0">
              <a:solidFill>
                <a:schemeClr val="tx2">
                  <a:lumMod val="60000"/>
                  <a:lumOff val="40000"/>
                </a:schemeClr>
              </a:solidFill>
              <a:latin typeface="Times New Roman" panose="02020603050405020304" pitchFamily="18" charset="0"/>
              <a:cs typeface="Times New Roman" panose="02020603050405020304" pitchFamily="18" charset="0"/>
            </a:endParaRPr>
          </a:p>
          <a:p>
            <a:endParaRPr lang="lt-LT" dirty="0"/>
          </a:p>
        </p:txBody>
      </p:sp>
      <p:sp>
        <p:nvSpPr>
          <p:cNvPr id="4" name="Turinio vietos rezervavimo ženklas 3"/>
          <p:cNvSpPr>
            <a:spLocks noGrp="1"/>
          </p:cNvSpPr>
          <p:nvPr>
            <p:ph sz="half" idx="2"/>
          </p:nvPr>
        </p:nvSpPr>
        <p:spPr>
          <a:xfrm>
            <a:off x="457200" y="1981200"/>
            <a:ext cx="4267200" cy="4724400"/>
          </a:xfrm>
        </p:spPr>
        <p:txBody>
          <a:bodyPr>
            <a:normAutofit fontScale="70000" lnSpcReduction="20000"/>
          </a:bodyPr>
          <a:lstStyle/>
          <a:p>
            <a:r>
              <a:rPr lang="en-GB" sz="2900" b="1" dirty="0">
                <a:effectLst/>
                <a:latin typeface="Times New Roman" panose="02020603050405020304" pitchFamily="18" charset="0"/>
                <a:cs typeface="Times New Roman" panose="02020603050405020304" pitchFamily="18" charset="0"/>
              </a:rPr>
              <a:t>Legal norms which regulate obligations and contracts shall apply to unilateral transactions to the extent that this does not prejudice laws and the essence of the unilateral transaction.</a:t>
            </a:r>
            <a:endParaRPr lang="lt-LT" sz="2900" b="1" dirty="0">
              <a:effectLst/>
              <a:latin typeface="Times New Roman" panose="02020603050405020304" pitchFamily="18" charset="0"/>
              <a:cs typeface="Times New Roman" panose="02020603050405020304" pitchFamily="18" charset="0"/>
            </a:endParaRPr>
          </a:p>
          <a:p>
            <a:endParaRPr lang="lt-LT" sz="2900" b="1" dirty="0">
              <a:effectLst/>
              <a:latin typeface="Times New Roman" panose="02020603050405020304" pitchFamily="18" charset="0"/>
              <a:cs typeface="Times New Roman" panose="02020603050405020304" pitchFamily="18" charset="0"/>
            </a:endParaRPr>
          </a:p>
          <a:p>
            <a:r>
              <a:rPr lang="en-GB" sz="2900" b="1" dirty="0">
                <a:effectLst/>
                <a:latin typeface="Times New Roman" panose="02020603050405020304" pitchFamily="18" charset="0"/>
                <a:cs typeface="Times New Roman" panose="02020603050405020304" pitchFamily="18" charset="0"/>
              </a:rPr>
              <a:t>A transaction shall be considered to be bilateral where the concerted will of two parties is a necessary condition for its formation.</a:t>
            </a:r>
            <a:endParaRPr lang="lt-LT" sz="2900" b="1" dirty="0">
              <a:effectLst/>
              <a:latin typeface="Times New Roman" panose="02020603050405020304" pitchFamily="18" charset="0"/>
              <a:cs typeface="Times New Roman" panose="02020603050405020304" pitchFamily="18" charset="0"/>
            </a:endParaRPr>
          </a:p>
          <a:p>
            <a:endParaRPr lang="lt-LT" sz="2900" b="1" dirty="0">
              <a:effectLst/>
              <a:latin typeface="Times New Roman" panose="02020603050405020304" pitchFamily="18" charset="0"/>
              <a:cs typeface="Times New Roman" panose="02020603050405020304" pitchFamily="18" charset="0"/>
            </a:endParaRPr>
          </a:p>
          <a:p>
            <a:r>
              <a:rPr lang="en-GB" sz="2900" b="1" dirty="0">
                <a:effectLst/>
                <a:latin typeface="Times New Roman" panose="02020603050405020304" pitchFamily="18" charset="0"/>
                <a:cs typeface="Times New Roman" panose="02020603050405020304" pitchFamily="18" charset="0"/>
              </a:rPr>
              <a:t>A transaction shall be considered to be multilateral where the concerted will of three or more parties is a necessary condition for its formation.</a:t>
            </a:r>
            <a:endParaRPr lang="lt-LT" sz="2900" b="1" dirty="0">
              <a:effectLst/>
              <a:latin typeface="Times New Roman" panose="02020603050405020304" pitchFamily="18" charset="0"/>
              <a:cs typeface="Times New Roman" panose="02020603050405020304" pitchFamily="18" charset="0"/>
            </a:endParaRPr>
          </a:p>
          <a:p>
            <a:endParaRPr lang="lt-LT" dirty="0"/>
          </a:p>
        </p:txBody>
      </p:sp>
      <p:sp>
        <p:nvSpPr>
          <p:cNvPr id="5" name="Teksto vietos rezervavimo ženklas 4"/>
          <p:cNvSpPr>
            <a:spLocks noGrp="1"/>
          </p:cNvSpPr>
          <p:nvPr>
            <p:ph type="body" sz="quarter" idx="3"/>
          </p:nvPr>
        </p:nvSpPr>
        <p:spPr>
          <a:xfrm>
            <a:off x="5410200" y="1295400"/>
            <a:ext cx="3276600" cy="1143000"/>
          </a:xfrm>
        </p:spPr>
        <p:txBody>
          <a:bodyPr/>
          <a:lstStyle/>
          <a:p>
            <a:pPr algn="ctr"/>
            <a:r>
              <a:rPr lang="lt-LT" dirty="0">
                <a:solidFill>
                  <a:schemeClr val="tx2">
                    <a:lumMod val="60000"/>
                    <a:lumOff val="40000"/>
                  </a:schemeClr>
                </a:solidFill>
                <a:latin typeface="Times New Roman" panose="02020603050405020304" pitchFamily="18" charset="0"/>
                <a:cs typeface="Times New Roman" panose="02020603050405020304" pitchFamily="18" charset="0"/>
              </a:rPr>
              <a:t>Sandorių samprata ir rūšys</a:t>
            </a:r>
            <a:endParaRPr lang="lt-LT" dirty="0">
              <a:solidFill>
                <a:schemeClr val="tx2">
                  <a:lumMod val="60000"/>
                  <a:lumOff val="40000"/>
                </a:schemeClr>
              </a:solidFill>
              <a:latin typeface="Times New Roman" panose="02020603050405020304" pitchFamily="18" charset="0"/>
              <a:cs typeface="Times New Roman" panose="02020603050405020304" pitchFamily="18" charset="0"/>
            </a:endParaRPr>
          </a:p>
          <a:p>
            <a:endParaRPr lang="lt-LT" dirty="0"/>
          </a:p>
        </p:txBody>
      </p:sp>
      <p:sp>
        <p:nvSpPr>
          <p:cNvPr id="6" name="Turinio vietos rezervavimo ženklas 5"/>
          <p:cNvSpPr>
            <a:spLocks noGrp="1"/>
          </p:cNvSpPr>
          <p:nvPr>
            <p:ph sz="quarter" idx="4"/>
          </p:nvPr>
        </p:nvSpPr>
        <p:spPr>
          <a:xfrm>
            <a:off x="5638800" y="1905000"/>
            <a:ext cx="3276600" cy="4378325"/>
          </a:xfrm>
        </p:spPr>
        <p:txBody>
          <a:bodyPr>
            <a:normAutofit fontScale="92500"/>
          </a:bodyPr>
          <a:lstStyle/>
          <a:p>
            <a:r>
              <a:rPr lang="lt-LT" sz="2100" dirty="0">
                <a:latin typeface="Times New Roman" panose="02020603050405020304" pitchFamily="18" charset="0"/>
                <a:cs typeface="Times New Roman" panose="02020603050405020304" pitchFamily="18" charset="0"/>
              </a:rPr>
              <a:t>Vienašaliams sandoriams prievoles ir sutartis reglamentuojančios teisės normos taikomos tiek, kiek tai neprieštarauja įstatymams ir vienašalio sandorio esmei.</a:t>
            </a:r>
            <a:endParaRPr lang="lt-LT" sz="2100" dirty="0">
              <a:effectLst/>
              <a:latin typeface="Times New Roman" panose="02020603050405020304" pitchFamily="18" charset="0"/>
              <a:cs typeface="Times New Roman" panose="02020603050405020304" pitchFamily="18" charset="0"/>
            </a:endParaRPr>
          </a:p>
          <a:p>
            <a:r>
              <a:rPr lang="lt-LT" sz="2100" dirty="0">
                <a:latin typeface="Times New Roman" panose="02020603050405020304" pitchFamily="18" charset="0"/>
                <a:cs typeface="Times New Roman" panose="02020603050405020304" pitchFamily="18" charset="0"/>
              </a:rPr>
              <a:t>Dvišaliu laikomas sandoris, kuriam sudaryti būtina dviejų šalių suderinta valia.</a:t>
            </a:r>
            <a:endParaRPr lang="lt-LT" sz="2100" dirty="0">
              <a:effectLst/>
              <a:latin typeface="Times New Roman" panose="02020603050405020304" pitchFamily="18" charset="0"/>
              <a:cs typeface="Times New Roman" panose="02020603050405020304" pitchFamily="18" charset="0"/>
            </a:endParaRPr>
          </a:p>
          <a:p>
            <a:r>
              <a:rPr lang="lt-LT" sz="2100" dirty="0">
                <a:latin typeface="Times New Roman" panose="02020603050405020304" pitchFamily="18" charset="0"/>
                <a:cs typeface="Times New Roman" panose="02020603050405020304" pitchFamily="18" charset="0"/>
              </a:rPr>
              <a:t>Daugiašaliu laikomas sandoris, kuriam sudaryti reikalinga suderinta trijų ir daugiau šalių valia.</a:t>
            </a:r>
            <a:endParaRPr lang="lt-LT" sz="2100" dirty="0">
              <a:effectLst/>
              <a:latin typeface="Times New Roman" panose="02020603050405020304" pitchFamily="18" charset="0"/>
              <a:cs typeface="Times New Roman" panose="02020603050405020304" pitchFamily="18" charset="0"/>
            </a:endParaRPr>
          </a:p>
          <a:p>
            <a:endParaRPr lang="lt-LT"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ntraštė 6"/>
          <p:cNvSpPr>
            <a:spLocks noGrp="1"/>
          </p:cNvSpPr>
          <p:nvPr>
            <p:ph type="title"/>
          </p:nvPr>
        </p:nvSpPr>
        <p:spPr/>
        <p:txBody>
          <a:bodyPr/>
          <a:lstStyle/>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Form of transactions</a:t>
            </a:r>
            <a:endParaRPr lang="lt-LT"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8" name="Turinio vietos rezervavimo ženklas 7"/>
          <p:cNvSpPr>
            <a:spLocks noGrp="1"/>
          </p:cNvSpPr>
          <p:nvPr>
            <p:ph sz="half" idx="1"/>
          </p:nvPr>
        </p:nvSpPr>
        <p:spPr/>
        <p:txBody>
          <a:bodyPr>
            <a:normAutofit fontScale="77500" lnSpcReduction="20000"/>
          </a:bodyPr>
          <a:lstStyle/>
          <a:p>
            <a:r>
              <a:rPr lang="en-GB" b="1" dirty="0">
                <a:effectLst/>
                <a:latin typeface="Times New Roman" panose="02020603050405020304" pitchFamily="18" charset="0"/>
                <a:cs typeface="Times New Roman" panose="02020603050405020304" pitchFamily="18" charset="0"/>
              </a:rPr>
              <a:t>Transactions shall be made in</a:t>
            </a:r>
            <a:r>
              <a:rPr lang="lt-LT" b="1" dirty="0">
                <a:effectLst/>
                <a:latin typeface="Times New Roman" panose="02020603050405020304" pitchFamily="18" charset="0"/>
                <a:cs typeface="Times New Roman" panose="02020603050405020304" pitchFamily="18" charset="0"/>
              </a:rPr>
              <a:t> verbal form, </a:t>
            </a:r>
            <a:r>
              <a:rPr lang="en-GB" b="1" dirty="0">
                <a:effectLst/>
                <a:latin typeface="Times New Roman" panose="02020603050405020304" pitchFamily="18" charset="0"/>
                <a:cs typeface="Times New Roman" panose="02020603050405020304" pitchFamily="18" charset="0"/>
              </a:rPr>
              <a:t> writing (in the ordinary or notarial form) or their formation may be implied from the actions.</a:t>
            </a:r>
            <a:endParaRPr lang="lt-LT" b="1" dirty="0">
              <a:effectLst/>
              <a:latin typeface="Times New Roman" panose="02020603050405020304" pitchFamily="18" charset="0"/>
              <a:cs typeface="Times New Roman" panose="02020603050405020304" pitchFamily="18" charset="0"/>
            </a:endParaRPr>
          </a:p>
          <a:p>
            <a:endParaRPr lang="lt-LT" b="1" dirty="0">
              <a:effectLst/>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A transaction, in respect of which there is no specific form established by laws, shall be deemed to have been formed if the person demonstrates by his behaviour the will to form a transaction (a contract formed by actions).</a:t>
            </a:r>
            <a:endParaRPr lang="lt-LT" b="1" dirty="0">
              <a:effectLst/>
              <a:latin typeface="Times New Roman" panose="02020603050405020304" pitchFamily="18" charset="0"/>
              <a:cs typeface="Times New Roman" panose="02020603050405020304" pitchFamily="18" charset="0"/>
            </a:endParaRPr>
          </a:p>
          <a:p>
            <a:endParaRPr lang="lt-LT" dirty="0"/>
          </a:p>
        </p:txBody>
      </p:sp>
      <p:sp>
        <p:nvSpPr>
          <p:cNvPr id="9" name="Turinio vietos rezervavimo ženklas 8"/>
          <p:cNvSpPr>
            <a:spLocks noGrp="1"/>
          </p:cNvSpPr>
          <p:nvPr>
            <p:ph sz="half" idx="2"/>
          </p:nvPr>
        </p:nvSpPr>
        <p:spPr>
          <a:xfrm>
            <a:off x="5181600" y="1600200"/>
            <a:ext cx="3505200" cy="4525963"/>
          </a:xfrm>
        </p:spPr>
        <p:txBody>
          <a:bodyPr>
            <a:normAutofit fontScale="77500" lnSpcReduction="20000"/>
          </a:bodyPr>
          <a:lstStyle/>
          <a:p>
            <a:r>
              <a:rPr lang="lt-LT" dirty="0">
                <a:latin typeface="Times New Roman" panose="02020603050405020304" pitchFamily="18" charset="0"/>
                <a:cs typeface="Times New Roman" panose="02020603050405020304" pitchFamily="18" charset="0"/>
              </a:rPr>
              <a:t>Sandoriai sudaromi žodžiu, raštu (paprasta arba notarine forma) arba </a:t>
            </a:r>
            <a:r>
              <a:rPr lang="lt-LT" dirty="0" err="1">
                <a:latin typeface="Times New Roman" panose="02020603050405020304" pitchFamily="18" charset="0"/>
                <a:cs typeface="Times New Roman" panose="02020603050405020304" pitchFamily="18" charset="0"/>
              </a:rPr>
              <a:t>konkliudentiniais</a:t>
            </a:r>
            <a:r>
              <a:rPr lang="lt-LT" dirty="0">
                <a:latin typeface="Times New Roman" panose="02020603050405020304" pitchFamily="18" charset="0"/>
                <a:cs typeface="Times New Roman" panose="02020603050405020304" pitchFamily="18" charset="0"/>
              </a:rPr>
              <a:t> veiksmais.</a:t>
            </a:r>
            <a:endParaRPr lang="lt-LT" dirty="0">
              <a:effectLst/>
              <a:latin typeface="Times New Roman" panose="02020603050405020304" pitchFamily="18" charset="0"/>
              <a:cs typeface="Times New Roman" panose="02020603050405020304" pitchFamily="18" charset="0"/>
            </a:endParaRPr>
          </a:p>
          <a:p>
            <a:endParaRPr lang="lt-LT" dirty="0">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Sandoris, kuriam įstatymai nenustato konkrečios formos, laikomas sudarytu, jeigu iš asmens elgesio matyti jo valia sudaryti sandorį (</a:t>
            </a:r>
            <a:r>
              <a:rPr lang="lt-LT" dirty="0" err="1">
                <a:latin typeface="Times New Roman" panose="02020603050405020304" pitchFamily="18" charset="0"/>
                <a:cs typeface="Times New Roman" panose="02020603050405020304" pitchFamily="18" charset="0"/>
              </a:rPr>
              <a:t>konkliudentiniai</a:t>
            </a:r>
            <a:r>
              <a:rPr lang="lt-LT" dirty="0">
                <a:latin typeface="Times New Roman" panose="02020603050405020304" pitchFamily="18" charset="0"/>
                <a:cs typeface="Times New Roman" panose="02020603050405020304" pitchFamily="18" charset="0"/>
              </a:rPr>
              <a:t> veiksmai).</a:t>
            </a:r>
            <a:endParaRPr lang="lt-LT" dirty="0">
              <a:effectLst/>
              <a:latin typeface="Times New Roman" panose="02020603050405020304" pitchFamily="18" charset="0"/>
              <a:cs typeface="Times New Roman" panose="02020603050405020304" pitchFamily="18" charset="0"/>
            </a:endParaRPr>
          </a:p>
          <a:p>
            <a:endParaRPr lang="lt-LT"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Form of transactions</a:t>
            </a:r>
            <a:endParaRPr lang="lt-LT" dirty="0"/>
          </a:p>
        </p:txBody>
      </p:sp>
      <p:sp>
        <p:nvSpPr>
          <p:cNvPr id="3" name="Teksto vietos rezervavimo ženklas 2"/>
          <p:cNvSpPr>
            <a:spLocks noGrp="1"/>
          </p:cNvSpPr>
          <p:nvPr>
            <p:ph type="body" idx="1"/>
          </p:nvPr>
        </p:nvSpPr>
        <p:spPr>
          <a:xfrm>
            <a:off x="457200" y="1371601"/>
            <a:ext cx="4040188" cy="533400"/>
          </a:xfrm>
        </p:spPr>
        <p:txBody>
          <a:bodyPr/>
          <a:lstStyle/>
          <a:p>
            <a:pPr algn="ctr"/>
            <a:r>
              <a:rPr lang="en-GB" dirty="0">
                <a:solidFill>
                  <a:schemeClr val="tx2">
                    <a:lumMod val="60000"/>
                    <a:lumOff val="40000"/>
                  </a:schemeClr>
                </a:solidFill>
                <a:latin typeface="Times New Roman" panose="02020603050405020304" pitchFamily="18" charset="0"/>
                <a:cs typeface="Times New Roman" panose="02020603050405020304" pitchFamily="18" charset="0"/>
              </a:rPr>
              <a:t>Verbal form of transactions</a:t>
            </a:r>
            <a:endParaRPr lang="lt-LT"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4" name="Turinio vietos rezervavimo ženklas 3"/>
          <p:cNvSpPr>
            <a:spLocks noGrp="1"/>
          </p:cNvSpPr>
          <p:nvPr>
            <p:ph sz="half" idx="2"/>
          </p:nvPr>
        </p:nvSpPr>
        <p:spPr/>
        <p:txBody>
          <a:bodyPr>
            <a:normAutofit fontScale="85000" lnSpcReduction="10000"/>
          </a:bodyPr>
          <a:lstStyle/>
          <a:p>
            <a:r>
              <a:rPr lang="en-GB" b="1" dirty="0">
                <a:effectLst/>
                <a:latin typeface="Times New Roman" panose="02020603050405020304" pitchFamily="18" charset="0"/>
                <a:cs typeface="Times New Roman" panose="02020603050405020304" pitchFamily="18" charset="0"/>
              </a:rPr>
              <a:t>Where the written form is not required by laws or by an agreement of the parties as a necessary condition for the forming of a transaction, the transaction may be formed verbally.</a:t>
            </a:r>
            <a:endParaRPr lang="lt-LT" b="1" dirty="0">
              <a:effectLst/>
              <a:latin typeface="Times New Roman" panose="02020603050405020304" pitchFamily="18" charset="0"/>
              <a:cs typeface="Times New Roman" panose="02020603050405020304" pitchFamily="18" charset="0"/>
            </a:endParaRPr>
          </a:p>
          <a:p>
            <a:endParaRPr lang="lt-LT" b="1" dirty="0">
              <a:effectLst/>
              <a:latin typeface="Times New Roman" panose="02020603050405020304" pitchFamily="18" charset="0"/>
              <a:cs typeface="Times New Roman" panose="02020603050405020304" pitchFamily="18" charset="0"/>
            </a:endParaRPr>
          </a:p>
          <a:p>
            <a:r>
              <a:rPr lang="en-GB" b="1" dirty="0">
                <a:effectLst/>
                <a:latin typeface="Times New Roman" panose="02020603050405020304" pitchFamily="18" charset="0"/>
                <a:cs typeface="Times New Roman" panose="02020603050405020304" pitchFamily="18" charset="0"/>
              </a:rPr>
              <a:t>Transactions resulting from the performance of a written contract may be formed verbally if this does not contradict laws or the contract.</a:t>
            </a:r>
            <a:endParaRPr lang="lt-LT" b="1" dirty="0">
              <a:effectLst/>
              <a:latin typeface="Times New Roman" panose="02020603050405020304" pitchFamily="18" charset="0"/>
              <a:cs typeface="Times New Roman" panose="02020603050405020304" pitchFamily="18" charset="0"/>
            </a:endParaRPr>
          </a:p>
          <a:p>
            <a:endParaRPr lang="lt-LT" dirty="0"/>
          </a:p>
        </p:txBody>
      </p:sp>
      <p:sp>
        <p:nvSpPr>
          <p:cNvPr id="5" name="Teksto vietos rezervavimo ženklas 4"/>
          <p:cNvSpPr>
            <a:spLocks noGrp="1"/>
          </p:cNvSpPr>
          <p:nvPr>
            <p:ph type="body" sz="quarter" idx="3"/>
          </p:nvPr>
        </p:nvSpPr>
        <p:spPr>
          <a:xfrm>
            <a:off x="4645025" y="1447801"/>
            <a:ext cx="4041775" cy="533400"/>
          </a:xfrm>
        </p:spPr>
        <p:txBody>
          <a:bodyPr/>
          <a:lstStyle/>
          <a:p>
            <a:pPr algn="ctr"/>
            <a:r>
              <a:rPr lang="lt-LT" dirty="0">
                <a:solidFill>
                  <a:schemeClr val="tx2">
                    <a:lumMod val="60000"/>
                    <a:lumOff val="40000"/>
                  </a:schemeClr>
                </a:solidFill>
                <a:latin typeface="Times New Roman" panose="02020603050405020304" pitchFamily="18" charset="0"/>
                <a:cs typeface="Times New Roman" panose="02020603050405020304" pitchFamily="18" charset="0"/>
              </a:rPr>
              <a:t>Žodinė sandorių forma</a:t>
            </a:r>
            <a:endParaRPr lang="lt-LT"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Turinio vietos rezervavimo ženklas 5"/>
          <p:cNvSpPr>
            <a:spLocks noGrp="1"/>
          </p:cNvSpPr>
          <p:nvPr>
            <p:ph sz="quarter" idx="4"/>
          </p:nvPr>
        </p:nvSpPr>
        <p:spPr>
          <a:xfrm>
            <a:off x="4953000" y="2174875"/>
            <a:ext cx="3733800" cy="3951288"/>
          </a:xfrm>
        </p:spPr>
        <p:txBody>
          <a:bodyPr>
            <a:normAutofit lnSpcReduction="10000"/>
          </a:bodyPr>
          <a:lstStyle/>
          <a:p>
            <a:r>
              <a:rPr lang="lt-LT" dirty="0">
                <a:latin typeface="Times New Roman" panose="02020603050405020304" pitchFamily="18" charset="0"/>
                <a:cs typeface="Times New Roman" panose="02020603050405020304" pitchFamily="18" charset="0"/>
              </a:rPr>
              <a:t>Sandoriai, kuriems įstatymai ar šalių susitarimas nenustato rašytinės formos, gali būti sudaromi žodžiu.</a:t>
            </a:r>
            <a:endParaRPr lang="lt-LT" dirty="0">
              <a:effectLst/>
              <a:latin typeface="Times New Roman" panose="02020603050405020304" pitchFamily="18" charset="0"/>
              <a:cs typeface="Times New Roman" panose="02020603050405020304" pitchFamily="18" charset="0"/>
            </a:endParaRPr>
          </a:p>
          <a:p>
            <a:endParaRPr lang="lt-LT" dirty="0">
              <a:latin typeface="Times New Roman" panose="02020603050405020304" pitchFamily="18" charset="0"/>
              <a:cs typeface="Times New Roman" panose="02020603050405020304" pitchFamily="18" charset="0"/>
            </a:endParaRPr>
          </a:p>
          <a:p>
            <a:r>
              <a:rPr lang="lt-LT" dirty="0">
                <a:latin typeface="Times New Roman" panose="02020603050405020304" pitchFamily="18" charset="0"/>
                <a:cs typeface="Times New Roman" panose="02020603050405020304" pitchFamily="18" charset="0"/>
              </a:rPr>
              <a:t>Su rašytinės sutarties vykdymu susiję sandoriai gali būti sudaromi žodžiu, jeigu tai neprieštarauja įstatymams ar sutarčiai.</a:t>
            </a:r>
            <a:endParaRPr lang="lt-LT" dirty="0">
              <a:effectLst/>
              <a:latin typeface="Times New Roman" panose="02020603050405020304" pitchFamily="18" charset="0"/>
              <a:cs typeface="Times New Roman" panose="02020603050405020304" pitchFamily="18" charset="0"/>
            </a:endParaRPr>
          </a:p>
          <a:p>
            <a:endParaRPr lang="lt-LT"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152400"/>
            <a:ext cx="8229600" cy="685800"/>
          </a:xfrm>
        </p:spPr>
        <p:txBody>
          <a:bodyPr>
            <a:normAutofit fontScale="90000"/>
          </a:bodyPr>
          <a:lstStyle/>
          <a:p>
            <a:r>
              <a:rPr lang="en-GB" b="1" dirty="0">
                <a:solidFill>
                  <a:schemeClr val="tx2">
                    <a:lumMod val="60000"/>
                    <a:lumOff val="40000"/>
                  </a:schemeClr>
                </a:solidFill>
                <a:effectLst/>
                <a:latin typeface="Times New Roman" panose="02020603050405020304" pitchFamily="18" charset="0"/>
                <a:cs typeface="Times New Roman" panose="02020603050405020304" pitchFamily="18" charset="0"/>
              </a:rPr>
              <a:t>Form of transactions</a:t>
            </a:r>
            <a:endParaRPr lang="lt-LT" dirty="0"/>
          </a:p>
        </p:txBody>
      </p:sp>
      <p:sp>
        <p:nvSpPr>
          <p:cNvPr id="3" name="Teksto vietos rezervavimo ženklas 2"/>
          <p:cNvSpPr>
            <a:spLocks noGrp="1"/>
          </p:cNvSpPr>
          <p:nvPr>
            <p:ph type="body" idx="1"/>
          </p:nvPr>
        </p:nvSpPr>
        <p:spPr>
          <a:xfrm>
            <a:off x="457200" y="838201"/>
            <a:ext cx="4040188" cy="457200"/>
          </a:xfrm>
        </p:spPr>
        <p:txBody>
          <a:bodyPr/>
          <a:lstStyle/>
          <a:p>
            <a:r>
              <a:rPr lang="en-GB" dirty="0">
                <a:solidFill>
                  <a:schemeClr val="tx2">
                    <a:lumMod val="60000"/>
                    <a:lumOff val="40000"/>
                  </a:schemeClr>
                </a:solidFill>
                <a:latin typeface="Times New Roman" panose="02020603050405020304" pitchFamily="18" charset="0"/>
                <a:cs typeface="Times New Roman" panose="02020603050405020304" pitchFamily="18" charset="0"/>
              </a:rPr>
              <a:t>Written form of transactions</a:t>
            </a:r>
            <a:endParaRPr lang="lt-LT"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4" name="Turinio vietos rezervavimo ženklas 3"/>
          <p:cNvSpPr>
            <a:spLocks noGrp="1"/>
          </p:cNvSpPr>
          <p:nvPr>
            <p:ph sz="half" idx="2"/>
          </p:nvPr>
        </p:nvSpPr>
        <p:spPr>
          <a:xfrm>
            <a:off x="228600" y="1219200"/>
            <a:ext cx="4876800" cy="5486400"/>
          </a:xfrm>
        </p:spPr>
        <p:txBody>
          <a:bodyPr>
            <a:normAutofit fontScale="55000" lnSpcReduction="20000"/>
          </a:bodyPr>
          <a:lstStyle/>
          <a:p>
            <a:pPr marL="0" indent="0" algn="ctr">
              <a:buNone/>
            </a:pPr>
            <a:r>
              <a:rPr lang="en-GB" sz="2900" b="1" dirty="0">
                <a:effectLst/>
                <a:latin typeface="Times New Roman" panose="02020603050405020304" pitchFamily="18" charset="0"/>
                <a:cs typeface="Times New Roman" panose="02020603050405020304" pitchFamily="18" charset="0"/>
              </a:rPr>
              <a:t>The following shall be made in the ordinary written form:</a:t>
            </a:r>
            <a:endParaRPr lang="lt-LT" sz="2900" b="1" dirty="0">
              <a:effectLst/>
              <a:latin typeface="Times New Roman" panose="02020603050405020304" pitchFamily="18" charset="0"/>
              <a:cs typeface="Times New Roman" panose="02020603050405020304" pitchFamily="18" charset="0"/>
            </a:endParaRPr>
          </a:p>
          <a:p>
            <a:pPr marL="0" indent="0">
              <a:buNone/>
            </a:pPr>
            <a:r>
              <a:rPr lang="en-GB" sz="2900" dirty="0">
                <a:effectLst/>
                <a:latin typeface="Times New Roman" panose="02020603050405020304" pitchFamily="18" charset="0"/>
                <a:cs typeface="Times New Roman" panose="02020603050405020304" pitchFamily="18" charset="0"/>
              </a:rPr>
              <a:t>1.</a:t>
            </a:r>
            <a:r>
              <a:rPr lang="en-GB" sz="2900" dirty="0">
                <a:latin typeface="Times New Roman" panose="02020603050405020304" pitchFamily="18" charset="0"/>
                <a:cs typeface="Times New Roman" panose="02020603050405020304" pitchFamily="18" charset="0"/>
              </a:rPr>
              <a:t>   </a:t>
            </a:r>
            <a:r>
              <a:rPr lang="en-GB" sz="2900" b="1" dirty="0">
                <a:effectLst/>
                <a:latin typeface="Times New Roman" panose="02020603050405020304" pitchFamily="18" charset="0"/>
                <a:cs typeface="Times New Roman" panose="02020603050405020304" pitchFamily="18" charset="0"/>
              </a:rPr>
              <a:t>transactions made by natural persons in the event where at the moment of their formation the value of the property upon which the transaction is made exceeds </a:t>
            </a:r>
            <a:r>
              <a:rPr lang="en-US" sz="2900" b="1" dirty="0">
                <a:latin typeface="Times New Roman" panose="02020603050405020304" pitchFamily="18" charset="0"/>
                <a:cs typeface="Times New Roman" panose="02020603050405020304" pitchFamily="18" charset="0"/>
              </a:rPr>
              <a:t>one</a:t>
            </a:r>
            <a:r>
              <a:rPr lang="en-GB" sz="2900" b="1" dirty="0">
                <a:latin typeface="Times New Roman" panose="02020603050405020304" pitchFamily="18" charset="0"/>
                <a:cs typeface="Times New Roman" panose="02020603050405020304" pitchFamily="18" charset="0"/>
              </a:rPr>
              <a:t> thousand </a:t>
            </a:r>
            <a:r>
              <a:rPr lang="en-US" sz="2900" b="1" dirty="0">
                <a:latin typeface="Times New Roman" panose="02020603050405020304" pitchFamily="18" charset="0"/>
                <a:cs typeface="Times New Roman" panose="02020603050405020304" pitchFamily="18" charset="0"/>
              </a:rPr>
              <a:t>and five hundred</a:t>
            </a:r>
            <a:r>
              <a:rPr lang="lt-LT" sz="2900" b="1" dirty="0">
                <a:latin typeface="Times New Roman" panose="02020603050405020304" pitchFamily="18" charset="0"/>
                <a:cs typeface="Times New Roman" panose="02020603050405020304" pitchFamily="18" charset="0"/>
              </a:rPr>
              <a:t> EUR</a:t>
            </a:r>
            <a:r>
              <a:rPr lang="en-GB" sz="2900" b="1" dirty="0">
                <a:effectLst/>
                <a:latin typeface="Times New Roman" panose="02020603050405020304" pitchFamily="18" charset="0"/>
                <a:cs typeface="Times New Roman" panose="02020603050405020304" pitchFamily="18" charset="0"/>
              </a:rPr>
              <a:t>, except such transactions which are performed at the time of their formation;</a:t>
            </a:r>
            <a:endParaRPr lang="lt-LT" sz="2900" b="1" dirty="0">
              <a:effectLst/>
              <a:latin typeface="Times New Roman" panose="02020603050405020304" pitchFamily="18" charset="0"/>
              <a:cs typeface="Times New Roman" panose="02020603050405020304" pitchFamily="18" charset="0"/>
            </a:endParaRPr>
          </a:p>
          <a:p>
            <a:pPr marL="0" indent="0">
              <a:buNone/>
            </a:pPr>
            <a:r>
              <a:rPr lang="en-GB" sz="2900" b="1" dirty="0">
                <a:effectLst/>
                <a:latin typeface="Times New Roman" panose="02020603050405020304" pitchFamily="18" charset="0"/>
                <a:cs typeface="Times New Roman" panose="02020603050405020304" pitchFamily="18" charset="0"/>
              </a:rPr>
              <a:t>2.</a:t>
            </a:r>
            <a:r>
              <a:rPr lang="en-GB" sz="2900" b="1" dirty="0">
                <a:latin typeface="Times New Roman" panose="02020603050405020304" pitchFamily="18" charset="0"/>
                <a:cs typeface="Times New Roman" panose="02020603050405020304" pitchFamily="18" charset="0"/>
              </a:rPr>
              <a:t>  </a:t>
            </a:r>
            <a:r>
              <a:rPr lang="en-GB" sz="2900" b="1" dirty="0">
                <a:effectLst/>
                <a:latin typeface="Times New Roman" panose="02020603050405020304" pitchFamily="18" charset="0"/>
                <a:cs typeface="Times New Roman" panose="02020603050405020304" pitchFamily="18" charset="0"/>
              </a:rPr>
              <a:t>transactions on the foundation of legal persons;</a:t>
            </a:r>
            <a:endParaRPr lang="lt-LT" sz="2900" b="1" dirty="0">
              <a:effectLst/>
              <a:latin typeface="Times New Roman" panose="02020603050405020304" pitchFamily="18" charset="0"/>
              <a:cs typeface="Times New Roman" panose="02020603050405020304" pitchFamily="18" charset="0"/>
            </a:endParaRPr>
          </a:p>
          <a:p>
            <a:pPr marL="0" indent="0">
              <a:buNone/>
            </a:pPr>
            <a:r>
              <a:rPr lang="en-GB" sz="2900" b="1" dirty="0">
                <a:effectLst/>
                <a:latin typeface="Times New Roman" panose="02020603050405020304" pitchFamily="18" charset="0"/>
                <a:cs typeface="Times New Roman" panose="02020603050405020304" pitchFamily="18" charset="0"/>
              </a:rPr>
              <a:t>3.</a:t>
            </a:r>
            <a:r>
              <a:rPr lang="en-GB" sz="2900" b="1" dirty="0">
                <a:latin typeface="Times New Roman" panose="02020603050405020304" pitchFamily="18" charset="0"/>
                <a:cs typeface="Times New Roman" panose="02020603050405020304" pitchFamily="18" charset="0"/>
              </a:rPr>
              <a:t>   </a:t>
            </a:r>
            <a:r>
              <a:rPr lang="en-GB" sz="2900" b="1" dirty="0">
                <a:effectLst/>
                <a:latin typeface="Times New Roman" panose="02020603050405020304" pitchFamily="18" charset="0"/>
                <a:cs typeface="Times New Roman" panose="02020603050405020304" pitchFamily="18" charset="0"/>
              </a:rPr>
              <a:t>contracts of purchase and sale of goods by instalments;</a:t>
            </a:r>
            <a:endParaRPr lang="lt-LT" sz="2900" b="1" dirty="0">
              <a:effectLst/>
              <a:latin typeface="Times New Roman" panose="02020603050405020304" pitchFamily="18" charset="0"/>
              <a:cs typeface="Times New Roman" panose="02020603050405020304" pitchFamily="18" charset="0"/>
            </a:endParaRPr>
          </a:p>
          <a:p>
            <a:pPr marL="0" indent="0">
              <a:buNone/>
            </a:pPr>
            <a:r>
              <a:rPr lang="en-GB" sz="2900" b="1" dirty="0">
                <a:effectLst/>
                <a:latin typeface="Times New Roman" panose="02020603050405020304" pitchFamily="18" charset="0"/>
                <a:cs typeface="Times New Roman" panose="02020603050405020304" pitchFamily="18" charset="0"/>
              </a:rPr>
              <a:t>4.</a:t>
            </a:r>
            <a:r>
              <a:rPr lang="en-GB" sz="2900" b="1" dirty="0">
                <a:latin typeface="Times New Roman" panose="02020603050405020304" pitchFamily="18" charset="0"/>
                <a:cs typeface="Times New Roman" panose="02020603050405020304" pitchFamily="18" charset="0"/>
              </a:rPr>
              <a:t>  </a:t>
            </a:r>
            <a:r>
              <a:rPr lang="en-GB" sz="2900" b="1" dirty="0">
                <a:effectLst/>
                <a:latin typeface="Times New Roman" panose="02020603050405020304" pitchFamily="18" charset="0"/>
                <a:cs typeface="Times New Roman" panose="02020603050405020304" pitchFamily="18" charset="0"/>
              </a:rPr>
              <a:t>insurance contracts;</a:t>
            </a:r>
            <a:endParaRPr lang="lt-LT" sz="2900" b="1" dirty="0">
              <a:effectLst/>
              <a:latin typeface="Times New Roman" panose="02020603050405020304" pitchFamily="18" charset="0"/>
              <a:cs typeface="Times New Roman" panose="02020603050405020304" pitchFamily="18" charset="0"/>
            </a:endParaRPr>
          </a:p>
          <a:p>
            <a:pPr marL="0" indent="0">
              <a:buNone/>
            </a:pPr>
            <a:r>
              <a:rPr lang="en-GB" sz="2900" b="1" dirty="0">
                <a:effectLst/>
                <a:latin typeface="Times New Roman" panose="02020603050405020304" pitchFamily="18" charset="0"/>
                <a:cs typeface="Times New Roman" panose="02020603050405020304" pitchFamily="18" charset="0"/>
              </a:rPr>
              <a:t>5.</a:t>
            </a:r>
            <a:r>
              <a:rPr lang="en-GB" sz="2900" b="1" dirty="0">
                <a:latin typeface="Times New Roman" panose="02020603050405020304" pitchFamily="18" charset="0"/>
                <a:cs typeface="Times New Roman" panose="02020603050405020304" pitchFamily="18" charset="0"/>
              </a:rPr>
              <a:t>  </a:t>
            </a:r>
            <a:r>
              <a:rPr lang="en-GB" sz="2900" b="1" dirty="0">
                <a:effectLst/>
                <a:latin typeface="Times New Roman" panose="02020603050405020304" pitchFamily="18" charset="0"/>
                <a:cs typeface="Times New Roman" panose="02020603050405020304" pitchFamily="18" charset="0"/>
              </a:rPr>
              <a:t>arbitration agreements;</a:t>
            </a:r>
            <a:endParaRPr lang="lt-LT" sz="2900" b="1" dirty="0">
              <a:effectLst/>
              <a:latin typeface="Times New Roman" panose="02020603050405020304" pitchFamily="18" charset="0"/>
              <a:cs typeface="Times New Roman" panose="02020603050405020304" pitchFamily="18" charset="0"/>
            </a:endParaRPr>
          </a:p>
          <a:p>
            <a:pPr marL="0" indent="0">
              <a:buNone/>
            </a:pPr>
            <a:r>
              <a:rPr lang="en-GB" sz="2900" b="1" dirty="0">
                <a:effectLst/>
                <a:latin typeface="Times New Roman" panose="02020603050405020304" pitchFamily="18" charset="0"/>
                <a:cs typeface="Times New Roman" panose="02020603050405020304" pitchFamily="18" charset="0"/>
              </a:rPr>
              <a:t>6.</a:t>
            </a:r>
            <a:r>
              <a:rPr lang="en-GB" sz="2900" b="1" dirty="0">
                <a:latin typeface="Times New Roman" panose="02020603050405020304" pitchFamily="18" charset="0"/>
                <a:cs typeface="Times New Roman" panose="02020603050405020304" pitchFamily="18" charset="0"/>
              </a:rPr>
              <a:t>  </a:t>
            </a:r>
            <a:r>
              <a:rPr lang="en-GB" sz="2900" b="1" dirty="0">
                <a:effectLst/>
                <a:latin typeface="Times New Roman" panose="02020603050405020304" pitchFamily="18" charset="0"/>
                <a:cs typeface="Times New Roman" panose="02020603050405020304" pitchFamily="18" charset="0"/>
              </a:rPr>
              <a:t>contracts of lease of a movable thing for a term of over one year;</a:t>
            </a:r>
            <a:endParaRPr lang="lt-LT" sz="2900" b="1" dirty="0">
              <a:effectLst/>
              <a:latin typeface="Times New Roman" panose="02020603050405020304" pitchFamily="18" charset="0"/>
              <a:cs typeface="Times New Roman" panose="02020603050405020304" pitchFamily="18" charset="0"/>
            </a:endParaRPr>
          </a:p>
          <a:p>
            <a:pPr marL="0" indent="0">
              <a:buNone/>
            </a:pPr>
            <a:r>
              <a:rPr lang="en-GB" sz="2900" b="1" dirty="0">
                <a:effectLst/>
                <a:latin typeface="Times New Roman" panose="02020603050405020304" pitchFamily="18" charset="0"/>
                <a:cs typeface="Times New Roman" panose="02020603050405020304" pitchFamily="18" charset="0"/>
              </a:rPr>
              <a:t>7.</a:t>
            </a:r>
            <a:r>
              <a:rPr lang="en-GB" sz="2900" b="1" dirty="0">
                <a:latin typeface="Times New Roman" panose="02020603050405020304" pitchFamily="18" charset="0"/>
                <a:cs typeface="Times New Roman" panose="02020603050405020304" pitchFamily="18" charset="0"/>
              </a:rPr>
              <a:t>  </a:t>
            </a:r>
            <a:r>
              <a:rPr lang="en-GB" sz="2900" b="1" dirty="0">
                <a:effectLst/>
                <a:latin typeface="Times New Roman" panose="02020603050405020304" pitchFamily="18" charset="0"/>
                <a:cs typeface="Times New Roman" panose="02020603050405020304" pitchFamily="18" charset="0"/>
              </a:rPr>
              <a:t>preliminary contracts;</a:t>
            </a:r>
            <a:endParaRPr lang="lt-LT" sz="2900" b="1" dirty="0">
              <a:effectLst/>
              <a:latin typeface="Times New Roman" panose="02020603050405020304" pitchFamily="18" charset="0"/>
              <a:cs typeface="Times New Roman" panose="02020603050405020304" pitchFamily="18" charset="0"/>
            </a:endParaRPr>
          </a:p>
          <a:p>
            <a:pPr marL="0" indent="0">
              <a:buNone/>
            </a:pPr>
            <a:r>
              <a:rPr lang="en-GB" sz="2900" b="1" dirty="0">
                <a:effectLst/>
                <a:latin typeface="Times New Roman" panose="02020603050405020304" pitchFamily="18" charset="0"/>
                <a:cs typeface="Times New Roman" panose="02020603050405020304" pitchFamily="18" charset="0"/>
              </a:rPr>
              <a:t>8.</a:t>
            </a:r>
            <a:r>
              <a:rPr lang="en-GB" sz="2900" b="1" dirty="0">
                <a:latin typeface="Times New Roman" panose="02020603050405020304" pitchFamily="18" charset="0"/>
                <a:cs typeface="Times New Roman" panose="02020603050405020304" pitchFamily="18" charset="0"/>
              </a:rPr>
              <a:t>  </a:t>
            </a:r>
            <a:r>
              <a:rPr lang="en-GB" sz="2900" b="1" dirty="0">
                <a:effectLst/>
                <a:latin typeface="Times New Roman" panose="02020603050405020304" pitchFamily="18" charset="0"/>
                <a:cs typeface="Times New Roman" panose="02020603050405020304" pitchFamily="18" charset="0"/>
              </a:rPr>
              <a:t>contracts of life annuity (contracts of rent);</a:t>
            </a:r>
            <a:endParaRPr lang="lt-LT" sz="2900" b="1" dirty="0">
              <a:effectLst/>
              <a:latin typeface="Times New Roman" panose="02020603050405020304" pitchFamily="18" charset="0"/>
              <a:cs typeface="Times New Roman" panose="02020603050405020304" pitchFamily="18" charset="0"/>
            </a:endParaRPr>
          </a:p>
          <a:p>
            <a:pPr marL="0" indent="0">
              <a:buNone/>
            </a:pPr>
            <a:r>
              <a:rPr lang="en-GB" sz="2900" b="1" dirty="0">
                <a:effectLst/>
                <a:latin typeface="Times New Roman" panose="02020603050405020304" pitchFamily="18" charset="0"/>
                <a:cs typeface="Times New Roman" panose="02020603050405020304" pitchFamily="18" charset="0"/>
              </a:rPr>
              <a:t>9.</a:t>
            </a:r>
            <a:r>
              <a:rPr lang="en-GB" sz="2900" b="1" dirty="0">
                <a:latin typeface="Times New Roman" panose="02020603050405020304" pitchFamily="18" charset="0"/>
                <a:cs typeface="Times New Roman" panose="02020603050405020304" pitchFamily="18" charset="0"/>
              </a:rPr>
              <a:t>  </a:t>
            </a:r>
            <a:r>
              <a:rPr lang="en-GB" sz="2900" b="1" dirty="0">
                <a:effectLst/>
                <a:latin typeface="Times New Roman" panose="02020603050405020304" pitchFamily="18" charset="0"/>
                <a:cs typeface="Times New Roman" panose="02020603050405020304" pitchFamily="18" charset="0"/>
              </a:rPr>
              <a:t>compromise agreements;</a:t>
            </a:r>
            <a:endParaRPr lang="lt-LT" sz="2900" b="1" dirty="0">
              <a:effectLst/>
              <a:latin typeface="Times New Roman" panose="02020603050405020304" pitchFamily="18" charset="0"/>
              <a:cs typeface="Times New Roman" panose="02020603050405020304" pitchFamily="18" charset="0"/>
            </a:endParaRPr>
          </a:p>
          <a:p>
            <a:pPr marL="0" indent="0">
              <a:buNone/>
            </a:pPr>
            <a:r>
              <a:rPr lang="lt-LT" sz="2900" b="1" dirty="0">
                <a:latin typeface="Times New Roman" panose="02020603050405020304" pitchFamily="18" charset="0"/>
                <a:cs typeface="Times New Roman" panose="02020603050405020304" pitchFamily="18" charset="0"/>
              </a:rPr>
              <a:t>10. </a:t>
            </a:r>
            <a:r>
              <a:rPr lang="en-US" sz="2900" b="1" dirty="0">
                <a:latin typeface="Times New Roman" panose="02020603050405020304" pitchFamily="18" charset="0"/>
                <a:cs typeface="Times New Roman" panose="02020603050405020304" pitchFamily="18" charset="0"/>
              </a:rPr>
              <a:t>motor vehicle sales contracts</a:t>
            </a:r>
            <a:r>
              <a:rPr lang="lt-LT" sz="2900" b="1" dirty="0">
                <a:latin typeface="Times New Roman" panose="02020603050405020304" pitchFamily="18" charset="0"/>
                <a:cs typeface="Times New Roman" panose="02020603050405020304" pitchFamily="18" charset="0"/>
              </a:rPr>
              <a:t>;</a:t>
            </a:r>
            <a:endParaRPr lang="en-US" sz="2900" b="1" dirty="0">
              <a:latin typeface="Times New Roman" panose="02020603050405020304" pitchFamily="18" charset="0"/>
              <a:cs typeface="Times New Roman" panose="02020603050405020304" pitchFamily="18" charset="0"/>
            </a:endParaRPr>
          </a:p>
          <a:p>
            <a:pPr marL="0" indent="0">
              <a:buNone/>
            </a:pPr>
            <a:r>
              <a:rPr lang="en-GB" sz="2900" b="1" dirty="0">
                <a:latin typeface="Times New Roman" panose="02020603050405020304" pitchFamily="18" charset="0"/>
                <a:cs typeface="Times New Roman" panose="02020603050405020304" pitchFamily="18" charset="0"/>
              </a:rPr>
              <a:t>1</a:t>
            </a:r>
            <a:r>
              <a:rPr lang="lt-LT" sz="2900" b="1" dirty="0">
                <a:latin typeface="Times New Roman" panose="02020603050405020304" pitchFamily="18" charset="0"/>
                <a:cs typeface="Times New Roman" panose="02020603050405020304" pitchFamily="18" charset="0"/>
              </a:rPr>
              <a:t>1</a:t>
            </a:r>
            <a:r>
              <a:rPr lang="en-GB" sz="2900" b="1" dirty="0">
                <a:latin typeface="Times New Roman" panose="02020603050405020304" pitchFamily="18" charset="0"/>
                <a:cs typeface="Times New Roman" panose="02020603050405020304" pitchFamily="18" charset="0"/>
              </a:rPr>
              <a:t>.  </a:t>
            </a:r>
            <a:r>
              <a:rPr lang="en-GB" sz="2900" b="1" dirty="0">
                <a:effectLst/>
                <a:latin typeface="Times New Roman" panose="02020603050405020304" pitchFamily="18" charset="0"/>
                <a:cs typeface="Times New Roman" panose="02020603050405020304" pitchFamily="18" charset="0"/>
              </a:rPr>
              <a:t>other transactions whose mandatory ordinary written form is provided for by Civil Code or other laws.</a:t>
            </a:r>
            <a:endParaRPr lang="lt-LT" sz="2900" b="1" dirty="0">
              <a:effectLst/>
              <a:latin typeface="Times New Roman" panose="02020603050405020304" pitchFamily="18" charset="0"/>
              <a:cs typeface="Times New Roman" panose="02020603050405020304" pitchFamily="18" charset="0"/>
            </a:endParaRPr>
          </a:p>
          <a:p>
            <a:endParaRPr lang="lt-LT" dirty="0"/>
          </a:p>
        </p:txBody>
      </p:sp>
      <p:sp>
        <p:nvSpPr>
          <p:cNvPr id="5" name="Teksto vietos rezervavimo ženklas 4"/>
          <p:cNvSpPr>
            <a:spLocks noGrp="1"/>
          </p:cNvSpPr>
          <p:nvPr>
            <p:ph type="body" sz="quarter" idx="3"/>
          </p:nvPr>
        </p:nvSpPr>
        <p:spPr>
          <a:xfrm>
            <a:off x="5029200" y="838201"/>
            <a:ext cx="3657600" cy="457200"/>
          </a:xfrm>
        </p:spPr>
        <p:txBody>
          <a:bodyPr/>
          <a:lstStyle/>
          <a:p>
            <a:pPr algn="ctr"/>
            <a:r>
              <a:rPr lang="lt-LT" dirty="0">
                <a:solidFill>
                  <a:schemeClr val="tx2">
                    <a:lumMod val="60000"/>
                    <a:lumOff val="40000"/>
                  </a:schemeClr>
                </a:solidFill>
                <a:latin typeface="Times New Roman" panose="02020603050405020304" pitchFamily="18" charset="0"/>
                <a:cs typeface="Times New Roman" panose="02020603050405020304" pitchFamily="18" charset="0"/>
              </a:rPr>
              <a:t>Rašytinė sandorių forma</a:t>
            </a:r>
            <a:endParaRPr lang="lt-LT"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 name="Turinio vietos rezervavimo ženklas 5"/>
          <p:cNvSpPr>
            <a:spLocks noGrp="1"/>
          </p:cNvSpPr>
          <p:nvPr>
            <p:ph sz="quarter" idx="4"/>
          </p:nvPr>
        </p:nvSpPr>
        <p:spPr>
          <a:xfrm>
            <a:off x="5334000" y="1371600"/>
            <a:ext cx="3733800" cy="5334000"/>
          </a:xfrm>
        </p:spPr>
        <p:txBody>
          <a:bodyPr>
            <a:normAutofit fontScale="40000" lnSpcReduction="20000"/>
          </a:bodyPr>
          <a:lstStyle/>
          <a:p>
            <a:pPr marL="0" indent="0" algn="ctr">
              <a:buNone/>
            </a:pPr>
            <a:r>
              <a:rPr lang="lt-LT" sz="3600" dirty="0">
                <a:latin typeface="Times New Roman" panose="02020603050405020304" pitchFamily="18" charset="0"/>
                <a:cs typeface="Times New Roman" panose="02020603050405020304" pitchFamily="18" charset="0"/>
              </a:rPr>
              <a:t>Paprasta rašytine forma turi būti sudaromi:</a:t>
            </a:r>
            <a:endParaRPr lang="lt-LT" sz="3600" dirty="0">
              <a:effectLst/>
              <a:latin typeface="Times New Roman" panose="02020603050405020304" pitchFamily="18" charset="0"/>
              <a:cs typeface="Times New Roman" panose="02020603050405020304" pitchFamily="18" charset="0"/>
            </a:endParaRPr>
          </a:p>
          <a:p>
            <a:pPr marL="0" indent="0">
              <a:buNone/>
            </a:pPr>
            <a:r>
              <a:rPr lang="lt-LT" sz="3400" dirty="0">
                <a:latin typeface="Times New Roman" panose="02020603050405020304" pitchFamily="18" charset="0"/>
                <a:cs typeface="Times New Roman" panose="02020603050405020304" pitchFamily="18" charset="0"/>
              </a:rPr>
              <a:t>1) fizinių asmenų sandoriai, kai sandorio suma sudarymo metu yra didesnė kaip vienas tūkstantis penki šimtai eurų, išskyrus sandorius, kurie ir įvykdomi sudarymo metu;</a:t>
            </a:r>
            <a:endParaRPr lang="lt-LT" sz="3400" dirty="0">
              <a:effectLst/>
              <a:latin typeface="Times New Roman" panose="02020603050405020304" pitchFamily="18" charset="0"/>
              <a:cs typeface="Times New Roman" panose="02020603050405020304" pitchFamily="18" charset="0"/>
            </a:endParaRPr>
          </a:p>
          <a:p>
            <a:pPr marL="0" indent="0">
              <a:buNone/>
            </a:pPr>
            <a:r>
              <a:rPr lang="lt-LT" sz="3400" dirty="0">
                <a:effectLst/>
                <a:latin typeface="Times New Roman" panose="02020603050405020304" pitchFamily="18" charset="0"/>
                <a:cs typeface="Times New Roman" panose="02020603050405020304" pitchFamily="18" charset="0"/>
              </a:rPr>
              <a:t>2) juridinių asmenų steigimo sandoriai, išskyrus ūkinių bendrijų steigimo sandorius, kurie turi būti sudaromi notarine forma;</a:t>
            </a:r>
            <a:endParaRPr lang="lt-LT" sz="3400" dirty="0">
              <a:effectLst/>
              <a:latin typeface="Times New Roman" panose="02020603050405020304" pitchFamily="18" charset="0"/>
              <a:cs typeface="Times New Roman" panose="02020603050405020304" pitchFamily="18" charset="0"/>
            </a:endParaRPr>
          </a:p>
          <a:p>
            <a:pPr marL="0" indent="0">
              <a:buNone/>
            </a:pPr>
            <a:r>
              <a:rPr lang="lt-LT" sz="3400" dirty="0">
                <a:latin typeface="Times New Roman" panose="02020603050405020304" pitchFamily="18" charset="0"/>
                <a:cs typeface="Times New Roman" panose="02020603050405020304" pitchFamily="18" charset="0"/>
              </a:rPr>
              <a:t>3) prekių pirkimo-pardavimo išsimokėtinai sutartys;</a:t>
            </a:r>
            <a:endParaRPr lang="lt-LT" sz="3400" dirty="0">
              <a:effectLst/>
              <a:latin typeface="Times New Roman" panose="02020603050405020304" pitchFamily="18" charset="0"/>
              <a:cs typeface="Times New Roman" panose="02020603050405020304" pitchFamily="18" charset="0"/>
            </a:endParaRPr>
          </a:p>
          <a:p>
            <a:pPr marL="0" indent="0">
              <a:buNone/>
            </a:pPr>
            <a:r>
              <a:rPr lang="lt-LT" sz="3400" dirty="0">
                <a:latin typeface="Times New Roman" panose="02020603050405020304" pitchFamily="18" charset="0"/>
                <a:cs typeface="Times New Roman" panose="02020603050405020304" pitchFamily="18" charset="0"/>
              </a:rPr>
              <a:t>4) draudimo sutartys;</a:t>
            </a:r>
            <a:endParaRPr lang="lt-LT" sz="3400" dirty="0">
              <a:effectLst/>
              <a:latin typeface="Times New Roman" panose="02020603050405020304" pitchFamily="18" charset="0"/>
              <a:cs typeface="Times New Roman" panose="02020603050405020304" pitchFamily="18" charset="0"/>
            </a:endParaRPr>
          </a:p>
          <a:p>
            <a:pPr marL="0" indent="0">
              <a:buNone/>
            </a:pPr>
            <a:r>
              <a:rPr lang="lt-LT" sz="3400" dirty="0">
                <a:latin typeface="Times New Roman" panose="02020603050405020304" pitchFamily="18" charset="0"/>
                <a:cs typeface="Times New Roman" panose="02020603050405020304" pitchFamily="18" charset="0"/>
              </a:rPr>
              <a:t>5) arbitražiniai susitarimai;</a:t>
            </a:r>
            <a:endParaRPr lang="lt-LT" sz="3400" dirty="0">
              <a:effectLst/>
              <a:latin typeface="Times New Roman" panose="02020603050405020304" pitchFamily="18" charset="0"/>
              <a:cs typeface="Times New Roman" panose="02020603050405020304" pitchFamily="18" charset="0"/>
            </a:endParaRPr>
          </a:p>
          <a:p>
            <a:pPr marL="0" indent="0">
              <a:buNone/>
            </a:pPr>
            <a:r>
              <a:rPr lang="lt-LT" sz="3400" dirty="0">
                <a:latin typeface="Times New Roman" panose="02020603050405020304" pitchFamily="18" charset="0"/>
                <a:cs typeface="Times New Roman" panose="02020603050405020304" pitchFamily="18" charset="0"/>
              </a:rPr>
              <a:t>6) kilnojamojo daikto nuomos ilgesniam nei vienerių metų terminui sutartys;</a:t>
            </a:r>
            <a:endParaRPr lang="lt-LT" sz="3400" dirty="0">
              <a:effectLst/>
              <a:latin typeface="Times New Roman" panose="02020603050405020304" pitchFamily="18" charset="0"/>
              <a:cs typeface="Times New Roman" panose="02020603050405020304" pitchFamily="18" charset="0"/>
            </a:endParaRPr>
          </a:p>
          <a:p>
            <a:pPr marL="0" indent="0">
              <a:buNone/>
            </a:pPr>
            <a:r>
              <a:rPr lang="lt-LT" sz="3400" dirty="0">
                <a:latin typeface="Times New Roman" panose="02020603050405020304" pitchFamily="18" charset="0"/>
                <a:cs typeface="Times New Roman" panose="02020603050405020304" pitchFamily="18" charset="0"/>
              </a:rPr>
              <a:t>7) preliminarinės sutartys;</a:t>
            </a:r>
            <a:endParaRPr lang="lt-LT" sz="3400" dirty="0">
              <a:effectLst/>
              <a:latin typeface="Times New Roman" panose="02020603050405020304" pitchFamily="18" charset="0"/>
              <a:cs typeface="Times New Roman" panose="02020603050405020304" pitchFamily="18" charset="0"/>
            </a:endParaRPr>
          </a:p>
          <a:p>
            <a:pPr marL="0" indent="0">
              <a:buNone/>
            </a:pPr>
            <a:r>
              <a:rPr lang="lt-LT" sz="3400" dirty="0">
                <a:latin typeface="Times New Roman" panose="02020603050405020304" pitchFamily="18" charset="0"/>
                <a:cs typeface="Times New Roman" panose="02020603050405020304" pitchFamily="18" charset="0"/>
              </a:rPr>
              <a:t>8) asmens išlaikymo iki gyvos galvos (rentos) sutartys;</a:t>
            </a:r>
            <a:endParaRPr lang="lt-LT" sz="3400" dirty="0">
              <a:effectLst/>
              <a:latin typeface="Times New Roman" panose="02020603050405020304" pitchFamily="18" charset="0"/>
              <a:cs typeface="Times New Roman" panose="02020603050405020304" pitchFamily="18" charset="0"/>
            </a:endParaRPr>
          </a:p>
          <a:p>
            <a:pPr marL="0" indent="0">
              <a:buNone/>
            </a:pPr>
            <a:r>
              <a:rPr lang="lt-LT" sz="3400" dirty="0">
                <a:latin typeface="Times New Roman" panose="02020603050405020304" pitchFamily="18" charset="0"/>
                <a:cs typeface="Times New Roman" panose="02020603050405020304" pitchFamily="18" charset="0"/>
              </a:rPr>
              <a:t>9) taikos sutartys;</a:t>
            </a:r>
            <a:endParaRPr lang="lt-LT" sz="3400" dirty="0">
              <a:effectLst/>
              <a:latin typeface="Times New Roman" panose="02020603050405020304" pitchFamily="18" charset="0"/>
              <a:cs typeface="Times New Roman" panose="02020603050405020304" pitchFamily="18" charset="0"/>
            </a:endParaRPr>
          </a:p>
          <a:p>
            <a:pPr marL="0" indent="0">
              <a:buNone/>
            </a:pPr>
            <a:r>
              <a:rPr lang="lt-LT" sz="3400" dirty="0">
                <a:latin typeface="Times New Roman" panose="02020603050405020304" pitchFamily="18" charset="0"/>
                <a:cs typeface="Times New Roman" panose="02020603050405020304" pitchFamily="18" charset="0"/>
              </a:rPr>
              <a:t>10) motorinės</a:t>
            </a:r>
            <a:r>
              <a:rPr lang="lt-LT" sz="3400" cap="all" dirty="0">
                <a:latin typeface="Times New Roman" panose="02020603050405020304" pitchFamily="18" charset="0"/>
                <a:cs typeface="Times New Roman" panose="02020603050405020304" pitchFamily="18" charset="0"/>
              </a:rPr>
              <a:t> </a:t>
            </a:r>
            <a:r>
              <a:rPr lang="lt-LT" sz="3400" dirty="0">
                <a:latin typeface="Times New Roman" panose="02020603050405020304" pitchFamily="18" charset="0"/>
                <a:cs typeface="Times New Roman" panose="02020603050405020304" pitchFamily="18" charset="0"/>
              </a:rPr>
              <a:t>transporto priemonės pirkimo–pardavimo sutartys</a:t>
            </a:r>
            <a:endParaRPr lang="lt-LT" sz="3400" dirty="0">
              <a:latin typeface="Times New Roman" panose="02020603050405020304" pitchFamily="18" charset="0"/>
              <a:cs typeface="Times New Roman" panose="02020603050405020304" pitchFamily="18" charset="0"/>
            </a:endParaRPr>
          </a:p>
          <a:p>
            <a:pPr marL="0" indent="0">
              <a:buNone/>
            </a:pPr>
            <a:r>
              <a:rPr lang="lt-LT" sz="3400" dirty="0">
                <a:latin typeface="Times New Roman" panose="02020603050405020304" pitchFamily="18" charset="0"/>
                <a:cs typeface="Times New Roman" panose="02020603050405020304" pitchFamily="18" charset="0"/>
              </a:rPr>
              <a:t>11) kiti sandoriai, kuriems </a:t>
            </a:r>
            <a:r>
              <a:rPr lang="en-US" sz="3400" dirty="0">
                <a:latin typeface="Times New Roman" panose="02020603050405020304" pitchFamily="18" charset="0"/>
                <a:cs typeface="Times New Roman" panose="02020603050405020304" pitchFamily="18" charset="0"/>
              </a:rPr>
              <a:t>CK</a:t>
            </a:r>
            <a:r>
              <a:rPr lang="lt-LT" sz="3400" dirty="0">
                <a:latin typeface="Times New Roman" panose="02020603050405020304" pitchFamily="18" charset="0"/>
                <a:cs typeface="Times New Roman" panose="02020603050405020304" pitchFamily="18" charset="0"/>
              </a:rPr>
              <a:t> ar kiti įstatymai nustato privalomą paprastą rašytinę formą.</a:t>
            </a:r>
            <a:endParaRPr lang="lt-LT" sz="340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23852</Words>
  <Application>WPS Presentation</Application>
  <PresentationFormat>On-screen Show (4:3)</PresentationFormat>
  <Paragraphs>425</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Arial</vt:lpstr>
      <vt:lpstr>SimSun</vt:lpstr>
      <vt:lpstr>Wingdings</vt:lpstr>
      <vt:lpstr>Algerian</vt:lpstr>
      <vt:lpstr>Times New Roman</vt:lpstr>
      <vt:lpstr>Microsoft YaHei</vt:lpstr>
      <vt:lpstr>Arial Unicode MS</vt:lpstr>
      <vt:lpstr>Calibri</vt:lpstr>
      <vt:lpstr>Office tema</vt:lpstr>
      <vt:lpstr>Civil Law</vt:lpstr>
      <vt:lpstr>Sources of civil law</vt:lpstr>
      <vt:lpstr>Customs  the criteria of justice  Ignorance of laws or improper understanding thereof shall not exempt from the application of the sanctions established therein, and shall not justify the failure to comply with the requirements of laws, likewise improper compliance therewith.</vt:lpstr>
      <vt:lpstr>CIVIL CODE</vt:lpstr>
      <vt:lpstr>TRANSACTIONS</vt:lpstr>
      <vt:lpstr>TRANSACTIONS</vt:lpstr>
      <vt:lpstr>Form of transactions</vt:lpstr>
      <vt:lpstr>Form of transactions</vt:lpstr>
      <vt:lpstr>Form of transactions</vt:lpstr>
      <vt:lpstr>Form of transactions</vt:lpstr>
      <vt:lpstr>Form of transactions</vt:lpstr>
      <vt:lpstr>Kinds of Objects of Civil Rights Civilinių teisių objektų rūšys</vt:lpstr>
      <vt:lpstr>Things as Object of Civil Rights  Daiktai, kaip civilinių teisių objektai</vt:lpstr>
      <vt:lpstr>Kinds of things as objects of civil rights Daiktų, kaip civilinių teisių objektų, rūšys</vt:lpstr>
      <vt:lpstr>TIME-LIMITS  terminai</vt:lpstr>
      <vt:lpstr>TIME-LIMITS  terminai</vt:lpstr>
      <vt:lpstr>Commencement of a time-limit Termino pradžia</vt:lpstr>
      <vt:lpstr>Prescription IEŠKINIO SENATIS</vt:lpstr>
      <vt:lpstr>Time limits of prescription Ieškinio senaties terminai</vt:lpstr>
      <vt:lpstr>Protection of civil rights Civilinių teisių gynimas</vt:lpstr>
      <vt:lpstr>PASSIVE CIVIL CAPACITY OF NATURAL PERSONS FIZINIŲ ASMENŲ CIVILINIS TEISNUMAS</vt:lpstr>
      <vt:lpstr>ACTIVE CIVIL CAPACITY OF NATURAL PERSONS FIZINIŲ ASMENŲ CIVILINIS VEIKSNUMAS</vt:lpstr>
      <vt:lpstr>ENJOYMENT OF SPECIFIC CIVIL RIGHTS OF NATURAL PERSONS SPECIFINĖS FIZINIŲ ASMENŲ CIVILINĖS TEISĖS </vt:lpstr>
      <vt:lpstr>LEGAL PERSONS JURIDINIAI ASMENYS</vt:lpstr>
      <vt:lpstr>LEGAL PERSONS JURIDINIAI ASMENYS</vt:lpstr>
      <vt:lpstr>MOMENT OF INCORPORATION OF A LEGAL PERSON JURIDINIO ASMENS ĮSTEIGIMO MOMENTAS</vt:lpstr>
      <vt:lpstr>AGENCY           ATSTOVAVIMAS</vt:lpstr>
      <vt:lpstr>Power of Attorney - Įgaliojimas</vt:lpstr>
      <vt:lpstr>Verification of  the  Power of Attorney by a Notary Įgaliojimo patvirtinimas notarine tvarka</vt:lpstr>
      <vt:lpstr>Verification of  the  Power of Attorney by a Notary Įgaliojimo patvirtinimas notarine tvarka</vt:lpstr>
      <vt:lpstr>PROCURACY          Prokūra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Civilinė teisė</dc:title>
  <dc:creator>Haroldas</dc:creator>
  <cp:lastModifiedBy>Gena the Green</cp:lastModifiedBy>
  <cp:revision>35</cp:revision>
  <cp:lastPrinted>2016-02-02T19:03:00Z</cp:lastPrinted>
  <dcterms:created xsi:type="dcterms:W3CDTF">2013-05-02T15:44:00Z</dcterms:created>
  <dcterms:modified xsi:type="dcterms:W3CDTF">2019-12-12T09:00:24Z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