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3"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t-LT" altLang="en-US" dirty="0"/>
              <a:t>Criminal Law</a:t>
            </a:r>
            <a:endParaRPr lang="lt-LT" altLang="en-US" dirty="0"/>
          </a:p>
        </p:txBody>
      </p:sp>
      <p:sp>
        <p:nvSpPr>
          <p:cNvPr id="3" name="Subtitle 2"/>
          <p:cNvSpPr>
            <a:spLocks noGrp="1"/>
          </p:cNvSpPr>
          <p:nvPr>
            <p:ph type="subTitle" idx="1"/>
          </p:nvPr>
        </p:nvSpPr>
        <p:spPr/>
        <p:txBody>
          <a:bodyPr/>
          <a:lstStyle/>
          <a:p>
            <a:r>
              <a:rPr lang="lt-LT" altLang="en-US"/>
              <a:t>Baudžiamoji teisė</a:t>
            </a:r>
            <a:endParaRPr lang="lt-LT"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Misdemeanour</a:t>
            </a:r>
            <a:br>
              <a:rPr lang="en-US">
                <a:sym typeface="+mn-ea"/>
              </a:rPr>
            </a:br>
            <a:r>
              <a:rPr lang="en-US">
                <a:sym typeface="+mn-ea"/>
              </a:rPr>
              <a:t>Baudžiamasis nusižengimas</a:t>
            </a:r>
            <a:endParaRPr lang="en-US">
              <a:sym typeface="+mn-ea"/>
            </a:endParaRPr>
          </a:p>
        </p:txBody>
      </p:sp>
      <p:sp>
        <p:nvSpPr>
          <p:cNvPr id="3" name="Content Placeholder 2"/>
          <p:cNvSpPr>
            <a:spLocks noGrp="1"/>
          </p:cNvSpPr>
          <p:nvPr>
            <p:ph sz="half" idx="1"/>
          </p:nvPr>
        </p:nvSpPr>
        <p:spPr/>
        <p:txBody>
          <a:bodyPr/>
          <a:p>
            <a:endParaRPr lang="en-US"/>
          </a:p>
          <a:p>
            <a:r>
              <a:rPr lang="en-US"/>
              <a:t>A misdemeanour shall be a dangerous act (act or omission) forbidden under </a:t>
            </a:r>
            <a:r>
              <a:rPr lang="lt-LT" altLang="en-US"/>
              <a:t>Criminal</a:t>
            </a:r>
            <a:r>
              <a:rPr lang="en-US"/>
              <a:t> Code which is punishable by a non-custodial sentence, with the exception of arrest.</a:t>
            </a:r>
            <a:endParaRPr lang="en-US"/>
          </a:p>
        </p:txBody>
      </p:sp>
      <p:sp>
        <p:nvSpPr>
          <p:cNvPr id="4" name="Content Placeholder 3"/>
          <p:cNvSpPr>
            <a:spLocks noGrp="1"/>
          </p:cNvSpPr>
          <p:nvPr>
            <p:ph sz="half" idx="2"/>
          </p:nvPr>
        </p:nvSpPr>
        <p:spPr/>
        <p:txBody>
          <a:bodyPr/>
          <a:p>
            <a:endParaRPr lang="en-US"/>
          </a:p>
          <a:p>
            <a:r>
              <a:rPr lang="en-US"/>
              <a:t>Baudžiamasis nusižengimas yra pavojinga ir </a:t>
            </a:r>
            <a:r>
              <a:rPr lang="lt-LT" altLang="en-US"/>
              <a:t>BK</a:t>
            </a:r>
            <a:r>
              <a:rPr lang="en-US"/>
              <a:t> uždrausta veika (veikimas ar neveikimas), už kurią numatyta bausmė, nesusijusi su laisvės atėmimu, išskyrus areštą.</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sz="3200">
                <a:sym typeface="+mn-ea"/>
              </a:rPr>
              <a:t>Age at which a Person Becomes Liable under the Criminal Law</a:t>
            </a:r>
            <a:br>
              <a:rPr lang="en-US" sz="3200">
                <a:sym typeface="+mn-ea"/>
              </a:rPr>
            </a:br>
            <a:r>
              <a:rPr lang="en-US" sz="3200">
                <a:sym typeface="+mn-ea"/>
              </a:rPr>
              <a:t>Amžius, nuo kurio asmuo atsako pagal baudžiamuosius įstatymus</a:t>
            </a:r>
            <a:endParaRPr lang="en-US" sz="3200">
              <a:sym typeface="+mn-ea"/>
            </a:endParaRPr>
          </a:p>
        </p:txBody>
      </p:sp>
      <p:sp>
        <p:nvSpPr>
          <p:cNvPr id="3" name="Content Placeholder 2"/>
          <p:cNvSpPr>
            <a:spLocks noGrp="1"/>
          </p:cNvSpPr>
          <p:nvPr>
            <p:ph sz="half" idx="1"/>
          </p:nvPr>
        </p:nvSpPr>
        <p:spPr/>
        <p:txBody>
          <a:bodyPr>
            <a:normAutofit/>
          </a:bodyPr>
          <a:p>
            <a:endParaRPr lang="en-US"/>
          </a:p>
          <a:p>
            <a:r>
              <a:rPr lang="en-US"/>
              <a:t>A person who, prior to the time of commission of a crime or misdemeanour, had attained the age of sixteen years </a:t>
            </a:r>
            <a:endParaRPr lang="en-US"/>
          </a:p>
        </p:txBody>
      </p:sp>
      <p:sp>
        <p:nvSpPr>
          <p:cNvPr id="4" name="Content Placeholder 3"/>
          <p:cNvSpPr>
            <a:spLocks noGrp="1"/>
          </p:cNvSpPr>
          <p:nvPr>
            <p:ph sz="half" idx="2"/>
          </p:nvPr>
        </p:nvSpPr>
        <p:spPr/>
        <p:txBody>
          <a:bodyPr>
            <a:normAutofit/>
          </a:bodyPr>
          <a:p>
            <a:endParaRPr lang="en-US"/>
          </a:p>
          <a:p>
            <a:r>
              <a:rPr lang="en-US"/>
              <a:t>Pagal </a:t>
            </a:r>
            <a:r>
              <a:rPr lang="lt-LT" altLang="en-US" b="1"/>
              <a:t>BK</a:t>
            </a:r>
            <a:r>
              <a:rPr lang="en-US"/>
              <a:t> atsako asmuo, kuriam iki nusikaltimo ar baudžiamojo nusižengimo padarymo buvo suėję šešiolika metų.</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sz="3200">
                <a:sym typeface="+mn-ea"/>
              </a:rPr>
              <a:t>Age at which a Person Becomes Liable under the Criminal Law</a:t>
            </a:r>
            <a:br>
              <a:rPr lang="en-US" sz="3200">
                <a:sym typeface="+mn-ea"/>
              </a:rPr>
            </a:br>
            <a:r>
              <a:rPr lang="en-US" sz="3200">
                <a:sym typeface="+mn-ea"/>
              </a:rPr>
              <a:t>Amžius, nuo kurio asmuo atsako pagal baudžiamuosius įstatymus</a:t>
            </a:r>
            <a:endParaRPr lang="en-US" sz="3200">
              <a:sym typeface="+mn-ea"/>
            </a:endParaRPr>
          </a:p>
        </p:txBody>
      </p:sp>
      <p:sp>
        <p:nvSpPr>
          <p:cNvPr id="3" name="Content Placeholder 2"/>
          <p:cNvSpPr>
            <a:spLocks noGrp="1"/>
          </p:cNvSpPr>
          <p:nvPr>
            <p:ph sz="half" idx="1"/>
          </p:nvPr>
        </p:nvSpPr>
        <p:spPr/>
        <p:txBody>
          <a:bodyPr>
            <a:normAutofit fontScale="60000"/>
          </a:bodyPr>
          <a:p>
            <a:endParaRPr lang="en-US"/>
          </a:p>
          <a:p>
            <a:r>
              <a:rPr lang="en-US"/>
              <a:t>A person who, prior to the time of commission of a crime or misdemeanour, had attained the age of fourteen shall be held liable for murder (Article 129), serious impairment to health (Article 135), rape (Article 149), sexual harassment (Article 150), theft (Article 178), robbery (Article 180), extortion of property (Article 181), destruction of or damage to property (paragraph 2 of Article 187), seizure of a firearm, ammunition, explosives or explosive materials (Article 254), theft, racketeering or other illicit seizure of narcotic or psychotropic substances (Article 263), damage to vehicles or roads and facilities thereof (Article 280).</a:t>
            </a:r>
            <a:endParaRPr lang="en-US"/>
          </a:p>
          <a:p>
            <a:endParaRPr lang="en-US"/>
          </a:p>
        </p:txBody>
      </p:sp>
      <p:sp>
        <p:nvSpPr>
          <p:cNvPr id="4" name="Content Placeholder 3"/>
          <p:cNvSpPr>
            <a:spLocks noGrp="1"/>
          </p:cNvSpPr>
          <p:nvPr>
            <p:ph sz="half" idx="2"/>
          </p:nvPr>
        </p:nvSpPr>
        <p:spPr/>
        <p:txBody>
          <a:bodyPr>
            <a:normAutofit fontScale="60000"/>
          </a:bodyPr>
          <a:p>
            <a:endParaRPr lang="en-US"/>
          </a:p>
          <a:p>
            <a:pPr algn="just"/>
            <a:r>
              <a:rPr lang="en-US"/>
              <a:t>Asmuo, kuriam iki nusikaltimo ar baudžiamojo nusižengimo padarymo buvo suėję keturiolika metų, atsako už nužudymą (129 straipsnis), sunkų sveikatos sutrikdymą (135 straipsnis), išžaginimą (149 straipsnis), seksualinį prievartavimą (150 straipsnis), vagystę (178 straipsnis), plėšimą (180 straipsnis), turto prievartavimą (181 straipsnis), turto sunaikinimą ar sugadinimą (187 straipsnio 2 dalis), šaunamojo ginklo, šaudmenų, sprogmenų ar sprogstamųjų medžiagų pagrobimą (254 straipsnis), narkotinių ar psichotropinių medžiagų vagystę, prievartavimą arba kitokį neteisėtą užvaldymą (263 straipsnis), transporto priemonių ar kelių, juose esančių įrenginių sugadinimą (280 straipsnio 2 dalis).</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sz="3200">
                <a:sym typeface="+mn-ea"/>
              </a:rPr>
              <a:t>Age at which a Person Becomes Liable under the Criminal Law</a:t>
            </a:r>
            <a:br>
              <a:rPr lang="en-US" sz="3200">
                <a:sym typeface="+mn-ea"/>
              </a:rPr>
            </a:br>
            <a:r>
              <a:rPr lang="en-US" sz="3200">
                <a:sym typeface="+mn-ea"/>
              </a:rPr>
              <a:t>Amžius, nuo kurio asmuo atsako pagal baudžiamuosius įstatymus</a:t>
            </a:r>
            <a:endParaRPr lang="en-US" sz="3200">
              <a:sym typeface="+mn-ea"/>
            </a:endParaRPr>
          </a:p>
        </p:txBody>
      </p:sp>
      <p:sp>
        <p:nvSpPr>
          <p:cNvPr id="3" name="Content Placeholder 2"/>
          <p:cNvSpPr>
            <a:spLocks noGrp="1"/>
          </p:cNvSpPr>
          <p:nvPr>
            <p:ph sz="half" idx="1"/>
          </p:nvPr>
        </p:nvSpPr>
        <p:spPr/>
        <p:txBody>
          <a:bodyPr>
            <a:normAutofit lnSpcReduction="10000"/>
          </a:bodyPr>
          <a:p>
            <a:endParaRPr lang="en-US"/>
          </a:p>
          <a:p>
            <a:r>
              <a:rPr lang="en-US"/>
              <a:t>A person who, prior to the time of commission of the dangerous act provided for by </a:t>
            </a:r>
            <a:r>
              <a:rPr lang="lt-LT" altLang="en-US"/>
              <a:t>Criminal </a:t>
            </a:r>
            <a:r>
              <a:rPr lang="en-US"/>
              <a:t>Code, had not attained the age of fourteen years may be subject to reformative sanctions or other measures in accordance with the procedure laid down by laws of the Republic of Lithuania.</a:t>
            </a:r>
            <a:endParaRPr lang="en-US"/>
          </a:p>
        </p:txBody>
      </p:sp>
      <p:sp>
        <p:nvSpPr>
          <p:cNvPr id="4" name="Content Placeholder 3"/>
          <p:cNvSpPr>
            <a:spLocks noGrp="1"/>
          </p:cNvSpPr>
          <p:nvPr>
            <p:ph sz="half" idx="2"/>
          </p:nvPr>
        </p:nvSpPr>
        <p:spPr/>
        <p:txBody>
          <a:bodyPr>
            <a:normAutofit/>
          </a:bodyPr>
          <a:p>
            <a:endParaRPr lang="en-US"/>
          </a:p>
          <a:p>
            <a:r>
              <a:rPr lang="en-US"/>
              <a:t>Asmeniui, kuriam iki </a:t>
            </a:r>
            <a:r>
              <a:rPr lang="lt-LT" altLang="en-US"/>
              <a:t>BK</a:t>
            </a:r>
            <a:r>
              <a:rPr lang="en-US"/>
              <a:t> numatytos pavojingos veikos padarymo nebuvo suėję keturiolika metų, Lietuvos Respublikos įstatymų nustatyta tvarka gali būti taikomos auklėjamojo poveikio ar kitos priemonės.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Forms of Guilt</a:t>
            </a:r>
            <a:br>
              <a:rPr lang="en-US">
                <a:sym typeface="+mn-ea"/>
              </a:rPr>
            </a:br>
            <a:r>
              <a:rPr lang="en-US">
                <a:sym typeface="+mn-ea"/>
              </a:rPr>
              <a:t>Kaltės formos</a:t>
            </a:r>
            <a:endParaRPr lang="en-US">
              <a:sym typeface="+mn-ea"/>
            </a:endParaRPr>
          </a:p>
        </p:txBody>
      </p:sp>
      <p:sp>
        <p:nvSpPr>
          <p:cNvPr id="3" name="Content Placeholder 2"/>
          <p:cNvSpPr>
            <a:spLocks noGrp="1"/>
          </p:cNvSpPr>
          <p:nvPr>
            <p:ph sz="half" idx="1"/>
          </p:nvPr>
        </p:nvSpPr>
        <p:spPr/>
        <p:txBody>
          <a:bodyPr/>
          <a:p>
            <a:endParaRPr lang="en-US"/>
          </a:p>
          <a:p>
            <a:r>
              <a:rPr lang="en-US"/>
              <a:t>A person shall be found guilty of commission of a crime or misdemeanour where he has committed this act with intent or through negligence.</a:t>
            </a:r>
            <a:endParaRPr lang="en-US"/>
          </a:p>
        </p:txBody>
      </p:sp>
      <p:sp>
        <p:nvSpPr>
          <p:cNvPr id="4" name="Content Placeholder 3"/>
          <p:cNvSpPr>
            <a:spLocks noGrp="1"/>
          </p:cNvSpPr>
          <p:nvPr>
            <p:ph sz="half" idx="2"/>
          </p:nvPr>
        </p:nvSpPr>
        <p:spPr/>
        <p:txBody>
          <a:bodyPr/>
          <a:p>
            <a:endParaRPr lang="en-US"/>
          </a:p>
          <a:p>
            <a:r>
              <a:rPr lang="en-US"/>
              <a:t>Asmuo pripažįstamas kaltu padaręs nusikaltimą ar baudžiamąjį nusižengimą, jeigu jis šią veiką padarė tyčia ar dėl neatsargumo.</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Legal Incapacity</a:t>
            </a:r>
            <a:br>
              <a:rPr lang="en-US">
                <a:sym typeface="+mn-ea"/>
              </a:rPr>
            </a:br>
            <a:r>
              <a:rPr lang="en-US">
                <a:sym typeface="+mn-ea"/>
              </a:rPr>
              <a:t>Nepakaltinamumas</a:t>
            </a:r>
            <a:endParaRPr lang="en-US">
              <a:sym typeface="+mn-ea"/>
            </a:endParaRPr>
          </a:p>
        </p:txBody>
      </p:sp>
      <p:sp>
        <p:nvSpPr>
          <p:cNvPr id="3" name="Content Placeholder 2"/>
          <p:cNvSpPr>
            <a:spLocks noGrp="1"/>
          </p:cNvSpPr>
          <p:nvPr>
            <p:ph sz="half" idx="1"/>
          </p:nvPr>
        </p:nvSpPr>
        <p:spPr/>
        <p:txBody>
          <a:bodyPr/>
          <a:p>
            <a:endParaRPr lang="en-US"/>
          </a:p>
          <a:p>
            <a:r>
              <a:rPr lang="en-US"/>
              <a:t>A person shall be considered legally incapacitated where, at the time of commission of an act forbidden under </a:t>
            </a:r>
            <a:r>
              <a:rPr lang="lt-LT" altLang="en-US"/>
              <a:t>Criminal</a:t>
            </a:r>
            <a:r>
              <a:rPr lang="en-US"/>
              <a:t> Code, he was unable to appreciate the dangerous nature of the act or to control his behaviour as a result of a mental disorder.</a:t>
            </a:r>
            <a:endParaRPr lang="en-US"/>
          </a:p>
        </p:txBody>
      </p:sp>
      <p:sp>
        <p:nvSpPr>
          <p:cNvPr id="4" name="Content Placeholder 3"/>
          <p:cNvSpPr>
            <a:spLocks noGrp="1"/>
          </p:cNvSpPr>
          <p:nvPr>
            <p:ph sz="half" idx="2"/>
          </p:nvPr>
        </p:nvSpPr>
        <p:spPr/>
        <p:txBody>
          <a:bodyPr/>
          <a:p>
            <a:endParaRPr lang="en-US"/>
          </a:p>
          <a:p>
            <a:pPr marL="0" indent="0">
              <a:buNone/>
            </a:pPr>
            <a:r>
              <a:rPr lang="en-US"/>
              <a:t>Asmuo yra nepakaltinamas, jeigu darydamas </a:t>
            </a:r>
            <a:r>
              <a:rPr lang="lt-LT" altLang="en-US"/>
              <a:t>BK</a:t>
            </a:r>
            <a:r>
              <a:rPr lang="en-US"/>
              <a:t> uždraustą veiką jis dėl psichikos sutrikimo negalėjo suvokti jos pavojingumo arba valdyti savo veiksmų.</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sz="3600">
                <a:sym typeface="+mn-ea"/>
              </a:rPr>
              <a:t>Repeat Offenc</a:t>
            </a:r>
            <a:r>
              <a:rPr lang="lt-LT" altLang="en-US" sz="3600">
                <a:sym typeface="+mn-ea"/>
              </a:rPr>
              <a:t>e</a:t>
            </a:r>
            <a:br>
              <a:rPr lang="lt-LT" altLang="en-US" sz="3600">
                <a:sym typeface="+mn-ea"/>
              </a:rPr>
            </a:br>
            <a:r>
              <a:rPr lang="en-US" sz="3600">
                <a:sym typeface="+mn-ea"/>
              </a:rPr>
              <a:t>Nusikaltimų recidyvas</a:t>
            </a:r>
            <a:r>
              <a:rPr lang="lt-LT" altLang="en-US" sz="3600">
                <a:sym typeface="+mn-ea"/>
              </a:rPr>
              <a:t>e</a:t>
            </a:r>
            <a:br>
              <a:rPr lang="lt-LT" altLang="en-US" sz="3600">
                <a:sym typeface="+mn-ea"/>
              </a:rPr>
            </a:br>
            <a:endParaRPr lang="lt-LT" altLang="en-US" sz="3600">
              <a:sym typeface="+mn-ea"/>
            </a:endParaRPr>
          </a:p>
        </p:txBody>
      </p:sp>
      <p:sp>
        <p:nvSpPr>
          <p:cNvPr id="3" name="Content Placeholder 2"/>
          <p:cNvSpPr>
            <a:spLocks noGrp="1"/>
          </p:cNvSpPr>
          <p:nvPr>
            <p:ph sz="half" idx="1"/>
          </p:nvPr>
        </p:nvSpPr>
        <p:spPr/>
        <p:txBody>
          <a:bodyPr>
            <a:normAutofit fontScale="90000"/>
          </a:bodyPr>
          <a:p>
            <a:r>
              <a:rPr lang="en-US"/>
              <a:t> Repeat offence shall mean a situation when a person already convicted for the commission of a premeditated crime, where his prior conviction has not expired yet or has not been expunged in accordance with the procedure laid down by laws, repeatedly commits one or several premeditated crimes. Such a person shall be considered a repeat offender.</a:t>
            </a:r>
            <a:endParaRPr lang="en-US"/>
          </a:p>
          <a:p>
            <a:endParaRPr lang="en-US"/>
          </a:p>
        </p:txBody>
      </p:sp>
      <p:sp>
        <p:nvSpPr>
          <p:cNvPr id="4" name="Content Placeholder 3"/>
          <p:cNvSpPr>
            <a:spLocks noGrp="1"/>
          </p:cNvSpPr>
          <p:nvPr>
            <p:ph sz="half" idx="2"/>
          </p:nvPr>
        </p:nvSpPr>
        <p:spPr/>
        <p:txBody>
          <a:bodyPr>
            <a:normAutofit/>
          </a:bodyPr>
          <a:p>
            <a:r>
              <a:rPr lang="en-US"/>
              <a:t> Nusikaltimų recidyvas yra tada, kai asmuo, jau teistas už tyčinį nusikaltimą, kurį padarė būdamas pilnametis, ir jeigu teistumas už jį neišnykęs ar nepanaikintas įstatymų nustatyta tvarka, vėl padaro vieną ar daugiau tyčinių nusikaltimų. Toks asmuo yra recidyvistas. </a:t>
            </a:r>
            <a:endParaRPr lang="en-US"/>
          </a:p>
          <a:p>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sz="3600">
                <a:sym typeface="+mn-ea"/>
              </a:rPr>
              <a:t>Repeat Offenc</a:t>
            </a:r>
            <a:r>
              <a:rPr lang="lt-LT" altLang="en-US" sz="3600">
                <a:sym typeface="+mn-ea"/>
              </a:rPr>
              <a:t>e</a:t>
            </a:r>
            <a:br>
              <a:rPr lang="lt-LT" altLang="en-US" sz="3600">
                <a:sym typeface="+mn-ea"/>
              </a:rPr>
            </a:br>
            <a:r>
              <a:rPr lang="en-US" sz="3600">
                <a:sym typeface="+mn-ea"/>
              </a:rPr>
              <a:t>Nusikaltimų recidyvas</a:t>
            </a:r>
            <a:r>
              <a:rPr lang="lt-LT" altLang="en-US" sz="3600">
                <a:sym typeface="+mn-ea"/>
              </a:rPr>
              <a:t>e</a:t>
            </a:r>
            <a:br>
              <a:rPr lang="lt-LT" altLang="en-US" sz="3600">
                <a:sym typeface="+mn-ea"/>
              </a:rPr>
            </a:br>
            <a:endParaRPr lang="lt-LT" altLang="en-US" sz="3600">
              <a:sym typeface="+mn-ea"/>
            </a:endParaRPr>
          </a:p>
        </p:txBody>
      </p:sp>
      <p:sp>
        <p:nvSpPr>
          <p:cNvPr id="3" name="Content Placeholder 2"/>
          <p:cNvSpPr>
            <a:spLocks noGrp="1"/>
          </p:cNvSpPr>
          <p:nvPr>
            <p:ph sz="half" idx="1"/>
          </p:nvPr>
        </p:nvSpPr>
        <p:spPr/>
        <p:txBody>
          <a:bodyPr>
            <a:normAutofit fontScale="60000"/>
          </a:bodyPr>
          <a:p>
            <a:r>
              <a:rPr lang="en-US"/>
              <a:t>Repeat offence shall be considered dangerous, and the offender may be recognised as a dangerous repeat offender by a court where this person:</a:t>
            </a:r>
            <a:endParaRPr lang="en-US"/>
          </a:p>
          <a:p>
            <a:r>
              <a:rPr lang="en-US"/>
              <a:t>1) commits a new grave crime while having an unexpired conviction for the commission of a grave crime; </a:t>
            </a:r>
            <a:endParaRPr lang="en-US"/>
          </a:p>
          <a:p>
            <a:r>
              <a:rPr lang="en-US"/>
              <a:t>2) already being a repeat offender, commits a new grave crime;</a:t>
            </a:r>
            <a:endParaRPr lang="en-US"/>
          </a:p>
          <a:p>
            <a:r>
              <a:rPr lang="en-US"/>
              <a:t>3) already being a repeat offender, where at least one of the crimes constituting a repeat offence is a grave crime, commits a new serious crime;</a:t>
            </a:r>
            <a:endParaRPr lang="en-US"/>
          </a:p>
          <a:p>
            <a:r>
              <a:rPr lang="en-US"/>
              <a:t>4) commits a new serious crime while having three prior convictions for the commission of serious crimes.</a:t>
            </a:r>
            <a:endParaRPr lang="en-US"/>
          </a:p>
          <a:p>
            <a:endParaRPr lang="en-US"/>
          </a:p>
          <a:p>
            <a:endParaRPr lang="en-US"/>
          </a:p>
        </p:txBody>
      </p:sp>
      <p:sp>
        <p:nvSpPr>
          <p:cNvPr id="4" name="Content Placeholder 3"/>
          <p:cNvSpPr>
            <a:spLocks noGrp="1"/>
          </p:cNvSpPr>
          <p:nvPr>
            <p:ph sz="half" idx="2"/>
          </p:nvPr>
        </p:nvSpPr>
        <p:spPr/>
        <p:txBody>
          <a:bodyPr>
            <a:normAutofit fontScale="60000"/>
          </a:bodyPr>
          <a:p>
            <a:r>
              <a:rPr lang="en-US"/>
              <a:t>Nusikaltimų recidyvas yra pavojingas, o nusikaltimus padaręs asmuo teismo gali būti pripažintas pavojingu recidyvistu, jeigu šis asmuo:</a:t>
            </a:r>
            <a:endParaRPr lang="en-US"/>
          </a:p>
          <a:p>
            <a:r>
              <a:rPr lang="en-US"/>
              <a:t>1) turėdamas neišnykusį teistumą už labai sunkų nusikaltimą, padaro naują labai sunkų nusikaltimą;</a:t>
            </a:r>
            <a:endParaRPr lang="en-US"/>
          </a:p>
          <a:p>
            <a:r>
              <a:rPr lang="en-US"/>
              <a:t>2) būdamas recidyvistas, padaro naują labai sunkų nusikaltimą;</a:t>
            </a:r>
            <a:endParaRPr lang="en-US"/>
          </a:p>
          <a:p>
            <a:r>
              <a:rPr lang="en-US"/>
              <a:t>3) būdamas recidyvistas, jeigu bent vienas iš sudarančių recidyvą nusikaltimų yra labai sunkus, padaro naują sunkų nusikaltimą;</a:t>
            </a:r>
            <a:endParaRPr lang="en-US"/>
          </a:p>
          <a:p>
            <a:r>
              <a:rPr lang="en-US"/>
              <a:t>4) turėdamas tris teistumus už sunkius nusikaltimus, padaro naują sunkų nusikaltimą.</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Penalty and Purpose Thereof</a:t>
            </a:r>
            <a:br>
              <a:rPr lang="en-US">
                <a:sym typeface="+mn-ea"/>
              </a:rPr>
            </a:br>
            <a:r>
              <a:rPr lang="en-US">
                <a:sym typeface="+mn-ea"/>
              </a:rPr>
              <a:t>Bausmė ir jos paskirtis</a:t>
            </a:r>
            <a:endParaRPr lang="en-US">
              <a:sym typeface="+mn-ea"/>
            </a:endParaRPr>
          </a:p>
        </p:txBody>
      </p:sp>
      <p:sp>
        <p:nvSpPr>
          <p:cNvPr id="3" name="Content Placeholder 2"/>
          <p:cNvSpPr>
            <a:spLocks noGrp="1"/>
          </p:cNvSpPr>
          <p:nvPr>
            <p:ph sz="half" idx="1"/>
          </p:nvPr>
        </p:nvSpPr>
        <p:spPr/>
        <p:txBody>
          <a:bodyPr>
            <a:normAutofit/>
          </a:bodyPr>
          <a:p>
            <a:endParaRPr lang="en-US"/>
          </a:p>
          <a:p>
            <a:r>
              <a:rPr lang="en-US"/>
              <a:t>A penalty shall be a measure of compulsion applied by the State, which is imposed by a court’s judgement upon a person who has committed a crime or misdemeanour.</a:t>
            </a:r>
            <a:endParaRPr lang="en-US"/>
          </a:p>
          <a:p>
            <a:endParaRPr lang="en-US"/>
          </a:p>
        </p:txBody>
      </p:sp>
      <p:sp>
        <p:nvSpPr>
          <p:cNvPr id="4" name="Content Placeholder 3"/>
          <p:cNvSpPr>
            <a:spLocks noGrp="1"/>
          </p:cNvSpPr>
          <p:nvPr>
            <p:ph sz="half" idx="2"/>
          </p:nvPr>
        </p:nvSpPr>
        <p:spPr/>
        <p:txBody>
          <a:bodyPr>
            <a:normAutofit/>
          </a:bodyPr>
          <a:p>
            <a:endParaRPr lang="en-US"/>
          </a:p>
          <a:p>
            <a:r>
              <a:rPr lang="en-US"/>
              <a:t>Bausmė yra valstybės prievartos priemonė, skiriama teismo nuosprendžiu nusikaltimą ar baudžiamąjį nusižengimą padariusiam asmeniui.</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Penalty and Purpose Thereof</a:t>
            </a:r>
            <a:br>
              <a:rPr lang="en-US">
                <a:sym typeface="+mn-ea"/>
              </a:rPr>
            </a:br>
            <a:r>
              <a:rPr lang="en-US">
                <a:sym typeface="+mn-ea"/>
              </a:rPr>
              <a:t>Bausmė ir jos paskirtis</a:t>
            </a:r>
            <a:endParaRPr lang="en-US">
              <a:sym typeface="+mn-ea"/>
            </a:endParaRPr>
          </a:p>
        </p:txBody>
      </p:sp>
      <p:sp>
        <p:nvSpPr>
          <p:cNvPr id="3" name="Content Placeholder 2"/>
          <p:cNvSpPr>
            <a:spLocks noGrp="1"/>
          </p:cNvSpPr>
          <p:nvPr>
            <p:ph sz="half" idx="1"/>
          </p:nvPr>
        </p:nvSpPr>
        <p:spPr/>
        <p:txBody>
          <a:bodyPr>
            <a:normAutofit fontScale="60000"/>
          </a:bodyPr>
          <a:p>
            <a:endParaRPr lang="en-US"/>
          </a:p>
          <a:p>
            <a:r>
              <a:rPr lang="en-US"/>
              <a:t>The purpose of a penalty shall be:</a:t>
            </a:r>
            <a:endParaRPr lang="en-US"/>
          </a:p>
          <a:p>
            <a:r>
              <a:rPr lang="en-US"/>
              <a:t>1) to prevent persons from committing criminal acts;</a:t>
            </a:r>
            <a:endParaRPr lang="en-US"/>
          </a:p>
          <a:p>
            <a:r>
              <a:rPr lang="en-US"/>
              <a:t>2) to punish a person who has committed a criminal act;</a:t>
            </a:r>
            <a:endParaRPr lang="en-US"/>
          </a:p>
          <a:p>
            <a:r>
              <a:rPr lang="en-US"/>
              <a:t>3) to deprive the convicted person of the possibility to commit new criminal acts or to restrict such a possibility;</a:t>
            </a:r>
            <a:endParaRPr lang="en-US"/>
          </a:p>
          <a:p>
            <a:r>
              <a:rPr lang="en-US"/>
              <a:t>4) to exert an influence on the persons who have served their sentence to ensure that they comply with laws and do not relapse into crime;</a:t>
            </a:r>
            <a:endParaRPr lang="en-US"/>
          </a:p>
          <a:p>
            <a:r>
              <a:rPr lang="en-US"/>
              <a:t>5) ensure implementation of the principle of justice.</a:t>
            </a:r>
            <a:endParaRPr lang="en-US"/>
          </a:p>
        </p:txBody>
      </p:sp>
      <p:sp>
        <p:nvSpPr>
          <p:cNvPr id="4" name="Content Placeholder 3"/>
          <p:cNvSpPr>
            <a:spLocks noGrp="1"/>
          </p:cNvSpPr>
          <p:nvPr>
            <p:ph sz="half" idx="2"/>
          </p:nvPr>
        </p:nvSpPr>
        <p:spPr/>
        <p:txBody>
          <a:bodyPr>
            <a:normAutofit fontScale="70000"/>
          </a:bodyPr>
          <a:p>
            <a:endParaRPr lang="en-US"/>
          </a:p>
          <a:p>
            <a:r>
              <a:rPr lang="en-US"/>
              <a:t>Bausmės paskirtis:</a:t>
            </a:r>
            <a:endParaRPr lang="en-US"/>
          </a:p>
          <a:p>
            <a:r>
              <a:rPr lang="en-US"/>
              <a:t>1) sulaikyti asmenis nuo nusikalstamų veikų darymo;</a:t>
            </a:r>
            <a:endParaRPr lang="en-US"/>
          </a:p>
          <a:p>
            <a:r>
              <a:rPr lang="en-US"/>
              <a:t>2) nubausti nusikalstamą veiką padariusį asmenį;</a:t>
            </a:r>
            <a:endParaRPr lang="en-US"/>
          </a:p>
          <a:p>
            <a:r>
              <a:rPr lang="en-US"/>
              <a:t>3) atimti ar apriboti nuteistam asmeniui galimybę daryti naujas nusikalstamas veikas; </a:t>
            </a:r>
            <a:endParaRPr lang="en-US"/>
          </a:p>
          <a:p>
            <a:r>
              <a:rPr lang="en-US"/>
              <a:t>4) paveikti bausmę atlikusius asmenis, kad laikytųsi įstatymų ir vėl nenusikalstų;</a:t>
            </a:r>
            <a:endParaRPr lang="en-US"/>
          </a:p>
          <a:p>
            <a:r>
              <a:rPr lang="en-US"/>
              <a:t>5) užtikrinti teisingumo principo įgyvendinimą.</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a:bodyPr>
          <a:p>
            <a:pPr algn="ctr"/>
            <a:r>
              <a:rPr lang="en-US">
                <a:sym typeface="+mn-ea"/>
              </a:rPr>
              <a:t>Basic Provisions of Criminal Liability</a:t>
            </a:r>
            <a:br>
              <a:rPr lang="en-US">
                <a:sym typeface="+mn-ea"/>
              </a:rPr>
            </a:br>
            <a:r>
              <a:rPr lang="en-US" sz="2000">
                <a:sym typeface="+mn-ea"/>
              </a:rPr>
              <a:t>Pagrindinės baudžiamosios atsakomybės nuostatos</a:t>
            </a:r>
            <a:endParaRPr lang="en-US" sz="2000">
              <a:sym typeface="+mn-ea"/>
            </a:endParaRPr>
          </a:p>
        </p:txBody>
      </p:sp>
      <p:sp>
        <p:nvSpPr>
          <p:cNvPr id="5" name="Content Placeholder 4"/>
          <p:cNvSpPr>
            <a:spLocks noGrp="1"/>
          </p:cNvSpPr>
          <p:nvPr>
            <p:ph sz="half" idx="1"/>
          </p:nvPr>
        </p:nvSpPr>
        <p:spPr/>
        <p:txBody>
          <a:bodyPr>
            <a:normAutofit fontScale="50000"/>
          </a:bodyPr>
          <a:p>
            <a:endParaRPr lang="en-US"/>
          </a:p>
          <a:p>
            <a:r>
              <a:rPr lang="en-US"/>
              <a:t>1. A person shall be held liable under this Code only when the act committed by him is forbidden by a criminal law in force at the time of commission of the criminal act.</a:t>
            </a:r>
            <a:endParaRPr lang="en-US"/>
          </a:p>
          <a:p>
            <a:r>
              <a:rPr lang="en-US"/>
              <a:t>2. Ignorance of the law shall not release a person from criminal liability.</a:t>
            </a:r>
            <a:endParaRPr lang="en-US"/>
          </a:p>
          <a:p>
            <a:r>
              <a:rPr lang="en-US"/>
              <a:t>3. A person shall be held liable under a criminal law only when he is guilty of commission of a criminal act and only if at the time of commission of the act the conduct of the person could have been reasonably expected to conform to the requirements of law.</a:t>
            </a:r>
            <a:endParaRPr lang="en-US"/>
          </a:p>
          <a:p>
            <a:r>
              <a:rPr lang="en-US"/>
              <a:t>4. Only a person whose act as committed corresponds to a definition of a body of a crime or misdemeanour provided for by a criminal law shall be liable under the criminal law.</a:t>
            </a:r>
            <a:endParaRPr lang="en-US"/>
          </a:p>
          <a:p>
            <a:r>
              <a:rPr lang="en-US"/>
              <a:t>5. Penalties, penal or reformative sanctions and compulsory medical treatment shall be imposed only in accordance with the law.</a:t>
            </a:r>
            <a:endParaRPr lang="en-US"/>
          </a:p>
          <a:p>
            <a:r>
              <a:rPr lang="en-US"/>
              <a:t>6. No one may be punished for the same criminal act twice.</a:t>
            </a:r>
            <a:endParaRPr lang="en-US"/>
          </a:p>
        </p:txBody>
      </p:sp>
      <p:sp>
        <p:nvSpPr>
          <p:cNvPr id="6" name="Content Placeholder 5"/>
          <p:cNvSpPr>
            <a:spLocks noGrp="1"/>
          </p:cNvSpPr>
          <p:nvPr>
            <p:ph sz="half" idx="2"/>
          </p:nvPr>
        </p:nvSpPr>
        <p:spPr/>
        <p:txBody>
          <a:bodyPr>
            <a:normAutofit fontScale="50000"/>
          </a:bodyPr>
          <a:p>
            <a:endParaRPr lang="en-US"/>
          </a:p>
          <a:p>
            <a:r>
              <a:rPr lang="en-US"/>
              <a:t>1. Asmuo atsako pagal šį kodeksą tik tuo atveju, jeigu jo padaryta veika buvo uždrausta baudžiamojo įstatymo, galiojusio nusikalstamos veikos padarymo metu. </a:t>
            </a:r>
            <a:endParaRPr lang="en-US"/>
          </a:p>
          <a:p>
            <a:r>
              <a:rPr lang="en-US"/>
              <a:t>2. Įstatymo nežinojimas nuo baudžiamosios atsakomybės neatleidžia.</a:t>
            </a:r>
            <a:endParaRPr lang="en-US"/>
          </a:p>
          <a:p>
            <a:r>
              <a:rPr lang="en-US"/>
              <a:t>3. Asmuo atsako pagal baudžiamąjį įstatymą tik tuo atveju, jeigu jis yra kaltas padaręs nusikalstamą veiką ir tik jeigu veikos padarymo metu iš jo galima buvo reikalauti įstatymus atitinkančio elgesio.</a:t>
            </a:r>
            <a:endParaRPr lang="en-US"/>
          </a:p>
          <a:p>
            <a:r>
              <a:rPr lang="en-US"/>
              <a:t>4. Pagal baudžiamąjį įstatymą atsako tik tas asmuo, kurio padaryta veika atitinka baudžiamojo įstatymo numatytą nusikaltimo ar baudžiamojo nusižengimo sudėtį.</a:t>
            </a:r>
            <a:endParaRPr lang="en-US"/>
          </a:p>
          <a:p>
            <a:r>
              <a:rPr lang="en-US"/>
              <a:t>5. Bausmės, baudžiamojo ar auklėjamojo poveikio priemonės bei priverčiamosios medicinos priemonės skiriamos tik pagal įstatymą.</a:t>
            </a:r>
            <a:endParaRPr lang="en-US"/>
          </a:p>
          <a:p>
            <a:r>
              <a:rPr lang="en-US"/>
              <a:t>6. Niekas negali būti baudžiamas už tą pačią nusikalstamą veiką antrą kartą.</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Types of Penalties</a:t>
            </a:r>
            <a:br>
              <a:rPr lang="en-US">
                <a:sym typeface="+mn-ea"/>
              </a:rPr>
            </a:br>
            <a:r>
              <a:rPr lang="en-US">
                <a:sym typeface="+mn-ea"/>
              </a:rPr>
              <a:t>Bausmių rūšys </a:t>
            </a:r>
            <a:endParaRPr lang="en-US">
              <a:sym typeface="+mn-ea"/>
            </a:endParaRPr>
          </a:p>
        </p:txBody>
      </p:sp>
      <p:sp>
        <p:nvSpPr>
          <p:cNvPr id="3" name="Content Placeholder 2"/>
          <p:cNvSpPr>
            <a:spLocks noGrp="1"/>
          </p:cNvSpPr>
          <p:nvPr>
            <p:ph sz="half" idx="1"/>
          </p:nvPr>
        </p:nvSpPr>
        <p:spPr/>
        <p:txBody>
          <a:bodyPr>
            <a:normAutofit fontScale="85000"/>
          </a:bodyPr>
          <a:p>
            <a:endParaRPr lang="en-US"/>
          </a:p>
          <a:p>
            <a:r>
              <a:rPr lang="en-US"/>
              <a:t> The following penalties may be imposed on a person who commits a crime:</a:t>
            </a:r>
            <a:endParaRPr lang="en-US"/>
          </a:p>
          <a:p>
            <a:r>
              <a:rPr lang="en-US"/>
              <a:t>1) community service;</a:t>
            </a:r>
            <a:endParaRPr lang="en-US"/>
          </a:p>
          <a:p>
            <a:r>
              <a:rPr lang="lt-LT" altLang="en-US"/>
              <a:t>2</a:t>
            </a:r>
            <a:r>
              <a:rPr lang="en-US"/>
              <a:t>) a fine;</a:t>
            </a:r>
            <a:endParaRPr lang="en-US"/>
          </a:p>
          <a:p>
            <a:r>
              <a:rPr lang="lt-LT" altLang="en-US"/>
              <a:t>3</a:t>
            </a:r>
            <a:r>
              <a:rPr lang="en-US"/>
              <a:t>) restriction of liberty;</a:t>
            </a:r>
            <a:endParaRPr lang="en-US"/>
          </a:p>
          <a:p>
            <a:r>
              <a:rPr lang="lt-LT" altLang="en-US"/>
              <a:t>4</a:t>
            </a:r>
            <a:r>
              <a:rPr lang="en-US"/>
              <a:t>) arrest;</a:t>
            </a:r>
            <a:endParaRPr lang="en-US"/>
          </a:p>
          <a:p>
            <a:r>
              <a:rPr lang="lt-LT" altLang="en-US"/>
              <a:t>5</a:t>
            </a:r>
            <a:r>
              <a:rPr lang="en-US"/>
              <a:t>) fixed-term imprisonment;</a:t>
            </a:r>
            <a:endParaRPr lang="en-US"/>
          </a:p>
          <a:p>
            <a:r>
              <a:rPr lang="lt-LT" altLang="en-US"/>
              <a:t>6</a:t>
            </a:r>
            <a:r>
              <a:rPr lang="en-US"/>
              <a:t>) life imprisonment.</a:t>
            </a:r>
            <a:endParaRPr lang="en-US"/>
          </a:p>
          <a:p>
            <a:endParaRPr lang="en-US"/>
          </a:p>
        </p:txBody>
      </p:sp>
      <p:sp>
        <p:nvSpPr>
          <p:cNvPr id="4" name="Content Placeholder 3"/>
          <p:cNvSpPr>
            <a:spLocks noGrp="1"/>
          </p:cNvSpPr>
          <p:nvPr>
            <p:ph sz="half" idx="2"/>
          </p:nvPr>
        </p:nvSpPr>
        <p:spPr/>
        <p:txBody>
          <a:bodyPr>
            <a:normAutofit fontScale="90000"/>
          </a:bodyPr>
          <a:p>
            <a:endParaRPr lang="en-US"/>
          </a:p>
          <a:p>
            <a:r>
              <a:rPr lang="en-US"/>
              <a:t> Padariusiam nusikaltimą asmeniui gali būti skiriamos šios bausmės:</a:t>
            </a:r>
            <a:endParaRPr lang="en-US"/>
          </a:p>
          <a:p>
            <a:r>
              <a:rPr lang="en-US"/>
              <a:t>1) viešieji darbai;</a:t>
            </a:r>
            <a:endParaRPr lang="en-US"/>
          </a:p>
          <a:p>
            <a:r>
              <a:rPr lang="en-US"/>
              <a:t>2) bauda;</a:t>
            </a:r>
            <a:endParaRPr lang="en-US"/>
          </a:p>
          <a:p>
            <a:r>
              <a:rPr lang="en-US"/>
              <a:t>3) laisvės apribojimas;</a:t>
            </a:r>
            <a:endParaRPr lang="en-US"/>
          </a:p>
          <a:p>
            <a:r>
              <a:rPr lang="en-US"/>
              <a:t>4) areštas;</a:t>
            </a:r>
            <a:endParaRPr lang="en-US"/>
          </a:p>
          <a:p>
            <a:r>
              <a:rPr lang="en-US"/>
              <a:t>5) terminuotas laisvės atėmimas;</a:t>
            </a:r>
            <a:endParaRPr lang="en-US"/>
          </a:p>
          <a:p>
            <a:r>
              <a:rPr lang="en-US"/>
              <a:t>6) laisvės atėmimas iki gyvos galvos.</a:t>
            </a:r>
            <a:endParaRPr 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Types of Penalties</a:t>
            </a:r>
            <a:br>
              <a:rPr lang="en-US">
                <a:sym typeface="+mn-ea"/>
              </a:rPr>
            </a:br>
            <a:r>
              <a:rPr lang="en-US">
                <a:sym typeface="+mn-ea"/>
              </a:rPr>
              <a:t>Bausmių rūšys </a:t>
            </a:r>
            <a:endParaRPr lang="en-US">
              <a:sym typeface="+mn-ea"/>
            </a:endParaRPr>
          </a:p>
        </p:txBody>
      </p:sp>
      <p:sp>
        <p:nvSpPr>
          <p:cNvPr id="3" name="Content Placeholder 2"/>
          <p:cNvSpPr>
            <a:spLocks noGrp="1"/>
          </p:cNvSpPr>
          <p:nvPr>
            <p:ph sz="half" idx="1"/>
          </p:nvPr>
        </p:nvSpPr>
        <p:spPr/>
        <p:txBody>
          <a:bodyPr>
            <a:normAutofit/>
          </a:bodyPr>
          <a:p>
            <a:endParaRPr lang="en-US"/>
          </a:p>
          <a:p>
            <a:r>
              <a:rPr lang="en-US"/>
              <a:t>The following penalties may be imposed on a person who commits a misdemeanour:</a:t>
            </a:r>
            <a:endParaRPr lang="en-US"/>
          </a:p>
          <a:p>
            <a:r>
              <a:rPr lang="en-US"/>
              <a:t>1) community service;</a:t>
            </a:r>
            <a:endParaRPr lang="en-US"/>
          </a:p>
          <a:p>
            <a:r>
              <a:rPr lang="lt-LT" altLang="en-US"/>
              <a:t>2</a:t>
            </a:r>
            <a:r>
              <a:rPr lang="en-US"/>
              <a:t>) a fine;</a:t>
            </a:r>
            <a:endParaRPr lang="en-US"/>
          </a:p>
          <a:p>
            <a:r>
              <a:rPr lang="lt-LT" altLang="en-US"/>
              <a:t>3</a:t>
            </a:r>
            <a:r>
              <a:rPr lang="en-US"/>
              <a:t>) restriction of liberty;</a:t>
            </a:r>
            <a:endParaRPr lang="en-US"/>
          </a:p>
          <a:p>
            <a:r>
              <a:rPr lang="lt-LT" altLang="en-US"/>
              <a:t>4</a:t>
            </a:r>
            <a:r>
              <a:rPr lang="en-US"/>
              <a:t>) arrest.</a:t>
            </a:r>
            <a:endParaRPr lang="en-US"/>
          </a:p>
          <a:p>
            <a:endParaRPr lang="en-US"/>
          </a:p>
        </p:txBody>
      </p:sp>
      <p:sp>
        <p:nvSpPr>
          <p:cNvPr id="4" name="Content Placeholder 3"/>
          <p:cNvSpPr>
            <a:spLocks noGrp="1"/>
          </p:cNvSpPr>
          <p:nvPr>
            <p:ph sz="half" idx="2"/>
          </p:nvPr>
        </p:nvSpPr>
        <p:spPr/>
        <p:txBody>
          <a:bodyPr>
            <a:normAutofit/>
          </a:bodyPr>
          <a:p>
            <a:endParaRPr lang="en-US"/>
          </a:p>
          <a:p>
            <a:r>
              <a:rPr lang="en-US"/>
              <a:t>Padariusiam baudžiamąjį nusižengimą asmeniui gali būti skiriamos šios bausmės:</a:t>
            </a:r>
            <a:endParaRPr lang="en-US"/>
          </a:p>
          <a:p>
            <a:r>
              <a:rPr lang="en-US"/>
              <a:t>1) viešieji darbai;</a:t>
            </a:r>
            <a:endParaRPr lang="en-US"/>
          </a:p>
          <a:p>
            <a:r>
              <a:rPr lang="en-US"/>
              <a:t>2) bauda;</a:t>
            </a:r>
            <a:endParaRPr lang="en-US"/>
          </a:p>
          <a:p>
            <a:r>
              <a:rPr lang="en-US"/>
              <a:t>3) laisvės apribojimas;</a:t>
            </a:r>
            <a:endParaRPr lang="en-US"/>
          </a:p>
          <a:p>
            <a:r>
              <a:rPr lang="en-US"/>
              <a:t>4) areštas.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Types of Penalties in Respect of Legal Entities</a:t>
            </a:r>
            <a:br>
              <a:rPr lang="en-US">
                <a:sym typeface="+mn-ea"/>
              </a:rPr>
            </a:br>
            <a:r>
              <a:rPr lang="en-US">
                <a:sym typeface="+mn-ea"/>
              </a:rPr>
              <a:t>Bausmių rūšys juridiniams asmenims</a:t>
            </a:r>
            <a:endParaRPr lang="en-US">
              <a:sym typeface="+mn-ea"/>
            </a:endParaRPr>
          </a:p>
        </p:txBody>
      </p:sp>
      <p:sp>
        <p:nvSpPr>
          <p:cNvPr id="3" name="Content Placeholder 2"/>
          <p:cNvSpPr>
            <a:spLocks noGrp="1"/>
          </p:cNvSpPr>
          <p:nvPr>
            <p:ph sz="half" idx="1"/>
          </p:nvPr>
        </p:nvSpPr>
        <p:spPr/>
        <p:txBody>
          <a:bodyPr>
            <a:normAutofit lnSpcReduction="10000"/>
          </a:bodyPr>
          <a:p>
            <a:endParaRPr lang="en-US"/>
          </a:p>
          <a:p>
            <a:r>
              <a:rPr lang="en-US"/>
              <a:t>The following penalties may be imposed upon a legal entity for the commission of a </a:t>
            </a:r>
            <a:endParaRPr lang="en-US"/>
          </a:p>
          <a:p>
            <a:r>
              <a:rPr lang="en-US"/>
              <a:t>criminal act:</a:t>
            </a:r>
            <a:endParaRPr lang="en-US"/>
          </a:p>
          <a:p>
            <a:r>
              <a:rPr lang="en-US"/>
              <a:t>1) a fine;</a:t>
            </a:r>
            <a:endParaRPr lang="en-US"/>
          </a:p>
          <a:p>
            <a:r>
              <a:rPr lang="en-US"/>
              <a:t>2) restriction of operation of the legal entity;</a:t>
            </a:r>
            <a:endParaRPr lang="en-US"/>
          </a:p>
          <a:p>
            <a:r>
              <a:rPr lang="en-US"/>
              <a:t>3) liquidation of the legal entity.</a:t>
            </a:r>
            <a:endParaRPr lang="en-US"/>
          </a:p>
        </p:txBody>
      </p:sp>
      <p:sp>
        <p:nvSpPr>
          <p:cNvPr id="4" name="Content Placeholder 3"/>
          <p:cNvSpPr>
            <a:spLocks noGrp="1"/>
          </p:cNvSpPr>
          <p:nvPr>
            <p:ph sz="half" idx="2"/>
          </p:nvPr>
        </p:nvSpPr>
        <p:spPr/>
        <p:txBody>
          <a:bodyPr/>
          <a:p>
            <a:endParaRPr lang="en-US"/>
          </a:p>
          <a:p>
            <a:r>
              <a:rPr lang="en-US"/>
              <a:t>Juridiniam asmeniui už padarytą nusikalstamą veiką gali būti skiriamos šios bausmės:</a:t>
            </a:r>
            <a:endParaRPr lang="en-US"/>
          </a:p>
          <a:p>
            <a:r>
              <a:rPr lang="en-US"/>
              <a:t>1) bauda;</a:t>
            </a:r>
            <a:endParaRPr lang="en-US"/>
          </a:p>
          <a:p>
            <a:r>
              <a:rPr lang="en-US"/>
              <a:t>2) juridinio asmens veiklos apribojimas;</a:t>
            </a:r>
            <a:endParaRPr lang="en-US"/>
          </a:p>
          <a:p>
            <a:r>
              <a:rPr lang="en-US"/>
              <a:t>3) juridinio asmens likvidavimas.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Basic Principles of Imposition of a Penalty</a:t>
            </a:r>
            <a:br>
              <a:rPr lang="en-US">
                <a:sym typeface="+mn-ea"/>
              </a:rPr>
            </a:br>
            <a:r>
              <a:rPr lang="en-US">
                <a:sym typeface="+mn-ea"/>
              </a:rPr>
              <a:t>Bendrieji bausmės skyrimo pagrindai</a:t>
            </a:r>
            <a:endParaRPr lang="en-US">
              <a:sym typeface="+mn-ea"/>
            </a:endParaRPr>
          </a:p>
        </p:txBody>
      </p:sp>
      <p:sp>
        <p:nvSpPr>
          <p:cNvPr id="3" name="Content Placeholder 2"/>
          <p:cNvSpPr>
            <a:spLocks noGrp="1"/>
          </p:cNvSpPr>
          <p:nvPr>
            <p:ph sz="half" idx="1"/>
          </p:nvPr>
        </p:nvSpPr>
        <p:spPr/>
        <p:txBody>
          <a:bodyPr>
            <a:normAutofit fontScale="60000"/>
          </a:bodyPr>
          <a:p>
            <a:r>
              <a:rPr lang="en-US"/>
              <a:t>When imposing a penalty, a court shall take into consideration:</a:t>
            </a:r>
            <a:endParaRPr lang="en-US"/>
          </a:p>
          <a:p>
            <a:r>
              <a:rPr lang="en-US"/>
              <a:t>1) the degree of dangerousness of a committed criminal act;</a:t>
            </a:r>
            <a:endParaRPr lang="en-US"/>
          </a:p>
          <a:p>
            <a:r>
              <a:rPr lang="en-US"/>
              <a:t>2) the form and type of guilt;</a:t>
            </a:r>
            <a:endParaRPr lang="en-US"/>
          </a:p>
          <a:p>
            <a:r>
              <a:rPr lang="en-US"/>
              <a:t>3) the motives and objectives of the committed criminal act;</a:t>
            </a:r>
            <a:endParaRPr lang="en-US"/>
          </a:p>
          <a:p>
            <a:r>
              <a:rPr lang="en-US"/>
              <a:t>4) the stage of the criminal act;</a:t>
            </a:r>
            <a:endParaRPr lang="en-US"/>
          </a:p>
          <a:p>
            <a:r>
              <a:rPr lang="en-US"/>
              <a:t>5) the personality of the offender;</a:t>
            </a:r>
            <a:endParaRPr lang="en-US"/>
          </a:p>
          <a:p>
            <a:r>
              <a:rPr lang="en-US"/>
              <a:t>6) the form and type of participation of the person as an accomplice in the commission of the criminal act;</a:t>
            </a:r>
            <a:endParaRPr lang="en-US"/>
          </a:p>
          <a:p>
            <a:r>
              <a:rPr lang="en-US"/>
              <a:t>7) mitigating and aggravating circumstances</a:t>
            </a:r>
            <a:r>
              <a:rPr lang="lt-LT" altLang="en-US"/>
              <a:t>;</a:t>
            </a:r>
            <a:endParaRPr lang="lt-LT" altLang="en-US"/>
          </a:p>
          <a:p>
            <a:r>
              <a:rPr lang="lt-LT" altLang="en-US"/>
              <a:t>8)damage</a:t>
            </a:r>
            <a:endParaRPr lang="lt-LT" altLang="en-US"/>
          </a:p>
          <a:p>
            <a:endParaRPr lang="lt-LT" altLang="en-US"/>
          </a:p>
        </p:txBody>
      </p:sp>
      <p:sp>
        <p:nvSpPr>
          <p:cNvPr id="4" name="Content Placeholder 3"/>
          <p:cNvSpPr>
            <a:spLocks noGrp="1"/>
          </p:cNvSpPr>
          <p:nvPr>
            <p:ph sz="half" idx="2"/>
          </p:nvPr>
        </p:nvSpPr>
        <p:spPr/>
        <p:txBody>
          <a:bodyPr>
            <a:normAutofit fontScale="60000"/>
          </a:bodyPr>
          <a:p>
            <a:endParaRPr lang="en-US"/>
          </a:p>
          <a:p>
            <a:r>
              <a:rPr lang="en-US"/>
              <a:t> Skirdamas bausmę, teismas atsižvelgia į:</a:t>
            </a:r>
            <a:endParaRPr lang="en-US"/>
          </a:p>
          <a:p>
            <a:r>
              <a:rPr lang="en-US"/>
              <a:t>1) padarytos nusikalstamos veikos pavojingumo laipsnį;</a:t>
            </a:r>
            <a:endParaRPr lang="en-US"/>
          </a:p>
          <a:p>
            <a:r>
              <a:rPr lang="en-US"/>
              <a:t>2) kaltės formą ir rūšį;</a:t>
            </a:r>
            <a:endParaRPr lang="en-US"/>
          </a:p>
          <a:p>
            <a:r>
              <a:rPr lang="en-US"/>
              <a:t>3) padarytos nusikalstamos veikos motyvus ir tikslus;</a:t>
            </a:r>
            <a:endParaRPr lang="en-US"/>
          </a:p>
          <a:p>
            <a:r>
              <a:rPr lang="en-US"/>
              <a:t>4) nusikalstamos veikos stadiją;</a:t>
            </a:r>
            <a:endParaRPr lang="en-US"/>
          </a:p>
          <a:p>
            <a:r>
              <a:rPr lang="en-US"/>
              <a:t>5) kaltininko asmenybę; </a:t>
            </a:r>
            <a:endParaRPr lang="en-US"/>
          </a:p>
          <a:p>
            <a:r>
              <a:rPr lang="en-US"/>
              <a:t>6) asmens  kaip bendrininko dalyvavimo darant nusikalstamą veiką formą ir rūšį;</a:t>
            </a:r>
            <a:endParaRPr lang="en-US"/>
          </a:p>
          <a:p>
            <a:r>
              <a:rPr lang="en-US"/>
              <a:t>7) atsakomybę lengvinančias bei sunkinančias aplinkybes;</a:t>
            </a:r>
            <a:endParaRPr lang="en-US"/>
          </a:p>
          <a:p>
            <a:r>
              <a:rPr lang="en-US"/>
              <a:t>8)  žalą.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Amnesty</a:t>
            </a:r>
            <a:br>
              <a:rPr lang="en-US">
                <a:sym typeface="+mn-ea"/>
              </a:rPr>
            </a:br>
            <a:r>
              <a:rPr lang="en-US">
                <a:sym typeface="+mn-ea"/>
              </a:rPr>
              <a:t>Amnestija</a:t>
            </a:r>
            <a:endParaRPr lang="en-US">
              <a:sym typeface="+mn-ea"/>
            </a:endParaRPr>
          </a:p>
        </p:txBody>
      </p:sp>
      <p:sp>
        <p:nvSpPr>
          <p:cNvPr id="3" name="Content Placeholder 2"/>
          <p:cNvSpPr>
            <a:spLocks noGrp="1"/>
          </p:cNvSpPr>
          <p:nvPr>
            <p:ph sz="half" idx="1"/>
          </p:nvPr>
        </p:nvSpPr>
        <p:spPr/>
        <p:txBody>
          <a:bodyPr>
            <a:normAutofit/>
          </a:bodyPr>
          <a:p>
            <a:endParaRPr lang="en-US"/>
          </a:p>
          <a:p>
            <a:r>
              <a:rPr lang="en-US"/>
              <a:t>A person who commits a criminal act may be released from serving the entire or a part of the sentence by an amnesty act passed by the Seimas.</a:t>
            </a:r>
            <a:endParaRPr lang="en-US"/>
          </a:p>
          <a:p>
            <a:endParaRPr lang="en-US"/>
          </a:p>
        </p:txBody>
      </p:sp>
      <p:sp>
        <p:nvSpPr>
          <p:cNvPr id="4" name="Content Placeholder 3"/>
          <p:cNvSpPr>
            <a:spLocks noGrp="1"/>
          </p:cNvSpPr>
          <p:nvPr>
            <p:ph sz="half" idx="2"/>
          </p:nvPr>
        </p:nvSpPr>
        <p:spPr/>
        <p:txBody>
          <a:bodyPr>
            <a:normAutofit/>
          </a:bodyPr>
          <a:p>
            <a:endParaRPr lang="en-US"/>
          </a:p>
          <a:p>
            <a:r>
              <a:rPr lang="en-US"/>
              <a:t>Nusikalstamą veiką padaręs asmuo gali būti atleistas nuo visos ar dalies bausmės atlikimo Seimo priimtu amnestijos aktu. </a:t>
            </a:r>
            <a:endParaRPr lang="en-US"/>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Clemency</a:t>
            </a:r>
            <a:br>
              <a:rPr lang="en-US">
                <a:sym typeface="+mn-ea"/>
              </a:rPr>
            </a:br>
            <a:r>
              <a:rPr lang="en-US">
                <a:sym typeface="+mn-ea"/>
              </a:rPr>
              <a:t>Malonė</a:t>
            </a:r>
            <a:endParaRPr lang="en-US">
              <a:sym typeface="+mn-ea"/>
            </a:endParaRPr>
          </a:p>
        </p:txBody>
      </p:sp>
      <p:sp>
        <p:nvSpPr>
          <p:cNvPr id="3" name="Content Placeholder 2"/>
          <p:cNvSpPr>
            <a:spLocks noGrp="1"/>
          </p:cNvSpPr>
          <p:nvPr>
            <p:ph sz="half" idx="1"/>
          </p:nvPr>
        </p:nvSpPr>
        <p:spPr/>
        <p:txBody>
          <a:bodyPr>
            <a:normAutofit/>
          </a:bodyPr>
          <a:p>
            <a:endParaRPr lang="en-US"/>
          </a:p>
          <a:p>
            <a:endParaRPr lang="en-US"/>
          </a:p>
          <a:p>
            <a:r>
              <a:rPr lang="en-US"/>
              <a:t>A convicted person may be released from serving the entire or a part of the sentence where the President of the Republic grants his clemency plea.</a:t>
            </a:r>
            <a:endParaRPr lang="en-US"/>
          </a:p>
        </p:txBody>
      </p:sp>
      <p:sp>
        <p:nvSpPr>
          <p:cNvPr id="4" name="Content Placeholder 3"/>
          <p:cNvSpPr>
            <a:spLocks noGrp="1"/>
          </p:cNvSpPr>
          <p:nvPr>
            <p:ph sz="half" idx="2"/>
          </p:nvPr>
        </p:nvSpPr>
        <p:spPr/>
        <p:txBody>
          <a:bodyPr>
            <a:normAutofit/>
          </a:bodyPr>
          <a:p>
            <a:endParaRPr lang="en-US"/>
          </a:p>
          <a:p>
            <a:endParaRPr lang="en-US"/>
          </a:p>
          <a:p>
            <a:r>
              <a:rPr lang="en-US"/>
              <a:t>Nuteistasis gali būti atleistas nuo visos ar dalies bausmės atlikimo, jeigu Respublikos Prezidentas patenkina jo malonės prašymą.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a:t>Term of Validity of a Criminal Law</a:t>
            </a:r>
            <a:br>
              <a:rPr lang="en-US" sz="2000"/>
            </a:br>
            <a:r>
              <a:rPr lang="en-US" sz="2000"/>
              <a:t> Baudžiamojo įstatymo galiojimo laikas</a:t>
            </a:r>
            <a:endParaRPr lang="en-US" sz="2000"/>
          </a:p>
        </p:txBody>
      </p:sp>
      <p:sp>
        <p:nvSpPr>
          <p:cNvPr id="3" name="Content Placeholder 2"/>
          <p:cNvSpPr>
            <a:spLocks noGrp="1"/>
          </p:cNvSpPr>
          <p:nvPr>
            <p:ph sz="half" idx="1"/>
          </p:nvPr>
        </p:nvSpPr>
        <p:spPr/>
        <p:txBody>
          <a:bodyPr>
            <a:normAutofit fontScale="60000"/>
          </a:bodyPr>
          <a:p>
            <a:r>
              <a:rPr lang="en-US"/>
              <a:t>The criminality of an act and punishability of a person shall be determined by a criminal law in force at the time of the commission of that act. The time of the commission of a criminal act shall be the time of an act (or omission) or the time of occurrence of the consequences provided for by the criminal law, where the occurrence of those consequences was desired at a different time.</a:t>
            </a:r>
            <a:endParaRPr lang="en-US"/>
          </a:p>
          <a:p>
            <a:r>
              <a:rPr lang="en-US"/>
              <a:t>A criminal law nullifying the criminality of an act, commuting a penalty or in otherwise mitigating legal circumstances for the person who committed the criminal act shall have a retroactive effect, i.e., it shall apply to the persons who committed the criminal act prior to the coming into force of such a law, also to the persons serving a sentence and those with previous convictions.</a:t>
            </a:r>
            <a:endParaRPr lang="en-US"/>
          </a:p>
        </p:txBody>
      </p:sp>
      <p:sp>
        <p:nvSpPr>
          <p:cNvPr id="4" name="Content Placeholder 3"/>
          <p:cNvSpPr>
            <a:spLocks noGrp="1"/>
          </p:cNvSpPr>
          <p:nvPr>
            <p:ph sz="half" idx="2"/>
          </p:nvPr>
        </p:nvSpPr>
        <p:spPr/>
        <p:txBody>
          <a:bodyPr>
            <a:normAutofit fontScale="60000"/>
          </a:bodyPr>
          <a:p>
            <a:r>
              <a:rPr lang="en-US"/>
              <a:t>Veikos nusikalstamumą ir asmens baudžiamumą nustato tos veikos padarymo metu galiojęs baudžiamasis įstatymas. Nusikalstamos veikos padarymo laikas yra veikimo (neveikimo) laikas arba baudžiamojo įstatymo numatytų padarinių atsiradimo laikas, jeigu asmuo norėjo, kad padariniai atsirastų kitu laiku.</a:t>
            </a:r>
            <a:endParaRPr lang="en-US"/>
          </a:p>
          <a:p>
            <a:r>
              <a:rPr lang="en-US"/>
              <a:t>Veikos nusikalstamumą panaikinantis, bausmę švelninantis arba kitokiu būdu nusikalstamą veiką padariusio asmens teisinę padėtį palengvinantis baudžiamasis įstatymas turi grįžtamąją galią, t. y. taikomas iki tokio įstatymo įsigaliojimo nusikalstamą veiką padariusiems asmenims, taip pat atliekantiems bausmę bei turintiems teistumą asmenims.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ym typeface="+mn-ea"/>
              </a:rPr>
              <a:t>Extradition</a:t>
            </a:r>
            <a:r>
              <a:rPr lang="lt-LT" altLang="en-US">
                <a:sym typeface="+mn-ea"/>
              </a:rPr>
              <a:t>/</a:t>
            </a:r>
            <a:r>
              <a:rPr lang="en-US"/>
              <a:t>Ekstradicija</a:t>
            </a:r>
            <a:endParaRPr lang="en-US"/>
          </a:p>
        </p:txBody>
      </p:sp>
      <p:sp>
        <p:nvSpPr>
          <p:cNvPr id="3" name="Content Placeholder 2"/>
          <p:cNvSpPr>
            <a:spLocks noGrp="1"/>
          </p:cNvSpPr>
          <p:nvPr>
            <p:ph sz="half" idx="1"/>
          </p:nvPr>
        </p:nvSpPr>
        <p:spPr/>
        <p:txBody>
          <a:bodyPr>
            <a:normAutofit fontScale="90000" lnSpcReduction="10000"/>
          </a:bodyPr>
          <a:p>
            <a:endParaRPr lang="en-US"/>
          </a:p>
          <a:p>
            <a:r>
              <a:rPr lang="en-US"/>
              <a:t>A citizen of the Republic of Lithuania who has committed a criminal act in the Republic of Lithuania or in the territory of another state may be extradited to the foreign state or surrendered to the International Criminal Court solely in accordance with a treaty to which the Republic of Lithuania is party or a resolution of the United Nations Security Council.</a:t>
            </a:r>
            <a:endParaRPr lang="en-US"/>
          </a:p>
        </p:txBody>
      </p:sp>
      <p:sp>
        <p:nvSpPr>
          <p:cNvPr id="4" name="Content Placeholder 3"/>
          <p:cNvSpPr>
            <a:spLocks noGrp="1"/>
          </p:cNvSpPr>
          <p:nvPr>
            <p:ph sz="half" idx="2"/>
          </p:nvPr>
        </p:nvSpPr>
        <p:spPr/>
        <p:txBody>
          <a:bodyPr/>
          <a:p>
            <a:r>
              <a:rPr lang="en-US"/>
              <a:t>Lietuvos Respublikos pilietis, padaręs nusikalstamą veiką Lietuvos Respublikoje ar kitos valstybės teritorijoje, gali būti išduotas užsienio valstybei arba perduotas Tarptautiniam baudžiamajam teismui tik remiantis Lietuvos Respublikos tarptautine sutartimi arba Jungtinių Tautų Organizacijos Saugumo Tarybos rezoliucija</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ym typeface="+mn-ea"/>
              </a:rPr>
              <a:t>Extradition</a:t>
            </a:r>
            <a:r>
              <a:rPr lang="lt-LT" altLang="en-US">
                <a:sym typeface="+mn-ea"/>
              </a:rPr>
              <a:t>/</a:t>
            </a:r>
            <a:r>
              <a:rPr lang="en-US"/>
              <a:t>Ekstradicija</a:t>
            </a:r>
            <a:endParaRPr lang="en-US"/>
          </a:p>
        </p:txBody>
      </p:sp>
      <p:sp>
        <p:nvSpPr>
          <p:cNvPr id="3" name="Content Placeholder 2"/>
          <p:cNvSpPr>
            <a:spLocks noGrp="1"/>
          </p:cNvSpPr>
          <p:nvPr>
            <p:ph sz="half" idx="1"/>
          </p:nvPr>
        </p:nvSpPr>
        <p:spPr/>
        <p:txBody>
          <a:bodyPr>
            <a:normAutofit fontScale="40000"/>
          </a:bodyPr>
          <a:p>
            <a:endParaRPr lang="en-US"/>
          </a:p>
          <a:p>
            <a:r>
              <a:rPr lang="en-US"/>
              <a:t>It shall be allowed not to extradite a citizen of the Republic of Lithuania or an alien where:</a:t>
            </a:r>
            <a:endParaRPr lang="en-US"/>
          </a:p>
          <a:p>
            <a:r>
              <a:rPr lang="en-US"/>
              <a:t>1) the committed act is not regarded as a crime or misdemeanour under this Code;</a:t>
            </a:r>
            <a:endParaRPr lang="en-US"/>
          </a:p>
          <a:p>
            <a:r>
              <a:rPr lang="en-US"/>
              <a:t>2) the criminal act has been committed in the territory of the State of Lithuania;</a:t>
            </a:r>
            <a:endParaRPr lang="en-US"/>
          </a:p>
          <a:p>
            <a:r>
              <a:rPr lang="en-US"/>
              <a:t>3) the person is being prosecuted for a crime of political nature;</a:t>
            </a:r>
            <a:endParaRPr lang="en-US"/>
          </a:p>
          <a:p>
            <a:r>
              <a:rPr lang="en-US"/>
              <a:t>4) the person has been convicted of the criminal act committed, acquitted or released from criminal liability or penalty;</a:t>
            </a:r>
            <a:endParaRPr lang="en-US"/>
          </a:p>
          <a:p>
            <a:r>
              <a:rPr lang="en-US"/>
              <a:t>5) the person may be subject to capital punishment for the committed crime in another state; </a:t>
            </a:r>
            <a:endParaRPr lang="en-US"/>
          </a:p>
          <a:p>
            <a:r>
              <a:rPr lang="en-US"/>
              <a:t>6) the statute of limitations for the passing or execution of a judgement of conviction has expired;</a:t>
            </a:r>
            <a:endParaRPr lang="en-US"/>
          </a:p>
          <a:p>
            <a:r>
              <a:rPr lang="en-US"/>
              <a:t>7) the person is released from penalty under an act of amnesty or by granting clemency;</a:t>
            </a:r>
            <a:endParaRPr lang="en-US"/>
          </a:p>
          <a:p>
            <a:r>
              <a:rPr lang="en-US"/>
              <a:t>8) there exist other grounds provided for by treaties to which the Republic of Lithuania is party.</a:t>
            </a:r>
            <a:endParaRPr lang="en-US"/>
          </a:p>
        </p:txBody>
      </p:sp>
      <p:sp>
        <p:nvSpPr>
          <p:cNvPr id="4" name="Content Placeholder 3"/>
          <p:cNvSpPr>
            <a:spLocks noGrp="1"/>
          </p:cNvSpPr>
          <p:nvPr>
            <p:ph sz="half" idx="2"/>
          </p:nvPr>
        </p:nvSpPr>
        <p:spPr/>
        <p:txBody>
          <a:bodyPr>
            <a:normAutofit fontScale="40000"/>
          </a:bodyPr>
          <a:p>
            <a:r>
              <a:rPr lang="en-US"/>
              <a:t>Lietuvos Respublikos pilietis ar užsienietis gali būti neišduodamas, jeigu:</a:t>
            </a:r>
            <a:endParaRPr lang="en-US"/>
          </a:p>
          <a:p>
            <a:r>
              <a:rPr lang="en-US"/>
              <a:t>1) padaryta veika pagal šį kodeksą nelaikoma nusikaltimu ar baudžiamuoju nusižengimu; </a:t>
            </a:r>
            <a:endParaRPr lang="en-US"/>
          </a:p>
          <a:p>
            <a:r>
              <a:rPr lang="en-US"/>
              <a:t>2) nusikalstama veika padaryta Lietuvos valstybės teritorijoje;</a:t>
            </a:r>
            <a:endParaRPr lang="en-US"/>
          </a:p>
          <a:p>
            <a:r>
              <a:rPr lang="en-US"/>
              <a:t>3) asmuo persekiojamas už politinio pobūdžio nusikaltimą;</a:t>
            </a:r>
            <a:endParaRPr lang="en-US"/>
          </a:p>
          <a:p>
            <a:r>
              <a:rPr lang="en-US"/>
              <a:t>4) asmuo už padarytą nusikalstamą veiką buvo nuteistas, išteisintas ar atleistas nuo baudžiamosios atsakomybės ar bausmės;</a:t>
            </a:r>
            <a:endParaRPr lang="en-US"/>
          </a:p>
          <a:p>
            <a:r>
              <a:rPr lang="en-US"/>
              <a:t>5) asmeniui už padarytą nusikaltimą kitoje valstybėje gali būti taikoma mirties bausmė;</a:t>
            </a:r>
            <a:endParaRPr lang="en-US"/>
          </a:p>
          <a:p>
            <a:r>
              <a:rPr lang="en-US"/>
              <a:t>6) suėjo apkaltinamojo nuosprendžio priėmimo ar vykdymo senaties terminas;</a:t>
            </a:r>
            <a:endParaRPr lang="en-US"/>
          </a:p>
          <a:p>
            <a:r>
              <a:rPr lang="en-US"/>
              <a:t>7) asmuo atleistas nuo bausmės pagal amnestijos aktą arba malonės tvarka;</a:t>
            </a:r>
            <a:endParaRPr lang="en-US"/>
          </a:p>
          <a:p>
            <a:r>
              <a:rPr lang="en-US"/>
              <a:t>8) yra kitų Lietuvos Respublikos tarptautinėse sutartyse numatytų pagrindų.</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sz="3200">
                <a:sym typeface="+mn-ea"/>
              </a:rPr>
              <a:t>Surrender of a Person under the European Arrest Warrant</a:t>
            </a:r>
            <a:br>
              <a:rPr lang="en-US" sz="3200">
                <a:sym typeface="+mn-ea"/>
              </a:rPr>
            </a:br>
            <a:r>
              <a:rPr lang="en-US" sz="3200">
                <a:sym typeface="+mn-ea"/>
              </a:rPr>
              <a:t>Asmens perdavimas pagal Europos arešto orderį </a:t>
            </a:r>
            <a:endParaRPr lang="en-US" sz="3200">
              <a:sym typeface="+mn-ea"/>
            </a:endParaRPr>
          </a:p>
        </p:txBody>
      </p:sp>
      <p:sp>
        <p:nvSpPr>
          <p:cNvPr id="3" name="Content Placeholder 2"/>
          <p:cNvSpPr>
            <a:spLocks noGrp="1"/>
          </p:cNvSpPr>
          <p:nvPr>
            <p:ph sz="half" idx="1"/>
          </p:nvPr>
        </p:nvSpPr>
        <p:spPr/>
        <p:txBody>
          <a:bodyPr>
            <a:normAutofit fontScale="60000"/>
          </a:bodyPr>
          <a:p>
            <a:endParaRPr lang="en-US"/>
          </a:p>
          <a:p>
            <a:r>
              <a:rPr lang="en-US"/>
              <a:t>On the basis of the European arrest warrant, a citizen of the Republic of Lithuania or an alien who is suspected of commission of a criminal act in the issuing Member State or who has been imposed a custodial sentence, but has not served it shall be surrendered to the issuing Member State.</a:t>
            </a:r>
            <a:endParaRPr lang="en-US"/>
          </a:p>
          <a:p>
            <a:r>
              <a:rPr lang="en-US"/>
              <a:t>2. A citizen of the Republic of Lithuania or an alien shall be surrendered under the European arrest warrant only where the criminal act committed by him is punishable, according to laws of the issuing Member State, by a custodial sentence of at least one year and where the European arrest warrant has been issued in connection with the execution of a custodial sentence which has already been imposed, only where the duration of the sentence imposed is at least four months.</a:t>
            </a:r>
            <a:endParaRPr lang="en-US"/>
          </a:p>
        </p:txBody>
      </p:sp>
      <p:sp>
        <p:nvSpPr>
          <p:cNvPr id="4" name="Content Placeholder 3"/>
          <p:cNvSpPr>
            <a:spLocks noGrp="1"/>
          </p:cNvSpPr>
          <p:nvPr>
            <p:ph sz="half" idx="2"/>
          </p:nvPr>
        </p:nvSpPr>
        <p:spPr/>
        <p:txBody>
          <a:bodyPr>
            <a:normAutofit fontScale="60000"/>
          </a:bodyPr>
          <a:p>
            <a:endParaRPr lang="en-US"/>
          </a:p>
          <a:p>
            <a:r>
              <a:rPr lang="en-US"/>
              <a:t>Remiantis Europos arešto orderiu, Lietuvos Respublikos pilietis ar užsienietis, Europos arešto orderį išdavusioje valstybėje įtariamas nusikalstamos veikos padarymu arba šioje valstybėje nubaustas su laisvės atėmimu susijusia bausme, tačiau jos neatlikęs, perduodamas Europos arešto orderį išdavusiai valstybei. </a:t>
            </a:r>
            <a:endParaRPr lang="en-US"/>
          </a:p>
          <a:p>
            <a:r>
              <a:rPr lang="en-US"/>
              <a:t>Lietuvos Respublikos pilietis ar užsienietis pagal Europos arešto orderį perduodamas tik tuo atveju, jeigu pagal šį orderį išdavusios valstybės įstatymus už jo padarytą nusikalstamą veiką yra numatyta bent vienerių metų su laisvės atėmimu susijusi bausmė, o jeigu Europos arešto orderis buvo išduotas dėl jau paskirtos su laisvės atėmimu susijusios bausmės vykdymo, – tik kai paskirtos bausmės terminas yra ne trumpesnis negu keturi mėnesiai.</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Types of Criminal Acts</a:t>
            </a:r>
            <a:br>
              <a:rPr lang="en-US">
                <a:sym typeface="+mn-ea"/>
              </a:rPr>
            </a:br>
            <a:r>
              <a:rPr lang="en-US">
                <a:sym typeface="+mn-ea"/>
              </a:rPr>
              <a:t>Nusikalstamų veikų rūšys</a:t>
            </a:r>
            <a:endParaRPr lang="en-US">
              <a:sym typeface="+mn-ea"/>
            </a:endParaRPr>
          </a:p>
        </p:txBody>
      </p:sp>
      <p:sp>
        <p:nvSpPr>
          <p:cNvPr id="3" name="Content Placeholder 2"/>
          <p:cNvSpPr>
            <a:spLocks noGrp="1"/>
          </p:cNvSpPr>
          <p:nvPr>
            <p:ph sz="half" idx="1"/>
          </p:nvPr>
        </p:nvSpPr>
        <p:spPr/>
        <p:txBody>
          <a:bodyPr/>
          <a:p>
            <a:endParaRPr lang="en-US"/>
          </a:p>
          <a:p>
            <a:r>
              <a:rPr lang="en-US"/>
              <a:t>Criminal acts shall be divided into crimes and misdemeanours.</a:t>
            </a:r>
            <a:endParaRPr lang="en-US"/>
          </a:p>
        </p:txBody>
      </p:sp>
      <p:sp>
        <p:nvSpPr>
          <p:cNvPr id="4" name="Content Placeholder 3"/>
          <p:cNvSpPr>
            <a:spLocks noGrp="1"/>
          </p:cNvSpPr>
          <p:nvPr>
            <p:ph sz="half" idx="2"/>
          </p:nvPr>
        </p:nvSpPr>
        <p:spPr/>
        <p:txBody>
          <a:bodyPr/>
          <a:p>
            <a:endParaRPr lang="en-US"/>
          </a:p>
          <a:p>
            <a:r>
              <a:rPr lang="en-US"/>
              <a:t>Nusikalstamos veikos skirstomos į nusikaltimus ir baudžiamuosius nusižengimus.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Crime</a:t>
            </a:r>
            <a:br>
              <a:rPr lang="en-US">
                <a:sym typeface="+mn-ea"/>
              </a:rPr>
            </a:br>
            <a:r>
              <a:rPr lang="en-US">
                <a:sym typeface="+mn-ea"/>
              </a:rPr>
              <a:t>Nusikaltimas</a:t>
            </a:r>
            <a:endParaRPr lang="en-US">
              <a:sym typeface="+mn-ea"/>
            </a:endParaRPr>
          </a:p>
        </p:txBody>
      </p:sp>
      <p:sp>
        <p:nvSpPr>
          <p:cNvPr id="3" name="Content Placeholder 2"/>
          <p:cNvSpPr>
            <a:spLocks noGrp="1"/>
          </p:cNvSpPr>
          <p:nvPr>
            <p:ph sz="half" idx="1"/>
          </p:nvPr>
        </p:nvSpPr>
        <p:spPr/>
        <p:txBody>
          <a:bodyPr>
            <a:normAutofit fontScale="90000"/>
          </a:bodyPr>
          <a:p>
            <a:endParaRPr lang="en-US"/>
          </a:p>
          <a:p>
            <a:r>
              <a:rPr lang="en-US"/>
              <a:t>A crime shall be a dangerous act (act or omission) forbidden under </a:t>
            </a:r>
            <a:r>
              <a:rPr lang="lt-LT" altLang="en-US"/>
              <a:t>Criminal</a:t>
            </a:r>
            <a:r>
              <a:rPr lang="en-US"/>
              <a:t> Code and punishable with a custodial sentence.</a:t>
            </a:r>
            <a:endParaRPr lang="en-US"/>
          </a:p>
          <a:p>
            <a:r>
              <a:rPr lang="en-US"/>
              <a:t>Crimes shall be committed with intent and through negligence. Premeditated crimes are divided into minor, less serious, serious and grave crimes.</a:t>
            </a:r>
            <a:endParaRPr lang="en-US"/>
          </a:p>
          <a:p>
            <a:endParaRPr lang="en-US"/>
          </a:p>
        </p:txBody>
      </p:sp>
      <p:sp>
        <p:nvSpPr>
          <p:cNvPr id="4" name="Content Placeholder 3"/>
          <p:cNvSpPr>
            <a:spLocks noGrp="1"/>
          </p:cNvSpPr>
          <p:nvPr>
            <p:ph sz="half" idx="2"/>
          </p:nvPr>
        </p:nvSpPr>
        <p:spPr/>
        <p:txBody>
          <a:bodyPr>
            <a:normAutofit/>
          </a:bodyPr>
          <a:p>
            <a:endParaRPr lang="en-US"/>
          </a:p>
          <a:p>
            <a:r>
              <a:rPr lang="en-US"/>
              <a:t>Nusikaltimas yra pavojinga ir </a:t>
            </a:r>
            <a:r>
              <a:rPr lang="lt-LT" altLang="en-US"/>
              <a:t>BK</a:t>
            </a:r>
            <a:r>
              <a:rPr lang="en-US"/>
              <a:t> uždrausta veika (veikimas ar neveikimas), už kurią numatyta laisvės atėmimo bausmė. </a:t>
            </a:r>
            <a:endParaRPr lang="en-US"/>
          </a:p>
          <a:p>
            <a:r>
              <a:rPr lang="en-US"/>
              <a:t>Nusikaltimai yra tyčiniai ir neatsargūs. Tyčiniai nusikaltimai skirstomi į nesunkius, apysunkius, sunkius ir labai sunkius.</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Crime</a:t>
            </a:r>
            <a:br>
              <a:rPr lang="en-US">
                <a:sym typeface="+mn-ea"/>
              </a:rPr>
            </a:br>
            <a:r>
              <a:rPr lang="en-US">
                <a:sym typeface="+mn-ea"/>
              </a:rPr>
              <a:t>Nusikaltimas</a:t>
            </a:r>
            <a:endParaRPr lang="en-US">
              <a:sym typeface="+mn-ea"/>
            </a:endParaRPr>
          </a:p>
        </p:txBody>
      </p:sp>
      <p:sp>
        <p:nvSpPr>
          <p:cNvPr id="3" name="Content Placeholder 2"/>
          <p:cNvSpPr>
            <a:spLocks noGrp="1"/>
          </p:cNvSpPr>
          <p:nvPr>
            <p:ph sz="half" idx="1"/>
          </p:nvPr>
        </p:nvSpPr>
        <p:spPr/>
        <p:txBody>
          <a:bodyPr>
            <a:normAutofit fontScale="60000"/>
          </a:bodyPr>
          <a:p>
            <a:endParaRPr lang="en-US"/>
          </a:p>
          <a:p>
            <a:r>
              <a:rPr lang="en-US"/>
              <a:t>A minor crime is a premeditated crime punishable, under the criminal law, by a custodial sentence of the maximum duration of three years.</a:t>
            </a:r>
            <a:endParaRPr lang="en-US"/>
          </a:p>
          <a:p>
            <a:r>
              <a:rPr lang="en-US"/>
              <a:t>A less serious crime is a premeditated crime punishable, under the criminal law, by a custodial sentence of the maximum duration in excess of three years, but not exceeding six years of imprisonment.</a:t>
            </a:r>
            <a:endParaRPr lang="en-US"/>
          </a:p>
          <a:p>
            <a:r>
              <a:rPr lang="en-US"/>
              <a:t>A serious crime is a premeditated crime punishable, under the criminal law, by a custodial sentence of the duration in excess of three years, but not exceeding ten years of imprisonment.</a:t>
            </a:r>
            <a:endParaRPr lang="en-US"/>
          </a:p>
          <a:p>
            <a:r>
              <a:rPr lang="en-US"/>
              <a:t>A grave crime is a premeditated crime punishable, under the criminal law, by a custodial sentence of the maximum duration in excess of ten years.</a:t>
            </a:r>
            <a:endParaRPr lang="en-US"/>
          </a:p>
        </p:txBody>
      </p:sp>
      <p:sp>
        <p:nvSpPr>
          <p:cNvPr id="4" name="Content Placeholder 3"/>
          <p:cNvSpPr>
            <a:spLocks noGrp="1"/>
          </p:cNvSpPr>
          <p:nvPr>
            <p:ph sz="half" idx="2"/>
          </p:nvPr>
        </p:nvSpPr>
        <p:spPr/>
        <p:txBody>
          <a:bodyPr>
            <a:normAutofit fontScale="60000"/>
          </a:bodyPr>
          <a:p>
            <a:endParaRPr lang="en-US"/>
          </a:p>
          <a:p>
            <a:r>
              <a:rPr lang="en-US"/>
              <a:t>Nesunkus nusikaltimas yra tyčinis nusikaltimas, už kurį baudžiamajame įstatyme numatyta didžiausia bausmė neviršija trejų metų laisvės atėmimo.</a:t>
            </a:r>
            <a:endParaRPr lang="en-US"/>
          </a:p>
          <a:p>
            <a:r>
              <a:rPr lang="en-US"/>
              <a:t>Apysunkis nusikaltimas yra tyčinis nusikaltimas, už kurį baudžiamajame įstatyme numatyta didžiausia bausmė viršija trejus metus laisvės atėmimo, bet neviršija šešerių metų laisvės atėmimo.</a:t>
            </a:r>
            <a:endParaRPr lang="en-US"/>
          </a:p>
          <a:p>
            <a:r>
              <a:rPr lang="en-US"/>
              <a:t>Sunkus nusikaltimas yra tyčinis nusikaltimas, už kurį baudžiamajame įstatyme numatyta didžiausia bausmė viršija šešerius metus laisvės atėmimo, bet neviršija dešimties metų laisvės atėmimo.</a:t>
            </a:r>
            <a:endParaRPr lang="en-US"/>
          </a:p>
          <a:p>
            <a:r>
              <a:rPr lang="en-US"/>
              <a:t>Labai sunkus nusikaltimas yra tyčinis nusikaltimas, už kurį baudžiamajame įstatyme numatyta didžiausia bausmė viršija dešimt metų laisvės atėmimo.</a:t>
            </a:r>
            <a:endParaRPr lang="en-US"/>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18276</Words>
  <Application>WPS Presentation</Application>
  <PresentationFormat>Widescreen</PresentationFormat>
  <Paragraphs>266</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SimSun</vt:lpstr>
      <vt:lpstr>Wingdings</vt:lpstr>
      <vt:lpstr>Calibri Light</vt:lpstr>
      <vt:lpstr>Calibri</vt:lpstr>
      <vt:lpstr>Microsoft YaHei</vt:lpstr>
      <vt:lpstr>Arial Unicode MS</vt:lpstr>
      <vt:lpstr>Green Color</vt:lpstr>
      <vt:lpstr>PowerPoint 演示文稿</vt:lpstr>
      <vt:lpstr>PowerPoint 演示文稿</vt:lpstr>
      <vt:lpstr>PowerPoint 演示文稿</vt:lpstr>
      <vt:lpstr>PowerPoint 演示文稿</vt:lpstr>
      <vt:lpstr>Extradition/Ekstradicija</vt:lpstr>
      <vt:lpstr>PowerPoint 演示文稿</vt:lpstr>
      <vt:lpstr>PowerPoint 演示文稿</vt:lpstr>
      <vt:lpstr>PowerPoint 演示文稿</vt:lpstr>
      <vt:lpstr>Crime Nusikaltimas</vt:lpstr>
      <vt:lpstr>PowerPoint 演示文稿</vt:lpstr>
      <vt:lpstr>PowerPoint 演示文稿</vt:lpstr>
      <vt:lpstr>Age at which a Person Becomes Liable under the Criminal Law Amžius, nuo kurio asmuo atsako pagal baudžiamuosius įstatymus</vt:lpstr>
      <vt:lpstr>Age at which a Person Becomes Liable under the Criminal Law Amžius, nuo kurio asmuo atsako pagal baudžiamuosius įstatymus</vt:lpstr>
      <vt:lpstr>PowerPoint 演示文稿</vt:lpstr>
      <vt:lpstr>PowerPoint 演示文稿</vt:lpstr>
      <vt:lpstr>PowerPoint 演示文稿</vt:lpstr>
      <vt:lpstr>Repeat Offence Nusikaltimų recidyvase </vt:lpstr>
      <vt:lpstr>Penalty and Purpose Thereof Bausmė ir jos paskirtis</vt:lpstr>
      <vt:lpstr>PowerPoint 演示文稿</vt:lpstr>
      <vt:lpstr>PowerPoint 演示文稿</vt:lpstr>
      <vt:lpstr>Types of Penalties Bausmių rūšys </vt:lpstr>
      <vt:lpstr>PowerPoint 演示文稿</vt:lpstr>
      <vt:lpstr>PowerPoint 演示文稿</vt:lpstr>
      <vt:lpstr>PowerPoint 演示文稿</vt:lpstr>
      <vt:lpstr>Amnesty Amnestija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Criminal Law</dc:title>
  <dc:creator/>
  <cp:lastModifiedBy>Gena the Green</cp:lastModifiedBy>
  <cp:revision>2</cp:revision>
  <dcterms:created xsi:type="dcterms:W3CDTF">2019-12-12T11:04:42Z</dcterms:created>
  <dcterms:modified xsi:type="dcterms:W3CDTF">2019-12-12T11:05:55Z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