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0" r:id="rId8"/>
    <p:sldId id="261" r:id="rId9"/>
    <p:sldId id="262" r:id="rId10"/>
    <p:sldId id="263" r:id="rId11"/>
    <p:sldId id="267" r:id="rId12"/>
    <p:sldId id="266" r:id="rId13"/>
    <p:sldId id="264"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61A5D-4B53-48B5-AB41-54676FBD4F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561A5D-4B53-48B5-AB41-54676FBD4F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561A5D-4B53-48B5-AB41-54676FBD4F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561A5D-4B53-48B5-AB41-54676FBD4F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2561A5D-4B53-48B5-AB41-54676FBD4F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2561A5D-4B53-48B5-AB41-54676FBD4FE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2561A5D-4B53-48B5-AB41-54676FBD4FE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561A5D-4B53-48B5-AB41-54676FBD4FE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61A5D-4B53-48B5-AB41-54676FBD4FE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2561A5D-4B53-48B5-AB41-54676FBD4FE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2561A5D-4B53-48B5-AB41-54676FBD4FE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A447A-F89C-4512-A2A5-44ECA2C76B8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61A5D-4B53-48B5-AB41-54676FBD4FE1}"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A447A-F89C-4512-A2A5-44ECA2C76B8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altLang="en-US"/>
              <a:t>Family law</a:t>
            </a:r>
            <a:endParaRPr lang="lt-LT" altLang="en-US"/>
          </a:p>
        </p:txBody>
      </p:sp>
      <p:sp>
        <p:nvSpPr>
          <p:cNvPr id="3" name="Subtitle 2"/>
          <p:cNvSpPr>
            <a:spLocks noGrp="1"/>
          </p:cNvSpPr>
          <p:nvPr>
            <p:ph type="subTitle" idx="1"/>
          </p:nvPr>
        </p:nvSpPr>
        <p:spPr/>
        <p:txBody>
          <a:bodyPr/>
          <a:lstStyle/>
          <a:p>
            <a:r>
              <a:rPr lang="lt-LT"/>
              <a:t>Šeimos teisė</a:t>
            </a:r>
            <a:endParaRPr lang="lt-L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b="1" dirty="0"/>
              <a:t>Nullity of a fictitious (‘sham’) </a:t>
            </a:r>
            <a:r>
              <a:rPr lang="en-GB" sz="2800" b="1" dirty="0" smtClean="0"/>
              <a:t>marriage</a:t>
            </a:r>
            <a:br>
              <a:rPr lang="lt-LT" sz="2800" b="1" dirty="0" smtClean="0"/>
            </a:br>
            <a:r>
              <a:rPr lang="lt-LT" sz="2800" b="1" dirty="0" smtClean="0"/>
              <a:t>Fiktyvios santuokos pripažinimas negaliojančia </a:t>
            </a:r>
            <a:br>
              <a:rPr lang="en-US" sz="2800" dirty="0" smtClean="0"/>
            </a:br>
            <a:endParaRPr lang="en-US" sz="2800" dirty="0"/>
          </a:p>
        </p:txBody>
      </p:sp>
      <p:sp>
        <p:nvSpPr>
          <p:cNvPr id="3" name="Content Placeholder 2"/>
          <p:cNvSpPr>
            <a:spLocks noGrp="1"/>
          </p:cNvSpPr>
          <p:nvPr>
            <p:ph sz="half" idx="1"/>
          </p:nvPr>
        </p:nvSpPr>
        <p:spPr/>
        <p:txBody>
          <a:bodyPr>
            <a:normAutofit/>
          </a:bodyPr>
          <a:lstStyle/>
          <a:p>
            <a:r>
              <a:rPr lang="en-GB" dirty="0"/>
              <a:t>A marriage formed fictitiously without the true intention of creating a legal family relationship may be declared null and</a:t>
            </a:r>
            <a:r>
              <a:rPr lang="en-GB" b="1" dirty="0"/>
              <a:t> </a:t>
            </a:r>
            <a:r>
              <a:rPr lang="en-GB" dirty="0"/>
              <a:t>void on the petition of either spouse</a:t>
            </a:r>
            <a:r>
              <a:rPr lang="en-GB" b="1" dirty="0"/>
              <a:t> </a:t>
            </a:r>
            <a:r>
              <a:rPr lang="en-GB" dirty="0"/>
              <a:t>or a public prosecutor.</a:t>
            </a:r>
            <a:endParaRPr lang="en-US" dirty="0"/>
          </a:p>
          <a:p>
            <a:endParaRPr lang="en-US" dirty="0"/>
          </a:p>
        </p:txBody>
      </p:sp>
      <p:sp>
        <p:nvSpPr>
          <p:cNvPr id="4" name="Content Placeholder 3"/>
          <p:cNvSpPr>
            <a:spLocks noGrp="1"/>
          </p:cNvSpPr>
          <p:nvPr>
            <p:ph sz="half" idx="2"/>
          </p:nvPr>
        </p:nvSpPr>
        <p:spPr/>
        <p:txBody>
          <a:bodyPr>
            <a:normAutofit/>
          </a:bodyPr>
          <a:lstStyle/>
          <a:p>
            <a:r>
              <a:rPr lang="lt-LT" dirty="0" smtClean="0"/>
              <a:t>Santuoka</a:t>
            </a:r>
            <a:r>
              <a:rPr lang="lt-LT" dirty="0"/>
              <a:t>, sudaryta tik dėl akių, neturint tikslo sukurti šeimos teisinius santykius, gali būti pripažinta negaliojančia pagal vieno iš sutuoktinių arba prokuroro ieškinį.</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b="1" dirty="0"/>
              <a:t>DISSOLUTION OF MARRIAGE</a:t>
            </a:r>
            <a:br>
              <a:rPr lang="en-US" dirty="0"/>
            </a:br>
            <a:r>
              <a:rPr lang="lt-LT" dirty="0" smtClean="0"/>
              <a:t>Santuokos pabaiga</a:t>
            </a:r>
            <a:endParaRPr lang="en-US" dirty="0"/>
          </a:p>
        </p:txBody>
      </p:sp>
      <p:sp>
        <p:nvSpPr>
          <p:cNvPr id="5" name="Content Placeholder 4"/>
          <p:cNvSpPr>
            <a:spLocks noGrp="1"/>
          </p:cNvSpPr>
          <p:nvPr>
            <p:ph sz="half" idx="1"/>
          </p:nvPr>
        </p:nvSpPr>
        <p:spPr/>
        <p:txBody>
          <a:bodyPr>
            <a:normAutofit fontScale="77500" lnSpcReduction="20000"/>
          </a:bodyPr>
          <a:lstStyle/>
          <a:p>
            <a:r>
              <a:rPr lang="en-GB" dirty="0" smtClean="0"/>
              <a:t>A </a:t>
            </a:r>
            <a:r>
              <a:rPr lang="en-GB" dirty="0"/>
              <a:t>marriage is dissolved by the death of one of the spouses or by termination by the operation of law.</a:t>
            </a:r>
            <a:endParaRPr lang="en-US" dirty="0"/>
          </a:p>
          <a:p>
            <a:r>
              <a:rPr lang="en-GB" dirty="0" smtClean="0"/>
              <a:t>A </a:t>
            </a:r>
            <a:r>
              <a:rPr lang="en-GB" dirty="0"/>
              <a:t>marriage may be dissolved by the mutual consent of the spouses, on the application of one of the spouses or through the fault of a spouse (spouses</a:t>
            </a:r>
            <a:r>
              <a:rPr lang="en-GB" dirty="0" smtClean="0"/>
              <a:t>).</a:t>
            </a:r>
            <a:endParaRPr lang="lt-LT" dirty="0" smtClean="0"/>
          </a:p>
          <a:p>
            <a:r>
              <a:rPr lang="en-GB" dirty="0"/>
              <a:t>A marriage is dissolved by the death or a court judgement of presumption of death of one of the spouses.</a:t>
            </a:r>
            <a:endParaRPr lang="en-US" dirty="0"/>
          </a:p>
          <a:p>
            <a:endParaRPr lang="en-US" dirty="0"/>
          </a:p>
        </p:txBody>
      </p:sp>
      <p:sp>
        <p:nvSpPr>
          <p:cNvPr id="6" name="Content Placeholder 5"/>
          <p:cNvSpPr>
            <a:spLocks noGrp="1"/>
          </p:cNvSpPr>
          <p:nvPr>
            <p:ph sz="half" idx="2"/>
          </p:nvPr>
        </p:nvSpPr>
        <p:spPr/>
        <p:txBody>
          <a:bodyPr>
            <a:normAutofit fontScale="77500" lnSpcReduction="20000"/>
          </a:bodyPr>
          <a:lstStyle/>
          <a:p>
            <a:r>
              <a:rPr lang="lt-LT" dirty="0" smtClean="0"/>
              <a:t>Santuoka </a:t>
            </a:r>
            <a:r>
              <a:rPr lang="lt-LT" dirty="0"/>
              <a:t>baigiasi, kai vienas sutuoktinis miršta arba santuoka nutraukiama įstatymų nustatyta tvarka.</a:t>
            </a:r>
            <a:endParaRPr lang="en-US" dirty="0"/>
          </a:p>
          <a:p>
            <a:r>
              <a:rPr lang="lt-LT" dirty="0" smtClean="0"/>
              <a:t>Santuoka </a:t>
            </a:r>
            <a:r>
              <a:rPr lang="lt-LT" dirty="0"/>
              <a:t>gali būti nutraukta abiejų sutuoktinių bendru sutikimu, vieno sutuoktinio prašymu arba dėl sutuoktinių (sutuoktinio) kaltės.</a:t>
            </a:r>
            <a:endParaRPr lang="en-US" dirty="0"/>
          </a:p>
          <a:p>
            <a:r>
              <a:rPr lang="lt-LT" dirty="0"/>
              <a:t>Santuoka baigiasi, kai vienas sutuoktinis miršta arba teismas sprendimu paskelbia jį mirusiu.</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676400"/>
          </a:xfrm>
        </p:spPr>
        <p:txBody>
          <a:bodyPr>
            <a:normAutofit/>
          </a:bodyPr>
          <a:lstStyle/>
          <a:p>
            <a:r>
              <a:rPr lang="en-GB" sz="2700" b="1" cap="all" dirty="0" smtClean="0"/>
              <a:t>DIVORCE </a:t>
            </a:r>
            <a:r>
              <a:rPr lang="en-GB" sz="2700" b="1" cap="all" dirty="0"/>
              <a:t>BY THE MUTUAL CONSENT OF THE </a:t>
            </a:r>
            <a:r>
              <a:rPr lang="en-GB" sz="2700" b="1" cap="all" dirty="0" smtClean="0"/>
              <a:t>SPOUSES</a:t>
            </a:r>
            <a:br>
              <a:rPr lang="lt-LT" sz="2700" b="1" cap="all" dirty="0" smtClean="0"/>
            </a:br>
            <a:r>
              <a:rPr lang="lt-LT" sz="2700" b="1" cap="all" dirty="0"/>
              <a:t>Santuokos nutraukimas abiejų sutuoktinių </a:t>
            </a:r>
            <a:br>
              <a:rPr lang="lt-LT" sz="2700" b="1" cap="all" dirty="0"/>
            </a:br>
            <a:r>
              <a:rPr lang="lt-LT" sz="2700" b="1" cap="all" dirty="0"/>
              <a:t>bendru </a:t>
            </a:r>
            <a:r>
              <a:rPr lang="lt-LT" sz="2700" b="1" cap="all" dirty="0" smtClean="0"/>
              <a:t>sutikimu</a:t>
            </a:r>
            <a:endParaRPr lang="en-US" dirty="0"/>
          </a:p>
        </p:txBody>
      </p:sp>
      <p:sp>
        <p:nvSpPr>
          <p:cNvPr id="5" name="Content Placeholder 4"/>
          <p:cNvSpPr>
            <a:spLocks noGrp="1"/>
          </p:cNvSpPr>
          <p:nvPr>
            <p:ph sz="half" idx="1"/>
          </p:nvPr>
        </p:nvSpPr>
        <p:spPr/>
        <p:txBody>
          <a:bodyPr>
            <a:normAutofit fontScale="62500" lnSpcReduction="20000"/>
          </a:bodyPr>
          <a:lstStyle/>
          <a:p>
            <a:r>
              <a:rPr lang="en-GB" dirty="0" smtClean="0"/>
              <a:t>A </a:t>
            </a:r>
            <a:r>
              <a:rPr lang="en-GB" dirty="0"/>
              <a:t>marriage may be dissolved by the mutual consent of the spouses provided all the following conditions have been satisfied:</a:t>
            </a:r>
            <a:endParaRPr lang="en-US" dirty="0"/>
          </a:p>
          <a:p>
            <a:r>
              <a:rPr lang="en-GB" dirty="0"/>
              <a:t>1)	over a year has elapsed from the commencement of the marriage;</a:t>
            </a:r>
            <a:endParaRPr lang="en-US" dirty="0"/>
          </a:p>
          <a:p>
            <a:r>
              <a:rPr lang="en-GB" dirty="0"/>
              <a:t>2)	the spouses have made a contract in respect of the consequences of their divorce (property adjustment, maintenance payments for the children, etc.);</a:t>
            </a:r>
            <a:endParaRPr lang="en-US" dirty="0"/>
          </a:p>
          <a:p>
            <a:r>
              <a:rPr lang="en-GB" dirty="0"/>
              <a:t>3)	both the spouses have full active legal capacity.</a:t>
            </a:r>
            <a:endParaRPr lang="en-US" dirty="0"/>
          </a:p>
          <a:p>
            <a:r>
              <a:rPr lang="en-GB" dirty="0" smtClean="0"/>
              <a:t>In </a:t>
            </a:r>
            <a:r>
              <a:rPr lang="en-GB" dirty="0"/>
              <a:t>cases provided for in this Article divorce shall be obtained under simplified procedures.</a:t>
            </a:r>
            <a:endParaRPr lang="en-US" dirty="0"/>
          </a:p>
          <a:p>
            <a:endParaRPr lang="en-US" dirty="0"/>
          </a:p>
        </p:txBody>
      </p:sp>
      <p:sp>
        <p:nvSpPr>
          <p:cNvPr id="6" name="Content Placeholder 5"/>
          <p:cNvSpPr>
            <a:spLocks noGrp="1"/>
          </p:cNvSpPr>
          <p:nvPr>
            <p:ph sz="half" idx="2"/>
          </p:nvPr>
        </p:nvSpPr>
        <p:spPr/>
        <p:txBody>
          <a:bodyPr>
            <a:normAutofit fontScale="62500" lnSpcReduction="20000"/>
          </a:bodyPr>
          <a:lstStyle/>
          <a:p>
            <a:r>
              <a:rPr lang="lt-LT" dirty="0"/>
              <a:t>Sutuoktinių bendru sutikimu santuoka gali būti nutraukta, jeigu yra visos šios sąlygos:</a:t>
            </a:r>
            <a:endParaRPr lang="en-US" dirty="0"/>
          </a:p>
          <a:p>
            <a:r>
              <a:rPr lang="lt-LT" dirty="0"/>
              <a:t>1) nuo santuokos sudarymo yra praėję daugiau nei vieneri metai;</a:t>
            </a:r>
            <a:endParaRPr lang="en-US" dirty="0"/>
          </a:p>
          <a:p>
            <a:r>
              <a:rPr lang="lt-LT" dirty="0"/>
              <a:t>2) abu sutuoktiniai yra sudarę sutartį dėl santuokos nutraukimo pasekmių (turto padalijimo, vaikų išlaikymo ir pan.);</a:t>
            </a:r>
            <a:endParaRPr lang="en-US" dirty="0"/>
          </a:p>
          <a:p>
            <a:r>
              <a:rPr lang="lt-LT" dirty="0"/>
              <a:t>3) abu sutuoktiniai yra visiškai veiksnūs šioje srityje.</a:t>
            </a:r>
            <a:endParaRPr lang="en-US" dirty="0"/>
          </a:p>
          <a:p>
            <a:r>
              <a:rPr lang="lt-LT" dirty="0" smtClean="0"/>
              <a:t>Santuoka </a:t>
            </a:r>
            <a:r>
              <a:rPr lang="lt-LT" dirty="0"/>
              <a:t>šio straipsnio numatytais atvejais nutraukiama supaprastinto proceso tvarka.</a:t>
            </a:r>
            <a:endParaRPr lang="en-US"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700" b="1" dirty="0"/>
              <a:t>DIVORCE ON THE APPLICATION OF ONE OF THE </a:t>
            </a:r>
            <a:r>
              <a:rPr lang="en-GB" sz="2700" b="1" dirty="0" smtClean="0"/>
              <a:t>SPOUSES</a:t>
            </a:r>
            <a:br>
              <a:rPr lang="lt-LT" sz="2700" b="1" dirty="0" smtClean="0"/>
            </a:br>
            <a:r>
              <a:rPr lang="lt-LT" sz="2700" b="1" cap="all" dirty="0" smtClean="0"/>
              <a:t>Santuokos </a:t>
            </a:r>
            <a:r>
              <a:rPr lang="lt-LT" sz="2700" b="1" cap="all" dirty="0"/>
              <a:t>nutraukimas vieno </a:t>
            </a:r>
            <a:r>
              <a:rPr lang="lt-LT" sz="2700" b="1" cap="all" dirty="0" err="1"/>
              <a:t>sutuoktiniO</a:t>
            </a:r>
            <a:r>
              <a:rPr lang="lt-LT" sz="2700" b="1" cap="all" dirty="0"/>
              <a:t> </a:t>
            </a:r>
            <a:r>
              <a:rPr lang="lt-LT" sz="2700" b="1" cap="all" dirty="0" err="1" smtClean="0"/>
              <a:t>PRAŠYMu</a:t>
            </a:r>
            <a:endParaRPr lang="en-US" dirty="0"/>
          </a:p>
        </p:txBody>
      </p:sp>
      <p:sp>
        <p:nvSpPr>
          <p:cNvPr id="3" name="Content Placeholder 2"/>
          <p:cNvSpPr>
            <a:spLocks noGrp="1"/>
          </p:cNvSpPr>
          <p:nvPr>
            <p:ph sz="half" idx="1"/>
          </p:nvPr>
        </p:nvSpPr>
        <p:spPr/>
        <p:txBody>
          <a:bodyPr>
            <a:normAutofit fontScale="62500" lnSpcReduction="20000"/>
          </a:bodyPr>
          <a:lstStyle/>
          <a:p>
            <a:r>
              <a:rPr lang="en-GB" dirty="0"/>
              <a:t>A marriage may be dissolved on the application of one of the spouses filed with the court of the district where the applicant resides, if at least one of the following conditions are satisfied;</a:t>
            </a:r>
            <a:endParaRPr lang="en-US" dirty="0"/>
          </a:p>
          <a:p>
            <a:r>
              <a:rPr lang="en-GB" dirty="0"/>
              <a:t>1)	the spouses have been separated for over a year;</a:t>
            </a:r>
            <a:endParaRPr lang="en-US" dirty="0"/>
          </a:p>
          <a:p>
            <a:r>
              <a:rPr lang="en-GB" dirty="0"/>
              <a:t>2)	after the formation of the marriage one of the spouses has been declared legally incapacitated by the court;</a:t>
            </a:r>
            <a:endParaRPr lang="en-US" dirty="0"/>
          </a:p>
          <a:p>
            <a:r>
              <a:rPr lang="en-GB" dirty="0"/>
              <a:t>3)	one of the spouses has been declared missing by the court;</a:t>
            </a:r>
            <a:endParaRPr lang="en-US" dirty="0"/>
          </a:p>
          <a:p>
            <a:r>
              <a:rPr lang="en-GB" dirty="0"/>
              <a:t>4)	one of the spouses has been serving a term of imprisonment for over a year for the commission of a non-premeditated crime</a:t>
            </a:r>
            <a:r>
              <a:rPr lang="en-GB" dirty="0" smtClean="0"/>
              <a:t>.</a:t>
            </a:r>
            <a:endParaRPr lang="en-US" dirty="0"/>
          </a:p>
        </p:txBody>
      </p:sp>
      <p:sp>
        <p:nvSpPr>
          <p:cNvPr id="4" name="Content Placeholder 3"/>
          <p:cNvSpPr>
            <a:spLocks noGrp="1"/>
          </p:cNvSpPr>
          <p:nvPr>
            <p:ph sz="half" idx="2"/>
          </p:nvPr>
        </p:nvSpPr>
        <p:spPr/>
        <p:txBody>
          <a:bodyPr>
            <a:normAutofit fontScale="62500" lnSpcReduction="20000"/>
          </a:bodyPr>
          <a:lstStyle/>
          <a:p>
            <a:r>
              <a:rPr lang="lt-LT" dirty="0"/>
              <a:t>Santuoka vieno sutuoktinio prašymu, kuris paduodamas pareiškėjo gyvenamosios vietos apylinkės teismui, gali būti nutraukta esant bent vienai iš šių sąlygų:</a:t>
            </a:r>
            <a:endParaRPr lang="en-US" dirty="0"/>
          </a:p>
          <a:p>
            <a:r>
              <a:rPr lang="lt-LT" dirty="0"/>
              <a:t>1) sutuoktiniai gyvena skyrium (</a:t>
            </a:r>
            <a:r>
              <a:rPr lang="lt-LT" dirty="0" err="1"/>
              <a:t>separacija</a:t>
            </a:r>
            <a:r>
              <a:rPr lang="lt-LT" dirty="0"/>
              <a:t>) daugiau nei vienerius metus; </a:t>
            </a:r>
            <a:endParaRPr lang="en-US" dirty="0"/>
          </a:p>
          <a:p>
            <a:r>
              <a:rPr lang="lt-LT" dirty="0"/>
              <a:t>2) vienas sutuoktinis po santuokos sudarymo teismo sprendimu pripažintas neveiksniu šioje srityje ar ribotai veiksniu šioje srityje; </a:t>
            </a:r>
            <a:endParaRPr lang="en-US" dirty="0"/>
          </a:p>
          <a:p>
            <a:r>
              <a:rPr lang="lt-LT" dirty="0" smtClean="0"/>
              <a:t>3</a:t>
            </a:r>
            <a:r>
              <a:rPr lang="lt-LT" dirty="0"/>
              <a:t>) vienas sutuoktinis teismo sprendimu pripažintas nežinia kur esančiu;</a:t>
            </a:r>
            <a:endParaRPr lang="en-US" dirty="0"/>
          </a:p>
          <a:p>
            <a:r>
              <a:rPr lang="lt-LT" dirty="0"/>
              <a:t>4) vienas sutuoktinis atlieka laisvės atėmimo bausmę ilgiau nei vienerius metus už netyčinį nusikaltimą.</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b="1" dirty="0"/>
              <a:t>DIVORCE ON THE BASIS OF THE FAULT OF ONE OR BOTH OF THE </a:t>
            </a:r>
            <a:r>
              <a:rPr lang="en-GB" sz="2000" b="1" dirty="0" smtClean="0"/>
              <a:t>SPOUSES</a:t>
            </a:r>
            <a:r>
              <a:rPr lang="lt-LT" sz="2000" b="1" dirty="0" smtClean="0"/>
              <a:t> </a:t>
            </a:r>
            <a:br>
              <a:rPr lang="lt-LT" sz="2000" b="1" dirty="0" smtClean="0"/>
            </a:br>
            <a:r>
              <a:rPr lang="lt-LT" sz="2000" b="1" cap="all" dirty="0" smtClean="0"/>
              <a:t>Santuokos </a:t>
            </a:r>
            <a:r>
              <a:rPr lang="lt-LT" sz="2000" b="1" cap="all" dirty="0"/>
              <a:t>nutraukimas dėl SUTUOKTINIO </a:t>
            </a:r>
            <a:br>
              <a:rPr lang="lt-LT" sz="2000" b="1" cap="all" dirty="0"/>
            </a:br>
            <a:r>
              <a:rPr lang="lt-LT" sz="2000" b="1" cap="all" dirty="0"/>
              <a:t>(sutuoktinių) kaltės</a:t>
            </a:r>
            <a:endParaRPr lang="en-US" sz="2000" dirty="0"/>
          </a:p>
        </p:txBody>
      </p:sp>
      <p:sp>
        <p:nvSpPr>
          <p:cNvPr id="3" name="Content Placeholder 2"/>
          <p:cNvSpPr>
            <a:spLocks noGrp="1"/>
          </p:cNvSpPr>
          <p:nvPr>
            <p:ph sz="half" idx="1"/>
          </p:nvPr>
        </p:nvSpPr>
        <p:spPr/>
        <p:txBody>
          <a:bodyPr>
            <a:normAutofit fontScale="55000" lnSpcReduction="20000"/>
          </a:bodyPr>
          <a:lstStyle/>
          <a:p>
            <a:r>
              <a:rPr lang="en-GB" dirty="0"/>
              <a:t>A spouse may apply for divorce  where the marriage has broken down through the fault of the other spouse</a:t>
            </a:r>
            <a:r>
              <a:rPr lang="en-GB" dirty="0" smtClean="0"/>
              <a:t>.</a:t>
            </a:r>
            <a:endParaRPr lang="lt-LT" dirty="0" smtClean="0"/>
          </a:p>
          <a:p>
            <a:endParaRPr lang="en-US" dirty="0"/>
          </a:p>
          <a:p>
            <a:r>
              <a:rPr lang="en-GB" dirty="0" smtClean="0"/>
              <a:t>The </a:t>
            </a:r>
            <a:r>
              <a:rPr lang="en-GB" dirty="0"/>
              <a:t>fault of a spouse for the breakdown of the marriage shall be established if he or she has seriously breached the duties , which is the reason why their matrimonial life has become impossible</a:t>
            </a:r>
            <a:r>
              <a:rPr lang="en-GB" dirty="0" smtClean="0"/>
              <a:t>.</a:t>
            </a:r>
            <a:endParaRPr lang="lt-LT" dirty="0" smtClean="0"/>
          </a:p>
          <a:p>
            <a:endParaRPr lang="en-US" dirty="0"/>
          </a:p>
          <a:p>
            <a:r>
              <a:rPr lang="en-GB" dirty="0" smtClean="0"/>
              <a:t>A </a:t>
            </a:r>
            <a:r>
              <a:rPr lang="en-GB" dirty="0"/>
              <a:t>marriage shall be presumed to have broken down through the fault of the other spouse where he or she has been convicted of a pre-meditated crime or has committed adultery or is violent toward the other spouse or the other members of the family or has deserted the family and has not been caring for it for over a year.</a:t>
            </a:r>
            <a:endParaRPr lang="en-US" dirty="0"/>
          </a:p>
          <a:p>
            <a:endParaRPr lang="en-US" dirty="0"/>
          </a:p>
        </p:txBody>
      </p:sp>
      <p:sp>
        <p:nvSpPr>
          <p:cNvPr id="4" name="Content Placeholder 3"/>
          <p:cNvSpPr>
            <a:spLocks noGrp="1"/>
          </p:cNvSpPr>
          <p:nvPr>
            <p:ph sz="half" idx="2"/>
          </p:nvPr>
        </p:nvSpPr>
        <p:spPr/>
        <p:txBody>
          <a:bodyPr>
            <a:normAutofit fontScale="65000" lnSpcReduction="20000"/>
          </a:bodyPr>
          <a:lstStyle/>
          <a:p>
            <a:r>
              <a:rPr lang="lt-LT" dirty="0"/>
              <a:t>Sutuoktinis gali reikalauti nutraukti santuoką, jeigu ji faktiškai iširo dėl kito sutuoktinio kaltės</a:t>
            </a:r>
            <a:r>
              <a:rPr lang="lt-LT" dirty="0" smtClean="0"/>
              <a:t>.</a:t>
            </a:r>
            <a:endParaRPr lang="lt-LT" dirty="0" smtClean="0"/>
          </a:p>
          <a:p>
            <a:endParaRPr lang="en-US" dirty="0"/>
          </a:p>
          <a:p>
            <a:r>
              <a:rPr lang="lt-LT" dirty="0" smtClean="0"/>
              <a:t>Sutuoktinis </a:t>
            </a:r>
            <a:r>
              <a:rPr lang="lt-LT" dirty="0"/>
              <a:t>pripažįstamas kaltu dėl santuokos iširimo, jeigu jis iš esmės pažeidė savo kaip sutuoktinio pareigas ir dėl to bendras sutuoktinių gyvenimas tapo negalimas</a:t>
            </a:r>
            <a:r>
              <a:rPr lang="lt-LT" dirty="0" smtClean="0"/>
              <a:t>.</a:t>
            </a:r>
            <a:endParaRPr lang="lt-LT" dirty="0" smtClean="0"/>
          </a:p>
          <a:p>
            <a:endParaRPr lang="en-US" dirty="0"/>
          </a:p>
          <a:p>
            <a:r>
              <a:rPr lang="lt-LT" dirty="0" err="1" smtClean="0"/>
              <a:t>Preziumuojama</a:t>
            </a:r>
            <a:r>
              <a:rPr lang="lt-LT" dirty="0"/>
              <a:t>, kad santuoka iširo dėl kito sutuoktinio kaltės, jeigu jis yra nuteisiamas už tyčinį nusikaltimą arba yra neištikimas, arba žiauriai elgiasi su kitu sutuoktiniu ar šeimos nariais, arba paliko šeimą ir daugiau kaip vienerius metus visiškai ja nesirūpina.</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SEPARATION</a:t>
            </a:r>
            <a:br>
              <a:rPr lang="en-US" dirty="0"/>
            </a:br>
            <a:r>
              <a:rPr lang="lt-LT" dirty="0" err="1" smtClean="0"/>
              <a:t>Separacija</a:t>
            </a:r>
            <a:endParaRPr lang="en-US" dirty="0"/>
          </a:p>
        </p:txBody>
      </p:sp>
      <p:sp>
        <p:nvSpPr>
          <p:cNvPr id="3" name="Content Placeholder 2"/>
          <p:cNvSpPr>
            <a:spLocks noGrp="1"/>
          </p:cNvSpPr>
          <p:nvPr>
            <p:ph sz="half" idx="1"/>
          </p:nvPr>
        </p:nvSpPr>
        <p:spPr/>
        <p:txBody>
          <a:bodyPr>
            <a:normAutofit fontScale="55000" lnSpcReduction="20000"/>
          </a:bodyPr>
          <a:lstStyle/>
          <a:p>
            <a:r>
              <a:rPr lang="en-GB" dirty="0"/>
              <a:t>One of the spouses may apply to the court for the approval of the separation if due to certain circumstances, which may not depend on the other spouse, their life together has become intolerable (impossible) or can seriously prejudice the interests of their minor children or the spouses are no longer interested in living together.</a:t>
            </a:r>
            <a:endParaRPr lang="en-US" dirty="0"/>
          </a:p>
          <a:p>
            <a:endParaRPr lang="lt-LT" dirty="0" smtClean="0"/>
          </a:p>
          <a:p>
            <a:r>
              <a:rPr lang="en-GB" dirty="0" smtClean="0"/>
              <a:t>Both </a:t>
            </a:r>
            <a:r>
              <a:rPr lang="en-GB" dirty="0"/>
              <a:t>spouses may jointly apply to the court for the approval of their separation if they have made a contract concerning the consequences of their separation providing for the residence, maintenance and education of their minor children as well as for the adjustment of their property and mutual maintenance.</a:t>
            </a:r>
            <a:endParaRPr lang="en-US" dirty="0"/>
          </a:p>
          <a:p>
            <a:endParaRPr lang="en-US" dirty="0"/>
          </a:p>
        </p:txBody>
      </p:sp>
      <p:sp>
        <p:nvSpPr>
          <p:cNvPr id="4" name="Content Placeholder 3"/>
          <p:cNvSpPr>
            <a:spLocks noGrp="1"/>
          </p:cNvSpPr>
          <p:nvPr>
            <p:ph sz="half" idx="2"/>
          </p:nvPr>
        </p:nvSpPr>
        <p:spPr/>
        <p:txBody>
          <a:bodyPr>
            <a:normAutofit fontScale="55000" lnSpcReduction="20000"/>
          </a:bodyPr>
          <a:lstStyle/>
          <a:p>
            <a:r>
              <a:rPr lang="lt-LT" dirty="0"/>
              <a:t>Vienas sutuoktinis gali kreiptis su prašymu į teismą dėl gyvenimo skyrium patvirtinimo, jeigu dėl tam tikrų aplinkybių, nors ir nepriklausančių nuo kito sutuoktinio, bendras jų gyvenimas tapo netoleruotinas (neįmanomas) arba gali iš esmės pakenkti jų nepilnamečių vaikų interesams, arba sutuoktiniai nesuinteresuoti tęsti bendrą gyvenimą.</a:t>
            </a:r>
            <a:endParaRPr lang="en-US" dirty="0"/>
          </a:p>
          <a:p>
            <a:endParaRPr lang="lt-LT" dirty="0" smtClean="0"/>
          </a:p>
          <a:p>
            <a:r>
              <a:rPr lang="lt-LT" dirty="0" smtClean="0"/>
              <a:t>Abu </a:t>
            </a:r>
            <a:r>
              <a:rPr lang="lt-LT" dirty="0"/>
              <a:t>sutuoktiniai gali kreiptis su bendru prašymu į teismą dėl gyvenimo skyrium patvirtinimo, jeigu dėl gyvenimo skyrium pasekmių jie yra sudarę sutartį, kurioje numato nepilnamečių vaikų gyvenamosios vietos, jų išlaikymo ir auklėjimo, taip pat sutuoktinių turto padalijimo ir tarpusavio išlaikymo klausimus.</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Family assets</a:t>
            </a:r>
            <a:r>
              <a:rPr lang="lt-LT" b="1" dirty="0" smtClean="0"/>
              <a:t> / </a:t>
            </a:r>
            <a:r>
              <a:rPr lang="lt-LT" b="1" dirty="0" smtClean="0"/>
              <a:t>Šeimos turtas</a:t>
            </a:r>
            <a:endParaRPr lang="en-US" dirty="0"/>
          </a:p>
        </p:txBody>
      </p:sp>
      <p:sp>
        <p:nvSpPr>
          <p:cNvPr id="3" name="Content Placeholder 2"/>
          <p:cNvSpPr>
            <a:spLocks noGrp="1"/>
          </p:cNvSpPr>
          <p:nvPr>
            <p:ph sz="half" idx="1"/>
          </p:nvPr>
        </p:nvSpPr>
        <p:spPr/>
        <p:txBody>
          <a:bodyPr>
            <a:normAutofit fontScale="62500" lnSpcReduction="20000"/>
          </a:bodyPr>
          <a:lstStyle/>
          <a:p>
            <a:r>
              <a:rPr lang="en-GB" dirty="0" smtClean="0"/>
              <a:t>Any </a:t>
            </a:r>
            <a:r>
              <a:rPr lang="en-GB" dirty="0"/>
              <a:t>assets owned by either spouse before or during the marriage shall be considered to be family assets. Family assets may be used only to meet the needs of the family.</a:t>
            </a:r>
            <a:endParaRPr lang="en-US" dirty="0"/>
          </a:p>
          <a:p>
            <a:endParaRPr lang="lt-LT" dirty="0" smtClean="0"/>
          </a:p>
          <a:p>
            <a:r>
              <a:rPr lang="en-GB" dirty="0" smtClean="0"/>
              <a:t>The </a:t>
            </a:r>
            <a:r>
              <a:rPr lang="en-GB" dirty="0"/>
              <a:t>following assets owned by one or both spouses shall be family assets:</a:t>
            </a:r>
            <a:endParaRPr lang="en-US" dirty="0"/>
          </a:p>
          <a:p>
            <a:r>
              <a:rPr lang="en-GB" dirty="0"/>
              <a:t>1)	the family dwelling ;</a:t>
            </a:r>
            <a:endParaRPr lang="en-US" dirty="0"/>
          </a:p>
          <a:p>
            <a:r>
              <a:rPr lang="en-GB" dirty="0"/>
              <a:t>2)	movables intended for the use in the household including furniture.</a:t>
            </a:r>
            <a:endParaRPr lang="en-US" dirty="0"/>
          </a:p>
          <a:p>
            <a:endParaRPr lang="lt-LT" dirty="0" smtClean="0"/>
          </a:p>
          <a:p>
            <a:r>
              <a:rPr lang="en-GB" dirty="0" smtClean="0"/>
              <a:t>Family </a:t>
            </a:r>
            <a:r>
              <a:rPr lang="en-GB" dirty="0"/>
              <a:t>assets shall include the right to use the family dwelling .</a:t>
            </a:r>
            <a:endParaRPr lang="en-US" dirty="0"/>
          </a:p>
          <a:p>
            <a:endParaRPr lang="lt-LT" dirty="0" smtClean="0"/>
          </a:p>
          <a:p>
            <a:endParaRPr lang="en-US" dirty="0"/>
          </a:p>
        </p:txBody>
      </p:sp>
      <p:sp>
        <p:nvSpPr>
          <p:cNvPr id="4" name="Content Placeholder 3"/>
          <p:cNvSpPr>
            <a:spLocks noGrp="1"/>
          </p:cNvSpPr>
          <p:nvPr>
            <p:ph sz="half" idx="2"/>
          </p:nvPr>
        </p:nvSpPr>
        <p:spPr/>
        <p:txBody>
          <a:bodyPr>
            <a:normAutofit fontScale="62500" lnSpcReduction="20000"/>
          </a:bodyPr>
          <a:lstStyle/>
          <a:p>
            <a:r>
              <a:rPr lang="lt-LT" dirty="0"/>
              <a:t>Neatsižvelgiant į tai, kurio sutuoktinio nuosavybė iki santuokos sudarymo buvo ar po jos sudarymo yra turtas, jis yra pripažįstamas šeimos turtu. Šeimos turtas turi būti naudojamas tik bendriems šeimos poreikiams tenkinti.</a:t>
            </a:r>
            <a:endParaRPr lang="en-US" dirty="0"/>
          </a:p>
          <a:p>
            <a:r>
              <a:rPr lang="lt-LT" dirty="0"/>
              <a:t>2. Šeimos turtas yra šis turtas, nuosavybės teise priklausantis vienam arba abiem sutuoktiniams:</a:t>
            </a:r>
            <a:endParaRPr lang="en-US" dirty="0"/>
          </a:p>
          <a:p>
            <a:r>
              <a:rPr lang="lt-LT" dirty="0"/>
              <a:t>1) šeimos gyvenamoji patalpa;</a:t>
            </a:r>
            <a:endParaRPr lang="en-US" dirty="0"/>
          </a:p>
          <a:p>
            <a:r>
              <a:rPr lang="lt-LT" dirty="0"/>
              <a:t>2) kilnojamieji daiktai, skirti šeimos namų ūkio poreikiams tenkinti, įskaitant baldus.</a:t>
            </a:r>
            <a:endParaRPr lang="en-US" dirty="0"/>
          </a:p>
          <a:p>
            <a:r>
              <a:rPr lang="lt-LT" dirty="0"/>
              <a:t>3. Šeimos turtu taip pat pripažįstama teisė naudotis šeimos gyvenamąja patalpa.</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a:t>STATUTORY LEGAL REGIME OF PROPERTY OF </a:t>
            </a:r>
            <a:r>
              <a:rPr lang="en-GB" sz="2400" b="1" dirty="0" smtClean="0"/>
              <a:t>SPOUSES</a:t>
            </a:r>
            <a:br>
              <a:rPr lang="lt-LT" sz="2400" b="1" dirty="0" smtClean="0"/>
            </a:br>
            <a:r>
              <a:rPr lang="lt-LT" sz="2400" b="1" cap="all" dirty="0" err="1" smtClean="0"/>
              <a:t>ĮstatymŲ</a:t>
            </a:r>
            <a:r>
              <a:rPr lang="lt-LT" sz="2400" b="1" cap="all" dirty="0" smtClean="0"/>
              <a:t> </a:t>
            </a:r>
            <a:r>
              <a:rPr lang="lt-LT" sz="2400" b="1" cap="all" dirty="0"/>
              <a:t>NUSTATYTAS sutuoktinių turto teisinis režimas</a:t>
            </a:r>
            <a:endParaRPr lang="en-US" sz="2400" dirty="0"/>
          </a:p>
        </p:txBody>
      </p:sp>
      <p:sp>
        <p:nvSpPr>
          <p:cNvPr id="3" name="Content Placeholder 2"/>
          <p:cNvSpPr>
            <a:spLocks noGrp="1"/>
          </p:cNvSpPr>
          <p:nvPr>
            <p:ph sz="half" idx="1"/>
          </p:nvPr>
        </p:nvSpPr>
        <p:spPr/>
        <p:txBody>
          <a:bodyPr/>
          <a:lstStyle/>
          <a:p>
            <a:r>
              <a:rPr lang="en-GB" b="1" dirty="0"/>
              <a:t>Joint community </a:t>
            </a:r>
            <a:r>
              <a:rPr lang="en-GB" b="1" dirty="0" smtClean="0"/>
              <a:t>property</a:t>
            </a:r>
            <a:endParaRPr lang="lt-LT" b="1" dirty="0" smtClean="0"/>
          </a:p>
          <a:p>
            <a:endParaRPr lang="lt-LT" b="1" dirty="0" smtClean="0"/>
          </a:p>
          <a:p>
            <a:r>
              <a:rPr lang="en-GB" b="1" dirty="0" smtClean="0"/>
              <a:t>Individual </a:t>
            </a:r>
            <a:r>
              <a:rPr lang="en-GB" b="1" dirty="0"/>
              <a:t>property of the </a:t>
            </a:r>
            <a:r>
              <a:rPr lang="en-GB" b="1" dirty="0" smtClean="0"/>
              <a:t>spouses</a:t>
            </a:r>
            <a:endParaRPr lang="lt-LT" b="1" dirty="0" smtClean="0"/>
          </a:p>
          <a:p>
            <a:endParaRPr lang="lt-LT" b="1" dirty="0"/>
          </a:p>
          <a:p>
            <a:r>
              <a:rPr lang="en-GB" b="1" dirty="0" smtClean="0"/>
              <a:t>Contractual legal regime of property of spouses</a:t>
            </a:r>
            <a:endParaRPr lang="en-US" dirty="0" smtClean="0"/>
          </a:p>
          <a:p>
            <a:endParaRPr lang="en-US" dirty="0"/>
          </a:p>
        </p:txBody>
      </p:sp>
      <p:sp>
        <p:nvSpPr>
          <p:cNvPr id="4" name="Content Placeholder 3"/>
          <p:cNvSpPr>
            <a:spLocks noGrp="1"/>
          </p:cNvSpPr>
          <p:nvPr>
            <p:ph sz="half" idx="2"/>
          </p:nvPr>
        </p:nvSpPr>
        <p:spPr/>
        <p:txBody>
          <a:bodyPr/>
          <a:lstStyle/>
          <a:p>
            <a:r>
              <a:rPr lang="lt-LT" b="1" dirty="0" smtClean="0"/>
              <a:t>Bendroji jungtinė sutuoktinių nuosavybė</a:t>
            </a:r>
            <a:endParaRPr lang="en-US" dirty="0" smtClean="0"/>
          </a:p>
          <a:p>
            <a:endParaRPr lang="lt-LT" b="1" dirty="0" smtClean="0"/>
          </a:p>
          <a:p>
            <a:r>
              <a:rPr lang="lt-LT" b="1" dirty="0" smtClean="0"/>
              <a:t>Asmeninė sutuoktinių nuosavybė</a:t>
            </a:r>
            <a:endParaRPr lang="lt-LT" b="1" dirty="0" smtClean="0"/>
          </a:p>
          <a:p>
            <a:endParaRPr lang="lt-LT" b="1" dirty="0"/>
          </a:p>
          <a:p>
            <a:r>
              <a:rPr lang="lt-LT" b="1" dirty="0" smtClean="0"/>
              <a:t>Pagal sutartį nustatytas sutuoktinių turto teisinis režimas</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100" b="1" dirty="0" smtClean="0"/>
              <a:t>Concept of consanguinity</a:t>
            </a:r>
            <a:br>
              <a:rPr lang="en-US" sz="3100" dirty="0" smtClean="0"/>
            </a:br>
            <a:r>
              <a:rPr lang="lt-LT" sz="3100" b="1" dirty="0" smtClean="0"/>
              <a:t>Giminystės samprata</a:t>
            </a:r>
            <a:endParaRPr lang="en-US" dirty="0"/>
          </a:p>
        </p:txBody>
      </p:sp>
      <p:sp>
        <p:nvSpPr>
          <p:cNvPr id="3" name="Content Placeholder 2"/>
          <p:cNvSpPr>
            <a:spLocks noGrp="1"/>
          </p:cNvSpPr>
          <p:nvPr>
            <p:ph sz="half" idx="1"/>
          </p:nvPr>
        </p:nvSpPr>
        <p:spPr/>
        <p:txBody>
          <a:bodyPr>
            <a:normAutofit fontScale="77500" lnSpcReduction="20000"/>
          </a:bodyPr>
          <a:lstStyle/>
          <a:p>
            <a:r>
              <a:rPr lang="en-GB" dirty="0" smtClean="0"/>
              <a:t>1</a:t>
            </a:r>
            <a:r>
              <a:rPr lang="en-GB" dirty="0"/>
              <a:t>.	Consanguinity is relationship by blood of persons descended from the same stock or common ancestor.</a:t>
            </a:r>
            <a:endParaRPr lang="en-US" dirty="0"/>
          </a:p>
          <a:p>
            <a:r>
              <a:rPr lang="en-GB" dirty="0"/>
              <a:t>2.	Consanguinity shall give rise to legal consequences only in cases provided for by the law.</a:t>
            </a:r>
            <a:endParaRPr lang="en-US" dirty="0"/>
          </a:p>
          <a:p>
            <a:r>
              <a:rPr lang="en-GB" dirty="0"/>
              <a:t>3.	Relationship between adopted children (and their descendants) and their adoptive parents (and their kindred) shall be treated as consanguinity.</a:t>
            </a:r>
            <a:endParaRPr lang="en-US" dirty="0"/>
          </a:p>
          <a:p>
            <a:endParaRPr lang="en-US" dirty="0"/>
          </a:p>
        </p:txBody>
      </p:sp>
      <p:sp>
        <p:nvSpPr>
          <p:cNvPr id="4" name="Content Placeholder 3"/>
          <p:cNvSpPr>
            <a:spLocks noGrp="1"/>
          </p:cNvSpPr>
          <p:nvPr>
            <p:ph sz="half" idx="2"/>
          </p:nvPr>
        </p:nvSpPr>
        <p:spPr/>
        <p:txBody>
          <a:bodyPr>
            <a:normAutofit fontScale="77500" lnSpcReduction="20000"/>
          </a:bodyPr>
          <a:lstStyle/>
          <a:p>
            <a:r>
              <a:rPr lang="lt-LT" dirty="0" smtClean="0"/>
              <a:t>1</a:t>
            </a:r>
            <a:r>
              <a:rPr lang="lt-LT" dirty="0"/>
              <a:t>. Giminystė yra kraujo ryšys tarp asmenų, kilusių vienas iš kito arba iš bendro protėvio.</a:t>
            </a:r>
            <a:endParaRPr lang="en-US" dirty="0"/>
          </a:p>
          <a:p>
            <a:r>
              <a:rPr lang="lt-LT" dirty="0"/>
              <a:t>2. Giminystė sukelia teisines pasekmes tik įstatymų numatytais atvejais.</a:t>
            </a:r>
            <a:endParaRPr lang="en-US" dirty="0"/>
          </a:p>
          <a:p>
            <a:r>
              <a:rPr lang="lt-LT" dirty="0"/>
              <a:t>3. Giminystei prilyginami santykiai tarp įvaikių ir jų palikuonių ir įtėvių bei jų giminaičių.</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Lines of </a:t>
            </a:r>
            <a:r>
              <a:rPr lang="en-GB" b="1" dirty="0" smtClean="0"/>
              <a:t>consanguinity</a:t>
            </a:r>
            <a:r>
              <a:rPr lang="lt-LT" b="1" dirty="0" smtClean="0"/>
              <a:t> </a:t>
            </a:r>
            <a:br>
              <a:rPr lang="lt-LT" b="1" dirty="0" smtClean="0"/>
            </a:br>
            <a:r>
              <a:rPr lang="lt-LT" b="1" dirty="0" smtClean="0"/>
              <a:t>Giminystės linijos</a:t>
            </a:r>
            <a:endParaRPr lang="en-US" dirty="0"/>
          </a:p>
        </p:txBody>
      </p:sp>
      <p:sp>
        <p:nvSpPr>
          <p:cNvPr id="3" name="Content Placeholder 2"/>
          <p:cNvSpPr>
            <a:spLocks noGrp="1"/>
          </p:cNvSpPr>
          <p:nvPr>
            <p:ph sz="half" idx="1"/>
          </p:nvPr>
        </p:nvSpPr>
        <p:spPr/>
        <p:txBody>
          <a:bodyPr>
            <a:normAutofit fontScale="55000" lnSpcReduction="20000"/>
          </a:bodyPr>
          <a:lstStyle/>
          <a:p>
            <a:r>
              <a:rPr lang="en-GB" b="1" dirty="0"/>
              <a:t>Direct </a:t>
            </a:r>
            <a:r>
              <a:rPr lang="en-GB" b="1" dirty="0" smtClean="0"/>
              <a:t>consanguinity</a:t>
            </a:r>
            <a:endParaRPr lang="lt-LT" b="1" dirty="0" smtClean="0"/>
          </a:p>
          <a:p>
            <a:endParaRPr lang="en-US" dirty="0"/>
          </a:p>
          <a:p>
            <a:r>
              <a:rPr lang="en-GB" dirty="0" smtClean="0"/>
              <a:t>Direct </a:t>
            </a:r>
            <a:r>
              <a:rPr lang="en-GB" dirty="0"/>
              <a:t>consanguinity is that which subsists between the ancestor and the descendants in the direct line from one of the other (great-grandparents, grandparents, parents, children, grandchildren, great-grandchildren, etc</a:t>
            </a:r>
            <a:r>
              <a:rPr lang="en-GB" dirty="0" smtClean="0"/>
              <a:t>.)</a:t>
            </a:r>
            <a:endParaRPr lang="lt-LT" dirty="0" smtClean="0"/>
          </a:p>
          <a:p>
            <a:endParaRPr lang="en-US" dirty="0"/>
          </a:p>
          <a:p>
            <a:r>
              <a:rPr lang="en-GB" dirty="0" smtClean="0"/>
              <a:t>Consanguinity </a:t>
            </a:r>
            <a:r>
              <a:rPr lang="en-GB" dirty="0"/>
              <a:t>upward from the descendant to the ancestor is the direct ascending line (grandchildren, children, parents, grandparents, etc</a:t>
            </a:r>
            <a:r>
              <a:rPr lang="en-GB" dirty="0" smtClean="0"/>
              <a:t>.)</a:t>
            </a:r>
            <a:endParaRPr lang="lt-LT" dirty="0" smtClean="0"/>
          </a:p>
          <a:p>
            <a:endParaRPr lang="en-US" dirty="0"/>
          </a:p>
          <a:p>
            <a:r>
              <a:rPr lang="en-GB" dirty="0" smtClean="0"/>
              <a:t>Consanguinity </a:t>
            </a:r>
            <a:r>
              <a:rPr lang="en-GB" dirty="0"/>
              <a:t>downward from the ancestor to the descendant is the direct descending line (grandparents, parents, children, grandchildren, etc.)</a:t>
            </a:r>
            <a:endParaRPr lang="en-US" dirty="0"/>
          </a:p>
        </p:txBody>
      </p:sp>
      <p:sp>
        <p:nvSpPr>
          <p:cNvPr id="4" name="Content Placeholder 3"/>
          <p:cNvSpPr>
            <a:spLocks noGrp="1"/>
          </p:cNvSpPr>
          <p:nvPr>
            <p:ph sz="half" idx="2"/>
          </p:nvPr>
        </p:nvSpPr>
        <p:spPr/>
        <p:txBody>
          <a:bodyPr>
            <a:normAutofit fontScale="55000" lnSpcReduction="20000"/>
          </a:bodyPr>
          <a:lstStyle/>
          <a:p>
            <a:r>
              <a:rPr lang="lt-LT" b="1" dirty="0"/>
              <a:t>Tiesioji giminystės </a:t>
            </a:r>
            <a:r>
              <a:rPr lang="lt-LT" b="1" dirty="0" smtClean="0"/>
              <a:t>linija</a:t>
            </a:r>
            <a:endParaRPr lang="lt-LT" b="1" dirty="0" smtClean="0"/>
          </a:p>
          <a:p>
            <a:endParaRPr lang="en-US" dirty="0"/>
          </a:p>
          <a:p>
            <a:r>
              <a:rPr lang="lt-LT" dirty="0"/>
              <a:t>1. Tiesioji giminystės linija yra tarp protėvio ir palikuonių (proseneliai, seneliai, tėvai, vaikai, vaikaičiai, provaikaičiai ir t. t.).</a:t>
            </a:r>
            <a:endParaRPr lang="en-US" dirty="0"/>
          </a:p>
          <a:p>
            <a:endParaRPr lang="lt-LT" dirty="0" smtClean="0"/>
          </a:p>
          <a:p>
            <a:r>
              <a:rPr lang="lt-LT" dirty="0" smtClean="0"/>
              <a:t>Giminystė</a:t>
            </a:r>
            <a:r>
              <a:rPr lang="lt-LT" dirty="0"/>
              <a:t>, einanti iš palikuonio į protėvį, yra tiesioji aukštutinė giminystės linija (vaikaičiai, vaikai, tėvai, seneliai ir t. t.).</a:t>
            </a:r>
            <a:endParaRPr lang="en-US" dirty="0"/>
          </a:p>
          <a:p>
            <a:endParaRPr lang="lt-LT" dirty="0" smtClean="0"/>
          </a:p>
          <a:p>
            <a:r>
              <a:rPr lang="lt-LT" dirty="0" smtClean="0"/>
              <a:t>Giminystė</a:t>
            </a:r>
            <a:r>
              <a:rPr lang="lt-LT" dirty="0"/>
              <a:t>, einanti iš protėvio į palikuonį, yra tiesioji žemutinė giminystės linija (seneliai, tėvai, vaikai, vaikaičiai ir t. 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MARRIAGE</a:t>
            </a:r>
            <a:br>
              <a:rPr lang="en-US" dirty="0"/>
            </a:br>
            <a:r>
              <a:rPr lang="lt-LT" dirty="0" smtClean="0"/>
              <a:t>SANTUOKA</a:t>
            </a:r>
            <a:endParaRPr lang="en-US" dirty="0"/>
          </a:p>
        </p:txBody>
      </p:sp>
      <p:sp>
        <p:nvSpPr>
          <p:cNvPr id="3" name="Content Placeholder 2"/>
          <p:cNvSpPr>
            <a:spLocks noGrp="1"/>
          </p:cNvSpPr>
          <p:nvPr>
            <p:ph sz="half" idx="1"/>
          </p:nvPr>
        </p:nvSpPr>
        <p:spPr/>
        <p:txBody>
          <a:bodyPr/>
          <a:lstStyle/>
          <a:p>
            <a:r>
              <a:rPr lang="en-GB" dirty="0"/>
              <a:t>Marriage is a voluntary agreement between a man and a woman to create legal family relations executed in the procedure provided for by </a:t>
            </a:r>
            <a:r>
              <a:rPr lang="en-GB" dirty="0" smtClean="0"/>
              <a:t>law</a:t>
            </a:r>
            <a:r>
              <a:rPr lang="lt-LT" dirty="0" smtClean="0"/>
              <a:t>.</a:t>
            </a:r>
            <a:endParaRPr lang="en-US" dirty="0"/>
          </a:p>
        </p:txBody>
      </p:sp>
      <p:sp>
        <p:nvSpPr>
          <p:cNvPr id="4" name="Content Placeholder 3"/>
          <p:cNvSpPr>
            <a:spLocks noGrp="1"/>
          </p:cNvSpPr>
          <p:nvPr>
            <p:ph sz="half" idx="2"/>
          </p:nvPr>
        </p:nvSpPr>
        <p:spPr/>
        <p:txBody>
          <a:bodyPr/>
          <a:lstStyle/>
          <a:p>
            <a:r>
              <a:rPr lang="lt-LT" dirty="0"/>
              <a:t>Santuoka yra įstatymų nustatyta tvarka įformintas savanoriškas vyro ir moters susitarimas sukurti šeimos teisinius santykius.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Lines of </a:t>
            </a:r>
            <a:r>
              <a:rPr lang="en-GB" b="1" dirty="0" smtClean="0"/>
              <a:t>consanguinity</a:t>
            </a:r>
            <a:r>
              <a:rPr lang="lt-LT" b="1" dirty="0" smtClean="0"/>
              <a:t> </a:t>
            </a:r>
            <a:br>
              <a:rPr lang="lt-LT" b="1" dirty="0" smtClean="0"/>
            </a:br>
            <a:r>
              <a:rPr lang="lt-LT" b="1" dirty="0" smtClean="0"/>
              <a:t>Giminystės linijos</a:t>
            </a:r>
            <a:endParaRPr lang="en-US" dirty="0"/>
          </a:p>
        </p:txBody>
      </p:sp>
      <p:sp>
        <p:nvSpPr>
          <p:cNvPr id="3" name="Content Placeholder 2"/>
          <p:cNvSpPr>
            <a:spLocks noGrp="1"/>
          </p:cNvSpPr>
          <p:nvPr>
            <p:ph sz="half" idx="1"/>
          </p:nvPr>
        </p:nvSpPr>
        <p:spPr/>
        <p:txBody>
          <a:bodyPr>
            <a:normAutofit fontScale="92500" lnSpcReduction="10000"/>
          </a:bodyPr>
          <a:lstStyle/>
          <a:p>
            <a:r>
              <a:rPr lang="en-GB" b="1" dirty="0"/>
              <a:t>Collateral </a:t>
            </a:r>
            <a:r>
              <a:rPr lang="en-GB" b="1" dirty="0" smtClean="0"/>
              <a:t>consanguinity</a:t>
            </a:r>
            <a:endParaRPr lang="lt-LT" b="1" dirty="0" smtClean="0"/>
          </a:p>
          <a:p>
            <a:endParaRPr lang="en-US" dirty="0"/>
          </a:p>
          <a:p>
            <a:r>
              <a:rPr lang="en-GB" dirty="0"/>
              <a:t>Collateral consanguinity is that which subsists between persons who have the same ancestors, but who do not descend one from the other ( siblings,  cousins, uncles or aunts, nephews and nieces, etc.)</a:t>
            </a:r>
            <a:endParaRPr lang="en-US" dirty="0"/>
          </a:p>
        </p:txBody>
      </p:sp>
      <p:sp>
        <p:nvSpPr>
          <p:cNvPr id="4" name="Content Placeholder 3"/>
          <p:cNvSpPr>
            <a:spLocks noGrp="1"/>
          </p:cNvSpPr>
          <p:nvPr>
            <p:ph sz="half" idx="2"/>
          </p:nvPr>
        </p:nvSpPr>
        <p:spPr/>
        <p:txBody>
          <a:bodyPr>
            <a:normAutofit fontScale="92500" lnSpcReduction="10000"/>
          </a:bodyPr>
          <a:lstStyle/>
          <a:p>
            <a:r>
              <a:rPr lang="lt-LT" b="1" dirty="0"/>
              <a:t>Šoninė giminystės </a:t>
            </a:r>
            <a:r>
              <a:rPr lang="lt-LT" b="1" dirty="0" smtClean="0"/>
              <a:t>linija</a:t>
            </a:r>
            <a:endParaRPr lang="lt-LT" b="1" dirty="0" smtClean="0"/>
          </a:p>
          <a:p>
            <a:endParaRPr lang="en-US" dirty="0"/>
          </a:p>
          <a:p>
            <a:r>
              <a:rPr lang="lt-LT" dirty="0"/>
              <a:t>Giminystė tarp asmenų, kilusių iš bendro protėvio, yra šoninė giminystės linija (broliai ir seserys, pusbroliai ir pusseserės, dėdės arba tetos ir sūnėnai arba dukterėčios ir t. 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Affinity</a:t>
            </a:r>
            <a:r>
              <a:rPr lang="lt-LT" b="1" dirty="0" smtClean="0"/>
              <a:t> / Svainystė</a:t>
            </a:r>
            <a:endParaRPr lang="en-US" dirty="0"/>
          </a:p>
        </p:txBody>
      </p:sp>
      <p:sp>
        <p:nvSpPr>
          <p:cNvPr id="3" name="Content Placeholder 2"/>
          <p:cNvSpPr>
            <a:spLocks noGrp="1"/>
          </p:cNvSpPr>
          <p:nvPr>
            <p:ph sz="half" idx="1"/>
          </p:nvPr>
        </p:nvSpPr>
        <p:spPr/>
        <p:txBody>
          <a:bodyPr>
            <a:normAutofit fontScale="77500" lnSpcReduction="20000"/>
          </a:bodyPr>
          <a:lstStyle/>
          <a:p>
            <a:r>
              <a:rPr lang="en-GB" dirty="0" smtClean="0"/>
              <a:t>Affinity </a:t>
            </a:r>
            <a:r>
              <a:rPr lang="en-GB" dirty="0"/>
              <a:t>is the connection, in consequence of a marriage, between one of the spouses and the kindred of the other spouse (stepson, stepdaughter, stepfather, stepmother, father-in-law, mother-in-law, daughter-in-law, etc.) as well as between the kindred of both spouses (the husband’s brother or sister and the wife’s brother or sister, the husband’s father and mother and the wife’s father or mother, etc.)</a:t>
            </a:r>
            <a:endParaRPr lang="en-US" dirty="0"/>
          </a:p>
          <a:p>
            <a:endParaRPr lang="en-US" dirty="0"/>
          </a:p>
        </p:txBody>
      </p:sp>
      <p:sp>
        <p:nvSpPr>
          <p:cNvPr id="4" name="Content Placeholder 3"/>
          <p:cNvSpPr>
            <a:spLocks noGrp="1"/>
          </p:cNvSpPr>
          <p:nvPr>
            <p:ph sz="half" idx="2"/>
          </p:nvPr>
        </p:nvSpPr>
        <p:spPr/>
        <p:txBody>
          <a:bodyPr>
            <a:normAutofit fontScale="77500" lnSpcReduction="20000"/>
          </a:bodyPr>
          <a:lstStyle/>
          <a:p>
            <a:r>
              <a:rPr lang="lt-LT" smtClean="0"/>
              <a:t>Svainystė </a:t>
            </a:r>
            <a:r>
              <a:rPr lang="lt-LT" dirty="0"/>
              <a:t>– santykis tarp vieno sutuoktinio ir antro sutuoktinio giminaičių (posūnio, podukros, patėvio, pamotės, uošvės, uošvio, žento, marčios ir t. t.) bei tarp abiejų sutuoktinių giminaičių (vyro brolio ar sesers ir žmonos brolio ar sesers, vyro tėvo ar motinos ir žmonos tėvo ar motinos ir t. t.).</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Agreement to marry (engagement</a:t>
            </a:r>
            <a:r>
              <a:rPr lang="en-GB" b="1" dirty="0" smtClean="0"/>
              <a:t>)</a:t>
            </a:r>
            <a:br>
              <a:rPr lang="lt-LT" b="1" dirty="0" smtClean="0"/>
            </a:br>
            <a:r>
              <a:rPr lang="lt-LT" b="1" dirty="0" smtClean="0"/>
              <a:t>Susitarimas tuoktis (sužadėtuvės)</a:t>
            </a:r>
            <a:endParaRPr lang="en-US" dirty="0"/>
          </a:p>
        </p:txBody>
      </p:sp>
      <p:sp>
        <p:nvSpPr>
          <p:cNvPr id="3" name="Content Placeholder 2"/>
          <p:cNvSpPr>
            <a:spLocks noGrp="1"/>
          </p:cNvSpPr>
          <p:nvPr>
            <p:ph sz="half" idx="1"/>
          </p:nvPr>
        </p:nvSpPr>
        <p:spPr/>
        <p:txBody>
          <a:bodyPr>
            <a:normAutofit fontScale="85000" lnSpcReduction="10000"/>
          </a:bodyPr>
          <a:lstStyle/>
          <a:p>
            <a:r>
              <a:rPr lang="en-GB" dirty="0"/>
              <a:t>Agreement to marry is not binding and may not be enforced by </a:t>
            </a:r>
            <a:r>
              <a:rPr lang="en-GB" dirty="0" smtClean="0"/>
              <a:t>force</a:t>
            </a:r>
            <a:r>
              <a:rPr lang="lt-LT" dirty="0" smtClean="0"/>
              <a:t>.</a:t>
            </a:r>
            <a:endParaRPr lang="lt-LT" dirty="0" smtClean="0"/>
          </a:p>
          <a:p>
            <a:r>
              <a:rPr lang="en-GB" dirty="0" smtClean="0"/>
              <a:t>An </a:t>
            </a:r>
            <a:r>
              <a:rPr lang="en-GB" dirty="0"/>
              <a:t>agreement to marry may be expressed orally or in writing.</a:t>
            </a:r>
            <a:endParaRPr lang="en-US" dirty="0"/>
          </a:p>
          <a:p>
            <a:r>
              <a:rPr lang="en-GB" dirty="0" smtClean="0"/>
              <a:t>An </a:t>
            </a:r>
            <a:r>
              <a:rPr lang="en-GB" dirty="0"/>
              <a:t>application to register a marriage submitted to the Register Office in the prescribed format shall be deemed to be a public agreement to marry.</a:t>
            </a:r>
            <a:endParaRPr lang="en-US" dirty="0"/>
          </a:p>
          <a:p>
            <a:pPr>
              <a:buNone/>
            </a:pPr>
            <a:endParaRPr lang="en-US" dirty="0"/>
          </a:p>
        </p:txBody>
      </p:sp>
      <p:sp>
        <p:nvSpPr>
          <p:cNvPr id="4" name="Content Placeholder 3"/>
          <p:cNvSpPr>
            <a:spLocks noGrp="1"/>
          </p:cNvSpPr>
          <p:nvPr>
            <p:ph sz="half" idx="2"/>
          </p:nvPr>
        </p:nvSpPr>
        <p:spPr/>
        <p:txBody>
          <a:bodyPr>
            <a:normAutofit fontScale="85000" lnSpcReduction="10000"/>
          </a:bodyPr>
          <a:lstStyle/>
          <a:p>
            <a:r>
              <a:rPr lang="lt-LT" dirty="0" smtClean="0"/>
              <a:t>Susitarimas tuoktis neįpareigoja ir negali būti įgyvendintas prievarta.</a:t>
            </a:r>
            <a:endParaRPr lang="lt-LT" dirty="0" smtClean="0"/>
          </a:p>
          <a:p>
            <a:r>
              <a:rPr lang="lt-LT" dirty="0"/>
              <a:t>Susitarimas tuoktis gali būti išreikštas žodžiu arba raštu.</a:t>
            </a:r>
            <a:endParaRPr lang="en-US" dirty="0"/>
          </a:p>
          <a:p>
            <a:r>
              <a:rPr lang="lt-LT" dirty="0"/>
              <a:t>C</a:t>
            </a:r>
            <a:r>
              <a:rPr lang="lt-LT" dirty="0" smtClean="0"/>
              <a:t>ivilinės </a:t>
            </a:r>
            <a:r>
              <a:rPr lang="lt-LT" dirty="0"/>
              <a:t>būklės aktų registravimą reglamentuojančio įstatymo nustatyta tvarka paduotas prašymas įregistruoti santuoką laikomas viešu susitarimu tuoktis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lstStyle/>
          <a:p>
            <a:r>
              <a:rPr lang="en-GB" dirty="0"/>
              <a:t>Marriage may be contracted by persons who by or on the date of contracting a marriage have attained the age of </a:t>
            </a:r>
            <a:r>
              <a:rPr lang="en-GB" dirty="0" smtClean="0"/>
              <a:t>18</a:t>
            </a:r>
            <a:r>
              <a:rPr lang="lt-LT" dirty="0" smtClean="0"/>
              <a:t>.</a:t>
            </a:r>
            <a:br>
              <a:rPr lang="lt-LT" dirty="0" smtClean="0"/>
            </a:br>
            <a:r>
              <a:rPr lang="lt-LT" sz="3600" dirty="0" smtClean="0"/>
              <a:t>Santuoką </a:t>
            </a:r>
            <a:r>
              <a:rPr lang="lt-LT" sz="3600" dirty="0"/>
              <a:t>leidžiama sudaryti asmenims, kurie santuokos sudarymo dieną yra aštuoniolikos metų</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Prohibition to violate </a:t>
            </a:r>
            <a:r>
              <a:rPr lang="en-GB" sz="2800" u="sng" dirty="0"/>
              <a:t> </a:t>
            </a:r>
            <a:r>
              <a:rPr lang="en-GB" sz="2800" b="1" dirty="0"/>
              <a:t>the principle of </a:t>
            </a:r>
            <a:r>
              <a:rPr lang="en-GB" sz="2800" b="1" dirty="0" smtClean="0"/>
              <a:t>monogamy</a:t>
            </a:r>
            <a:br>
              <a:rPr lang="lt-LT" sz="2800" b="1" dirty="0" smtClean="0"/>
            </a:br>
            <a:r>
              <a:rPr lang="lt-LT" sz="2800" b="1" dirty="0"/>
              <a:t>Draudimas pažeisti monogamijos principą</a:t>
            </a:r>
            <a:endParaRPr lang="en-US" sz="2800" dirty="0"/>
          </a:p>
        </p:txBody>
      </p:sp>
      <p:sp>
        <p:nvSpPr>
          <p:cNvPr id="3" name="Content Placeholder 2"/>
          <p:cNvSpPr>
            <a:spLocks noGrp="1"/>
          </p:cNvSpPr>
          <p:nvPr>
            <p:ph sz="half" idx="1"/>
          </p:nvPr>
        </p:nvSpPr>
        <p:spPr/>
        <p:txBody>
          <a:bodyPr/>
          <a:lstStyle/>
          <a:p>
            <a:r>
              <a:rPr lang="en-GB" dirty="0"/>
              <a:t>A married person who has not terminated his or her marital bond in accordance with the procedures laid down by the law may not enter into a second marriage.</a:t>
            </a:r>
            <a:endParaRPr lang="en-US" dirty="0"/>
          </a:p>
          <a:p>
            <a:endParaRPr lang="en-US" dirty="0"/>
          </a:p>
        </p:txBody>
      </p:sp>
      <p:sp>
        <p:nvSpPr>
          <p:cNvPr id="4" name="Content Placeholder 3"/>
          <p:cNvSpPr>
            <a:spLocks noGrp="1"/>
          </p:cNvSpPr>
          <p:nvPr>
            <p:ph sz="half" idx="2"/>
          </p:nvPr>
        </p:nvSpPr>
        <p:spPr/>
        <p:txBody>
          <a:bodyPr/>
          <a:lstStyle/>
          <a:p>
            <a:r>
              <a:rPr lang="lt-LT" dirty="0"/>
              <a:t>Sudaręs santuoką ir jos įstatymų nustatyta tvarka nenutraukęs asmuo negali sudaryti kitos santuokos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GB" sz="3100" b="1" dirty="0" smtClean="0"/>
              <a:t>The duty of spouses to support each other</a:t>
            </a:r>
            <a:br>
              <a:rPr lang="en-US" sz="3100" dirty="0" smtClean="0"/>
            </a:br>
            <a:r>
              <a:rPr lang="lt-LT" sz="3100" b="1" dirty="0" smtClean="0"/>
              <a:t>Sutuoktinių pareiga vienas kitą remti</a:t>
            </a:r>
            <a:br>
              <a:rPr lang="en-US" dirty="0" smtClean="0"/>
            </a:br>
            <a:endParaRPr lang="en-US" dirty="0"/>
          </a:p>
        </p:txBody>
      </p:sp>
      <p:sp>
        <p:nvSpPr>
          <p:cNvPr id="3" name="Content Placeholder 2"/>
          <p:cNvSpPr>
            <a:spLocks noGrp="1"/>
          </p:cNvSpPr>
          <p:nvPr>
            <p:ph sz="half" idx="1"/>
          </p:nvPr>
        </p:nvSpPr>
        <p:spPr/>
        <p:txBody>
          <a:bodyPr>
            <a:normAutofit fontScale="70000" lnSpcReduction="20000"/>
          </a:bodyPr>
          <a:lstStyle/>
          <a:p>
            <a:r>
              <a:rPr lang="en-GB" dirty="0" smtClean="0"/>
              <a:t>1</a:t>
            </a:r>
            <a:r>
              <a:rPr lang="en-GB" dirty="0"/>
              <a:t>.	Spouses must be loyal to and respect each other, they must support each other morally and financially and contribute toward the common needs of the family or the needs of the other spouse in proportion to their respective capabilities.</a:t>
            </a:r>
            <a:endParaRPr lang="en-US" dirty="0"/>
          </a:p>
          <a:p>
            <a:r>
              <a:rPr lang="en-GB" dirty="0"/>
              <a:t>2.	Where due to objective reasons one of the spouses is unable to make a sufficient contribution toward the common needs of the family, the other spouse must do that in accordance with his or her abilities.</a:t>
            </a:r>
            <a:endParaRPr lang="en-US" dirty="0"/>
          </a:p>
          <a:p>
            <a:endParaRPr lang="en-US" dirty="0"/>
          </a:p>
        </p:txBody>
      </p:sp>
      <p:sp>
        <p:nvSpPr>
          <p:cNvPr id="4" name="Content Placeholder 3"/>
          <p:cNvSpPr>
            <a:spLocks noGrp="1"/>
          </p:cNvSpPr>
          <p:nvPr>
            <p:ph sz="half" idx="2"/>
          </p:nvPr>
        </p:nvSpPr>
        <p:spPr/>
        <p:txBody>
          <a:bodyPr>
            <a:normAutofit fontScale="70000" lnSpcReduction="20000"/>
          </a:bodyPr>
          <a:lstStyle/>
          <a:p>
            <a:r>
              <a:rPr lang="lt-LT" dirty="0" smtClean="0"/>
              <a:t>1</a:t>
            </a:r>
            <a:r>
              <a:rPr lang="lt-LT" dirty="0"/>
              <a:t>. Sutuoktiniai privalo būti vienas kitam lojalūs ir vienas kitą gerbti, taip pat vienas kitą remti moraliai bei materialiai ir, atsižvelgiant į kiekvieno jų galimybes, prisidėti prie bendrų šeimos ar kito sutuoktinio poreikių tenkinimo.</a:t>
            </a:r>
            <a:endParaRPr lang="en-US" dirty="0"/>
          </a:p>
          <a:p>
            <a:r>
              <a:rPr lang="lt-LT" dirty="0"/>
              <a:t>2. Jeigu vienas sutuoktinis dėl objektyvių priežasčių negali pakankamai prisidėti prie bendrų šeimos poreikių tenkinimo, tą pagal savo galimybes turi daryti kitas sutuoktinis.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700" b="1" dirty="0" smtClean="0"/>
              <a:t>Temporary Restriction</a:t>
            </a:r>
            <a:r>
              <a:rPr lang="en-GB" sz="2700" dirty="0" smtClean="0"/>
              <a:t> </a:t>
            </a:r>
            <a:r>
              <a:rPr lang="en-GB" sz="2700" b="1" dirty="0" smtClean="0"/>
              <a:t>of the property rights of a spouse</a:t>
            </a:r>
            <a:br>
              <a:rPr lang="lt-LT" sz="2700" b="1" dirty="0" smtClean="0"/>
            </a:br>
            <a:r>
              <a:rPr lang="lt-LT" sz="2700" b="1" dirty="0" smtClean="0"/>
              <a:t>Sutuoktinių teisės ir pareigos namų ūkyje</a:t>
            </a:r>
            <a:endParaRPr lang="en-US" dirty="0"/>
          </a:p>
        </p:txBody>
      </p:sp>
      <p:sp>
        <p:nvSpPr>
          <p:cNvPr id="3" name="Content Placeholder 2"/>
          <p:cNvSpPr>
            <a:spLocks noGrp="1"/>
          </p:cNvSpPr>
          <p:nvPr>
            <p:ph sz="half" idx="1"/>
          </p:nvPr>
        </p:nvSpPr>
        <p:spPr/>
        <p:txBody>
          <a:bodyPr>
            <a:normAutofit fontScale="55000" lnSpcReduction="20000"/>
          </a:bodyPr>
          <a:lstStyle/>
          <a:p>
            <a:r>
              <a:rPr lang="en-GB" dirty="0" smtClean="0"/>
              <a:t>1</a:t>
            </a:r>
            <a:r>
              <a:rPr lang="en-GB" dirty="0"/>
              <a:t>.	Where one of the spouses is in serious breach of his or her marital duties provided for in this Book hereof and poses a threat to the property interests of the family by his or her acts, the other spouse shall have a right to apply to the court for an order prohibiting the other spouse from disposing of their community property without the consent of the other spouse. The prohibition may not be valid for more than two years.</a:t>
            </a:r>
            <a:endParaRPr lang="en-US" dirty="0"/>
          </a:p>
          <a:p>
            <a:r>
              <a:rPr lang="en-GB" dirty="0"/>
              <a:t>2.	Transactions entered into by a spouse without the consent of the other spouse, which should have been obtained, may be annulled under an action brought by the other spouse provided the third party involved in the transaction was in bad faith. An action may be brought within a year of the date on which the spouse acquired or should have acquired knowledge of the transaction.</a:t>
            </a:r>
            <a:endParaRPr lang="en-US" dirty="0"/>
          </a:p>
          <a:p>
            <a:endParaRPr lang="en-US" dirty="0"/>
          </a:p>
        </p:txBody>
      </p:sp>
      <p:sp>
        <p:nvSpPr>
          <p:cNvPr id="4" name="Content Placeholder 3"/>
          <p:cNvSpPr>
            <a:spLocks noGrp="1"/>
          </p:cNvSpPr>
          <p:nvPr>
            <p:ph sz="half" idx="2"/>
          </p:nvPr>
        </p:nvSpPr>
        <p:spPr/>
        <p:txBody>
          <a:bodyPr>
            <a:normAutofit fontScale="55000" lnSpcReduction="20000"/>
          </a:bodyPr>
          <a:lstStyle/>
          <a:p>
            <a:r>
              <a:rPr lang="lt-LT" dirty="0" smtClean="0"/>
              <a:t>1</a:t>
            </a:r>
            <a:r>
              <a:rPr lang="lt-LT" dirty="0"/>
              <a:t>. Sutuoktinis be kito sutuoktinio sutikimo neturi teisės perleisti, įkeisti, išnuomoti ar kitokiu būdu suvaržyti teisę į kilnojamąjį daiktą, naudojamą šeimos namų ūkyje.</a:t>
            </a:r>
            <a:endParaRPr lang="en-US" dirty="0"/>
          </a:p>
          <a:p>
            <a:r>
              <a:rPr lang="lt-LT" dirty="0"/>
              <a:t>2. Kilnojamuoju daiktu, naudojamu šeimos namų ūkyje, pripažįstami namų apyvokos daiktai, baldai, išskyrus meno kūrinius, kolekcijas ir namų bibliotekas.</a:t>
            </a:r>
            <a:endParaRPr lang="en-US" dirty="0"/>
          </a:p>
          <a:p>
            <a:r>
              <a:rPr lang="lt-LT" dirty="0"/>
              <a:t>3. Sutuoktinis, be kurio sutikimo buvo sudarytas toks sandoris, turi teisę reikalauti pripažinti sandorį negaliojančiu, jeigu jis sandorio nepatvirtino po jo sudarymo, išskyrus atvejus, kai sandoris buvo atlygintinis, o trečioji šalis buvo sąžininga.</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GB" sz="2400" b="1" dirty="0" smtClean="0"/>
              <a:t>The rights and duties of spouses in respect  of the</a:t>
            </a:r>
            <a:r>
              <a:rPr lang="en-GB" sz="2400" dirty="0" smtClean="0"/>
              <a:t> </a:t>
            </a:r>
            <a:r>
              <a:rPr lang="en-GB" sz="2400" b="1" dirty="0" smtClean="0"/>
              <a:t>dwelling considered to be Family Property</a:t>
            </a:r>
            <a:br>
              <a:rPr lang="en-US" sz="2400" dirty="0" smtClean="0"/>
            </a:br>
            <a:r>
              <a:rPr lang="lt-LT" sz="2400" b="1" dirty="0" smtClean="0"/>
              <a:t>Sutuoktinių teisės ir pareigos į gyvenamąją patalpą, esančią šeimos turtu</a:t>
            </a:r>
            <a:br>
              <a:rPr lang="en-US" sz="2400" dirty="0" smtClean="0"/>
            </a:br>
            <a:endParaRPr lang="en-US" sz="2400" dirty="0"/>
          </a:p>
        </p:txBody>
      </p:sp>
      <p:sp>
        <p:nvSpPr>
          <p:cNvPr id="3" name="Content Placeholder 2"/>
          <p:cNvSpPr>
            <a:spLocks noGrp="1"/>
          </p:cNvSpPr>
          <p:nvPr>
            <p:ph sz="half" idx="1"/>
          </p:nvPr>
        </p:nvSpPr>
        <p:spPr>
          <a:xfrm>
            <a:off x="457200" y="2362200"/>
            <a:ext cx="4038600" cy="3763963"/>
          </a:xfrm>
        </p:spPr>
        <p:txBody>
          <a:bodyPr>
            <a:normAutofit fontScale="55000" lnSpcReduction="20000"/>
          </a:bodyPr>
          <a:lstStyle/>
          <a:p>
            <a:r>
              <a:rPr lang="en-GB" dirty="0" smtClean="0"/>
              <a:t>1</a:t>
            </a:r>
            <a:r>
              <a:rPr lang="en-GB" dirty="0"/>
              <a:t>.	Where the spouses live in a rented dwelling</a:t>
            </a:r>
            <a:r>
              <a:rPr lang="en-GB" b="1" dirty="0"/>
              <a:t> </a:t>
            </a:r>
            <a:r>
              <a:rPr lang="en-GB" dirty="0"/>
              <a:t>under a lease agreement, the spouse in whose name the dwelling is rented may not, without a written consent of the other spouse, terminate the lease agreement before its term, sublease it or transfer the rights under the lease agreement. The spouse having neither consented nor ratified such an act may apply to have it annulled.</a:t>
            </a:r>
            <a:endParaRPr lang="en-US" dirty="0"/>
          </a:p>
          <a:p>
            <a:r>
              <a:rPr lang="en-GB" dirty="0"/>
              <a:t>2.	A spouse who is the sole owner of the family dwelling</a:t>
            </a:r>
            <a:r>
              <a:rPr lang="en-GB" b="1" dirty="0"/>
              <a:t> </a:t>
            </a:r>
            <a:r>
              <a:rPr lang="en-GB" dirty="0"/>
              <a:t>may not, without a written consent of the other spouse, alienate, pledge or lease this dwelling. The spouse having neither consented to nor ratified such an act may apply to have it annulled provided that the disputed premises have registered in the public register as a family asset.</a:t>
            </a:r>
            <a:endParaRPr lang="en-US" dirty="0"/>
          </a:p>
          <a:p>
            <a:endParaRPr lang="en-US" dirty="0"/>
          </a:p>
        </p:txBody>
      </p:sp>
      <p:sp>
        <p:nvSpPr>
          <p:cNvPr id="4" name="Content Placeholder 3"/>
          <p:cNvSpPr>
            <a:spLocks noGrp="1"/>
          </p:cNvSpPr>
          <p:nvPr>
            <p:ph sz="half" idx="2"/>
          </p:nvPr>
        </p:nvSpPr>
        <p:spPr>
          <a:xfrm>
            <a:off x="4648200" y="2286000"/>
            <a:ext cx="4038600" cy="3840163"/>
          </a:xfrm>
        </p:spPr>
        <p:txBody>
          <a:bodyPr>
            <a:normAutofit fontScale="55000" lnSpcReduction="20000"/>
          </a:bodyPr>
          <a:lstStyle/>
          <a:p>
            <a:r>
              <a:rPr lang="lt-LT" dirty="0" smtClean="0"/>
              <a:t>1</a:t>
            </a:r>
            <a:r>
              <a:rPr lang="lt-LT" dirty="0"/>
              <a:t>. Jeigu sutuoktiniai gyvena gyvenamojoje patalpoje pagal nuomos sutartį, tai sutuoktinis, sudaręs nuomos sutartį, be kito sutuoktinio rašytinio sutikimo neturi teisės nutraukti nuomos sutarties prieš terminą, </a:t>
            </a:r>
            <a:r>
              <a:rPr lang="lt-LT" dirty="0" err="1"/>
              <a:t>subnuomoti</a:t>
            </a:r>
            <a:r>
              <a:rPr lang="lt-LT" dirty="0"/>
              <a:t> gyvenamosios patalpos arba perleisti teises pagal nuomos sutartį. Sutuoktinis, nedavęs sutikimo sudaryti tokį sandorį ar vėliau jo nepatvirtinęs, turi teisę reikalauti pripažinti jį negaliojančiu.</a:t>
            </a:r>
            <a:endParaRPr lang="en-US" dirty="0"/>
          </a:p>
          <a:p>
            <a:r>
              <a:rPr lang="lt-LT" dirty="0"/>
              <a:t>2. Sutuoktinis, kuriam šeimos gyvenamoji patalpa nuosavybės teise priklauso jam vienam, neturi teisės be kito sutuoktinio rašytinio sutikimo šios gyvenamosios patalpos perleisti, įkeisti ar išnuomoti. Sutuoktinis, nedavęs sutikimo sudaryti tokį sandorį ar vėliau jo nepatvirtinęs, turi teisę reikalauti pripažinti sandorį negaliojančiu, jeigu viešame registre ginčijama gyvenamoji patalpa buvo nurodyta kaip šeimos turtas.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b="1" dirty="0"/>
              <a:t>NULLITY OF </a:t>
            </a:r>
            <a:r>
              <a:rPr lang="en-GB" b="1" dirty="0" smtClean="0"/>
              <a:t>MARRIAGE</a:t>
            </a:r>
            <a:br>
              <a:rPr lang="lt-LT" b="1" dirty="0" smtClean="0"/>
            </a:br>
            <a:r>
              <a:rPr lang="lt-LT" b="1" dirty="0" smtClean="0"/>
              <a:t>Santuokos negaliojimas</a:t>
            </a:r>
            <a:endParaRPr lang="en-US" dirty="0"/>
          </a:p>
        </p:txBody>
      </p:sp>
      <p:sp>
        <p:nvSpPr>
          <p:cNvPr id="5" name="Content Placeholder 4"/>
          <p:cNvSpPr>
            <a:spLocks noGrp="1"/>
          </p:cNvSpPr>
          <p:nvPr>
            <p:ph sz="half" idx="1"/>
          </p:nvPr>
        </p:nvSpPr>
        <p:spPr/>
        <p:txBody>
          <a:bodyPr/>
          <a:lstStyle/>
          <a:p>
            <a:r>
              <a:rPr lang="en-GB" dirty="0"/>
              <a:t>A marriage may be annulled only by the court.</a:t>
            </a:r>
            <a:endParaRPr lang="en-US" dirty="0"/>
          </a:p>
          <a:p>
            <a:endParaRPr lang="en-US" dirty="0"/>
          </a:p>
        </p:txBody>
      </p:sp>
      <p:sp>
        <p:nvSpPr>
          <p:cNvPr id="6" name="Content Placeholder 5"/>
          <p:cNvSpPr>
            <a:spLocks noGrp="1"/>
          </p:cNvSpPr>
          <p:nvPr>
            <p:ph sz="half" idx="2"/>
          </p:nvPr>
        </p:nvSpPr>
        <p:spPr/>
        <p:txBody>
          <a:bodyPr/>
          <a:lstStyle/>
          <a:p>
            <a:r>
              <a:rPr lang="lt-LT" dirty="0"/>
              <a:t>Santuoką negaliojančia pripažįsta tik teismas.</a:t>
            </a:r>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15774</Words>
  <Application>WPS Presentation</Application>
  <PresentationFormat>On-screen Show (4:3)</PresentationFormat>
  <Paragraphs>231</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Calibri</vt:lpstr>
      <vt:lpstr>Microsoft YaHei</vt:lpstr>
      <vt:lpstr>Arial Unicode MS</vt:lpstr>
      <vt:lpstr>Office Theme</vt:lpstr>
      <vt:lpstr>PowerPoint 演示文稿</vt:lpstr>
      <vt:lpstr>MARRIAGE SANTUOKA</vt:lpstr>
      <vt:lpstr>Agreement to marry (engagement) Susitarimas tuoktis (sužadėtuvės)</vt:lpstr>
      <vt:lpstr>Marriage may be contracted by persons who by or on the date of contracting a marriage have attained the age of 18. Santuoką leidžiama sudaryti asmenims, kurie santuokos sudarymo dieną yra aštuoniolikos metų</vt:lpstr>
      <vt:lpstr>Prohibition to violate  the principle of monogamy Draudimas pažeisti monogamijos principą</vt:lpstr>
      <vt:lpstr>The duty of spouses to support each other Sutuoktinių pareiga vienas kitą remti </vt:lpstr>
      <vt:lpstr>Temporary Restriction of the property rights of a spouse Sutuoktinių teisės ir pareigos namų ūkyje</vt:lpstr>
      <vt:lpstr>The rights and duties of spouses in respect  of the dwelling considered to be Family Property Sutuoktinių teisės ir pareigos į gyvenamąją patalpą, esančią šeimos turtu </vt:lpstr>
      <vt:lpstr>NULLITY OF MARRIAGE Santuokos negaliojimas</vt:lpstr>
      <vt:lpstr>Nullity of a fictitious (‘sham’) marriage Fiktyvios santuokos pripažinimas negaliojančia  </vt:lpstr>
      <vt:lpstr>DISSOLUTION OF MARRIAGE Santuokos pabaiga</vt:lpstr>
      <vt:lpstr>DIVORCE BY THE MUTUAL CONSENT OF THE SPOUSES Santuokos nutraukimas abiejų sutuoktinių  bendru sutikimu</vt:lpstr>
      <vt:lpstr>DIVORCE ON THE APPLICATION OF ONE OF THE SPOUSES Santuokos nutraukimas vieno sutuoktiniO PRAŠYMu</vt:lpstr>
      <vt:lpstr>DIVORCE ON THE BASIS OF THE FAULT OF ONE OR BOTH OF THE SPOUSES  Santuokos nutraukimas dėl SUTUOKTINIO  (sutuoktinių) kaltės</vt:lpstr>
      <vt:lpstr>SEPARATION Separacija</vt:lpstr>
      <vt:lpstr>Family assets / Šeimos turtas</vt:lpstr>
      <vt:lpstr>STATUTORY LEGAL REGIME OF PROPERTY OF SPOUSES ĮstatymŲ NUSTATYTAS sutuoktinių turto teisinis režimas</vt:lpstr>
      <vt:lpstr>Concept of consanguinity Giminystės samprata</vt:lpstr>
      <vt:lpstr>Lines of consanguinity  Giminystės linijos</vt:lpstr>
      <vt:lpstr>Lines of consanguinity  Giminystės linijos</vt:lpstr>
      <vt:lpstr>Affinity / Svainystė</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R.Trimailoviene55</dc:creator>
  <cp:lastModifiedBy>Gena the Green</cp:lastModifiedBy>
  <cp:revision>7</cp:revision>
  <dcterms:created xsi:type="dcterms:W3CDTF">2019-11-07T13:46:00Z</dcterms:created>
  <dcterms:modified xsi:type="dcterms:W3CDTF">2019-12-12T08:27:00Z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