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3"/>
  </p:notesMasterIdLst>
  <p:sldIdLst>
    <p:sldId id="256" r:id="rId2"/>
    <p:sldId id="257" r:id="rId3"/>
    <p:sldId id="263" r:id="rId4"/>
    <p:sldId id="258" r:id="rId5"/>
    <p:sldId id="259" r:id="rId6"/>
    <p:sldId id="260" r:id="rId7"/>
    <p:sldId id="261" r:id="rId8"/>
    <p:sldId id="262"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93" autoAdjust="0"/>
  </p:normalViewPr>
  <p:slideViewPr>
    <p:cSldViewPr snapToGrid="0">
      <p:cViewPr varScale="1">
        <p:scale>
          <a:sx n="78" d="100"/>
          <a:sy n="78" d="100"/>
        </p:scale>
        <p:origin x="850" y="67"/>
      </p:cViewPr>
      <p:guideLst/>
    </p:cSldViewPr>
  </p:slideViewPr>
  <p:notesTextViewPr>
    <p:cViewPr>
      <p:scale>
        <a:sx n="1" d="1"/>
        <a:sy n="1" d="1"/>
      </p:scale>
      <p:origin x="0" y="0"/>
    </p:cViewPr>
  </p:notesTextViewPr>
  <p:sorterViewPr>
    <p:cViewPr>
      <p:scale>
        <a:sx n="101" d="100"/>
        <a:sy n="10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634D4-B69B-4AE4-B543-7BE6D333C0B1}" type="datetimeFigureOut">
              <a:rPr lang="en-US" smtClean="0"/>
              <a:t>11/27/2019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5735F-DB4D-4749-A3C1-59456FA634B1}" type="slidenum">
              <a:rPr lang="en-US" smtClean="0"/>
              <a:t>‹#›</a:t>
            </a:fld>
            <a:endParaRPr lang="en-US"/>
          </a:p>
        </p:txBody>
      </p:sp>
    </p:spTree>
    <p:extLst>
      <p:ext uri="{BB962C8B-B14F-4D97-AF65-F5344CB8AC3E}">
        <p14:creationId xmlns:p14="http://schemas.microsoft.com/office/powerpoint/2010/main" val="3830681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95735F-DB4D-4749-A3C1-59456FA634B1}" type="slidenum">
              <a:rPr lang="en-US" smtClean="0"/>
              <a:t>1</a:t>
            </a:fld>
            <a:endParaRPr lang="en-US"/>
          </a:p>
        </p:txBody>
      </p:sp>
    </p:spTree>
    <p:extLst>
      <p:ext uri="{BB962C8B-B14F-4D97-AF65-F5344CB8AC3E}">
        <p14:creationId xmlns:p14="http://schemas.microsoft.com/office/powerpoint/2010/main" val="3384263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smtClean="0"/>
              <a:t>Trumpai</a:t>
            </a:r>
            <a:r>
              <a:rPr lang="lt-LT" baseline="0" dirty="0" smtClean="0"/>
              <a:t> apie informaciniu technologiju teise:</a:t>
            </a:r>
          </a:p>
          <a:p>
            <a:r>
              <a:rPr lang="lt-LT" dirty="0" smtClean="0"/>
              <a:t>-Taigi tobulėjant</a:t>
            </a:r>
            <a:r>
              <a:rPr lang="lt-LT" baseline="0" dirty="0" smtClean="0"/>
              <a:t> technologijoms ir viskam persikeliant į elektroninę erdvę, tiek Lietuvoje, tiek ir visame pasaulyje auga ir nusikalstamų veiklų skaičius.</a:t>
            </a:r>
          </a:p>
          <a:p>
            <a:r>
              <a:rPr lang="lt-LT" sz="1200" b="0" i="0" kern="1200" dirty="0" smtClean="0">
                <a:solidFill>
                  <a:schemeClr val="tx1"/>
                </a:solidFill>
                <a:effectLst/>
                <a:latin typeface="+mn-lt"/>
                <a:ea typeface="+mn-ea"/>
                <a:cs typeface="+mn-cs"/>
              </a:rPr>
              <a:t>-Šios nusikalstamos veikos visuomenei padaro nenusakomo dydžio nuostolius ir visų svarbiausia, kad naudojant naujausias technologijas elektroninis nusikalstamumas tampa ne tik pelningas, bet ir gana saugus užsiėmimas. Būtent dėl šios priežasties JTO Nusikalstamumo komitetas, o taip pat ir dauguma pasaulio valstybių kompiuterinį nusikalstamumą stato į vieną eilę su terorizmu ir narkotikų verslu.</a:t>
            </a:r>
            <a:endParaRPr lang="en-US" dirty="0"/>
          </a:p>
        </p:txBody>
      </p:sp>
      <p:sp>
        <p:nvSpPr>
          <p:cNvPr id="4" name="Slide Number Placeholder 3"/>
          <p:cNvSpPr>
            <a:spLocks noGrp="1"/>
          </p:cNvSpPr>
          <p:nvPr>
            <p:ph type="sldNum" sz="quarter" idx="10"/>
          </p:nvPr>
        </p:nvSpPr>
        <p:spPr/>
        <p:txBody>
          <a:bodyPr/>
          <a:lstStyle/>
          <a:p>
            <a:fld id="{2495735F-DB4D-4749-A3C1-59456FA634B1}" type="slidenum">
              <a:rPr lang="en-US" smtClean="0"/>
              <a:t>2</a:t>
            </a:fld>
            <a:endParaRPr lang="en-US"/>
          </a:p>
        </p:txBody>
      </p:sp>
    </p:spTree>
    <p:extLst>
      <p:ext uri="{BB962C8B-B14F-4D97-AF65-F5344CB8AC3E}">
        <p14:creationId xmlns:p14="http://schemas.microsoft.com/office/powerpoint/2010/main" val="741948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B85D13-4399-4A90-93FA-F6ABDEAC30E6}"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FFDB-60F2-4B30-9DCE-EFA1DFC1388F}" type="slidenum">
              <a:rPr lang="en-US" smtClean="0"/>
              <a:t>‹#›</a:t>
            </a:fld>
            <a:endParaRPr lang="en-US"/>
          </a:p>
        </p:txBody>
      </p:sp>
    </p:spTree>
    <p:extLst>
      <p:ext uri="{BB962C8B-B14F-4D97-AF65-F5344CB8AC3E}">
        <p14:creationId xmlns:p14="http://schemas.microsoft.com/office/powerpoint/2010/main" val="2305793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B85D13-4399-4A90-93FA-F6ABDEAC30E6}"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FFDB-60F2-4B30-9DCE-EFA1DFC1388F}" type="slidenum">
              <a:rPr lang="en-US" smtClean="0"/>
              <a:t>‹#›</a:t>
            </a:fld>
            <a:endParaRPr lang="en-US"/>
          </a:p>
        </p:txBody>
      </p:sp>
    </p:spTree>
    <p:extLst>
      <p:ext uri="{BB962C8B-B14F-4D97-AF65-F5344CB8AC3E}">
        <p14:creationId xmlns:p14="http://schemas.microsoft.com/office/powerpoint/2010/main" val="37261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B85D13-4399-4A90-93FA-F6ABDEAC30E6}"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FFDB-60F2-4B30-9DCE-EFA1DFC1388F}" type="slidenum">
              <a:rPr lang="en-US" smtClean="0"/>
              <a:t>‹#›</a:t>
            </a:fld>
            <a:endParaRPr lang="en-US"/>
          </a:p>
        </p:txBody>
      </p:sp>
    </p:spTree>
    <p:extLst>
      <p:ext uri="{BB962C8B-B14F-4D97-AF65-F5344CB8AC3E}">
        <p14:creationId xmlns:p14="http://schemas.microsoft.com/office/powerpoint/2010/main" val="2358210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B85D13-4399-4A90-93FA-F6ABDEAC30E6}"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FFDB-60F2-4B30-9DCE-EFA1DFC1388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7936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B85D13-4399-4A90-93FA-F6ABDEAC30E6}"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FFDB-60F2-4B30-9DCE-EFA1DFC1388F}" type="slidenum">
              <a:rPr lang="en-US" smtClean="0"/>
              <a:t>‹#›</a:t>
            </a:fld>
            <a:endParaRPr lang="en-US"/>
          </a:p>
        </p:txBody>
      </p:sp>
    </p:spTree>
    <p:extLst>
      <p:ext uri="{BB962C8B-B14F-4D97-AF65-F5344CB8AC3E}">
        <p14:creationId xmlns:p14="http://schemas.microsoft.com/office/powerpoint/2010/main" val="2697653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6B85D13-4399-4A90-93FA-F6ABDEAC30E6}"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9FFDB-60F2-4B30-9DCE-EFA1DFC1388F}" type="slidenum">
              <a:rPr lang="en-US" smtClean="0"/>
              <a:t>‹#›</a:t>
            </a:fld>
            <a:endParaRPr lang="en-US"/>
          </a:p>
        </p:txBody>
      </p:sp>
    </p:spTree>
    <p:extLst>
      <p:ext uri="{BB962C8B-B14F-4D97-AF65-F5344CB8AC3E}">
        <p14:creationId xmlns:p14="http://schemas.microsoft.com/office/powerpoint/2010/main" val="2355551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6B85D13-4399-4A90-93FA-F6ABDEAC30E6}"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9FFDB-60F2-4B30-9DCE-EFA1DFC1388F}" type="slidenum">
              <a:rPr lang="en-US" smtClean="0"/>
              <a:t>‹#›</a:t>
            </a:fld>
            <a:endParaRPr lang="en-US"/>
          </a:p>
        </p:txBody>
      </p:sp>
    </p:spTree>
    <p:extLst>
      <p:ext uri="{BB962C8B-B14F-4D97-AF65-F5344CB8AC3E}">
        <p14:creationId xmlns:p14="http://schemas.microsoft.com/office/powerpoint/2010/main" val="439451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B85D13-4399-4A90-93FA-F6ABDEAC30E6}"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FFDB-60F2-4B30-9DCE-EFA1DFC1388F}" type="slidenum">
              <a:rPr lang="en-US" smtClean="0"/>
              <a:t>‹#›</a:t>
            </a:fld>
            <a:endParaRPr lang="en-US"/>
          </a:p>
        </p:txBody>
      </p:sp>
    </p:spTree>
    <p:extLst>
      <p:ext uri="{BB962C8B-B14F-4D97-AF65-F5344CB8AC3E}">
        <p14:creationId xmlns:p14="http://schemas.microsoft.com/office/powerpoint/2010/main" val="329564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B85D13-4399-4A90-93FA-F6ABDEAC30E6}"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FFDB-60F2-4B30-9DCE-EFA1DFC1388F}" type="slidenum">
              <a:rPr lang="en-US" smtClean="0"/>
              <a:t>‹#›</a:t>
            </a:fld>
            <a:endParaRPr lang="en-US"/>
          </a:p>
        </p:txBody>
      </p:sp>
    </p:spTree>
    <p:extLst>
      <p:ext uri="{BB962C8B-B14F-4D97-AF65-F5344CB8AC3E}">
        <p14:creationId xmlns:p14="http://schemas.microsoft.com/office/powerpoint/2010/main" val="2916975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B85D13-4399-4A90-93FA-F6ABDEAC30E6}"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FFDB-60F2-4B30-9DCE-EFA1DFC1388F}" type="slidenum">
              <a:rPr lang="en-US" smtClean="0"/>
              <a:t>‹#›</a:t>
            </a:fld>
            <a:endParaRPr lang="en-US"/>
          </a:p>
        </p:txBody>
      </p:sp>
    </p:spTree>
    <p:extLst>
      <p:ext uri="{BB962C8B-B14F-4D97-AF65-F5344CB8AC3E}">
        <p14:creationId xmlns:p14="http://schemas.microsoft.com/office/powerpoint/2010/main" val="274627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B85D13-4399-4A90-93FA-F6ABDEAC30E6}"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9FFDB-60F2-4B30-9DCE-EFA1DFC1388F}" type="slidenum">
              <a:rPr lang="en-US" smtClean="0"/>
              <a:t>‹#›</a:t>
            </a:fld>
            <a:endParaRPr lang="en-US"/>
          </a:p>
        </p:txBody>
      </p:sp>
    </p:spTree>
    <p:extLst>
      <p:ext uri="{BB962C8B-B14F-4D97-AF65-F5344CB8AC3E}">
        <p14:creationId xmlns:p14="http://schemas.microsoft.com/office/powerpoint/2010/main" val="3216065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B85D13-4399-4A90-93FA-F6ABDEAC30E6}"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FFDB-60F2-4B30-9DCE-EFA1DFC1388F}" type="slidenum">
              <a:rPr lang="en-US" smtClean="0"/>
              <a:t>‹#›</a:t>
            </a:fld>
            <a:endParaRPr lang="en-US"/>
          </a:p>
        </p:txBody>
      </p:sp>
    </p:spTree>
    <p:extLst>
      <p:ext uri="{BB962C8B-B14F-4D97-AF65-F5344CB8AC3E}">
        <p14:creationId xmlns:p14="http://schemas.microsoft.com/office/powerpoint/2010/main" val="125477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85D13-4399-4A90-93FA-F6ABDEAC30E6}"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9FFDB-60F2-4B30-9DCE-EFA1DFC1388F}" type="slidenum">
              <a:rPr lang="en-US" smtClean="0"/>
              <a:t>‹#›</a:t>
            </a:fld>
            <a:endParaRPr lang="en-US"/>
          </a:p>
        </p:txBody>
      </p:sp>
    </p:spTree>
    <p:extLst>
      <p:ext uri="{BB962C8B-B14F-4D97-AF65-F5344CB8AC3E}">
        <p14:creationId xmlns:p14="http://schemas.microsoft.com/office/powerpoint/2010/main" val="68704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B85D13-4399-4A90-93FA-F6ABDEAC30E6}"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9FFDB-60F2-4B30-9DCE-EFA1DFC1388F}" type="slidenum">
              <a:rPr lang="en-US" smtClean="0"/>
              <a:t>‹#›</a:t>
            </a:fld>
            <a:endParaRPr lang="en-US"/>
          </a:p>
        </p:txBody>
      </p:sp>
    </p:spTree>
    <p:extLst>
      <p:ext uri="{BB962C8B-B14F-4D97-AF65-F5344CB8AC3E}">
        <p14:creationId xmlns:p14="http://schemas.microsoft.com/office/powerpoint/2010/main" val="41521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85D13-4399-4A90-93FA-F6ABDEAC30E6}"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9FFDB-60F2-4B30-9DCE-EFA1DFC1388F}" type="slidenum">
              <a:rPr lang="en-US" smtClean="0"/>
              <a:t>‹#›</a:t>
            </a:fld>
            <a:endParaRPr lang="en-US"/>
          </a:p>
        </p:txBody>
      </p:sp>
    </p:spTree>
    <p:extLst>
      <p:ext uri="{BB962C8B-B14F-4D97-AF65-F5344CB8AC3E}">
        <p14:creationId xmlns:p14="http://schemas.microsoft.com/office/powerpoint/2010/main" val="18326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B85D13-4399-4A90-93FA-F6ABDEAC30E6}"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FFDB-60F2-4B30-9DCE-EFA1DFC1388F}" type="slidenum">
              <a:rPr lang="en-US" smtClean="0"/>
              <a:t>‹#›</a:t>
            </a:fld>
            <a:endParaRPr lang="en-US"/>
          </a:p>
        </p:txBody>
      </p:sp>
    </p:spTree>
    <p:extLst>
      <p:ext uri="{BB962C8B-B14F-4D97-AF65-F5344CB8AC3E}">
        <p14:creationId xmlns:p14="http://schemas.microsoft.com/office/powerpoint/2010/main" val="275996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B85D13-4399-4A90-93FA-F6ABDEAC30E6}"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9FFDB-60F2-4B30-9DCE-EFA1DFC1388F}" type="slidenum">
              <a:rPr lang="en-US" smtClean="0"/>
              <a:t>‹#›</a:t>
            </a:fld>
            <a:endParaRPr lang="en-US"/>
          </a:p>
        </p:txBody>
      </p:sp>
    </p:spTree>
    <p:extLst>
      <p:ext uri="{BB962C8B-B14F-4D97-AF65-F5344CB8AC3E}">
        <p14:creationId xmlns:p14="http://schemas.microsoft.com/office/powerpoint/2010/main" val="99096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6B85D13-4399-4A90-93FA-F6ABDEAC30E6}" type="datetimeFigureOut">
              <a:rPr lang="en-US" smtClean="0"/>
              <a:t>11/27/2019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69FFDB-60F2-4B30-9DCE-EFA1DFC1388F}" type="slidenum">
              <a:rPr lang="en-US" smtClean="0"/>
              <a:t>‹#›</a:t>
            </a:fld>
            <a:endParaRPr lang="en-US"/>
          </a:p>
        </p:txBody>
      </p:sp>
    </p:spTree>
    <p:extLst>
      <p:ext uri="{BB962C8B-B14F-4D97-AF65-F5344CB8AC3E}">
        <p14:creationId xmlns:p14="http://schemas.microsoft.com/office/powerpoint/2010/main" val="3514322421"/>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ur-lex.europa.eu/legal-content/LT/TXT/?uri=CELEX:32005F0222" TargetMode="External"/><Relationship Id="rId2" Type="http://schemas.openxmlformats.org/officeDocument/2006/relationships/hyperlink" Target="https://www.e-tar.lt/portal/legalAct.html?documentId=TAR.E755EE51F628" TargetMode="External"/><Relationship Id="rId1" Type="http://schemas.openxmlformats.org/officeDocument/2006/relationships/slideLayout" Target="../slideLayouts/slideLayout2.xml"/><Relationship Id="rId6" Type="http://schemas.openxmlformats.org/officeDocument/2006/relationships/hyperlink" Target="https://www.e-tar.lt/portal/lt/legalAct/5468a25089ef11e4a98a9f2247652cf4" TargetMode="External"/><Relationship Id="rId5" Type="http://schemas.openxmlformats.org/officeDocument/2006/relationships/hyperlink" Target="https://www.e-tar.lt/portal/lt/legalAct/TAR.82D8168D3049" TargetMode="External"/><Relationship Id="rId4" Type="http://schemas.openxmlformats.org/officeDocument/2006/relationships/hyperlink" Target="https://eur-lex.europa.eu/legal-content/LT/TXT/?uri=CELEX:32013L004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e-tar.lt/portal/legalAct.html?documentId=TAR.E755EE51F628" TargetMode="External"/><Relationship Id="rId7" Type="http://schemas.openxmlformats.org/officeDocument/2006/relationships/hyperlink" Target="https://www.e-tar.lt/portal/lt/legalAct/5468a25089ef11e4a98a9f2247652cf4" TargetMode="External"/><Relationship Id="rId2" Type="http://schemas.openxmlformats.org/officeDocument/2006/relationships/hyperlink" Target="https://www.e-tar.lt/portal/lt/legalAct/TAR.2B866DFF7D43/asr?fbclid=IwAR2igOFdyJdWkXOwlTiPF3omaqp3nimOT5zVSHUkfImBPypdrimMUFGisPc" TargetMode="External"/><Relationship Id="rId1" Type="http://schemas.openxmlformats.org/officeDocument/2006/relationships/slideLayout" Target="../slideLayouts/slideLayout2.xml"/><Relationship Id="rId6" Type="http://schemas.openxmlformats.org/officeDocument/2006/relationships/hyperlink" Target="https://www.e-tar.lt/portal/lt/legalAct/TAR.82D8168D3049" TargetMode="External"/><Relationship Id="rId5" Type="http://schemas.openxmlformats.org/officeDocument/2006/relationships/hyperlink" Target="https://eur-lex.europa.eu/legal-content/LT/TXT/?uri=CELEX:32013L0040" TargetMode="External"/><Relationship Id="rId4" Type="http://schemas.openxmlformats.org/officeDocument/2006/relationships/hyperlink" Target="https://eur-lex.europa.eu/legal-content/LT/TXT/?uri=CELEX:32005F022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7592" y="1161287"/>
            <a:ext cx="9360408" cy="3804003"/>
          </a:xfrm>
        </p:spPr>
        <p:txBody>
          <a:bodyPr>
            <a:normAutofit fontScale="90000"/>
          </a:bodyPr>
          <a:lstStyle/>
          <a:p>
            <a:r>
              <a:rPr lang="lt-LT" b="0" dirty="0" smtClean="0"/>
              <a:t>Informacinių technologijų teisė</a:t>
            </a:r>
            <a:r>
              <a:rPr lang="lt-LT" b="1" dirty="0" smtClean="0"/>
              <a:t/>
            </a:r>
            <a:br>
              <a:rPr lang="lt-LT" b="1" dirty="0" smtClean="0"/>
            </a:br>
            <a:r>
              <a:rPr lang="lt-LT" dirty="0" smtClean="0"/>
              <a:t/>
            </a:r>
            <a:br>
              <a:rPr lang="lt-LT" dirty="0" smtClean="0"/>
            </a:br>
            <a:r>
              <a:rPr lang="lt-LT" sz="5300" dirty="0" smtClean="0">
                <a:solidFill>
                  <a:srgbClr val="FF0000"/>
                </a:solidFill>
              </a:rPr>
              <a:t>Nusižengimai ir nusikaltimai elektroninėje erdvėje ir jų prevencija</a:t>
            </a:r>
            <a:endParaRPr lang="en-US" sz="5300" dirty="0">
              <a:solidFill>
                <a:srgbClr val="FF0000"/>
              </a:solidFill>
            </a:endParaRPr>
          </a:p>
        </p:txBody>
      </p:sp>
      <p:sp>
        <p:nvSpPr>
          <p:cNvPr id="3" name="Subtitle 2"/>
          <p:cNvSpPr>
            <a:spLocks noGrp="1"/>
          </p:cNvSpPr>
          <p:nvPr>
            <p:ph type="subTitle" idx="1"/>
          </p:nvPr>
        </p:nvSpPr>
        <p:spPr>
          <a:xfrm>
            <a:off x="1524000" y="5504688"/>
            <a:ext cx="9144000" cy="676656"/>
          </a:xfrm>
        </p:spPr>
        <p:txBody>
          <a:bodyPr/>
          <a:lstStyle/>
          <a:p>
            <a:r>
              <a:rPr lang="lt-LT" dirty="0" smtClean="0"/>
              <a:t>Presentation by Džiugas Pečiulevičius</a:t>
            </a:r>
            <a:endParaRPr lang="en-US" dirty="0"/>
          </a:p>
        </p:txBody>
      </p:sp>
    </p:spTree>
    <p:extLst>
      <p:ext uri="{BB962C8B-B14F-4D97-AF65-F5344CB8AC3E}">
        <p14:creationId xmlns:p14="http://schemas.microsoft.com/office/powerpoint/2010/main" val="1453337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solidFill>
                  <a:srgbClr val="FF0000"/>
                </a:solidFill>
              </a:rPr>
              <a:t>Tarptautiniai</a:t>
            </a:r>
            <a:r>
              <a:rPr lang="lt-LT" dirty="0" smtClean="0"/>
              <a:t> teisės aktai</a:t>
            </a:r>
            <a:endParaRPr lang="en-US" dirty="0"/>
          </a:p>
        </p:txBody>
      </p:sp>
      <p:sp>
        <p:nvSpPr>
          <p:cNvPr id="3" name="Content Placeholder 2"/>
          <p:cNvSpPr>
            <a:spLocks noGrp="1"/>
          </p:cNvSpPr>
          <p:nvPr>
            <p:ph idx="1"/>
          </p:nvPr>
        </p:nvSpPr>
        <p:spPr>
          <a:xfrm>
            <a:off x="1111045" y="2096064"/>
            <a:ext cx="10156512" cy="3695136"/>
          </a:xfrm>
        </p:spPr>
        <p:txBody>
          <a:bodyPr>
            <a:normAutofit lnSpcReduction="10000"/>
          </a:bodyPr>
          <a:lstStyle/>
          <a:p>
            <a:r>
              <a:rPr lang="lt-LT" b="1" dirty="0">
                <a:effectLst/>
              </a:rPr>
              <a:t>Budapešto konvencija dėl elektroninių </a:t>
            </a:r>
            <a:r>
              <a:rPr lang="lt-LT" b="1" dirty="0" smtClean="0">
                <a:effectLst/>
              </a:rPr>
              <a:t>nusikaltimų (</a:t>
            </a:r>
            <a:r>
              <a:rPr lang="lt-LT" b="1" dirty="0" smtClean="0">
                <a:effectLst/>
                <a:hlinkClick r:id="rId2"/>
              </a:rPr>
              <a:t>plačiau...</a:t>
            </a:r>
            <a:r>
              <a:rPr lang="lt-LT" b="1" dirty="0" smtClean="0">
                <a:effectLst/>
              </a:rPr>
              <a:t>).</a:t>
            </a:r>
          </a:p>
          <a:p>
            <a:pPr marL="0" indent="0">
              <a:buNone/>
            </a:pPr>
            <a:endParaRPr lang="lt-LT" sz="200" dirty="0">
              <a:effectLst/>
            </a:endParaRPr>
          </a:p>
          <a:p>
            <a:r>
              <a:rPr lang="lt-LT" b="1" dirty="0">
                <a:effectLst/>
              </a:rPr>
              <a:t>Europos Tarybos pamatinis sprendimas dėl atakų prieš informacines </a:t>
            </a:r>
            <a:r>
              <a:rPr lang="lt-LT" b="1" dirty="0">
                <a:effectLst/>
              </a:rPr>
              <a:t>sistemas (</a:t>
            </a:r>
            <a:r>
              <a:rPr lang="lt-LT" b="1" dirty="0">
                <a:effectLst/>
                <a:hlinkClick r:id="rId3"/>
              </a:rPr>
              <a:t>plačiau</a:t>
            </a:r>
            <a:r>
              <a:rPr lang="lt-LT" b="1" dirty="0" smtClean="0">
                <a:effectLst/>
                <a:hlinkClick r:id="rId3"/>
              </a:rPr>
              <a:t>...</a:t>
            </a:r>
            <a:r>
              <a:rPr lang="lt-LT" b="1" dirty="0" smtClean="0">
                <a:effectLst/>
              </a:rPr>
              <a:t>).</a:t>
            </a:r>
            <a:endParaRPr lang="lt-LT" b="1" dirty="0" smtClean="0">
              <a:effectLst/>
            </a:endParaRPr>
          </a:p>
          <a:p>
            <a:endParaRPr lang="lt-LT" sz="200" dirty="0">
              <a:effectLst/>
            </a:endParaRPr>
          </a:p>
          <a:p>
            <a:r>
              <a:rPr lang="lt-LT" b="1" dirty="0">
                <a:effectLst/>
              </a:rPr>
              <a:t>Direktyva, kuria buvo pakeistas Europos Tarybos pamatinis sprendimas dėl atakų prieš informacines </a:t>
            </a:r>
            <a:r>
              <a:rPr lang="lt-LT" b="1" dirty="0">
                <a:effectLst/>
              </a:rPr>
              <a:t>sistemas (</a:t>
            </a:r>
            <a:r>
              <a:rPr lang="lt-LT" b="1" dirty="0">
                <a:effectLst/>
                <a:hlinkClick r:id="rId4"/>
              </a:rPr>
              <a:t>plačiau...</a:t>
            </a:r>
            <a:r>
              <a:rPr lang="lt-LT" b="1" dirty="0">
                <a:effectLst/>
              </a:rPr>
              <a:t>).</a:t>
            </a:r>
            <a:endParaRPr lang="lt-LT" b="1" dirty="0" smtClean="0">
              <a:effectLst/>
            </a:endParaRPr>
          </a:p>
          <a:p>
            <a:endParaRPr lang="lt-LT" sz="200" dirty="0">
              <a:effectLst/>
            </a:endParaRPr>
          </a:p>
          <a:p>
            <a:r>
              <a:rPr lang="lt-LT" b="1" dirty="0" smtClean="0">
                <a:effectLst/>
              </a:rPr>
              <a:t>Lietuvos </a:t>
            </a:r>
            <a:r>
              <a:rPr lang="lt-LT" b="1" dirty="0">
                <a:effectLst/>
              </a:rPr>
              <a:t>Respublikos elektroninių ryšių </a:t>
            </a:r>
            <a:r>
              <a:rPr lang="lt-LT" b="1" dirty="0">
                <a:effectLst/>
              </a:rPr>
              <a:t>įstatymas (</a:t>
            </a:r>
            <a:r>
              <a:rPr lang="lt-LT" b="1" dirty="0">
                <a:effectLst/>
                <a:hlinkClick r:id="rId5"/>
              </a:rPr>
              <a:t>plačiau...</a:t>
            </a:r>
            <a:r>
              <a:rPr lang="lt-LT" b="1" dirty="0">
                <a:effectLst/>
              </a:rPr>
              <a:t>).</a:t>
            </a:r>
            <a:endParaRPr lang="lt-LT" b="1" dirty="0" smtClean="0">
              <a:effectLst/>
            </a:endParaRPr>
          </a:p>
          <a:p>
            <a:endParaRPr lang="lt-LT" sz="200" dirty="0">
              <a:effectLst/>
            </a:endParaRPr>
          </a:p>
          <a:p>
            <a:r>
              <a:rPr lang="lt-LT" b="1" dirty="0">
                <a:effectLst/>
              </a:rPr>
              <a:t>Lietuvos Respublikos kibernetinio saugumo </a:t>
            </a:r>
            <a:r>
              <a:rPr lang="lt-LT" b="1" dirty="0">
                <a:effectLst/>
              </a:rPr>
              <a:t>įstatymas (</a:t>
            </a:r>
            <a:r>
              <a:rPr lang="lt-LT" b="1" dirty="0">
                <a:effectLst/>
                <a:hlinkClick r:id="rId6"/>
              </a:rPr>
              <a:t>plačiau...</a:t>
            </a:r>
            <a:r>
              <a:rPr lang="lt-LT" b="1" dirty="0">
                <a:effectLst/>
              </a:rPr>
              <a:t>).</a:t>
            </a:r>
            <a:endParaRPr lang="lt-LT" dirty="0">
              <a:effectLst/>
            </a:endParaRPr>
          </a:p>
        </p:txBody>
      </p:sp>
    </p:spTree>
    <p:extLst>
      <p:ext uri="{BB962C8B-B14F-4D97-AF65-F5344CB8AC3E}">
        <p14:creationId xmlns:p14="http://schemas.microsoft.com/office/powerpoint/2010/main" val="3743220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08156"/>
            <a:ext cx="10353761" cy="1248696"/>
          </a:xfrm>
        </p:spPr>
        <p:txBody>
          <a:bodyPr/>
          <a:lstStyle/>
          <a:p>
            <a:r>
              <a:rPr lang="lt-LT" dirty="0" smtClean="0">
                <a:solidFill>
                  <a:srgbClr val="FF0000"/>
                </a:solidFill>
              </a:rPr>
              <a:t>Nuorodos:</a:t>
            </a:r>
            <a:endParaRPr lang="en-US" dirty="0">
              <a:solidFill>
                <a:srgbClr val="FF0000"/>
              </a:solidFill>
            </a:endParaRPr>
          </a:p>
        </p:txBody>
      </p:sp>
      <p:sp>
        <p:nvSpPr>
          <p:cNvPr id="3" name="Content Placeholder 2"/>
          <p:cNvSpPr>
            <a:spLocks noGrp="1"/>
          </p:cNvSpPr>
          <p:nvPr>
            <p:ph idx="1"/>
          </p:nvPr>
        </p:nvSpPr>
        <p:spPr>
          <a:xfrm>
            <a:off x="913795" y="1288026"/>
            <a:ext cx="10353762" cy="5201264"/>
          </a:xfrm>
        </p:spPr>
        <p:txBody>
          <a:bodyPr>
            <a:normAutofit fontScale="25000" lnSpcReduction="20000"/>
          </a:bodyPr>
          <a:lstStyle/>
          <a:p>
            <a:r>
              <a:rPr lang="lt-LT" sz="7200" dirty="0" smtClean="0"/>
              <a:t>Baudžiamasis kodeksas (XXX SKYRIUS: </a:t>
            </a:r>
            <a:r>
              <a:rPr lang="lt-LT" sz="7200" dirty="0" smtClean="0">
                <a:solidFill>
                  <a:srgbClr val="FF0000"/>
                </a:solidFill>
              </a:rPr>
              <a:t>„</a:t>
            </a:r>
            <a:r>
              <a:rPr lang="lt-LT" sz="4000" b="1" dirty="0">
                <a:solidFill>
                  <a:srgbClr val="FF0000"/>
                </a:solidFill>
                <a:effectLst/>
              </a:rPr>
              <a:t>NUSIKALTIMAI ELEKTRONINIŲ DUOMENŲ IR INFORMACINIŲ SISTEMŲ SAUGUMUI </a:t>
            </a:r>
            <a:r>
              <a:rPr lang="lt-LT" sz="7200" dirty="0" smtClean="0">
                <a:solidFill>
                  <a:srgbClr val="FF0000"/>
                </a:solidFill>
              </a:rPr>
              <a:t>“</a:t>
            </a:r>
            <a:r>
              <a:rPr lang="lt-LT" sz="7200" dirty="0" smtClean="0"/>
              <a:t>): </a:t>
            </a:r>
            <a:r>
              <a:rPr lang="en-US" sz="7200" dirty="0" smtClean="0">
                <a:hlinkClick r:id="rId2"/>
              </a:rPr>
              <a:t>https</a:t>
            </a:r>
            <a:r>
              <a:rPr lang="en-US" sz="7200" dirty="0">
                <a:hlinkClick r:id="rId2"/>
              </a:rPr>
              <a:t>://</a:t>
            </a:r>
            <a:r>
              <a:rPr lang="en-US" sz="7200" dirty="0" smtClean="0">
                <a:hlinkClick r:id="rId2"/>
              </a:rPr>
              <a:t>www.e-tar.lt/portal/lt/legalAct/TAR.2B866DFF7D43/asr?fbclid=IwAR2igOFdyJdWkXOwlTiPF3omaqp3nimOT5zVSHUkfImBPypdrimMUFGisPc</a:t>
            </a:r>
            <a:endParaRPr lang="lt-LT" sz="7200" dirty="0" smtClean="0"/>
          </a:p>
          <a:p>
            <a:r>
              <a:rPr lang="lt-LT" sz="7200" dirty="0"/>
              <a:t>Budapešto konvencija dėl elektroninių </a:t>
            </a:r>
            <a:r>
              <a:rPr lang="lt-LT" sz="7200" dirty="0" smtClean="0"/>
              <a:t>nusikaltimų: </a:t>
            </a:r>
            <a:r>
              <a:rPr lang="en-US" sz="7200" dirty="0">
                <a:hlinkClick r:id="rId3"/>
              </a:rPr>
              <a:t>https://</a:t>
            </a:r>
            <a:r>
              <a:rPr lang="en-US" sz="7200" dirty="0" smtClean="0">
                <a:hlinkClick r:id="rId3"/>
              </a:rPr>
              <a:t>www.e-tar.lt/portal/legalAct.html?documentId=TAR.E755EE51F628</a:t>
            </a:r>
            <a:endParaRPr lang="lt-LT" sz="7200" dirty="0" smtClean="0"/>
          </a:p>
          <a:p>
            <a:r>
              <a:rPr lang="lt-LT" sz="7200" dirty="0" smtClean="0"/>
              <a:t>Europos Tarybos pamatinis sprendimas dėl atakų prieš informacines sistemas: </a:t>
            </a:r>
            <a:r>
              <a:rPr lang="en-US" sz="7200" dirty="0">
                <a:hlinkClick r:id="rId4"/>
              </a:rPr>
              <a:t>https://eur-lex.europa.eu/legal-content/LT/TXT/?</a:t>
            </a:r>
            <a:r>
              <a:rPr lang="en-US" sz="7200" dirty="0" smtClean="0">
                <a:hlinkClick r:id="rId4"/>
              </a:rPr>
              <a:t>uri=CELEX:32005F0222</a:t>
            </a:r>
            <a:endParaRPr lang="lt-LT" sz="7200" dirty="0" smtClean="0"/>
          </a:p>
          <a:p>
            <a:r>
              <a:rPr lang="lt-LT" sz="7200" dirty="0"/>
              <a:t>Direktyva, kuria buvo pakeistas Europos Tarybos pamatinis sprendimas dėl atakų prieš informacines </a:t>
            </a:r>
            <a:r>
              <a:rPr lang="lt-LT" sz="7200" dirty="0" smtClean="0"/>
              <a:t>sistemas: </a:t>
            </a:r>
            <a:r>
              <a:rPr lang="en-US" sz="7200" dirty="0">
                <a:hlinkClick r:id="rId5"/>
              </a:rPr>
              <a:t>https://eur-lex.europa.eu/legal-content/LT/TXT/?</a:t>
            </a:r>
            <a:r>
              <a:rPr lang="en-US" sz="7200" dirty="0" smtClean="0">
                <a:hlinkClick r:id="rId5"/>
              </a:rPr>
              <a:t>uri=CELEX:32013L0040</a:t>
            </a:r>
            <a:endParaRPr lang="lt-LT" sz="7200" dirty="0" smtClean="0"/>
          </a:p>
          <a:p>
            <a:r>
              <a:rPr lang="lt-LT" sz="7200" dirty="0"/>
              <a:t>Lietuvos Respublikos elektroninių ryšių </a:t>
            </a:r>
            <a:r>
              <a:rPr lang="lt-LT" sz="7200" dirty="0" smtClean="0"/>
              <a:t>įstatymas: </a:t>
            </a:r>
            <a:r>
              <a:rPr lang="en-US" sz="7200" dirty="0">
                <a:hlinkClick r:id="rId6"/>
              </a:rPr>
              <a:t>https://</a:t>
            </a:r>
            <a:r>
              <a:rPr lang="en-US" sz="7200" dirty="0" smtClean="0">
                <a:hlinkClick r:id="rId6"/>
              </a:rPr>
              <a:t>www.e-tar.lt/portal/lt/legalAct/TAR.82D8168D3049</a:t>
            </a:r>
            <a:endParaRPr lang="lt-LT" sz="7200" dirty="0" smtClean="0"/>
          </a:p>
          <a:p>
            <a:r>
              <a:rPr lang="lt-LT" sz="7200" dirty="0"/>
              <a:t>Lietuvos Respublikos kibernetinio saugumo </a:t>
            </a:r>
            <a:r>
              <a:rPr lang="lt-LT" sz="7200" dirty="0" smtClean="0"/>
              <a:t>įstatymas: </a:t>
            </a:r>
            <a:r>
              <a:rPr lang="en-US" sz="7200" dirty="0">
                <a:hlinkClick r:id="rId7"/>
              </a:rPr>
              <a:t>https://www.e-tar.lt/portal/lt/legalAct/5468a25089ef11e4a98a9f2247652cf4</a:t>
            </a:r>
            <a:endParaRPr lang="lt-LT" sz="7200" dirty="0" smtClean="0"/>
          </a:p>
          <a:p>
            <a:endParaRPr lang="lt-LT" dirty="0" smtClean="0"/>
          </a:p>
          <a:p>
            <a:pPr marL="0" indent="0">
              <a:buNone/>
            </a:pPr>
            <a:endParaRPr lang="en-US" dirty="0"/>
          </a:p>
        </p:txBody>
      </p:sp>
    </p:spTree>
    <p:extLst>
      <p:ext uri="{BB962C8B-B14F-4D97-AF65-F5344CB8AC3E}">
        <p14:creationId xmlns:p14="http://schemas.microsoft.com/office/powerpoint/2010/main" val="3117838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lt-LT" dirty="0"/>
              <a:t>Tobulėjant informacinėms technologijoms, ūkinei, finansinei ir kitai veiklai sparčiai persikeliant į elektroninę erdvę, elektroninėje erdvėje įvykdomų nusikalstamų veikų skaičius Lietuvos Respublikoje, kaip ir visame pasaulyje, nuolat auga, prognozuojama, kad ir toliau augs. Šios veikos yra itin latentiškos, jos vis sudėtingėja, jų tyrimas ir atskleidimas yra itin komplikuotas dėl išskirtinio nusikaltėlių profesionalumo ir gebėjimų maskuotis internete.</a:t>
            </a:r>
            <a:endParaRPr lang="en-US" dirty="0"/>
          </a:p>
        </p:txBody>
      </p:sp>
    </p:spTree>
    <p:extLst>
      <p:ext uri="{BB962C8B-B14F-4D97-AF65-F5344CB8AC3E}">
        <p14:creationId xmlns:p14="http://schemas.microsoft.com/office/powerpoint/2010/main" val="3465836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96646"/>
            <a:ext cx="10353761" cy="1150373"/>
          </a:xfrm>
        </p:spPr>
        <p:txBody>
          <a:bodyPr>
            <a:normAutofit/>
          </a:bodyPr>
          <a:lstStyle/>
          <a:p>
            <a:r>
              <a:rPr lang="lt-LT" sz="3100" dirty="0" smtClean="0"/>
              <a:t>Baudžiamojo kodekso </a:t>
            </a:r>
            <a:r>
              <a:rPr lang="lt-LT" sz="3100" dirty="0" smtClean="0">
                <a:solidFill>
                  <a:srgbClr val="FF0000"/>
                </a:solidFill>
              </a:rPr>
              <a:t>xxx skyrius</a:t>
            </a:r>
            <a:endParaRPr lang="en-US" sz="3100" dirty="0">
              <a:solidFill>
                <a:srgbClr val="FF0000"/>
              </a:solidFill>
            </a:endParaRPr>
          </a:p>
        </p:txBody>
      </p:sp>
      <p:sp>
        <p:nvSpPr>
          <p:cNvPr id="3" name="Content Placeholder 2"/>
          <p:cNvSpPr>
            <a:spLocks noGrp="1"/>
          </p:cNvSpPr>
          <p:nvPr>
            <p:ph idx="1"/>
          </p:nvPr>
        </p:nvSpPr>
        <p:spPr>
          <a:xfrm>
            <a:off x="913795" y="1229033"/>
            <a:ext cx="10353762" cy="4562168"/>
          </a:xfrm>
        </p:spPr>
        <p:txBody>
          <a:bodyPr>
            <a:noAutofit/>
          </a:bodyPr>
          <a:lstStyle/>
          <a:p>
            <a:pPr marL="0" indent="0">
              <a:buNone/>
            </a:pPr>
            <a:r>
              <a:rPr lang="lt-LT" sz="1400" b="1" u="sng" dirty="0"/>
              <a:t>Lietuvos Respublikos baudžiamojo kodekso BK XXX skyriuje išvardintų nusikalstamų veikų pagrindinis kėsinimosi objektas yra elektroninių duomenų ir informacinių sistemų saugumas: </a:t>
            </a:r>
            <a:endParaRPr lang="lt-LT" sz="1400" b="1" u="sng" dirty="0" smtClean="0"/>
          </a:p>
          <a:p>
            <a:pPr>
              <a:buClr>
                <a:schemeClr val="tx1"/>
              </a:buClr>
            </a:pPr>
            <a:r>
              <a:rPr lang="lt-LT" sz="1800" b="1" i="1" dirty="0">
                <a:solidFill>
                  <a:srgbClr val="FF0000"/>
                </a:solidFill>
              </a:rPr>
              <a:t>N</a:t>
            </a:r>
            <a:r>
              <a:rPr lang="lt-LT" sz="1800" b="1" i="1" dirty="0" smtClean="0">
                <a:solidFill>
                  <a:srgbClr val="FF0000"/>
                </a:solidFill>
              </a:rPr>
              <a:t>eteisėtas </a:t>
            </a:r>
            <a:r>
              <a:rPr lang="lt-LT" sz="1800" b="1" i="1" dirty="0">
                <a:solidFill>
                  <a:srgbClr val="FF0000"/>
                </a:solidFill>
              </a:rPr>
              <a:t>poveikis elektroniniams duomenims -</a:t>
            </a:r>
            <a:r>
              <a:rPr lang="lt-LT" sz="1400" dirty="0" smtClean="0"/>
              <a:t> </a:t>
            </a:r>
            <a:r>
              <a:rPr lang="lt-LT" sz="1400" dirty="0"/>
              <a:t>tinklalapio „nulaužimas“, neteisėtas prisijungimas prie tinklalapio turinio valdymo sistemos ir elektroninių duomenų pakeitimas ar </a:t>
            </a:r>
            <a:r>
              <a:rPr lang="lt-LT" sz="1400" dirty="0" smtClean="0"/>
              <a:t>pašalinimas. </a:t>
            </a:r>
          </a:p>
          <a:p>
            <a:pPr>
              <a:buClr>
                <a:schemeClr val="tx1"/>
              </a:buClr>
            </a:pPr>
            <a:r>
              <a:rPr lang="lt-LT" sz="1800" b="1" i="1" dirty="0">
                <a:solidFill>
                  <a:srgbClr val="FF0000"/>
                </a:solidFill>
              </a:rPr>
              <a:t>N</a:t>
            </a:r>
            <a:r>
              <a:rPr lang="lt-LT" sz="1800" b="1" i="1" dirty="0" smtClean="0">
                <a:solidFill>
                  <a:srgbClr val="FF0000"/>
                </a:solidFill>
              </a:rPr>
              <a:t>eteisėtas </a:t>
            </a:r>
            <a:r>
              <a:rPr lang="lt-LT" sz="1800" b="1" i="1" dirty="0">
                <a:solidFill>
                  <a:srgbClr val="FF0000"/>
                </a:solidFill>
              </a:rPr>
              <a:t>poveikis informacinei sistemai</a:t>
            </a:r>
            <a:r>
              <a:rPr lang="lt-LT" sz="1400" b="1" dirty="0">
                <a:solidFill>
                  <a:srgbClr val="FF0000"/>
                </a:solidFill>
              </a:rPr>
              <a:t> </a:t>
            </a:r>
            <a:r>
              <a:rPr lang="lt-LT" sz="1400" b="1" i="1" dirty="0">
                <a:solidFill>
                  <a:srgbClr val="FF0000"/>
                </a:solidFill>
              </a:rPr>
              <a:t>-</a:t>
            </a:r>
            <a:r>
              <a:rPr lang="lt-LT" sz="1400" dirty="0" smtClean="0"/>
              <a:t> </a:t>
            </a:r>
            <a:r>
              <a:rPr lang="lt-LT" sz="1400" dirty="0"/>
              <a:t>DoS ir DDoS atakos prieš internetinius puslapius, tarnybines stotis. DoS (angl. Denial of Service) atkirtimo nuo paslaugos ir DdoS (angl. Distributed Denial of Service) paskirstyta atkirtimo nuo paslaugos atakos, kurių pagrindinis tikslas paveikti informacinę sistemą arba tinklą taip, kad kompiuterinės paslaugos taptų neprieinamos vartotojams, neteisėtas elektroninių duomenų perėmimas ir panaudojimas (pvz. Sodros, Vidaus reikalų ministerijos CDB duomenys, bankų neviešo pobūdžio informacija ir pan</a:t>
            </a:r>
            <a:r>
              <a:rPr lang="lt-LT" sz="1400" dirty="0" smtClean="0"/>
              <a:t>. </a:t>
            </a:r>
          </a:p>
          <a:p>
            <a:pPr>
              <a:buClr>
                <a:schemeClr val="tx1"/>
              </a:buClr>
            </a:pPr>
            <a:r>
              <a:rPr lang="lt-LT" sz="1800" b="1" i="1" dirty="0">
                <a:solidFill>
                  <a:srgbClr val="FF0000"/>
                </a:solidFill>
              </a:rPr>
              <a:t>N</a:t>
            </a:r>
            <a:r>
              <a:rPr lang="lt-LT" sz="1800" b="1" i="1" dirty="0" smtClean="0">
                <a:solidFill>
                  <a:srgbClr val="FF0000"/>
                </a:solidFill>
              </a:rPr>
              <a:t>eteisėtas </a:t>
            </a:r>
            <a:r>
              <a:rPr lang="lt-LT" sz="1800" b="1" i="1" dirty="0">
                <a:solidFill>
                  <a:srgbClr val="FF0000"/>
                </a:solidFill>
              </a:rPr>
              <a:t>prisijungimas prie informacinės </a:t>
            </a:r>
            <a:r>
              <a:rPr lang="lt-LT" sz="1800" b="1" i="1" dirty="0" smtClean="0">
                <a:solidFill>
                  <a:srgbClr val="FF0000"/>
                </a:solidFill>
              </a:rPr>
              <a:t>sistemos -</a:t>
            </a:r>
            <a:r>
              <a:rPr lang="lt-LT" sz="1400" dirty="0" smtClean="0"/>
              <a:t> </a:t>
            </a:r>
            <a:r>
              <a:rPr lang="lt-LT" sz="1400" dirty="0"/>
              <a:t>prisijungimas prie svetimos elektroninės bankininkystės paskyros, elektroninės pašto dėžutės, Facebook, SKYPE, ICQ paskyrų, prisijungimai prie įvairių neviešo pobūdžio duomenų talpyklų, registrų ir pan</a:t>
            </a:r>
            <a:r>
              <a:rPr lang="lt-LT" sz="1400" dirty="0" smtClean="0"/>
              <a:t>.</a:t>
            </a:r>
          </a:p>
          <a:p>
            <a:pPr>
              <a:buClr>
                <a:schemeClr val="tx1"/>
              </a:buClr>
            </a:pPr>
            <a:r>
              <a:rPr lang="lt-LT" sz="1800" b="1" i="1" dirty="0">
                <a:solidFill>
                  <a:srgbClr val="FF0000"/>
                </a:solidFill>
              </a:rPr>
              <a:t>N</a:t>
            </a:r>
            <a:r>
              <a:rPr lang="lt-LT" sz="1800" b="1" i="1" dirty="0" smtClean="0">
                <a:solidFill>
                  <a:srgbClr val="FF0000"/>
                </a:solidFill>
              </a:rPr>
              <a:t>eteisėtas </a:t>
            </a:r>
            <a:r>
              <a:rPr lang="lt-LT" sz="1800" b="1" i="1" dirty="0">
                <a:solidFill>
                  <a:srgbClr val="FF0000"/>
                </a:solidFill>
              </a:rPr>
              <a:t>disponavimas įrenginiais, programine įranga, slaptažodžiais, prisijungimo kodais ir kitokiais </a:t>
            </a:r>
            <a:r>
              <a:rPr lang="lt-LT" sz="1800" b="1" i="1" dirty="0" smtClean="0">
                <a:solidFill>
                  <a:srgbClr val="FF0000"/>
                </a:solidFill>
              </a:rPr>
              <a:t>duomenimis -</a:t>
            </a:r>
            <a:r>
              <a:rPr lang="lt-LT" sz="1400" dirty="0" smtClean="0"/>
              <a:t> </a:t>
            </a:r>
            <a:r>
              <a:rPr lang="lt-LT" sz="1400" dirty="0"/>
              <a:t>disponavimas kenkėjiška programine įranga, kuri renka klientų duomenis („Trojos arkliai“ – programinė įranga, turinti kenkėjiškų funkcijų ir besislepianti kitose </a:t>
            </a:r>
            <a:r>
              <a:rPr lang="lt-LT" sz="1400" dirty="0" smtClean="0"/>
              <a:t>programose. „keylogger</a:t>
            </a:r>
            <a:r>
              <a:rPr lang="lt-LT" sz="1400" dirty="0"/>
              <a:t>“ – kenkėjiška programinė įranga, nežinant vartotojui fiksuojanti kiekvieną klaviatūros paspaudimą), taip pat neteisėtas disponavimas svetimų elektroninių paskyrų slaptažodžiais, prisijungimo kodais.</a:t>
            </a:r>
            <a:endParaRPr lang="en-US" sz="1400" dirty="0"/>
          </a:p>
        </p:txBody>
      </p:sp>
    </p:spTree>
    <p:extLst>
      <p:ext uri="{BB962C8B-B14F-4D97-AF65-F5344CB8AC3E}">
        <p14:creationId xmlns:p14="http://schemas.microsoft.com/office/powerpoint/2010/main" val="1721476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lt-LT" sz="3100" b="1" dirty="0" smtClean="0">
                <a:solidFill>
                  <a:srgbClr val="FF0000"/>
                </a:solidFill>
              </a:rPr>
              <a:t>196 straipsnis. </a:t>
            </a:r>
            <a:r>
              <a:rPr lang="lt-LT" sz="3100" dirty="0" smtClean="0"/>
              <a:t/>
            </a:r>
            <a:br>
              <a:rPr lang="lt-LT" sz="3100" dirty="0" smtClean="0"/>
            </a:br>
            <a:r>
              <a:rPr lang="lt-LT" sz="3100" dirty="0" smtClean="0"/>
              <a:t>Neteisėtas poveikis elektroniniams duomenims</a:t>
            </a:r>
            <a:endParaRPr lang="en-US" sz="3100" dirty="0"/>
          </a:p>
        </p:txBody>
      </p:sp>
      <p:sp>
        <p:nvSpPr>
          <p:cNvPr id="3" name="Content Placeholder 2"/>
          <p:cNvSpPr>
            <a:spLocks noGrp="1"/>
          </p:cNvSpPr>
          <p:nvPr>
            <p:ph idx="1"/>
          </p:nvPr>
        </p:nvSpPr>
        <p:spPr>
          <a:xfrm>
            <a:off x="913795" y="1935921"/>
            <a:ext cx="10353762" cy="3855279"/>
          </a:xfrm>
        </p:spPr>
        <p:txBody>
          <a:bodyPr>
            <a:noAutofit/>
          </a:bodyPr>
          <a:lstStyle/>
          <a:p>
            <a:pPr marL="0" indent="0">
              <a:buNone/>
            </a:pPr>
            <a:r>
              <a:rPr lang="lt-LT" sz="1200" dirty="0" smtClean="0"/>
              <a:t>1. Tas, kas neteisėtai sunaikino, sugadino, pašalino ar pakeitė elektroninius duomenis arba technine įranga, programine įranga ar kitais būdais apribojo naudojimąsi tokiais duomenimis padarydamas žalos, baudžiamas viešaisiais darbais arba bauda, arba laisvės atėmimu iki dvejų metų.</a:t>
            </a:r>
          </a:p>
          <a:p>
            <a:pPr marL="0" indent="0">
              <a:buNone/>
            </a:pPr>
            <a:endParaRPr lang="lt-LT" sz="100" dirty="0" smtClean="0"/>
          </a:p>
          <a:p>
            <a:pPr marL="0" indent="0">
              <a:buNone/>
            </a:pPr>
            <a:r>
              <a:rPr lang="lt-LT" sz="1200" dirty="0" smtClean="0"/>
              <a:t>2. Tas, kas šio straipsnio 1 dalyje numatytą veiką padarė daugelio informacinių sistemų elektroniniams duomenims arba strateginę reikšmę nacionaliniam saugumui ar didelę reikšmę valstybės valdymui, ūkiui ar finansų sistemai turinčios informacinės sistemos elektroniniams duomenims, arba pasinaudodamas svetimais asmens duomenimis, arba padarydamas didelės žalos, baudžiamas bauda arba areštu, arba laisvės atėmimu iki šešerių metų.</a:t>
            </a:r>
          </a:p>
          <a:p>
            <a:pPr marL="0" indent="0">
              <a:buNone/>
            </a:pPr>
            <a:endParaRPr lang="lt-LT" sz="100" dirty="0" smtClean="0"/>
          </a:p>
          <a:p>
            <a:pPr marL="0" indent="0">
              <a:buNone/>
            </a:pPr>
            <a:r>
              <a:rPr lang="lt-LT" sz="1200" dirty="0" smtClean="0"/>
              <a:t>3. Tas, kas padarė šio straipsnio 1 dalyje numatytą veiką padarydamas nedidelės žalos, padarė baudžiamąjį nusižengimą ir baudžiamas viešaisiais darbais arba bauda, arba laisvės apribojimu, arba areštu.</a:t>
            </a:r>
          </a:p>
          <a:p>
            <a:pPr marL="0" indent="0">
              <a:buNone/>
            </a:pPr>
            <a:endParaRPr lang="lt-LT" sz="100" dirty="0"/>
          </a:p>
          <a:p>
            <a:pPr marL="0" indent="0">
              <a:buNone/>
            </a:pPr>
            <a:r>
              <a:rPr lang="lt-LT" sz="1200" dirty="0"/>
              <a:t>4. Už šiame straipsnyje numatytas veikas atsako ir juridinis asmuo</a:t>
            </a:r>
            <a:r>
              <a:rPr lang="lt-LT" sz="1200" dirty="0" smtClean="0"/>
              <a:t>.</a:t>
            </a:r>
            <a:endParaRPr lang="lt-LT" sz="200" dirty="0" smtClean="0"/>
          </a:p>
          <a:p>
            <a:pPr marL="0" indent="0">
              <a:buNone/>
            </a:pPr>
            <a:endParaRPr lang="lt-LT" sz="100" dirty="0" smtClean="0"/>
          </a:p>
          <a:p>
            <a:pPr marL="0" indent="0">
              <a:buNone/>
            </a:pPr>
            <a:r>
              <a:rPr lang="lt-LT" sz="1600" b="1" dirty="0" smtClean="0">
                <a:solidFill>
                  <a:srgbClr val="FF0000"/>
                </a:solidFill>
              </a:rPr>
              <a:t>Prevencijos</a:t>
            </a:r>
            <a:r>
              <a:rPr lang="lt-LT" sz="1200" dirty="0" smtClean="0">
                <a:solidFill>
                  <a:srgbClr val="FF0000"/>
                </a:solidFill>
              </a:rPr>
              <a:t>:</a:t>
            </a:r>
          </a:p>
          <a:p>
            <a:pPr marL="0" indent="0">
              <a:buNone/>
            </a:pPr>
            <a:r>
              <a:rPr lang="lt-LT" sz="1200" dirty="0" smtClean="0">
                <a:effectLst/>
              </a:rPr>
              <a:t>Įstatymo </a:t>
            </a:r>
            <a:r>
              <a:rPr lang="lt-LT" sz="1200" dirty="0">
                <a:effectLst/>
              </a:rPr>
              <a:t>projektu siūloma sugriežtinti baudžiamąją atsakomybę už neteisėtą poveikį elektroniniams duomenims ir neteisėtą poveikį informacinei sistemai, kai tokia veika padaroma dešimties ar daugiau informacinių sistemų elektroniniams duomenims arba ja padaroma didelės žalos. Griežčiau siūloma bausti ir tais atvejais, kai šie nusikaltimai padaromi neteisėtai pasinaudojant svetimais asmens duomenimis.</a:t>
            </a:r>
            <a:endParaRPr lang="en-US" sz="1200" dirty="0">
              <a:solidFill>
                <a:srgbClr val="FF0000"/>
              </a:solidFill>
            </a:endParaRPr>
          </a:p>
        </p:txBody>
      </p:sp>
    </p:spTree>
    <p:extLst>
      <p:ext uri="{BB962C8B-B14F-4D97-AF65-F5344CB8AC3E}">
        <p14:creationId xmlns:p14="http://schemas.microsoft.com/office/powerpoint/2010/main" val="1192504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lt-LT" sz="3100" b="1" dirty="0" smtClean="0">
                <a:solidFill>
                  <a:srgbClr val="FF0000"/>
                </a:solidFill>
              </a:rPr>
              <a:t>197 straipsnis. </a:t>
            </a:r>
            <a:r>
              <a:rPr lang="lt-LT" sz="3100" dirty="0" smtClean="0"/>
              <a:t/>
            </a:r>
            <a:br>
              <a:rPr lang="lt-LT" sz="3100" dirty="0" smtClean="0"/>
            </a:br>
            <a:r>
              <a:rPr lang="lt-LT" sz="3100" dirty="0" smtClean="0"/>
              <a:t>Neteisėtas poveikis informacinei sistemai</a:t>
            </a:r>
            <a:endParaRPr lang="en-US" sz="3100" dirty="0"/>
          </a:p>
        </p:txBody>
      </p:sp>
      <p:sp>
        <p:nvSpPr>
          <p:cNvPr id="3" name="Content Placeholder 2"/>
          <p:cNvSpPr>
            <a:spLocks noGrp="1"/>
          </p:cNvSpPr>
          <p:nvPr>
            <p:ph idx="1"/>
          </p:nvPr>
        </p:nvSpPr>
        <p:spPr/>
        <p:txBody>
          <a:bodyPr>
            <a:normAutofit fontScale="85000" lnSpcReduction="20000"/>
          </a:bodyPr>
          <a:lstStyle/>
          <a:p>
            <a:pPr marL="0" indent="0">
              <a:buNone/>
            </a:pPr>
            <a:r>
              <a:rPr lang="lt-LT" dirty="0" smtClean="0"/>
              <a:t>1. Tas</a:t>
            </a:r>
            <a:r>
              <a:rPr lang="lt-LT" dirty="0"/>
              <a:t>, kas neteisėtai sutrikdė ar nutraukė informacinės sistemos darbą padarydamas </a:t>
            </a:r>
            <a:r>
              <a:rPr lang="lt-LT" dirty="0" smtClean="0"/>
              <a:t>žalos, baudžiamas </a:t>
            </a:r>
            <a:r>
              <a:rPr lang="lt-LT" dirty="0"/>
              <a:t>bauda </a:t>
            </a:r>
            <a:r>
              <a:rPr lang="lt-LT" dirty="0" smtClean="0"/>
              <a:t>arba areštu</a:t>
            </a:r>
            <a:r>
              <a:rPr lang="lt-LT" dirty="0"/>
              <a:t>, arba laisvės atėmimu iki dvejų metų</a:t>
            </a:r>
            <a:r>
              <a:rPr lang="lt-LT" dirty="0" smtClean="0"/>
              <a:t>.</a:t>
            </a:r>
          </a:p>
          <a:p>
            <a:pPr marL="514350" indent="-514350">
              <a:buAutoNum type="arabicPeriod"/>
            </a:pPr>
            <a:endParaRPr lang="lt-LT" sz="100" dirty="0"/>
          </a:p>
          <a:p>
            <a:pPr marL="0" indent="0">
              <a:buNone/>
            </a:pPr>
            <a:r>
              <a:rPr lang="lt-LT" dirty="0"/>
              <a:t>2. Tas, kas šio straipsnio 1 dalyje numatytą veiką padarė daugeliui informacinių sistemų arba </a:t>
            </a:r>
            <a:r>
              <a:rPr lang="lt-LT" dirty="0" smtClean="0"/>
              <a:t>strateginę </a:t>
            </a:r>
            <a:r>
              <a:rPr lang="lt-LT" dirty="0"/>
              <a:t>reikšmę nacionaliniam saugumui ar didelę reikšmę valstybės valdymui, ūkiui ar finansų sistemai turinčiai informacinei sistemai, arba pasinaudodamas svetimais asmens duomenimis, arba padarydamas didelės </a:t>
            </a:r>
            <a:r>
              <a:rPr lang="lt-LT" dirty="0" smtClean="0"/>
              <a:t>žalos, baudžiamas </a:t>
            </a:r>
            <a:r>
              <a:rPr lang="lt-LT" dirty="0"/>
              <a:t>bauda arba areštu, arba laisvės atėmimu iki šešerių metų.</a:t>
            </a:r>
          </a:p>
          <a:p>
            <a:pPr marL="0" indent="0">
              <a:buNone/>
            </a:pPr>
            <a:endParaRPr lang="lt-LT" sz="100" dirty="0" smtClean="0"/>
          </a:p>
          <a:p>
            <a:pPr marL="0" indent="0">
              <a:buNone/>
            </a:pPr>
            <a:r>
              <a:rPr lang="lt-LT" dirty="0" smtClean="0"/>
              <a:t>3. </a:t>
            </a:r>
            <a:r>
              <a:rPr lang="lt-LT" dirty="0"/>
              <a:t>Tas, kas padarė šio straipsnio 1 dalyje numatytą veiką padarydamas nedidelės žalos, padarė baudžiamąjį nusižengimą </a:t>
            </a:r>
            <a:r>
              <a:rPr lang="lt-LT" dirty="0" smtClean="0"/>
              <a:t>ir baudžiamas </a:t>
            </a:r>
            <a:r>
              <a:rPr lang="lt-LT" dirty="0"/>
              <a:t>viešaisiais darbais arba bauda, arba laisvės apribojimu, arba areštu</a:t>
            </a:r>
            <a:r>
              <a:rPr lang="lt-LT" dirty="0" smtClean="0"/>
              <a:t>.</a:t>
            </a:r>
          </a:p>
          <a:p>
            <a:pPr marL="0" indent="0">
              <a:buNone/>
            </a:pPr>
            <a:endParaRPr lang="lt-LT" sz="100" dirty="0" smtClean="0"/>
          </a:p>
          <a:p>
            <a:pPr marL="0" indent="0">
              <a:buNone/>
            </a:pPr>
            <a:r>
              <a:rPr lang="lt-LT" dirty="0" smtClean="0"/>
              <a:t>4</a:t>
            </a:r>
            <a:r>
              <a:rPr lang="lt-LT" dirty="0"/>
              <a:t>. Už šiame straipsnyje numatytas veikas atsako ir juridinis asmuo.</a:t>
            </a:r>
          </a:p>
          <a:p>
            <a:endParaRPr lang="en-US" dirty="0"/>
          </a:p>
        </p:txBody>
      </p:sp>
    </p:spTree>
    <p:extLst>
      <p:ext uri="{BB962C8B-B14F-4D97-AF65-F5344CB8AC3E}">
        <p14:creationId xmlns:p14="http://schemas.microsoft.com/office/powerpoint/2010/main" val="1982949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b="1" dirty="0" smtClean="0">
                <a:solidFill>
                  <a:srgbClr val="FF0000"/>
                </a:solidFill>
              </a:rPr>
              <a:t>198 straipsnis. </a:t>
            </a:r>
            <a:r>
              <a:rPr lang="lt-LT" dirty="0" smtClean="0"/>
              <a:t/>
            </a:r>
            <a:br>
              <a:rPr lang="lt-LT" dirty="0" smtClean="0"/>
            </a:br>
            <a:r>
              <a:rPr lang="lt-LT" dirty="0" smtClean="0"/>
              <a:t>Neteisėtas elektroninių duomenų perėmimas ir panaudojimas</a:t>
            </a:r>
            <a:endParaRPr lang="en-US" dirty="0"/>
          </a:p>
        </p:txBody>
      </p:sp>
      <p:sp>
        <p:nvSpPr>
          <p:cNvPr id="3" name="Content Placeholder 2"/>
          <p:cNvSpPr>
            <a:spLocks noGrp="1"/>
          </p:cNvSpPr>
          <p:nvPr>
            <p:ph idx="1"/>
          </p:nvPr>
        </p:nvSpPr>
        <p:spPr/>
        <p:txBody>
          <a:bodyPr>
            <a:normAutofit/>
          </a:bodyPr>
          <a:lstStyle/>
          <a:p>
            <a:pPr marL="0" indent="0">
              <a:buNone/>
            </a:pPr>
            <a:r>
              <a:rPr lang="lt-LT" dirty="0" smtClean="0"/>
              <a:t>1. Tas</a:t>
            </a:r>
            <a:r>
              <a:rPr lang="lt-LT" dirty="0"/>
              <a:t>, kas neteisėtai stebėjo, fiksavo, perėmė, įgijo, laikė, pasisavino, paskleidė ar kitaip panaudojo neviešus elektroninius </a:t>
            </a:r>
            <a:r>
              <a:rPr lang="lt-LT" dirty="0" smtClean="0"/>
              <a:t>duomenis, baudžiamas </a:t>
            </a:r>
            <a:r>
              <a:rPr lang="lt-LT" dirty="0"/>
              <a:t>bauda arba laisvės atėmimu iki ketverių metų</a:t>
            </a:r>
            <a:r>
              <a:rPr lang="lt-LT" dirty="0" smtClean="0"/>
              <a:t>.</a:t>
            </a:r>
          </a:p>
          <a:p>
            <a:pPr marL="514350" indent="-514350">
              <a:buAutoNum type="arabicPeriod"/>
            </a:pPr>
            <a:endParaRPr lang="lt-LT" sz="100" dirty="0"/>
          </a:p>
          <a:p>
            <a:pPr marL="0" indent="0">
              <a:buNone/>
            </a:pPr>
            <a:r>
              <a:rPr lang="lt-LT" dirty="0"/>
              <a:t>2. Tas, kas neteisėtai stebėjo, fiksavo, perėmė, įgijo, laikė, pasisavino, paskleidė ar kitaip panaudojo strateginę reikšmę nacionaliniam saugumui arba didelę reikšmę valstybės valdymui, ūkiui ar finansų sistemai turinčius neviešus elektroninius </a:t>
            </a:r>
            <a:r>
              <a:rPr lang="lt-LT" dirty="0" smtClean="0"/>
              <a:t>duomenis, baudžiamas </a:t>
            </a:r>
            <a:r>
              <a:rPr lang="lt-LT" dirty="0"/>
              <a:t>laisvės atėmimu iki šešerių metų</a:t>
            </a:r>
            <a:r>
              <a:rPr lang="lt-LT" dirty="0" smtClean="0"/>
              <a:t>.</a:t>
            </a:r>
          </a:p>
          <a:p>
            <a:pPr marL="0" indent="0">
              <a:buNone/>
            </a:pPr>
            <a:endParaRPr lang="lt-LT" sz="100" dirty="0"/>
          </a:p>
          <a:p>
            <a:pPr marL="0" indent="0">
              <a:buNone/>
            </a:pPr>
            <a:r>
              <a:rPr lang="lt-LT" dirty="0"/>
              <a:t>3. Už šiame straipsnyje numatytas veikas atsako ir juridinis asmuo.</a:t>
            </a:r>
          </a:p>
          <a:p>
            <a:pPr marL="0" indent="0">
              <a:buNone/>
            </a:pPr>
            <a:endParaRPr lang="en-US" dirty="0"/>
          </a:p>
        </p:txBody>
      </p:sp>
    </p:spTree>
    <p:extLst>
      <p:ext uri="{BB962C8B-B14F-4D97-AF65-F5344CB8AC3E}">
        <p14:creationId xmlns:p14="http://schemas.microsoft.com/office/powerpoint/2010/main" val="594331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b="1" dirty="0" smtClean="0">
                <a:solidFill>
                  <a:srgbClr val="FF0000"/>
                </a:solidFill>
              </a:rPr>
              <a:t>198</a:t>
            </a:r>
            <a:r>
              <a:rPr lang="lt-LT" b="1" baseline="30000" dirty="0" smtClean="0">
                <a:solidFill>
                  <a:srgbClr val="FF0000"/>
                </a:solidFill>
              </a:rPr>
              <a:t>1</a:t>
            </a:r>
            <a:r>
              <a:rPr lang="lt-LT" b="1" dirty="0" smtClean="0">
                <a:solidFill>
                  <a:srgbClr val="FF0000"/>
                </a:solidFill>
              </a:rPr>
              <a:t> straipsnis. </a:t>
            </a:r>
            <a:r>
              <a:rPr lang="lt-LT" dirty="0" smtClean="0"/>
              <a:t/>
            </a:r>
            <a:br>
              <a:rPr lang="lt-LT" dirty="0" smtClean="0"/>
            </a:br>
            <a:r>
              <a:rPr lang="lt-LT" dirty="0" smtClean="0"/>
              <a:t>Neteisėtas prisijungimas prie informacinės sistemos</a:t>
            </a:r>
            <a:endParaRPr lang="en-US" dirty="0"/>
          </a:p>
        </p:txBody>
      </p:sp>
      <p:sp>
        <p:nvSpPr>
          <p:cNvPr id="3" name="Content Placeholder 2"/>
          <p:cNvSpPr>
            <a:spLocks noGrp="1"/>
          </p:cNvSpPr>
          <p:nvPr>
            <p:ph idx="1"/>
          </p:nvPr>
        </p:nvSpPr>
        <p:spPr>
          <a:xfrm>
            <a:off x="838200" y="2203703"/>
            <a:ext cx="10515600" cy="3973259"/>
          </a:xfrm>
        </p:spPr>
        <p:txBody>
          <a:bodyPr>
            <a:normAutofit fontScale="77500" lnSpcReduction="20000"/>
          </a:bodyPr>
          <a:lstStyle/>
          <a:p>
            <a:pPr marL="0" indent="0">
              <a:buNone/>
            </a:pPr>
            <a:r>
              <a:rPr lang="lt-LT" dirty="0" smtClean="0"/>
              <a:t>1. Tas</a:t>
            </a:r>
            <a:r>
              <a:rPr lang="lt-LT" dirty="0"/>
              <a:t>, kas neteisėtai prisijungė prie informacinės sistemos ar jos dalies</a:t>
            </a:r>
            <a:r>
              <a:rPr lang="lt-LT" b="1" dirty="0"/>
              <a:t> </a:t>
            </a:r>
            <a:r>
              <a:rPr lang="lt-LT" dirty="0"/>
              <a:t>pažeisdamas informacinės sistemos apsaugos </a:t>
            </a:r>
            <a:r>
              <a:rPr lang="lt-LT" dirty="0" smtClean="0"/>
              <a:t>priemones, baudžiamas </a:t>
            </a:r>
            <a:r>
              <a:rPr lang="lt-LT" dirty="0"/>
              <a:t>viešaisiais darbais arba bauda, arba areštu, arba laisvės atėmimu iki dvejų</a:t>
            </a:r>
            <a:r>
              <a:rPr lang="lt-LT" b="1" dirty="0"/>
              <a:t> </a:t>
            </a:r>
            <a:r>
              <a:rPr lang="lt-LT" dirty="0"/>
              <a:t>metų</a:t>
            </a:r>
            <a:r>
              <a:rPr lang="lt-LT" dirty="0" smtClean="0"/>
              <a:t>.</a:t>
            </a:r>
          </a:p>
          <a:p>
            <a:pPr marL="514350" indent="-514350">
              <a:buAutoNum type="arabicPeriod"/>
            </a:pPr>
            <a:endParaRPr lang="lt-LT" sz="100" dirty="0"/>
          </a:p>
          <a:p>
            <a:pPr marL="0" indent="0">
              <a:buNone/>
            </a:pPr>
            <a:r>
              <a:rPr lang="lt-LT" dirty="0"/>
              <a:t>2. Tas, kas neteisėtai prisijungė prie strateginę reikšmę nacionaliniam </a:t>
            </a:r>
            <a:r>
              <a:rPr lang="lt-LT" dirty="0" smtClean="0"/>
              <a:t>saugumui </a:t>
            </a:r>
            <a:r>
              <a:rPr lang="lt-LT" dirty="0"/>
              <a:t>ar didelę reikšmę valstybės valdymui, ūkiui ar finansų sistemai turinčios informacinės sistemos ar jos </a:t>
            </a:r>
            <a:r>
              <a:rPr lang="lt-LT" dirty="0" smtClean="0"/>
              <a:t>dalies, baudžiamas </a:t>
            </a:r>
            <a:r>
              <a:rPr lang="lt-LT" dirty="0"/>
              <a:t>bauda arba areštu, arba laisvės atėmimu iki trejų metų</a:t>
            </a:r>
            <a:r>
              <a:rPr lang="lt-LT" dirty="0" smtClean="0"/>
              <a:t>.</a:t>
            </a:r>
          </a:p>
          <a:p>
            <a:pPr marL="0" indent="0">
              <a:buNone/>
            </a:pPr>
            <a:endParaRPr lang="lt-LT" sz="100" dirty="0"/>
          </a:p>
          <a:p>
            <a:pPr marL="0" indent="0">
              <a:buNone/>
            </a:pPr>
            <a:r>
              <a:rPr lang="lt-LT" dirty="0"/>
              <a:t>3. Už šiame straipsnyje numatytas veikas atsako ir juridinis asmuo</a:t>
            </a:r>
            <a:r>
              <a:rPr lang="lt-LT" dirty="0" smtClean="0"/>
              <a:t>.</a:t>
            </a:r>
          </a:p>
          <a:p>
            <a:pPr marL="0" indent="0">
              <a:buNone/>
            </a:pPr>
            <a:r>
              <a:rPr lang="lt-LT" b="1" dirty="0" smtClean="0">
                <a:solidFill>
                  <a:srgbClr val="FF0000"/>
                </a:solidFill>
              </a:rPr>
              <a:t>Prevencijos</a:t>
            </a:r>
            <a:r>
              <a:rPr lang="lt-LT" dirty="0" smtClean="0">
                <a:solidFill>
                  <a:srgbClr val="FF0000"/>
                </a:solidFill>
              </a:rPr>
              <a:t>:</a:t>
            </a:r>
          </a:p>
          <a:p>
            <a:pPr marL="0" indent="0">
              <a:buNone/>
            </a:pPr>
            <a:r>
              <a:rPr lang="lt-LT" dirty="0" smtClean="0">
                <a:effectLst/>
              </a:rPr>
              <a:t>Siūloma </a:t>
            </a:r>
            <a:r>
              <a:rPr lang="lt-LT" dirty="0">
                <a:effectLst/>
              </a:rPr>
              <a:t>numatyti baudžiamąją atsakomybę už neteisėtą prisijungimą prie informacinės sistemos dalies (šiuo metu numatyta atsakomybė tik už neteisėtą prisijungimą prie visos informacinės sistemos) bei tobulinti neteisėto disponavimo įrenginiais, programine įranga, slaptažodžiais, kodais ir kitokiais duomenimis nusikaltimo sudėtį.</a:t>
            </a:r>
            <a:endParaRPr lang="en-US" dirty="0"/>
          </a:p>
        </p:txBody>
      </p:sp>
    </p:spTree>
    <p:extLst>
      <p:ext uri="{BB962C8B-B14F-4D97-AF65-F5344CB8AC3E}">
        <p14:creationId xmlns:p14="http://schemas.microsoft.com/office/powerpoint/2010/main" val="284417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9368"/>
            <a:ext cx="10948416" cy="481319"/>
          </a:xfrm>
        </p:spPr>
        <p:txBody>
          <a:bodyPr>
            <a:normAutofit fontScale="90000"/>
          </a:bodyPr>
          <a:lstStyle/>
          <a:p>
            <a:r>
              <a:rPr lang="lt-LT" b="1" dirty="0" smtClean="0">
                <a:solidFill>
                  <a:srgbClr val="FF0000"/>
                </a:solidFill>
              </a:rPr>
              <a:t>198</a:t>
            </a:r>
            <a:r>
              <a:rPr lang="lt-LT" b="1" baseline="30000" dirty="0" smtClean="0">
                <a:solidFill>
                  <a:srgbClr val="FF0000"/>
                </a:solidFill>
              </a:rPr>
              <a:t>2</a:t>
            </a:r>
            <a:r>
              <a:rPr lang="lt-LT" b="1" dirty="0" smtClean="0">
                <a:solidFill>
                  <a:srgbClr val="FF0000"/>
                </a:solidFill>
              </a:rPr>
              <a:t> straipsnis. </a:t>
            </a:r>
            <a:r>
              <a:rPr lang="lt-LT" dirty="0" smtClean="0"/>
              <a:t/>
            </a:r>
            <a:br>
              <a:rPr lang="lt-LT" dirty="0" smtClean="0"/>
            </a:br>
            <a:r>
              <a:rPr lang="lt-LT" dirty="0" smtClean="0"/>
              <a:t>Neteisėtas disponavimas įrenginiais, programine įranga, slaptažodžiais, kodais ir kitokiais duomenimis</a:t>
            </a:r>
            <a:endParaRPr lang="en-US" dirty="0"/>
          </a:p>
        </p:txBody>
      </p:sp>
      <p:sp>
        <p:nvSpPr>
          <p:cNvPr id="3" name="Content Placeholder 2"/>
          <p:cNvSpPr>
            <a:spLocks noGrp="1"/>
          </p:cNvSpPr>
          <p:nvPr>
            <p:ph idx="1"/>
          </p:nvPr>
        </p:nvSpPr>
        <p:spPr>
          <a:xfrm>
            <a:off x="838200" y="2723535"/>
            <a:ext cx="10515600" cy="3453428"/>
          </a:xfrm>
        </p:spPr>
        <p:txBody>
          <a:bodyPr>
            <a:normAutofit/>
          </a:bodyPr>
          <a:lstStyle/>
          <a:p>
            <a:pPr marL="0" indent="0">
              <a:buNone/>
            </a:pPr>
            <a:r>
              <a:rPr lang="lt-LT" dirty="0" smtClean="0"/>
              <a:t>1. Tas</a:t>
            </a:r>
            <a:r>
              <a:rPr lang="lt-LT" dirty="0"/>
              <a:t>, kas nusikalstamais tikslais ar kitaip</a:t>
            </a:r>
            <a:r>
              <a:rPr lang="lt-LT" b="1" dirty="0"/>
              <a:t> </a:t>
            </a:r>
            <a:r>
              <a:rPr lang="lt-LT" dirty="0"/>
              <a:t>neteisėtai gamino, gabeno, importavo,</a:t>
            </a:r>
            <a:r>
              <a:rPr lang="lt-LT" b="1" dirty="0"/>
              <a:t> </a:t>
            </a:r>
            <a:r>
              <a:rPr lang="lt-LT" dirty="0"/>
              <a:t>pardavė, suteikė prieigą</a:t>
            </a:r>
            <a:r>
              <a:rPr lang="lt-LT" b="1" dirty="0"/>
              <a:t> </a:t>
            </a:r>
            <a:r>
              <a:rPr lang="lt-LT" dirty="0"/>
              <a:t>ar kitaip platino, įgijo ar laikė įrenginius ar programinę įrangą, tiesiogiai skirtus ar pritaikytus daryti nusikalstamas veikas, taip pat slaptažodžius, kodus ar kitokius panašius duomenis, skirtus prisijungti prie informacinės sistemos ar jos </a:t>
            </a:r>
            <a:r>
              <a:rPr lang="lt-LT" dirty="0" smtClean="0"/>
              <a:t>dalies, baudžiamas </a:t>
            </a:r>
            <a:r>
              <a:rPr lang="lt-LT" dirty="0"/>
              <a:t>viešaisiais darbais arba bauda, arba areštu, arba laisvės atėmimu iki ketverių</a:t>
            </a:r>
            <a:r>
              <a:rPr lang="lt-LT" b="1" dirty="0"/>
              <a:t> </a:t>
            </a:r>
            <a:r>
              <a:rPr lang="lt-LT" dirty="0"/>
              <a:t>metų</a:t>
            </a:r>
            <a:r>
              <a:rPr lang="lt-LT" dirty="0" smtClean="0"/>
              <a:t>.</a:t>
            </a:r>
          </a:p>
          <a:p>
            <a:pPr marL="0" indent="0">
              <a:buNone/>
            </a:pPr>
            <a:endParaRPr lang="lt-LT" sz="100" dirty="0"/>
          </a:p>
          <a:p>
            <a:pPr marL="0" indent="0">
              <a:buNone/>
            </a:pPr>
            <a:r>
              <a:rPr lang="lt-LT" dirty="0" smtClean="0"/>
              <a:t>2</a:t>
            </a:r>
            <a:r>
              <a:rPr lang="lt-LT" dirty="0"/>
              <a:t>. Už šiame straipsnyje numatytas veikas atsako ir juridinis asmuo.</a:t>
            </a:r>
          </a:p>
        </p:txBody>
      </p:sp>
    </p:spTree>
    <p:extLst>
      <p:ext uri="{BB962C8B-B14F-4D97-AF65-F5344CB8AC3E}">
        <p14:creationId xmlns:p14="http://schemas.microsoft.com/office/powerpoint/2010/main" val="4250973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344129"/>
          </a:xfrm>
        </p:spPr>
        <p:txBody>
          <a:bodyPr>
            <a:normAutofit fontScale="90000"/>
          </a:bodyPr>
          <a:lstStyle/>
          <a:p>
            <a:endParaRPr lang="en-US" dirty="0"/>
          </a:p>
        </p:txBody>
      </p:sp>
      <p:sp>
        <p:nvSpPr>
          <p:cNvPr id="3" name="Content Placeholder 2"/>
          <p:cNvSpPr>
            <a:spLocks noGrp="1"/>
          </p:cNvSpPr>
          <p:nvPr>
            <p:ph idx="1"/>
          </p:nvPr>
        </p:nvSpPr>
        <p:spPr>
          <a:xfrm>
            <a:off x="913795" y="1219200"/>
            <a:ext cx="10353762" cy="4572001"/>
          </a:xfrm>
        </p:spPr>
        <p:txBody>
          <a:bodyPr>
            <a:normAutofit lnSpcReduction="10000"/>
          </a:bodyPr>
          <a:lstStyle/>
          <a:p>
            <a:pPr marL="0" indent="0">
              <a:buNone/>
            </a:pPr>
            <a:r>
              <a:rPr lang="lt-LT" dirty="0">
                <a:effectLst/>
              </a:rPr>
              <a:t>Šiuo metu vis aiškiau pastebima tendencija, jog minėto ar susijusio pobūdžio </a:t>
            </a:r>
            <a:r>
              <a:rPr lang="lt-LT" dirty="0">
                <a:solidFill>
                  <a:srgbClr val="FF0000"/>
                </a:solidFill>
                <a:effectLst/>
              </a:rPr>
              <a:t>nusikalstamas veikas Lietuvoje vykdantys asmenys veikia ne pavieniui, o gerai organizuotose grupėse kartu su įvairiose pasaulio šalyse esančiais bendrininkais</a:t>
            </a:r>
            <a:r>
              <a:rPr lang="lt-LT" dirty="0">
                <a:effectLst/>
              </a:rPr>
              <a:t>, kurių identifikavimas, kaip ir tokio pobūdžio nusikalstamų veikų ištyrimas, yra sudėtingas ir dažnai komplikuotas ne tik dėl nuolatinio nusikalstamų veikų padarymo priemonių, jų darymui svarbių technologinių resursų gausos, bet ir dėl teisinių problemų, susijusių tiek su tokios kategorijos veikų padarymo vietos nustatymu, tiek ir su kitų ikiteisminiam tyrimui reikšmingų duomenų (informacijos) gavimu iš trečiųjų šalių. Nuo šių nusikalstamų veikų nukenčia ne tik Lietuvos, bet ir užsienio fiziniai ir juridiniai asmenys. </a:t>
            </a:r>
            <a:r>
              <a:rPr lang="lt-LT" dirty="0">
                <a:solidFill>
                  <a:srgbClr val="FF0000"/>
                </a:solidFill>
                <a:effectLst/>
              </a:rPr>
              <a:t>Pastaraisiais metais išaugo ir toliau daugėja nusikalstamų veikų, susijusių su internetiniu sukčiavimu, neteisėtu prisijungimu prie informacinių sistemų ir neteisėtu elektroninių duomenų perėmimui ir panaudojimu, kibernetinių atakų vykdymu prieš įvairias informacines sistemas.</a:t>
            </a:r>
            <a:endParaRPr lang="en-US" dirty="0">
              <a:solidFill>
                <a:srgbClr val="FF0000"/>
              </a:solidFill>
            </a:endParaRPr>
          </a:p>
        </p:txBody>
      </p:sp>
    </p:spTree>
    <p:extLst>
      <p:ext uri="{BB962C8B-B14F-4D97-AF65-F5344CB8AC3E}">
        <p14:creationId xmlns:p14="http://schemas.microsoft.com/office/powerpoint/2010/main" val="11484865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1120</TotalTime>
  <Words>953</Words>
  <Application>Microsoft Office PowerPoint</Application>
  <PresentationFormat>Widescreen</PresentationFormat>
  <Paragraphs>69</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Rockwell</vt:lpstr>
      <vt:lpstr>Damask</vt:lpstr>
      <vt:lpstr>Informacinių technologijų teisė  Nusižengimai ir nusikaltimai elektroninėje erdvėje ir jų prevencija</vt:lpstr>
      <vt:lpstr>PowerPoint Presentation</vt:lpstr>
      <vt:lpstr>Baudžiamojo kodekso xxx skyrius</vt:lpstr>
      <vt:lpstr>196 straipsnis.  Neteisėtas poveikis elektroniniams duomenims</vt:lpstr>
      <vt:lpstr>197 straipsnis.  Neteisėtas poveikis informacinei sistemai</vt:lpstr>
      <vt:lpstr>198 straipsnis.  Neteisėtas elektroninių duomenų perėmimas ir panaudojimas</vt:lpstr>
      <vt:lpstr>1981 straipsnis.  Neteisėtas prisijungimas prie informacinės sistemos</vt:lpstr>
      <vt:lpstr>1982 straipsnis.  Neteisėtas disponavimas įrenginiais, programine įranga, slaptažodžiais, kodais ir kitokiais duomenimis</vt:lpstr>
      <vt:lpstr>PowerPoint Presentation</vt:lpstr>
      <vt:lpstr>Tarptautiniai teisės aktai</vt:lpstr>
      <vt:lpstr>Nuorodos: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Informacinių technologijų teisė  Nusižengimai ir nusikaltimai elektroninėje erdvėje ir jų prevencija</dc:title>
  <dc:creator>Dziugas Peciulevicius</dc:creator>
  <cp:lastModifiedBy>Dziugas Peciulevicius</cp:lastModifiedBy>
  <cp:revision>23</cp:revision>
  <dcterms:created xsi:type="dcterms:W3CDTF">2019-11-23T19:11:23Z</dcterms:created>
  <dcterms:modified xsi:type="dcterms:W3CDTF">2019-11-27T18:36:59Z</dcterms:modified>
</cp:coreProperties>
</file>