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69" r:id="rId7"/>
    <p:sldId id="259" r:id="rId8"/>
    <p:sldId id="260" r:id="rId9"/>
    <p:sldId id="264" r:id="rId10"/>
    <p:sldId id="266" r:id="rId11"/>
    <p:sldId id="271" r:id="rId12"/>
    <p:sldId id="265" r:id="rId13"/>
    <p:sldId id="261" r:id="rId14"/>
    <p:sldId id="270" r:id="rId15"/>
    <p:sldId id="262" r:id="rId16"/>
    <p:sldId id="272" r:id="rId17"/>
    <p:sldId id="263" r:id="rId18"/>
    <p:sldId id="268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FE7"/>
    <a:srgbClr val="002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51DC0-FC8C-4084-93B0-49A70DD0974C}" v="428" dt="2019-10-20T22:11:19.660"/>
    <p1510:client id="{51BE5EB9-8BB0-7938-B7C4-32D7EC0D8F8F}" v="109" dt="2019-10-20T23:02:36.327"/>
    <p1510:client id="{72DCCD42-A282-4DC6-A87F-14DF98BA0196}" v="3237" dt="2019-10-20T23:05:54.609"/>
    <p1510:client id="{B1543259-6296-653B-3D0C-9B3B6577FC55}" v="1369" dt="2019-10-20T22:33:46.431"/>
    <p1510:client id="{E80E5309-0AC0-198E-5F3C-10622CF47FBE}" v="132" dt="2019-10-20T22:43:14.753"/>
    <p1510:client id="{E881031D-DB27-C50B-62F5-EC27A72600E4}" v="10" dt="2019-10-20T22:48:37.043"/>
    <p1510:client id="{F2E04F1F-D020-BFAB-43F3-6D0A1037A501}" v="67" dt="2019-10-20T22:48:4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420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7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342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46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6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0317F2-775B-411C-91DC-19A6AE82BCC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4B66DA-BFDD-4DF7-94C7-2872F79ABE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2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7.svg"/><Relationship Id="rId15" Type="http://schemas.openxmlformats.org/officeDocument/2006/relationships/image" Target="../media/image18.png"/><Relationship Id="rId10" Type="http://schemas.openxmlformats.org/officeDocument/2006/relationships/image" Target="../media/image32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8.svg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image" Target="../media/image38.svg"/><Relationship Id="rId21" Type="http://schemas.openxmlformats.org/officeDocument/2006/relationships/image" Target="../media/image56.svg"/><Relationship Id="rId7" Type="http://schemas.openxmlformats.org/officeDocument/2006/relationships/image" Target="../media/image42.svg"/><Relationship Id="rId12" Type="http://schemas.openxmlformats.org/officeDocument/2006/relationships/image" Target="../media/image31.png"/><Relationship Id="rId17" Type="http://schemas.openxmlformats.org/officeDocument/2006/relationships/image" Target="../media/image52.svg"/><Relationship Id="rId25" Type="http://schemas.openxmlformats.org/officeDocument/2006/relationships/image" Target="../media/image60.svg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6.svg"/><Relationship Id="rId24" Type="http://schemas.openxmlformats.org/officeDocument/2006/relationships/image" Target="../media/image37.pn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23" Type="http://schemas.openxmlformats.org/officeDocument/2006/relationships/image" Target="../media/image58.svg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image" Target="../media/image54.svg"/><Relationship Id="rId4" Type="http://schemas.openxmlformats.org/officeDocument/2006/relationships/image" Target="../media/image27.png"/><Relationship Id="rId9" Type="http://schemas.openxmlformats.org/officeDocument/2006/relationships/image" Target="../media/image44.svg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6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sv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9.svg"/><Relationship Id="rId5" Type="http://schemas.openxmlformats.org/officeDocument/2006/relationships/image" Target="../media/image73.sv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77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svg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image" Target="../media/image83.svg"/><Relationship Id="rId21" Type="http://schemas.openxmlformats.org/officeDocument/2006/relationships/image" Target="../media/image101.svg"/><Relationship Id="rId34" Type="http://schemas.openxmlformats.org/officeDocument/2006/relationships/image" Target="../media/image62.png"/><Relationship Id="rId7" Type="http://schemas.openxmlformats.org/officeDocument/2006/relationships/image" Target="../media/image87.svg"/><Relationship Id="rId12" Type="http://schemas.openxmlformats.org/officeDocument/2006/relationships/image" Target="../media/image52.png"/><Relationship Id="rId17" Type="http://schemas.openxmlformats.org/officeDocument/2006/relationships/image" Target="../media/image97.svg"/><Relationship Id="rId25" Type="http://schemas.openxmlformats.org/officeDocument/2006/relationships/image" Target="../media/image105.svg"/><Relationship Id="rId33" Type="http://schemas.openxmlformats.org/officeDocument/2006/relationships/image" Target="../media/image111.svg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91.svg"/><Relationship Id="rId24" Type="http://schemas.openxmlformats.org/officeDocument/2006/relationships/image" Target="../media/image58.png"/><Relationship Id="rId32" Type="http://schemas.openxmlformats.org/officeDocument/2006/relationships/image" Target="../media/image61.png"/><Relationship Id="rId5" Type="http://schemas.openxmlformats.org/officeDocument/2006/relationships/image" Target="../media/image85.svg"/><Relationship Id="rId15" Type="http://schemas.openxmlformats.org/officeDocument/2006/relationships/image" Target="../media/image95.svg"/><Relationship Id="rId23" Type="http://schemas.openxmlformats.org/officeDocument/2006/relationships/image" Target="../media/image103.svg"/><Relationship Id="rId28" Type="http://schemas.openxmlformats.org/officeDocument/2006/relationships/image" Target="../media/image18.png"/><Relationship Id="rId10" Type="http://schemas.openxmlformats.org/officeDocument/2006/relationships/image" Target="../media/image51.png"/><Relationship Id="rId19" Type="http://schemas.openxmlformats.org/officeDocument/2006/relationships/image" Target="../media/image99.svg"/><Relationship Id="rId31" Type="http://schemas.openxmlformats.org/officeDocument/2006/relationships/image" Target="../media/image109.svg"/><Relationship Id="rId4" Type="http://schemas.openxmlformats.org/officeDocument/2006/relationships/image" Target="../media/image48.png"/><Relationship Id="rId9" Type="http://schemas.openxmlformats.org/officeDocument/2006/relationships/image" Target="../media/image89.svg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image" Target="../media/image107.svg"/><Relationship Id="rId30" Type="http://schemas.openxmlformats.org/officeDocument/2006/relationships/image" Target="../media/image60.png"/><Relationship Id="rId35" Type="http://schemas.openxmlformats.org/officeDocument/2006/relationships/image" Target="../media/image113.svg"/><Relationship Id="rId8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F798E2-8736-4FC7-A4F2-6644DB23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20000">
            <a:off x="1730336" y="245392"/>
            <a:ext cx="8635155" cy="6077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dirty="0"/>
              <a:t>Managing work groups and teams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849" y="3951515"/>
            <a:ext cx="8910844" cy="1091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b="1" dirty="0">
                <a:solidFill>
                  <a:srgbClr val="191B0E"/>
                </a:solidFill>
              </a:rPr>
              <a:t>Presentation by </a:t>
            </a:r>
          </a:p>
          <a:p>
            <a:r>
              <a:rPr lang="en-US" sz="2600" b="1" dirty="0">
                <a:solidFill>
                  <a:srgbClr val="191B0E"/>
                </a:solidFill>
              </a:rPr>
              <a:t>Saul</a:t>
            </a:r>
            <a:r>
              <a:rPr lang="lt-LT" sz="2600" b="1">
                <a:solidFill>
                  <a:srgbClr val="191B0E"/>
                </a:solidFill>
              </a:rPr>
              <a:t>ė Stankevičiūtė, Džiugas Pečiulevičius </a:t>
            </a:r>
            <a:r>
              <a:rPr lang="en-US" sz="2600" b="1" dirty="0">
                <a:solidFill>
                  <a:srgbClr val="191B0E"/>
                </a:solidFill>
              </a:rPr>
              <a:t>&amp; Mantas </a:t>
            </a:r>
            <a:r>
              <a:rPr lang="en-US" sz="2600" b="1" dirty="0" err="1">
                <a:solidFill>
                  <a:srgbClr val="191B0E"/>
                </a:solidFill>
              </a:rPr>
              <a:t>Podolskis</a:t>
            </a:r>
            <a:r>
              <a:rPr lang="en-US" sz="2600" b="1">
                <a:solidFill>
                  <a:srgbClr val="191B0E"/>
                </a:solidFill>
              </a:rPr>
              <a:t>.</a:t>
            </a:r>
          </a:p>
          <a:p>
            <a:r>
              <a:rPr lang="en-US" sz="2600" b="1">
                <a:solidFill>
                  <a:srgbClr val="191B0E"/>
                </a:solidFill>
              </a:rPr>
              <a:t>PI18E</a:t>
            </a:r>
          </a:p>
        </p:txBody>
      </p:sp>
    </p:spTree>
    <p:extLst>
      <p:ext uri="{BB962C8B-B14F-4D97-AF65-F5344CB8AC3E}">
        <p14:creationId xmlns:p14="http://schemas.microsoft.com/office/powerpoint/2010/main" val="330820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err="1"/>
              <a:t>Formal</a:t>
            </a:r>
            <a:r>
              <a:rPr lang="lt-LT"/>
              <a:t> </a:t>
            </a:r>
            <a:r>
              <a:rPr lang="lt-LT" err="1"/>
              <a:t>leadership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t-LT" b="1" i="1" u="sng"/>
              <a:t>Formal Leaders</a:t>
            </a:r>
          </a:p>
          <a:p>
            <a:pPr>
              <a:lnSpc>
                <a:spcPct val="150000"/>
              </a:lnSpc>
            </a:pPr>
            <a:r>
              <a:rPr lang="lt-LT"/>
              <a:t>Have been elected or designated to engage in leadership activities by the group members or have been formally appointed or recognized by the organization as the leader of the group.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24796-E46C-45CA-A553-CB52F0E5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36" y="2472910"/>
            <a:ext cx="3832030" cy="38320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9DA877-8A26-464E-81B2-8ABFC0F5F0CD}"/>
              </a:ext>
            </a:extLst>
          </p:cNvPr>
          <p:cNvGrpSpPr/>
          <p:nvPr/>
        </p:nvGrpSpPr>
        <p:grpSpPr>
          <a:xfrm>
            <a:off x="5774731" y="362560"/>
            <a:ext cx="1932384" cy="1485900"/>
            <a:chOff x="6342290" y="285750"/>
            <a:chExt cx="1932384" cy="1485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D24001-3479-46DC-AFF2-88B45A31E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90" y="285750"/>
              <a:ext cx="1485900" cy="14859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FE5F2A-1041-425A-9627-68F05DAEC6E8}"/>
                </a:ext>
              </a:extLst>
            </p:cNvPr>
            <p:cNvSpPr txBox="1"/>
            <p:nvPr/>
          </p:nvSpPr>
          <p:spPr>
            <a:xfrm>
              <a:off x="7415584" y="336487"/>
              <a:ext cx="8590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Goals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072DA1-F033-4492-8115-88EE7944E1DF}"/>
              </a:ext>
            </a:extLst>
          </p:cNvPr>
          <p:cNvGrpSpPr/>
          <p:nvPr/>
        </p:nvGrpSpPr>
        <p:grpSpPr>
          <a:xfrm>
            <a:off x="9580249" y="488162"/>
            <a:ext cx="1733269" cy="1615966"/>
            <a:chOff x="9580249" y="488162"/>
            <a:chExt cx="1733269" cy="16159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470CCA-F2A0-4881-8BDE-CAADFF26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282" y="1117892"/>
              <a:ext cx="986236" cy="98623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9699A5-F6B5-4DD7-A93E-D88CB3B7B497}"/>
                </a:ext>
              </a:extLst>
            </p:cNvPr>
            <p:cNvSpPr txBox="1"/>
            <p:nvPr/>
          </p:nvSpPr>
          <p:spPr>
            <a:xfrm>
              <a:off x="9580249" y="488162"/>
              <a:ext cx="986236" cy="1077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Love and support for the leader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97E01B-AF78-44D2-83E0-F0FC3E9A6288}"/>
              </a:ext>
            </a:extLst>
          </p:cNvPr>
          <p:cNvSpPr txBox="1"/>
          <p:nvPr/>
        </p:nvSpPr>
        <p:spPr>
          <a:xfrm>
            <a:off x="10375985" y="2106558"/>
            <a:ext cx="1176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err="1"/>
              <a:t>WoRkERs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72C3FA-3002-4349-8BE5-A5B295386255}"/>
              </a:ext>
            </a:extLst>
          </p:cNvPr>
          <p:cNvGrpSpPr/>
          <p:nvPr/>
        </p:nvGrpSpPr>
        <p:grpSpPr>
          <a:xfrm>
            <a:off x="704098" y="5740108"/>
            <a:ext cx="12051801" cy="2157607"/>
            <a:chOff x="672567" y="5867400"/>
            <a:chExt cx="12051801" cy="21576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59E576-F954-4238-9A68-DD526BB916D8}"/>
                </a:ext>
              </a:extLst>
            </p:cNvPr>
            <p:cNvGrpSpPr/>
            <p:nvPr/>
          </p:nvGrpSpPr>
          <p:grpSpPr>
            <a:xfrm>
              <a:off x="7417811" y="6008106"/>
              <a:ext cx="3460584" cy="2016901"/>
              <a:chOff x="801350" y="5889171"/>
              <a:chExt cx="3460584" cy="2016901"/>
            </a:xfrm>
          </p:grpSpPr>
          <p:pic>
            <p:nvPicPr>
              <p:cNvPr id="22" name="Graphic 14" descr="Group success">
                <a:extLst>
                  <a:ext uri="{FF2B5EF4-FFF2-40B4-BE49-F238E27FC236}">
                    <a16:creationId xmlns:a16="http://schemas.microsoft.com/office/drawing/2014/main" id="{56144BDE-C451-409B-A1F9-865F054D0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-720000">
                <a:off x="801350" y="5889171"/>
                <a:ext cx="1937657" cy="1937657"/>
              </a:xfrm>
              <a:prstGeom prst="rect">
                <a:avLst/>
              </a:prstGeom>
            </p:spPr>
          </p:pic>
          <p:pic>
            <p:nvPicPr>
              <p:cNvPr id="23" name="Graphic 14" descr="Group success">
                <a:extLst>
                  <a:ext uri="{FF2B5EF4-FFF2-40B4-BE49-F238E27FC236}">
                    <a16:creationId xmlns:a16="http://schemas.microsoft.com/office/drawing/2014/main" id="{3CD3BA9A-2F52-4B0A-81DC-F35325EA6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720000" flipH="1">
                <a:off x="2324277" y="5968415"/>
                <a:ext cx="1937657" cy="1937657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4B6F58-C182-489A-8DE4-F7CC03068BC4}"/>
                </a:ext>
              </a:extLst>
            </p:cNvPr>
            <p:cNvGrpSpPr/>
            <p:nvPr/>
          </p:nvGrpSpPr>
          <p:grpSpPr>
            <a:xfrm>
              <a:off x="4033244" y="5929478"/>
              <a:ext cx="3460584" cy="2016901"/>
              <a:chOff x="801350" y="5889171"/>
              <a:chExt cx="3460584" cy="2016901"/>
            </a:xfrm>
          </p:grpSpPr>
          <p:pic>
            <p:nvPicPr>
              <p:cNvPr id="20" name="Graphic 14" descr="Group success">
                <a:extLst>
                  <a:ext uri="{FF2B5EF4-FFF2-40B4-BE49-F238E27FC236}">
                    <a16:creationId xmlns:a16="http://schemas.microsoft.com/office/drawing/2014/main" id="{487365CC-40B9-46E5-BD77-DD58308FE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-720000">
                <a:off x="801350" y="5889171"/>
                <a:ext cx="1937657" cy="1937657"/>
              </a:xfrm>
              <a:prstGeom prst="rect">
                <a:avLst/>
              </a:prstGeom>
            </p:spPr>
          </p:pic>
          <p:pic>
            <p:nvPicPr>
              <p:cNvPr id="21" name="Graphic 14" descr="Group success">
                <a:extLst>
                  <a:ext uri="{FF2B5EF4-FFF2-40B4-BE49-F238E27FC236}">
                    <a16:creationId xmlns:a16="http://schemas.microsoft.com/office/drawing/2014/main" id="{D1F907F4-20DC-4356-B77D-3DE36E578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720000" flipH="1">
                <a:off x="2324277" y="5968415"/>
                <a:ext cx="1937657" cy="1937657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4E3D0BF-FEF4-49F8-9800-6EE2B959BF0B}"/>
                </a:ext>
              </a:extLst>
            </p:cNvPr>
            <p:cNvGrpSpPr/>
            <p:nvPr/>
          </p:nvGrpSpPr>
          <p:grpSpPr>
            <a:xfrm>
              <a:off x="672567" y="5867400"/>
              <a:ext cx="3460584" cy="2016901"/>
              <a:chOff x="801350" y="5889171"/>
              <a:chExt cx="3460584" cy="2016901"/>
            </a:xfrm>
          </p:grpSpPr>
          <p:pic>
            <p:nvPicPr>
              <p:cNvPr id="18" name="Graphic 14" descr="Group success">
                <a:extLst>
                  <a:ext uri="{FF2B5EF4-FFF2-40B4-BE49-F238E27FC236}">
                    <a16:creationId xmlns:a16="http://schemas.microsoft.com/office/drawing/2014/main" id="{03A1AC21-4ACB-4DCA-9985-EC981055F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-720000">
                <a:off x="801350" y="5889171"/>
                <a:ext cx="1937657" cy="1937657"/>
              </a:xfrm>
              <a:prstGeom prst="rect">
                <a:avLst/>
              </a:prstGeom>
            </p:spPr>
          </p:pic>
          <p:pic>
            <p:nvPicPr>
              <p:cNvPr id="19" name="Graphic 14" descr="Group success">
                <a:extLst>
                  <a:ext uri="{FF2B5EF4-FFF2-40B4-BE49-F238E27FC236}">
                    <a16:creationId xmlns:a16="http://schemas.microsoft.com/office/drawing/2014/main" id="{32194B24-390D-472E-942F-B587C4A05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720000" flipH="1">
                <a:off x="2324277" y="5968415"/>
                <a:ext cx="1937657" cy="1937657"/>
              </a:xfrm>
              <a:prstGeom prst="rect">
                <a:avLst/>
              </a:prstGeom>
            </p:spPr>
          </p:pic>
        </p:grpSp>
        <p:pic>
          <p:nvPicPr>
            <p:cNvPr id="17" name="Graphic 14" descr="Group success">
              <a:extLst>
                <a:ext uri="{FF2B5EF4-FFF2-40B4-BE49-F238E27FC236}">
                  <a16:creationId xmlns:a16="http://schemas.microsoft.com/office/drawing/2014/main" id="{7DC9FCC3-F432-4371-A291-5B79D900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880000">
              <a:off x="10786711" y="6084628"/>
              <a:ext cx="1937657" cy="1937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85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2" descr="Footprints">
            <a:extLst>
              <a:ext uri="{FF2B5EF4-FFF2-40B4-BE49-F238E27FC236}">
                <a16:creationId xmlns:a16="http://schemas.microsoft.com/office/drawing/2014/main" id="{F1E3FE2A-5552-4DEA-8323-961FBA50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6" y="4634270"/>
            <a:ext cx="914400" cy="914400"/>
          </a:xfrm>
          <a:prstGeom prst="rect">
            <a:avLst/>
          </a:prstGeom>
        </p:spPr>
      </p:pic>
      <p:pic>
        <p:nvPicPr>
          <p:cNvPr id="34" name="Graphic 28" descr="Fireworks">
            <a:extLst>
              <a:ext uri="{FF2B5EF4-FFF2-40B4-BE49-F238E27FC236}">
                <a16:creationId xmlns:a16="http://schemas.microsoft.com/office/drawing/2014/main" id="{157C37AF-400B-43B5-B221-56A0D8C53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6500" y="502240"/>
            <a:ext cx="1277623" cy="1277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830E7-3457-47BF-81FF-D7DD3E15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lt-LT"/>
              <a:t>Informal leadership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72A7-EB37-4619-8301-84999607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lt-LT" sz="2400" b="1" i="1" u="sng"/>
              <a:t>Informal Leaders</a:t>
            </a:r>
          </a:p>
          <a:p>
            <a:r>
              <a:rPr lang="lt-LT" sz="2400"/>
              <a:t>Engage in leadership activities but their right to do so is not formally recognized by the orgranization or group.</a:t>
            </a:r>
          </a:p>
          <a:p>
            <a:r>
              <a:rPr lang="lt-LT" sz="2400"/>
              <a:t>May also be formal leader for the group or may supplement formal leader in fulfilling leadership roles.</a:t>
            </a:r>
          </a:p>
          <a:p>
            <a:r>
              <a:rPr lang="lt-LT" sz="2400"/>
              <a:t>Draw on referent or expert power to establish themselves as leaders.</a:t>
            </a:r>
          </a:p>
          <a:p>
            <a:endParaRPr lang="en-US"/>
          </a:p>
        </p:txBody>
      </p:sp>
      <p:pic>
        <p:nvPicPr>
          <p:cNvPr id="4" name="Graphic 4" descr="Crown">
            <a:extLst>
              <a:ext uri="{FF2B5EF4-FFF2-40B4-BE49-F238E27FC236}">
                <a16:creationId xmlns:a16="http://schemas.microsoft.com/office/drawing/2014/main" id="{143AAD76-987E-48FD-81B4-15C5B6501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13329">
            <a:off x="6380389" y="196392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5E3BA-A407-4859-BD52-C5FF1EA232C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41" y="2549978"/>
            <a:ext cx="2862943" cy="2862943"/>
          </a:xfrm>
          <a:prstGeom prst="rect">
            <a:avLst/>
          </a:prstGeom>
        </p:spPr>
      </p:pic>
      <p:pic>
        <p:nvPicPr>
          <p:cNvPr id="5" name="Graphic 7" descr="Head with gears">
            <a:extLst>
              <a:ext uri="{FF2B5EF4-FFF2-40B4-BE49-F238E27FC236}">
                <a16:creationId xmlns:a16="http://schemas.microsoft.com/office/drawing/2014/main" id="{10642568-F644-412B-95DB-0C6A5324A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6065" y="835779"/>
            <a:ext cx="914400" cy="914400"/>
          </a:xfrm>
          <a:prstGeom prst="rect">
            <a:avLst/>
          </a:prstGeom>
        </p:spPr>
      </p:pic>
      <p:pic>
        <p:nvPicPr>
          <p:cNvPr id="8" name="Graphic 9" descr="Lightbulb">
            <a:extLst>
              <a:ext uri="{FF2B5EF4-FFF2-40B4-BE49-F238E27FC236}">
                <a16:creationId xmlns:a16="http://schemas.microsoft.com/office/drawing/2014/main" id="{320B304B-9C55-4181-8EE9-0D89912982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98111" y="708419"/>
            <a:ext cx="914400" cy="914400"/>
          </a:xfrm>
          <a:prstGeom prst="rect">
            <a:avLst/>
          </a:prstGeom>
        </p:spPr>
      </p:pic>
      <p:pic>
        <p:nvPicPr>
          <p:cNvPr id="10" name="Graphic 10" descr="Shoe footprints">
            <a:extLst>
              <a:ext uri="{FF2B5EF4-FFF2-40B4-BE49-F238E27FC236}">
                <a16:creationId xmlns:a16="http://schemas.microsoft.com/office/drawing/2014/main" id="{ED11BDC3-2BBE-4124-8E8C-7BDC80EBDA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74249" y="5409126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36AF6DC-8B90-409F-A0BC-09786986320D}"/>
              </a:ext>
            </a:extLst>
          </p:cNvPr>
          <p:cNvGrpSpPr/>
          <p:nvPr/>
        </p:nvGrpSpPr>
        <p:grpSpPr>
          <a:xfrm>
            <a:off x="672164" y="5647281"/>
            <a:ext cx="11825746" cy="1940361"/>
            <a:chOff x="909789" y="6037762"/>
            <a:chExt cx="11825746" cy="194036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520EF41-28E4-4D6E-A689-45CE42951EE5}"/>
                </a:ext>
              </a:extLst>
            </p:cNvPr>
            <p:cNvGrpSpPr/>
            <p:nvPr/>
          </p:nvGrpSpPr>
          <p:grpSpPr>
            <a:xfrm>
              <a:off x="7511520" y="6037762"/>
              <a:ext cx="3381237" cy="1937658"/>
              <a:chOff x="895059" y="5918827"/>
              <a:chExt cx="3381237" cy="1937658"/>
            </a:xfrm>
          </p:grpSpPr>
          <p:pic>
            <p:nvPicPr>
              <p:cNvPr id="11" name="Graphic 14" descr="Group success">
                <a:extLst>
                  <a:ext uri="{FF2B5EF4-FFF2-40B4-BE49-F238E27FC236}">
                    <a16:creationId xmlns:a16="http://schemas.microsoft.com/office/drawing/2014/main" id="{39B58CAC-37AE-4322-B40E-5E99AB092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20880000">
                <a:off x="895059" y="5918828"/>
                <a:ext cx="1937657" cy="1937657"/>
              </a:xfrm>
              <a:prstGeom prst="rect">
                <a:avLst/>
              </a:prstGeom>
            </p:spPr>
          </p:pic>
          <p:pic>
            <p:nvPicPr>
              <p:cNvPr id="23" name="Graphic 14" descr="Group success">
                <a:extLst>
                  <a:ext uri="{FF2B5EF4-FFF2-40B4-BE49-F238E27FC236}">
                    <a16:creationId xmlns:a16="http://schemas.microsoft.com/office/drawing/2014/main" id="{7828DD1E-A0FE-45FD-BE2F-158FF7F54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720000" flipH="1">
                <a:off x="2338639" y="5918827"/>
                <a:ext cx="1937657" cy="1937657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733EF2-908C-4A4A-8092-4D48D94F8AE6}"/>
                </a:ext>
              </a:extLst>
            </p:cNvPr>
            <p:cNvGrpSpPr/>
            <p:nvPr/>
          </p:nvGrpSpPr>
          <p:grpSpPr>
            <a:xfrm>
              <a:off x="4203708" y="6037762"/>
              <a:ext cx="3384382" cy="1940361"/>
              <a:chOff x="971814" y="5997455"/>
              <a:chExt cx="3384382" cy="1940361"/>
            </a:xfrm>
          </p:grpSpPr>
          <p:pic>
            <p:nvPicPr>
              <p:cNvPr id="25" name="Graphic 14" descr="Group success">
                <a:extLst>
                  <a:ext uri="{FF2B5EF4-FFF2-40B4-BE49-F238E27FC236}">
                    <a16:creationId xmlns:a16="http://schemas.microsoft.com/office/drawing/2014/main" id="{0D9B59EE-D5AC-4E24-9385-97D188FD5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20880000">
                <a:off x="971814" y="6000159"/>
                <a:ext cx="1937657" cy="1937657"/>
              </a:xfrm>
              <a:prstGeom prst="rect">
                <a:avLst/>
              </a:prstGeom>
            </p:spPr>
          </p:pic>
          <p:pic>
            <p:nvPicPr>
              <p:cNvPr id="26" name="Graphic 14" descr="Group success">
                <a:extLst>
                  <a:ext uri="{FF2B5EF4-FFF2-40B4-BE49-F238E27FC236}">
                    <a16:creationId xmlns:a16="http://schemas.microsoft.com/office/drawing/2014/main" id="{0CEDB5DA-3917-4E9A-B4EB-1E3FC2607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720000" flipH="1">
                <a:off x="2418539" y="5997455"/>
                <a:ext cx="1937657" cy="1937657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73B2BF-B01F-4494-9AFF-B08049924850}"/>
                </a:ext>
              </a:extLst>
            </p:cNvPr>
            <p:cNvGrpSpPr/>
            <p:nvPr/>
          </p:nvGrpSpPr>
          <p:grpSpPr>
            <a:xfrm>
              <a:off x="909789" y="6040466"/>
              <a:ext cx="3373634" cy="1937657"/>
              <a:chOff x="1038572" y="6062237"/>
              <a:chExt cx="3373634" cy="1937657"/>
            </a:xfrm>
          </p:grpSpPr>
          <p:pic>
            <p:nvPicPr>
              <p:cNvPr id="28" name="Graphic 14" descr="Group success">
                <a:extLst>
                  <a:ext uri="{FF2B5EF4-FFF2-40B4-BE49-F238E27FC236}">
                    <a16:creationId xmlns:a16="http://schemas.microsoft.com/office/drawing/2014/main" id="{FC6D97EA-2779-4A0E-876A-84328B990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20880000">
                <a:off x="1038572" y="6062237"/>
                <a:ext cx="1937657" cy="1937657"/>
              </a:xfrm>
              <a:prstGeom prst="rect">
                <a:avLst/>
              </a:prstGeom>
            </p:spPr>
          </p:pic>
          <p:pic>
            <p:nvPicPr>
              <p:cNvPr id="29" name="Graphic 14" descr="Group success">
                <a:extLst>
                  <a:ext uri="{FF2B5EF4-FFF2-40B4-BE49-F238E27FC236}">
                    <a16:creationId xmlns:a16="http://schemas.microsoft.com/office/drawing/2014/main" id="{36FC78E1-850F-499F-9710-E22CF1ACA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720000" flipH="1">
                <a:off x="2474549" y="6062237"/>
                <a:ext cx="1937657" cy="1937657"/>
              </a:xfrm>
              <a:prstGeom prst="rect">
                <a:avLst/>
              </a:prstGeom>
            </p:spPr>
          </p:pic>
        </p:grpSp>
        <p:pic>
          <p:nvPicPr>
            <p:cNvPr id="30" name="Graphic 14" descr="Group success">
              <a:extLst>
                <a:ext uri="{FF2B5EF4-FFF2-40B4-BE49-F238E27FC236}">
                  <a16:creationId xmlns:a16="http://schemas.microsoft.com/office/drawing/2014/main" id="{85D76F6A-C216-40EA-BAE3-C0CF6F8F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880000">
              <a:off x="10797878" y="6037762"/>
              <a:ext cx="1937657" cy="1937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58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28" descr="Forest scene">
            <a:extLst>
              <a:ext uri="{FF2B5EF4-FFF2-40B4-BE49-F238E27FC236}">
                <a16:creationId xmlns:a16="http://schemas.microsoft.com/office/drawing/2014/main" id="{A2CD9680-FD16-4625-84BE-219ADDEF1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86" y="3785466"/>
            <a:ext cx="2740728" cy="274072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8" name="Graphic 28" descr="Forest scene">
            <a:extLst>
              <a:ext uri="{FF2B5EF4-FFF2-40B4-BE49-F238E27FC236}">
                <a16:creationId xmlns:a16="http://schemas.microsoft.com/office/drawing/2014/main" id="{A209D4FE-4FCD-4137-B3AA-35EF286A9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088" y="3478814"/>
            <a:ext cx="3218011" cy="321801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0" name="Graphic 30" descr="Canyon scene">
            <a:extLst>
              <a:ext uri="{FF2B5EF4-FFF2-40B4-BE49-F238E27FC236}">
                <a16:creationId xmlns:a16="http://schemas.microsoft.com/office/drawing/2014/main" id="{652EFD94-09ED-4FBD-B642-082233268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3254" y="2844878"/>
            <a:ext cx="3218011" cy="321801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3AEEE32-C514-4862-96C2-698E783C46B2}"/>
              </a:ext>
            </a:extLst>
          </p:cNvPr>
          <p:cNvGrpSpPr/>
          <p:nvPr/>
        </p:nvGrpSpPr>
        <p:grpSpPr>
          <a:xfrm>
            <a:off x="570139" y="2927049"/>
            <a:ext cx="11874503" cy="4301066"/>
            <a:chOff x="3192211" y="4808127"/>
            <a:chExt cx="4140474" cy="2196663"/>
          </a:xfrm>
        </p:grpSpPr>
        <p:pic>
          <p:nvPicPr>
            <p:cNvPr id="26" name="Graphic 26" descr="Rainy scene">
              <a:extLst>
                <a:ext uri="{FF2B5EF4-FFF2-40B4-BE49-F238E27FC236}">
                  <a16:creationId xmlns:a16="http://schemas.microsoft.com/office/drawing/2014/main" id="{2414ACA1-006D-4B6E-9256-62215F96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6022" y="4808127"/>
              <a:ext cx="2196663" cy="2196663"/>
            </a:xfrm>
            <a:prstGeom prst="rect">
              <a:avLst/>
            </a:prstGeom>
          </p:spPr>
        </p:pic>
        <p:pic>
          <p:nvPicPr>
            <p:cNvPr id="33" name="Graphic 26" descr="Rainy scene">
              <a:extLst>
                <a:ext uri="{FF2B5EF4-FFF2-40B4-BE49-F238E27FC236}">
                  <a16:creationId xmlns:a16="http://schemas.microsoft.com/office/drawing/2014/main" id="{1985AA96-031D-49F1-9F02-2D8E52584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192211" y="4808127"/>
              <a:ext cx="2196663" cy="219666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7391"/>
            <a:ext cx="9601200" cy="4710896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t-LT" sz="2800" b="1" i="1" u="sng">
                <a:solidFill>
                  <a:srgbClr val="191B0E"/>
                </a:solidFill>
                <a:highlight>
                  <a:srgbClr val="FF0000"/>
                </a:highlight>
              </a:rPr>
              <a:t>Conflict</a:t>
            </a:r>
            <a:r>
              <a:rPr lang="lt-LT" sz="2800">
                <a:solidFill>
                  <a:srgbClr val="191B0E"/>
                </a:solidFill>
                <a:highlight>
                  <a:srgbClr val="FF0000"/>
                </a:highlight>
              </a:rPr>
              <a:t> – a disagreement between two or more individuals, groups, teams or organizations.</a:t>
            </a:r>
          </a:p>
          <a:p>
            <a:pPr marL="0" indent="0">
              <a:buNone/>
            </a:pPr>
            <a:endParaRPr lang="lt-LT" b="1" i="1" u="sng">
              <a:highlight>
                <a:srgbClr val="FF0000"/>
              </a:highlight>
            </a:endParaRPr>
          </a:p>
        </p:txBody>
      </p:sp>
      <p:pic>
        <p:nvPicPr>
          <p:cNvPr id="7" name="Graphic 7" descr="Comet">
            <a:extLst>
              <a:ext uri="{FF2B5EF4-FFF2-40B4-BE49-F238E27FC236}">
                <a16:creationId xmlns:a16="http://schemas.microsoft.com/office/drawing/2014/main" id="{E5AAAEE4-F303-4860-90CD-9372D4820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3300" y="2131212"/>
            <a:ext cx="1355095" cy="1355095"/>
          </a:xfrm>
          <a:prstGeom prst="rect">
            <a:avLst/>
          </a:prstGeom>
        </p:spPr>
      </p:pic>
      <p:pic>
        <p:nvPicPr>
          <p:cNvPr id="9" name="Graphic 9" descr="Brontosaurus">
            <a:extLst>
              <a:ext uri="{FF2B5EF4-FFF2-40B4-BE49-F238E27FC236}">
                <a16:creationId xmlns:a16="http://schemas.microsoft.com/office/drawing/2014/main" id="{6809526D-F808-4101-957E-B4B373025B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1266" y="4635636"/>
            <a:ext cx="914400" cy="914400"/>
          </a:xfrm>
          <a:prstGeom prst="rect">
            <a:avLst/>
          </a:prstGeom>
        </p:spPr>
      </p:pic>
      <p:pic>
        <p:nvPicPr>
          <p:cNvPr id="11" name="Graphic 11" descr="Tyrannosaurus Rex">
            <a:extLst>
              <a:ext uri="{FF2B5EF4-FFF2-40B4-BE49-F238E27FC236}">
                <a16:creationId xmlns:a16="http://schemas.microsoft.com/office/drawing/2014/main" id="{C9DEDE66-B7F7-4CE6-AC89-A49BC7CE04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8544" y="5611794"/>
            <a:ext cx="914400" cy="914400"/>
          </a:xfrm>
          <a:prstGeom prst="rect">
            <a:avLst/>
          </a:prstGeom>
        </p:spPr>
      </p:pic>
      <p:pic>
        <p:nvPicPr>
          <p:cNvPr id="13" name="Graphic 13" descr="Pterodactyl">
            <a:extLst>
              <a:ext uri="{FF2B5EF4-FFF2-40B4-BE49-F238E27FC236}">
                <a16:creationId xmlns:a16="http://schemas.microsoft.com/office/drawing/2014/main" id="{A6F01BE3-4D41-429A-9BF0-DFC80587DF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42641" y="3891747"/>
            <a:ext cx="914400" cy="914400"/>
          </a:xfrm>
          <a:prstGeom prst="rect">
            <a:avLst/>
          </a:prstGeom>
        </p:spPr>
      </p:pic>
      <p:pic>
        <p:nvPicPr>
          <p:cNvPr id="4" name="Graphic 4" descr="Comet">
            <a:extLst>
              <a:ext uri="{FF2B5EF4-FFF2-40B4-BE49-F238E27FC236}">
                <a16:creationId xmlns:a16="http://schemas.microsoft.com/office/drawing/2014/main" id="{CD5EBD5F-EDF4-4685-9CCC-31BBE671F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2786293" y="2927048"/>
            <a:ext cx="1759251" cy="1759253"/>
          </a:xfrm>
          <a:prstGeom prst="rect">
            <a:avLst/>
          </a:prstGeom>
        </p:spPr>
      </p:pic>
      <p:pic>
        <p:nvPicPr>
          <p:cNvPr id="12" name="Graphic 13" descr="Pterodactyl">
            <a:extLst>
              <a:ext uri="{FF2B5EF4-FFF2-40B4-BE49-F238E27FC236}">
                <a16:creationId xmlns:a16="http://schemas.microsoft.com/office/drawing/2014/main" id="{CE95EB14-21B1-4DBD-9167-4C1156FDD3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29612" y="3367773"/>
            <a:ext cx="914400" cy="914400"/>
          </a:xfrm>
          <a:prstGeom prst="rect">
            <a:avLst/>
          </a:prstGeom>
        </p:spPr>
      </p:pic>
      <p:pic>
        <p:nvPicPr>
          <p:cNvPr id="14" name="Graphic 13" descr="Pterodactyl">
            <a:extLst>
              <a:ext uri="{FF2B5EF4-FFF2-40B4-BE49-F238E27FC236}">
                <a16:creationId xmlns:a16="http://schemas.microsoft.com/office/drawing/2014/main" id="{B368D442-5448-49AB-8C02-B1811011F2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6925" y="3996684"/>
            <a:ext cx="914400" cy="914400"/>
          </a:xfrm>
          <a:prstGeom prst="rect">
            <a:avLst/>
          </a:prstGeom>
        </p:spPr>
      </p:pic>
      <p:pic>
        <p:nvPicPr>
          <p:cNvPr id="16" name="Graphic 9" descr="Brontosaurus">
            <a:extLst>
              <a:ext uri="{FF2B5EF4-FFF2-40B4-BE49-F238E27FC236}">
                <a16:creationId xmlns:a16="http://schemas.microsoft.com/office/drawing/2014/main" id="{87A47E30-925A-4FE6-BA42-9D6C00B62C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391706" y="4872718"/>
            <a:ext cx="914400" cy="914400"/>
          </a:xfrm>
          <a:prstGeom prst="rect">
            <a:avLst/>
          </a:prstGeom>
        </p:spPr>
      </p:pic>
      <p:pic>
        <p:nvPicPr>
          <p:cNvPr id="17" name="Graphic 9" descr="Brontosaurus">
            <a:extLst>
              <a:ext uri="{FF2B5EF4-FFF2-40B4-BE49-F238E27FC236}">
                <a16:creationId xmlns:a16="http://schemas.microsoft.com/office/drawing/2014/main" id="{60CFCD79-3CA5-42AD-84D8-0F6179196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134016" y="4743813"/>
            <a:ext cx="914400" cy="914400"/>
          </a:xfrm>
          <a:prstGeom prst="rect">
            <a:avLst/>
          </a:prstGeom>
        </p:spPr>
      </p:pic>
      <p:pic>
        <p:nvPicPr>
          <p:cNvPr id="18" name="Graphic 9" descr="Brontosaurus">
            <a:extLst>
              <a:ext uri="{FF2B5EF4-FFF2-40B4-BE49-F238E27FC236}">
                <a16:creationId xmlns:a16="http://schemas.microsoft.com/office/drawing/2014/main" id="{E7B8C336-B322-4C88-8D1C-BFA883CBA3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08479" y="5087820"/>
            <a:ext cx="914400" cy="914400"/>
          </a:xfrm>
          <a:prstGeom prst="rect">
            <a:avLst/>
          </a:prstGeom>
        </p:spPr>
      </p:pic>
      <p:pic>
        <p:nvPicPr>
          <p:cNvPr id="19" name="Graphic 9" descr="Brontosaurus">
            <a:extLst>
              <a:ext uri="{FF2B5EF4-FFF2-40B4-BE49-F238E27FC236}">
                <a16:creationId xmlns:a16="http://schemas.microsoft.com/office/drawing/2014/main" id="{9BE48137-0189-46D4-BD52-BE15167205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8469" y="5739597"/>
            <a:ext cx="914400" cy="914400"/>
          </a:xfrm>
          <a:prstGeom prst="rect">
            <a:avLst/>
          </a:prstGeom>
        </p:spPr>
      </p:pic>
      <p:pic>
        <p:nvPicPr>
          <p:cNvPr id="20" name="Graphic 9" descr="Brontosaurus">
            <a:extLst>
              <a:ext uri="{FF2B5EF4-FFF2-40B4-BE49-F238E27FC236}">
                <a16:creationId xmlns:a16="http://schemas.microsoft.com/office/drawing/2014/main" id="{AB4D0652-EA48-4253-A157-BCB3026C27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02003" y="5201013"/>
            <a:ext cx="914400" cy="914400"/>
          </a:xfrm>
          <a:prstGeom prst="rect">
            <a:avLst/>
          </a:prstGeom>
        </p:spPr>
      </p:pic>
      <p:pic>
        <p:nvPicPr>
          <p:cNvPr id="21" name="Graphic 11" descr="Tyrannosaurus Rex">
            <a:extLst>
              <a:ext uri="{FF2B5EF4-FFF2-40B4-BE49-F238E27FC236}">
                <a16:creationId xmlns:a16="http://schemas.microsoft.com/office/drawing/2014/main" id="{18EAC350-774A-4BF8-82C9-E58B54FF1D7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92677" y="5118155"/>
            <a:ext cx="914400" cy="914400"/>
          </a:xfrm>
          <a:prstGeom prst="rect">
            <a:avLst/>
          </a:prstGeom>
        </p:spPr>
      </p:pic>
      <p:pic>
        <p:nvPicPr>
          <p:cNvPr id="22" name="Graphic 11" descr="Tyrannosaurus Rex">
            <a:extLst>
              <a:ext uri="{FF2B5EF4-FFF2-40B4-BE49-F238E27FC236}">
                <a16:creationId xmlns:a16="http://schemas.microsoft.com/office/drawing/2014/main" id="{914EAFCD-4C97-4AA8-8BC6-5F7CBAF851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8766779" y="4776210"/>
            <a:ext cx="914400" cy="914400"/>
          </a:xfrm>
          <a:prstGeom prst="rect">
            <a:avLst/>
          </a:prstGeom>
        </p:spPr>
      </p:pic>
      <p:pic>
        <p:nvPicPr>
          <p:cNvPr id="5" name="Graphic 5" descr="Rhino">
            <a:extLst>
              <a:ext uri="{FF2B5EF4-FFF2-40B4-BE49-F238E27FC236}">
                <a16:creationId xmlns:a16="http://schemas.microsoft.com/office/drawing/2014/main" id="{C356E223-4EAF-412A-B63C-13762C6A3C8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44562" y="6002220"/>
            <a:ext cx="914400" cy="914400"/>
          </a:xfrm>
          <a:prstGeom prst="rect">
            <a:avLst/>
          </a:prstGeom>
        </p:spPr>
      </p:pic>
      <p:pic>
        <p:nvPicPr>
          <p:cNvPr id="8" name="Graphic 9" descr="Unicorn">
            <a:extLst>
              <a:ext uri="{FF2B5EF4-FFF2-40B4-BE49-F238E27FC236}">
                <a16:creationId xmlns:a16="http://schemas.microsoft.com/office/drawing/2014/main" id="{940CC701-698D-46AE-8B9F-234C2F61B2E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8385911" y="5253719"/>
            <a:ext cx="1415142" cy="1404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83E6C-66D8-408D-A32E-F8EF345EF65C}"/>
              </a:ext>
            </a:extLst>
          </p:cNvPr>
          <p:cNvSpPr txBox="1"/>
          <p:nvPr/>
        </p:nvSpPr>
        <p:spPr>
          <a:xfrm>
            <a:off x="3622879" y="4040379"/>
            <a:ext cx="90146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Conflict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E03CD0-8E43-44BB-A9C0-BCF271799A51}"/>
              </a:ext>
            </a:extLst>
          </p:cNvPr>
          <p:cNvSpPr txBox="1"/>
          <p:nvPr/>
        </p:nvSpPr>
        <p:spPr>
          <a:xfrm>
            <a:off x="6417329" y="2976209"/>
            <a:ext cx="840967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Conflict</a:t>
            </a:r>
          </a:p>
        </p:txBody>
      </p:sp>
      <p:pic>
        <p:nvPicPr>
          <p:cNvPr id="27" name="Graphic 28" descr="Fireworks">
            <a:extLst>
              <a:ext uri="{FF2B5EF4-FFF2-40B4-BE49-F238E27FC236}">
                <a16:creationId xmlns:a16="http://schemas.microsoft.com/office/drawing/2014/main" id="{710D081E-EF61-4D1A-93BB-175D78907FB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38457" y="1043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4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CA6D-20CE-49F4-A3A3-C7C00F0E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level of conflict in an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2C56-C15C-4AE6-A663-6FBAA597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Too little conflict and the organization becomes complacent and apathetic, lacking in innovation, underperforms.</a:t>
            </a:r>
          </a:p>
          <a:p>
            <a:r>
              <a:rPr lang="en-US" sz="2400"/>
              <a:t>Too much conflict creates a dysfunctional organization where hostility and non-cooperation predominate, and suffers from low performance.</a:t>
            </a:r>
          </a:p>
          <a:p>
            <a:r>
              <a:rPr lang="en-US" sz="2400"/>
              <a:t>A moderate level of conflict in an organization fosters motivation, creativity, innovation, and initiative and can raise performance.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6E2682-2AE6-4DD2-A5CF-8D4C29E5C68E}"/>
              </a:ext>
            </a:extLst>
          </p:cNvPr>
          <p:cNvGrpSpPr/>
          <p:nvPr/>
        </p:nvGrpSpPr>
        <p:grpSpPr>
          <a:xfrm>
            <a:off x="8498648" y="870858"/>
            <a:ext cx="2702752" cy="1415142"/>
            <a:chOff x="6337832" y="756558"/>
            <a:chExt cx="2702752" cy="1415142"/>
          </a:xfrm>
        </p:grpSpPr>
        <p:pic>
          <p:nvPicPr>
            <p:cNvPr id="4" name="Graphic 5" descr="Owl">
              <a:extLst>
                <a:ext uri="{FF2B5EF4-FFF2-40B4-BE49-F238E27FC236}">
                  <a16:creationId xmlns:a16="http://schemas.microsoft.com/office/drawing/2014/main" id="{A47551C6-4CD5-4288-A300-FE95C9BE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7832" y="756558"/>
              <a:ext cx="1415142" cy="1415142"/>
            </a:xfrm>
            <a:prstGeom prst="rect">
              <a:avLst/>
            </a:prstGeom>
          </p:spPr>
        </p:pic>
        <p:pic>
          <p:nvPicPr>
            <p:cNvPr id="5" name="Graphic 5" descr="Owl">
              <a:extLst>
                <a:ext uri="{FF2B5EF4-FFF2-40B4-BE49-F238E27FC236}">
                  <a16:creationId xmlns:a16="http://schemas.microsoft.com/office/drawing/2014/main" id="{280C0312-5E69-418B-B44F-4152D8543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0174" y="990600"/>
              <a:ext cx="1181100" cy="1181100"/>
            </a:xfrm>
            <a:prstGeom prst="rect">
              <a:avLst/>
            </a:prstGeom>
          </p:spPr>
        </p:pic>
        <p:pic>
          <p:nvPicPr>
            <p:cNvPr id="6" name="Graphic 5" descr="Owl">
              <a:extLst>
                <a:ext uri="{FF2B5EF4-FFF2-40B4-BE49-F238E27FC236}">
                  <a16:creationId xmlns:a16="http://schemas.microsoft.com/office/drawing/2014/main" id="{327C3BAE-7A74-4777-A4EC-EC5F4F49E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01000" y="1125314"/>
              <a:ext cx="1039584" cy="1039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83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Managing conflict</a:t>
            </a:r>
          </a:p>
        </p:txBody>
      </p:sp>
      <p:pic>
        <p:nvPicPr>
          <p:cNvPr id="4" name="Picture 4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D4157BC8-72AD-4085-9C4C-34FBB96F1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315" y="820388"/>
            <a:ext cx="6410695" cy="59000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E73EE-C34E-4146-A4ED-C21AB52BB558}"/>
              </a:ext>
            </a:extLst>
          </p:cNvPr>
          <p:cNvSpPr txBox="1"/>
          <p:nvPr/>
        </p:nvSpPr>
        <p:spPr>
          <a:xfrm>
            <a:off x="1330035" y="1607126"/>
            <a:ext cx="4124833" cy="408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Types of conflicts: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Interpersonal conflict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Intergroup conflict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Conflict between an organization and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12275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F71F-5396-40CC-BC31-6674B0EF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Interpersonal conflict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3BD8-56CA-4185-8F2C-DA04E69D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Personality clash - </a:t>
            </a:r>
            <a:r>
              <a:rPr lang="en-US">
                <a:ea typeface="+mn-lt"/>
                <a:cs typeface="+mn-lt"/>
              </a:rPr>
              <a:t>A personality clash occurs when two (or more) people find themselves in conflict not over a particular issue or incident, but due to a fundamental incompatibility in their personalities, their approaches to things, or their style of life.</a:t>
            </a:r>
          </a:p>
          <a:p>
            <a:pPr marL="383540" indent="-383540"/>
            <a:r>
              <a:rPr lang="en-US"/>
              <a:t>Differing beliefs or perceptions - conflict occurs due to the differences in beliefs and perceptions of workers.</a:t>
            </a:r>
          </a:p>
          <a:p>
            <a:pPr marL="383540" indent="-383540"/>
            <a:endParaRPr lang="en-US"/>
          </a:p>
        </p:txBody>
      </p:sp>
      <p:pic>
        <p:nvPicPr>
          <p:cNvPr id="8" name="Graphic 8" descr="Artist">
            <a:extLst>
              <a:ext uri="{FF2B5EF4-FFF2-40B4-BE49-F238E27FC236}">
                <a16:creationId xmlns:a16="http://schemas.microsoft.com/office/drawing/2014/main" id="{0BD6A093-25EB-4F76-82A2-F26FE82D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680000">
            <a:off x="9536611" y="-884576"/>
            <a:ext cx="3378529" cy="3378529"/>
          </a:xfrm>
          <a:prstGeom prst="rect">
            <a:avLst/>
          </a:prstGeom>
        </p:spPr>
      </p:pic>
      <p:pic>
        <p:nvPicPr>
          <p:cNvPr id="7" name="Graphic 8" descr="Unicorn">
            <a:extLst>
              <a:ext uri="{FF2B5EF4-FFF2-40B4-BE49-F238E27FC236}">
                <a16:creationId xmlns:a16="http://schemas.microsoft.com/office/drawing/2014/main" id="{9E545EE4-EE99-48C7-8D18-FC109F7E0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009" y="3902034"/>
            <a:ext cx="5527964" cy="5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Group 3030">
            <a:extLst>
              <a:ext uri="{FF2B5EF4-FFF2-40B4-BE49-F238E27FC236}">
                <a16:creationId xmlns:a16="http://schemas.microsoft.com/office/drawing/2014/main" id="{5FA4FBAA-B714-4F65-B7E1-75EA0F9C0178}"/>
              </a:ext>
            </a:extLst>
          </p:cNvPr>
          <p:cNvGrpSpPr/>
          <p:nvPr/>
        </p:nvGrpSpPr>
        <p:grpSpPr>
          <a:xfrm>
            <a:off x="7634496" y="3774815"/>
            <a:ext cx="3220070" cy="2773312"/>
            <a:chOff x="5881187" y="3797863"/>
            <a:chExt cx="3220070" cy="2773312"/>
          </a:xfrm>
        </p:grpSpPr>
        <p:pic>
          <p:nvPicPr>
            <p:cNvPr id="3" name="Graphic 3" descr="Skull">
              <a:extLst>
                <a:ext uri="{FF2B5EF4-FFF2-40B4-BE49-F238E27FC236}">
                  <a16:creationId xmlns:a16="http://schemas.microsoft.com/office/drawing/2014/main" id="{EE03D1F5-4350-489F-BEC3-AC3D3749E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45222">
              <a:off x="5881187" y="3797863"/>
              <a:ext cx="1174172" cy="1174172"/>
            </a:xfrm>
            <a:prstGeom prst="rect">
              <a:avLst/>
            </a:prstGeom>
          </p:spPr>
        </p:pic>
        <p:pic>
          <p:nvPicPr>
            <p:cNvPr id="9" name="Graphic 3" descr="Skull">
              <a:extLst>
                <a:ext uri="{FF2B5EF4-FFF2-40B4-BE49-F238E27FC236}">
                  <a16:creationId xmlns:a16="http://schemas.microsoft.com/office/drawing/2014/main" id="{FD5B4B25-3B38-475A-94D5-EDF5CBCC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240000">
              <a:off x="7212979" y="5397003"/>
              <a:ext cx="1174172" cy="1174172"/>
            </a:xfrm>
            <a:prstGeom prst="rect">
              <a:avLst/>
            </a:prstGeom>
          </p:spPr>
        </p:pic>
        <p:pic>
          <p:nvPicPr>
            <p:cNvPr id="10" name="Graphic 3" descr="Skull">
              <a:extLst>
                <a:ext uri="{FF2B5EF4-FFF2-40B4-BE49-F238E27FC236}">
                  <a16:creationId xmlns:a16="http://schemas.microsoft.com/office/drawing/2014/main" id="{D15F3D7D-6563-4699-A335-1A9F27EB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240000">
              <a:off x="7927085" y="3841233"/>
              <a:ext cx="1174172" cy="117417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CE056E-9E4C-4F88-AC70-C3A92FDF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Intergroup conflict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F47F0B-48D9-4DED-90DD-2BE95D0D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108" y="1891044"/>
            <a:ext cx="9601200" cy="3177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Group conflict, or hostilities between different groups, is a feature common to all forms of human social organization. </a:t>
            </a:r>
            <a:endParaRPr lang="en-US" dirty="0" smtClean="0">
              <a:ea typeface="+mn-lt"/>
              <a:cs typeface="+mn-lt"/>
            </a:endParaRPr>
          </a:p>
          <a:p>
            <a:pPr marL="383540" indent="-383540"/>
            <a:r>
              <a:rPr lang="en-US" dirty="0" smtClean="0">
                <a:ea typeface="+mn-lt"/>
                <a:cs typeface="+mn-lt"/>
              </a:rPr>
              <a:t>Although </a:t>
            </a:r>
            <a:r>
              <a:rPr lang="en-US" dirty="0">
                <a:ea typeface="+mn-lt"/>
                <a:cs typeface="+mn-lt"/>
              </a:rPr>
              <a:t>group conflict is one of the most complex phenomena studied by social scientists, the history of the human race evidences a series of group-level conflicts that have gained notoriety over the years. </a:t>
            </a:r>
            <a:endParaRPr lang="en-US" dirty="0" smtClean="0">
              <a:ea typeface="+mn-lt"/>
              <a:cs typeface="+mn-lt"/>
            </a:endParaRPr>
          </a:p>
        </p:txBody>
      </p:sp>
      <p:pic>
        <p:nvPicPr>
          <p:cNvPr id="5" name="Graphic 5" descr="Gravestone">
            <a:extLst>
              <a:ext uri="{FF2B5EF4-FFF2-40B4-BE49-F238E27FC236}">
                <a16:creationId xmlns:a16="http://schemas.microsoft.com/office/drawing/2014/main" id="{5B715DF4-DBD3-46CB-81CA-2314163B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8018" y="5008791"/>
            <a:ext cx="1325479" cy="1315452"/>
          </a:xfrm>
          <a:prstGeom prst="rect">
            <a:avLst/>
          </a:prstGeom>
        </p:spPr>
      </p:pic>
      <p:pic>
        <p:nvPicPr>
          <p:cNvPr id="6" name="Graphic 6" descr="Bats">
            <a:extLst>
              <a:ext uri="{FF2B5EF4-FFF2-40B4-BE49-F238E27FC236}">
                <a16:creationId xmlns:a16="http://schemas.microsoft.com/office/drawing/2014/main" id="{32F3FFA1-F42B-4EE7-ADF3-4FA73185C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0000">
            <a:off x="10914566" y="9917"/>
            <a:ext cx="1195411" cy="1184561"/>
          </a:xfrm>
          <a:prstGeom prst="rect">
            <a:avLst/>
          </a:prstGeom>
        </p:spPr>
      </p:pic>
      <p:pic>
        <p:nvPicPr>
          <p:cNvPr id="11" name="Graphic 6" descr="Bats">
            <a:extLst>
              <a:ext uri="{FF2B5EF4-FFF2-40B4-BE49-F238E27FC236}">
                <a16:creationId xmlns:a16="http://schemas.microsoft.com/office/drawing/2014/main" id="{B4B48321-D43E-4335-8D6B-038145E9F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52316" y="5694635"/>
            <a:ext cx="1195411" cy="1184561"/>
          </a:xfrm>
          <a:prstGeom prst="rect">
            <a:avLst/>
          </a:prstGeom>
        </p:spPr>
      </p:pic>
      <p:pic>
        <p:nvPicPr>
          <p:cNvPr id="7" name="Graphic 11" descr="Skeleton">
            <a:extLst>
              <a:ext uri="{FF2B5EF4-FFF2-40B4-BE49-F238E27FC236}">
                <a16:creationId xmlns:a16="http://schemas.microsoft.com/office/drawing/2014/main" id="{6848BB2A-A866-4DF0-9110-04B20C0AAE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">
            <a:off x="2540022" y="5321684"/>
            <a:ext cx="355235" cy="355235"/>
          </a:xfrm>
          <a:prstGeom prst="rect">
            <a:avLst/>
          </a:prstGeom>
        </p:spPr>
      </p:pic>
      <p:pic>
        <p:nvPicPr>
          <p:cNvPr id="18" name="Graphic 11" descr="Skeleton">
            <a:extLst>
              <a:ext uri="{FF2B5EF4-FFF2-40B4-BE49-F238E27FC236}">
                <a16:creationId xmlns:a16="http://schemas.microsoft.com/office/drawing/2014/main" id="{68FF850D-90D4-4DA5-A212-E393E3B42A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">
            <a:off x="2540022" y="4883203"/>
            <a:ext cx="355235" cy="355235"/>
          </a:xfrm>
          <a:prstGeom prst="rect">
            <a:avLst/>
          </a:prstGeom>
        </p:spPr>
      </p:pic>
      <p:pic>
        <p:nvPicPr>
          <p:cNvPr id="42" name="Graphic 11" descr="Skeleton">
            <a:extLst>
              <a:ext uri="{FF2B5EF4-FFF2-40B4-BE49-F238E27FC236}">
                <a16:creationId xmlns:a16="http://schemas.microsoft.com/office/drawing/2014/main" id="{19283507-4F01-4509-A95D-3C167F0CFE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">
            <a:off x="4473078" y="6370510"/>
            <a:ext cx="355235" cy="355235"/>
          </a:xfrm>
          <a:prstGeom prst="rect">
            <a:avLst/>
          </a:prstGeom>
        </p:spPr>
      </p:pic>
      <p:pic>
        <p:nvPicPr>
          <p:cNvPr id="55" name="Graphic 11" descr="Skeleton">
            <a:extLst>
              <a:ext uri="{FF2B5EF4-FFF2-40B4-BE49-F238E27FC236}">
                <a16:creationId xmlns:a16="http://schemas.microsoft.com/office/drawing/2014/main" id="{78DE2C24-BF0A-40AE-AE98-145ED8F04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">
            <a:off x="4513627" y="5923465"/>
            <a:ext cx="355235" cy="355235"/>
          </a:xfrm>
          <a:prstGeom prst="rect">
            <a:avLst/>
          </a:prstGeom>
        </p:spPr>
      </p:pic>
      <p:pic>
        <p:nvPicPr>
          <p:cNvPr id="690" name="Graphic 11" descr="Skeleton">
            <a:extLst>
              <a:ext uri="{FF2B5EF4-FFF2-40B4-BE49-F238E27FC236}">
                <a16:creationId xmlns:a16="http://schemas.microsoft.com/office/drawing/2014/main" id="{C5EEC62F-6035-41B7-8787-5F40C4EAE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">
            <a:off x="7323457" y="6167293"/>
            <a:ext cx="355235" cy="355235"/>
          </a:xfrm>
          <a:prstGeom prst="rect">
            <a:avLst/>
          </a:prstGeom>
        </p:spPr>
      </p:pic>
      <p:pic>
        <p:nvPicPr>
          <p:cNvPr id="3032" name="Graphic 11" descr="Skeleton">
            <a:extLst>
              <a:ext uri="{FF2B5EF4-FFF2-40B4-BE49-F238E27FC236}">
                <a16:creationId xmlns:a16="http://schemas.microsoft.com/office/drawing/2014/main" id="{E5E1AAC5-FA08-48EE-9DFA-AA9D998C8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60000" flipH="1">
            <a:off x="7911643" y="5414736"/>
            <a:ext cx="355235" cy="355235"/>
          </a:xfrm>
          <a:prstGeom prst="rect">
            <a:avLst/>
          </a:prstGeom>
        </p:spPr>
      </p:pic>
      <p:pic>
        <p:nvPicPr>
          <p:cNvPr id="3033" name="Graphic 11" descr="Skeleton">
            <a:extLst>
              <a:ext uri="{FF2B5EF4-FFF2-40B4-BE49-F238E27FC236}">
                <a16:creationId xmlns:a16="http://schemas.microsoft.com/office/drawing/2014/main" id="{5919C4D3-BDF2-4ACF-A1CA-3FA3F16887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60000" flipH="1">
            <a:off x="3753783" y="5398591"/>
            <a:ext cx="355235" cy="355235"/>
          </a:xfrm>
          <a:prstGeom prst="rect">
            <a:avLst/>
          </a:prstGeom>
        </p:spPr>
      </p:pic>
      <p:pic>
        <p:nvPicPr>
          <p:cNvPr id="3034" name="Graphic 11" descr="Skeleton">
            <a:extLst>
              <a:ext uri="{FF2B5EF4-FFF2-40B4-BE49-F238E27FC236}">
                <a16:creationId xmlns:a16="http://schemas.microsoft.com/office/drawing/2014/main" id="{22CFCAE0-8F5A-41CD-99AB-DD0A92AC6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60000" flipH="1">
            <a:off x="8296586" y="6329898"/>
            <a:ext cx="355235" cy="355235"/>
          </a:xfrm>
          <a:prstGeom prst="rect">
            <a:avLst/>
          </a:prstGeom>
        </p:spPr>
      </p:pic>
      <p:sp>
        <p:nvSpPr>
          <p:cNvPr id="3037" name="TextBox 3036">
            <a:extLst>
              <a:ext uri="{FF2B5EF4-FFF2-40B4-BE49-F238E27FC236}">
                <a16:creationId xmlns:a16="http://schemas.microsoft.com/office/drawing/2014/main" id="{E3F2E023-20FF-4A6A-9133-B9646419F055}"/>
              </a:ext>
            </a:extLst>
          </p:cNvPr>
          <p:cNvSpPr txBox="1"/>
          <p:nvPr/>
        </p:nvSpPr>
        <p:spPr>
          <a:xfrm>
            <a:off x="8473786" y="4683578"/>
            <a:ext cx="1902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</a:t>
            </a:r>
          </a:p>
        </p:txBody>
      </p:sp>
      <p:sp>
        <p:nvSpPr>
          <p:cNvPr id="3038" name="TextBox 3037">
            <a:extLst>
              <a:ext uri="{FF2B5EF4-FFF2-40B4-BE49-F238E27FC236}">
                <a16:creationId xmlns:a16="http://schemas.microsoft.com/office/drawing/2014/main" id="{12A5A25E-30B4-4E33-9F9F-FD9F8AC1A9C7}"/>
              </a:ext>
            </a:extLst>
          </p:cNvPr>
          <p:cNvSpPr txBox="1"/>
          <p:nvPr/>
        </p:nvSpPr>
        <p:spPr>
          <a:xfrm>
            <a:off x="9549666" y="4509777"/>
            <a:ext cx="2681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mtClean="0"/>
              <a:t>bo</a:t>
            </a:r>
            <a:endParaRPr lang="en-US" dirty="0"/>
          </a:p>
        </p:txBody>
      </p:sp>
      <p:sp>
        <p:nvSpPr>
          <p:cNvPr id="3039" name="TextBox 3038">
            <a:extLst>
              <a:ext uri="{FF2B5EF4-FFF2-40B4-BE49-F238E27FC236}">
                <a16:creationId xmlns:a16="http://schemas.microsoft.com/office/drawing/2014/main" id="{E13EA093-02FB-4614-AC5A-082961FA5F33}"/>
              </a:ext>
            </a:extLst>
          </p:cNvPr>
          <p:cNvSpPr txBox="1"/>
          <p:nvPr/>
        </p:nvSpPr>
        <p:spPr>
          <a:xfrm>
            <a:off x="9115796" y="52662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la</a:t>
            </a:r>
          </a:p>
        </p:txBody>
      </p:sp>
      <p:pic>
        <p:nvPicPr>
          <p:cNvPr id="4" name="Graphic 11" descr="Unicorn">
            <a:extLst>
              <a:ext uri="{FF2B5EF4-FFF2-40B4-BE49-F238E27FC236}">
                <a16:creationId xmlns:a16="http://schemas.microsoft.com/office/drawing/2014/main" id="{8011F9CC-C983-4C87-86A1-FBDA14FBE4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80000">
            <a:off x="8215582" y="5210760"/>
            <a:ext cx="914400" cy="914400"/>
          </a:xfrm>
          <a:prstGeom prst="rect">
            <a:avLst/>
          </a:prstGeom>
        </p:spPr>
      </p:pic>
      <p:sp>
        <p:nvSpPr>
          <p:cNvPr id="3040" name="TextBox 3039">
            <a:extLst>
              <a:ext uri="{FF2B5EF4-FFF2-40B4-BE49-F238E27FC236}">
                <a16:creationId xmlns:a16="http://schemas.microsoft.com/office/drawing/2014/main" id="{8809ECE4-971C-42EA-8731-E5D9C15559E9}"/>
              </a:ext>
            </a:extLst>
          </p:cNvPr>
          <p:cNvSpPr txBox="1"/>
          <p:nvPr/>
        </p:nvSpPr>
        <p:spPr>
          <a:xfrm>
            <a:off x="8470908" y="5545123"/>
            <a:ext cx="440853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1050" err="1"/>
              <a:t>ded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1109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6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02083" y="4997"/>
            <a:ext cx="2717438" cy="3657204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106F9B54-F305-4775-AC5C-49CFF059A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7"/>
            <a:ext cx="12192000" cy="2327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821D-262E-419A-B0BE-BAE1D93F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44" y="4850163"/>
            <a:ext cx="10556836" cy="1043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8" descr="Skeleton">
            <a:extLst>
              <a:ext uri="{FF2B5EF4-FFF2-40B4-BE49-F238E27FC236}">
                <a16:creationId xmlns:a16="http://schemas.microsoft.com/office/drawing/2014/main" id="{C4EA8006-2138-4851-9D4F-F79B68E14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471" y="3555094"/>
            <a:ext cx="2585314" cy="2585314"/>
          </a:xfrm>
          <a:prstGeom prst="rect">
            <a:avLst/>
          </a:prstGeom>
        </p:spPr>
      </p:pic>
      <p:pic>
        <p:nvPicPr>
          <p:cNvPr id="6" name="Graphic 6" descr="Heart">
            <a:extLst>
              <a:ext uri="{FF2B5EF4-FFF2-40B4-BE49-F238E27FC236}">
                <a16:creationId xmlns:a16="http://schemas.microsoft.com/office/drawing/2014/main" id="{A395E33D-D3B9-4DFD-AADC-FCFDED0123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314" y="1012284"/>
            <a:ext cx="2585060" cy="2585060"/>
          </a:xfrm>
          <a:prstGeom prst="rect">
            <a:avLst/>
          </a:prstGeom>
        </p:spPr>
      </p:pic>
      <p:pic>
        <p:nvPicPr>
          <p:cNvPr id="4" name="Graphic 4" descr="Thumbs up sign">
            <a:extLst>
              <a:ext uri="{FF2B5EF4-FFF2-40B4-BE49-F238E27FC236}">
                <a16:creationId xmlns:a16="http://schemas.microsoft.com/office/drawing/2014/main" id="{5CF69AE5-8E27-4260-BCD8-F811F37A9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44" y="922731"/>
            <a:ext cx="2585314" cy="2585314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22C2ECBD-87FD-4787-B177-3CC17F45B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406207" y="1123793"/>
            <a:ext cx="2717438" cy="3657204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Graphic 4" descr="Presentation with pie chart">
            <a:extLst>
              <a:ext uri="{FF2B5EF4-FFF2-40B4-BE49-F238E27FC236}">
                <a16:creationId xmlns:a16="http://schemas.microsoft.com/office/drawing/2014/main" id="{7863A781-943E-4C10-A50B-D31407B2F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8428" y="1024594"/>
            <a:ext cx="686790" cy="696686"/>
          </a:xfrm>
          <a:prstGeom prst="rect">
            <a:avLst/>
          </a:prstGeom>
        </p:spPr>
      </p:pic>
      <p:pic>
        <p:nvPicPr>
          <p:cNvPr id="7" name="Graphic 8" descr="Funny face with solid fill">
            <a:extLst>
              <a:ext uri="{FF2B5EF4-FFF2-40B4-BE49-F238E27FC236}">
                <a16:creationId xmlns:a16="http://schemas.microsoft.com/office/drawing/2014/main" id="{E135F849-2063-4DC5-B908-0477D96FB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7319" y="1220190"/>
            <a:ext cx="2181101" cy="2190997"/>
          </a:xfrm>
          <a:prstGeom prst="rect">
            <a:avLst/>
          </a:prstGeom>
        </p:spPr>
      </p:pic>
      <p:pic>
        <p:nvPicPr>
          <p:cNvPr id="13" name="Graphic 16" descr="Glasses">
            <a:extLst>
              <a:ext uri="{FF2B5EF4-FFF2-40B4-BE49-F238E27FC236}">
                <a16:creationId xmlns:a16="http://schemas.microsoft.com/office/drawing/2014/main" id="{FE015D27-4005-40D0-ABD4-EBB862E55B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9148" y="2974975"/>
            <a:ext cx="1970290" cy="1970290"/>
          </a:xfrm>
          <a:prstGeom prst="rect">
            <a:avLst/>
          </a:prstGeom>
        </p:spPr>
      </p:pic>
      <p:pic>
        <p:nvPicPr>
          <p:cNvPr id="22" name="Graphic 23" descr="Baseball hat">
            <a:extLst>
              <a:ext uri="{FF2B5EF4-FFF2-40B4-BE49-F238E27FC236}">
                <a16:creationId xmlns:a16="http://schemas.microsoft.com/office/drawing/2014/main" id="{22572D0D-12A0-446B-BAB6-B6F979A1C6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330815">
            <a:off x="3557569" y="2600645"/>
            <a:ext cx="1810889" cy="1810889"/>
          </a:xfrm>
          <a:prstGeom prst="rect">
            <a:avLst/>
          </a:prstGeom>
        </p:spPr>
      </p:pic>
      <p:pic>
        <p:nvPicPr>
          <p:cNvPr id="27" name="Graphic 27" descr="Africa">
            <a:extLst>
              <a:ext uri="{FF2B5EF4-FFF2-40B4-BE49-F238E27FC236}">
                <a16:creationId xmlns:a16="http://schemas.microsoft.com/office/drawing/2014/main" id="{031E58AA-9746-4201-ACC4-F04BE963C9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467590">
            <a:off x="6324253" y="2324430"/>
            <a:ext cx="1735776" cy="1735776"/>
          </a:xfrm>
          <a:prstGeom prst="rect">
            <a:avLst/>
          </a:prstGeom>
        </p:spPr>
      </p:pic>
      <p:pic>
        <p:nvPicPr>
          <p:cNvPr id="5" name="Graphic 8" descr="Australia">
            <a:extLst>
              <a:ext uri="{FF2B5EF4-FFF2-40B4-BE49-F238E27FC236}">
                <a16:creationId xmlns:a16="http://schemas.microsoft.com/office/drawing/2014/main" id="{EBC5C685-7DAE-445D-A79B-F34A507D9C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32073" y="656111"/>
            <a:ext cx="1854529" cy="1864425"/>
          </a:xfrm>
          <a:prstGeom prst="rect">
            <a:avLst/>
          </a:prstGeom>
        </p:spPr>
      </p:pic>
      <p:pic>
        <p:nvPicPr>
          <p:cNvPr id="17" name="Graphic 17" descr="Gingerbread cookie">
            <a:extLst>
              <a:ext uri="{FF2B5EF4-FFF2-40B4-BE49-F238E27FC236}">
                <a16:creationId xmlns:a16="http://schemas.microsoft.com/office/drawing/2014/main" id="{AF2B1B4E-11AD-44C0-98AA-0C89C0243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00738" y="3541222"/>
            <a:ext cx="290947" cy="261259"/>
          </a:xfrm>
          <a:prstGeom prst="rect">
            <a:avLst/>
          </a:prstGeom>
        </p:spPr>
      </p:pic>
      <p:pic>
        <p:nvPicPr>
          <p:cNvPr id="19" name="Graphic 19" descr="Teacher">
            <a:extLst>
              <a:ext uri="{FF2B5EF4-FFF2-40B4-BE49-F238E27FC236}">
                <a16:creationId xmlns:a16="http://schemas.microsoft.com/office/drawing/2014/main" id="{476E6A16-7B41-45E7-8101-BC9207BC37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63517" y="3309023"/>
            <a:ext cx="914400" cy="914400"/>
          </a:xfrm>
          <a:prstGeom prst="rect">
            <a:avLst/>
          </a:prstGeom>
        </p:spPr>
      </p:pic>
      <p:pic>
        <p:nvPicPr>
          <p:cNvPr id="21" name="Graphic 23" descr="Confused person">
            <a:extLst>
              <a:ext uri="{FF2B5EF4-FFF2-40B4-BE49-F238E27FC236}">
                <a16:creationId xmlns:a16="http://schemas.microsoft.com/office/drawing/2014/main" id="{CBD06963-4666-4BA7-A18B-1283AD0F3AA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31719" y="4049239"/>
            <a:ext cx="696686" cy="686790"/>
          </a:xfrm>
          <a:prstGeom prst="rect">
            <a:avLst/>
          </a:prstGeom>
        </p:spPr>
      </p:pic>
      <p:pic>
        <p:nvPicPr>
          <p:cNvPr id="25" name="Graphic 25" descr="Lecturer">
            <a:extLst>
              <a:ext uri="{FF2B5EF4-FFF2-40B4-BE49-F238E27FC236}">
                <a16:creationId xmlns:a16="http://schemas.microsoft.com/office/drawing/2014/main" id="{DE12B4DC-1E12-4F9D-A4E5-EB81CD0B79E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16850" y="3674174"/>
            <a:ext cx="924296" cy="944089"/>
          </a:xfrm>
          <a:prstGeom prst="rect">
            <a:avLst/>
          </a:prstGeom>
        </p:spPr>
      </p:pic>
      <p:pic>
        <p:nvPicPr>
          <p:cNvPr id="28" name="Graphic 28" descr="Group success">
            <a:extLst>
              <a:ext uri="{FF2B5EF4-FFF2-40B4-BE49-F238E27FC236}">
                <a16:creationId xmlns:a16="http://schemas.microsoft.com/office/drawing/2014/main" id="{E2E2A1EB-D31D-4F00-BF20-7BD82FADAA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83622" y="3493820"/>
            <a:ext cx="1775361" cy="1795153"/>
          </a:xfrm>
          <a:prstGeom prst="rect">
            <a:avLst/>
          </a:prstGeom>
        </p:spPr>
      </p:pic>
      <p:pic>
        <p:nvPicPr>
          <p:cNvPr id="30" name="Graphic 30" descr="Projector">
            <a:extLst>
              <a:ext uri="{FF2B5EF4-FFF2-40B4-BE49-F238E27FC236}">
                <a16:creationId xmlns:a16="http://schemas.microsoft.com/office/drawing/2014/main" id="{C7F690D9-C32E-4E36-AE12-7A1AB2988E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40760" y="1034018"/>
            <a:ext cx="568037" cy="568037"/>
          </a:xfrm>
          <a:prstGeom prst="rect">
            <a:avLst/>
          </a:prstGeom>
        </p:spPr>
      </p:pic>
      <p:pic>
        <p:nvPicPr>
          <p:cNvPr id="32" name="Graphic 32" descr="Projector screen">
            <a:extLst>
              <a:ext uri="{FF2B5EF4-FFF2-40B4-BE49-F238E27FC236}">
                <a16:creationId xmlns:a16="http://schemas.microsoft.com/office/drawing/2014/main" id="{F6C5B265-F96C-495C-8EC2-3B780FA0B1D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95452" y="98218"/>
            <a:ext cx="449284" cy="449284"/>
          </a:xfrm>
          <a:prstGeom prst="rect">
            <a:avLst/>
          </a:prstGeom>
        </p:spPr>
      </p:pic>
      <p:pic>
        <p:nvPicPr>
          <p:cNvPr id="34" name="Graphic 34" descr="Airplane">
            <a:extLst>
              <a:ext uri="{FF2B5EF4-FFF2-40B4-BE49-F238E27FC236}">
                <a16:creationId xmlns:a16="http://schemas.microsoft.com/office/drawing/2014/main" id="{209450EB-9C54-46D9-B427-1D7BC4E65CA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806666" y="2210418"/>
            <a:ext cx="528452" cy="5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9D6F1-9655-49C2-9179-73CFE091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53" y="2493148"/>
            <a:ext cx="4634757" cy="46347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1161"/>
            <a:ext cx="9601200" cy="4116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/>
              <a:t>Group </a:t>
            </a:r>
            <a:r>
              <a:rPr lang="en-US"/>
              <a:t>– two or more people who interact regularly to accomplish a common purpose or goal. </a:t>
            </a:r>
          </a:p>
          <a:p>
            <a:pPr marL="0" indent="0">
              <a:buNone/>
            </a:pPr>
            <a:r>
              <a:rPr lang="en-US" b="1"/>
              <a:t>Group types:</a:t>
            </a:r>
          </a:p>
          <a:p>
            <a:r>
              <a:rPr lang="en-US" i="1"/>
              <a:t>Functional or formal groups </a:t>
            </a:r>
            <a:r>
              <a:rPr lang="en-US"/>
              <a:t>– work groups that have designated work assignments and tasks directed toward organizational goals.</a:t>
            </a:r>
          </a:p>
          <a:p>
            <a:r>
              <a:rPr lang="en-US" i="1"/>
              <a:t>Interest or informal groups </a:t>
            </a:r>
            <a:r>
              <a:rPr lang="en-US"/>
              <a:t>– groups that are independently formed to meet the social needs of their members.</a:t>
            </a:r>
          </a:p>
          <a:p>
            <a:r>
              <a:rPr lang="en-US" i="1"/>
              <a:t>Task groups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79D86-DC8D-4D69-8C00-CFDC47BE0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34" y="1375541"/>
            <a:ext cx="2438095" cy="24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D7EB7-C755-4719-9A2C-FC45955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Team definition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940F6-3E95-4807-B8A7-E47921D21A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89" y="308566"/>
            <a:ext cx="1120184" cy="1120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EB97-BC01-47F6-88E2-58FF86FB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/>
              <a:t>Team</a:t>
            </a:r>
            <a:r>
              <a:rPr lang="en-US"/>
              <a:t> – an interdependent group of workers who function as a unit, often with little or no supervision, to carry out work- related task, functions, and activities.</a:t>
            </a:r>
          </a:p>
          <a:p>
            <a:pPr marL="0" indent="0">
              <a:buNone/>
            </a:pPr>
            <a:r>
              <a:rPr lang="en-US" b="1"/>
              <a:t>Team types:</a:t>
            </a:r>
          </a:p>
          <a:p>
            <a:r>
              <a:rPr lang="en-US" i="1"/>
              <a:t>Self-managed teams </a:t>
            </a:r>
            <a:r>
              <a:rPr lang="en-US"/>
              <a:t>– operates without a manager and is responsible for complete work process or segment.</a:t>
            </a:r>
          </a:p>
          <a:p>
            <a:r>
              <a:rPr lang="en-US" i="1"/>
              <a:t>Cross-functional teams </a:t>
            </a:r>
            <a:r>
              <a:rPr lang="en-US"/>
              <a:t>– a work team composed of individuals from various specialties.</a:t>
            </a:r>
          </a:p>
          <a:p>
            <a:r>
              <a:rPr lang="en-US" i="1"/>
              <a:t>High performance / virtual teams</a:t>
            </a:r>
            <a:r>
              <a:rPr lang="en-US"/>
              <a:t> – a type of work team that uses technology to link physically dispersed members in order to achieve a common goal.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Groups vs teams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338819"/>
              </p:ext>
            </p:extLst>
          </p:nvPr>
        </p:nvGraphicFramePr>
        <p:xfrm>
          <a:off x="1371600" y="2171700"/>
          <a:ext cx="96012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31814917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7632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Work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7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One leader is in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Leadership role is 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8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Accountable only to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Accountable to self and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1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Focus on individual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Focus on team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Produce individual work products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Produce collective work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Define individual roles, responsibilities and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individual roles, responsibilities and tasks to help team do its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7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Meetings to share information and perspectives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Frequent meetings for discussion, decision making, problem solving, and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0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Purpose, goals, approach to work shaped by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Purpose, goals, approach to work shaped by team leader with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20732"/>
                  </a:ext>
                </a:extLst>
              </a:tr>
            </a:tbl>
          </a:graphicData>
        </a:graphic>
      </p:graphicFrame>
      <p:pic>
        <p:nvPicPr>
          <p:cNvPr id="4" name="Graphic 5" descr="Owl">
            <a:extLst>
              <a:ext uri="{FF2B5EF4-FFF2-40B4-BE49-F238E27FC236}">
                <a16:creationId xmlns:a16="http://schemas.microsoft.com/office/drawing/2014/main" id="{B72F7CCA-BBC6-4406-8187-490E5B3E6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882" y="340460"/>
            <a:ext cx="1415142" cy="1415142"/>
          </a:xfrm>
          <a:prstGeom prst="rect">
            <a:avLst/>
          </a:prstGeom>
        </p:spPr>
      </p:pic>
      <p:pic>
        <p:nvPicPr>
          <p:cNvPr id="5" name="Graphic 7" descr="Sunglasses">
            <a:extLst>
              <a:ext uri="{FF2B5EF4-FFF2-40B4-BE49-F238E27FC236}">
                <a16:creationId xmlns:a16="http://schemas.microsoft.com/office/drawing/2014/main" id="{8E33CBAB-EC69-4E2E-BE50-EDF5C0662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9614" y="2438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CB2B6B-67AC-456F-8F3B-04E55F780F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43" y="1651438"/>
            <a:ext cx="5149057" cy="3430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Role – a part an individual plays in helping the group reach its goals</a:t>
            </a:r>
          </a:p>
          <a:p>
            <a:pPr marL="383540" indent="-383540"/>
            <a:endParaRPr lang="en-US"/>
          </a:p>
          <a:p>
            <a:pPr marL="383540" indent="-383540"/>
            <a:r>
              <a:rPr lang="en-US"/>
              <a:t>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Task-specific role (Leaders, gatherers)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Socioemotional role (Encouragers, compromisers)</a:t>
            </a:r>
          </a:p>
        </p:txBody>
      </p:sp>
      <p:pic>
        <p:nvPicPr>
          <p:cNvPr id="4" name="Graphic 4" descr="Dog">
            <a:extLst>
              <a:ext uri="{FF2B5EF4-FFF2-40B4-BE49-F238E27FC236}">
                <a16:creationId xmlns:a16="http://schemas.microsoft.com/office/drawing/2014/main" id="{456A16F9-7974-4F55-A245-2F81A26DC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8486" y="3554186"/>
            <a:ext cx="914400" cy="914400"/>
          </a:xfrm>
          <a:prstGeom prst="rect">
            <a:avLst/>
          </a:prstGeom>
        </p:spPr>
      </p:pic>
      <p:pic>
        <p:nvPicPr>
          <p:cNvPr id="9" name="Graphic 9" descr="Balloon animal">
            <a:extLst>
              <a:ext uri="{FF2B5EF4-FFF2-40B4-BE49-F238E27FC236}">
                <a16:creationId xmlns:a16="http://schemas.microsoft.com/office/drawing/2014/main" id="{E3949A12-7977-4A32-A242-9DB28908C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740000">
            <a:off x="8413111" y="3352635"/>
            <a:ext cx="544286" cy="566057"/>
          </a:xfrm>
          <a:prstGeom prst="rect">
            <a:avLst/>
          </a:prstGeom>
        </p:spPr>
      </p:pic>
      <p:pic>
        <p:nvPicPr>
          <p:cNvPr id="11" name="Graphic 11" descr="Dog">
            <a:extLst>
              <a:ext uri="{FF2B5EF4-FFF2-40B4-BE49-F238E27FC236}">
                <a16:creationId xmlns:a16="http://schemas.microsoft.com/office/drawing/2014/main" id="{90897E52-AD48-4980-BADC-6A069001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" flipH="1">
            <a:off x="9199833" y="1941222"/>
            <a:ext cx="1251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CBA1-D410-4617-8632-B52B7A8A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CD70-C879-43FA-8FAE-C2B8E877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Norms – the standards of what is right or wrong in a given social setting.</a:t>
            </a:r>
          </a:p>
          <a:p>
            <a:r>
              <a:rPr lang="en-US"/>
              <a:t>Reasons that groups enforce norms: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To facilitate the survival of the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To simplify or clarify role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To help group members avoid embarrassing situations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To express key group values and enhance the group’s unique identity</a:t>
            </a:r>
          </a:p>
          <a:p>
            <a:endParaRPr lang="en-US"/>
          </a:p>
          <a:p>
            <a:r>
              <a:rPr lang="en-US"/>
              <a:t>If you do not follow the rules and norms of the group, you naturally 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465FB-A5FA-4C28-B4C6-E333E716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9419">
            <a:off x="9401023" y="4916214"/>
            <a:ext cx="2105547" cy="12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CDB1-DA33-4ADD-9CB0-6A110B9F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5" y="239486"/>
            <a:ext cx="9361715" cy="1562100"/>
          </a:xfrm>
        </p:spPr>
        <p:txBody>
          <a:bodyPr/>
          <a:lstStyle/>
          <a:p>
            <a:r>
              <a:rPr lang="en-US"/>
              <a:t>Group development stages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E657F-3033-4ACE-B350-37D82530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14997"/>
            <a:ext cx="10317364" cy="5803517"/>
          </a:xfrm>
        </p:spPr>
      </p:pic>
    </p:spTree>
    <p:extLst>
      <p:ext uri="{BB962C8B-B14F-4D97-AF65-F5344CB8AC3E}">
        <p14:creationId xmlns:p14="http://schemas.microsoft.com/office/powerpoint/2010/main" val="147702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5CEDD-C893-4E6B-930B-AF748817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34" y="130629"/>
            <a:ext cx="6280447" cy="62804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D098-33D1-4DCD-8048-CE299D1A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Forming – members join and begin the process of defining the group’s purpose, structure, and leadership.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Storming – Intragroup conflict occurs as individuals resist control by the group and disagree over leadership.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Norming – Close relationships develop as the group becomes cohesive and establishes its norms for acceptable behavior.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Performing - A fully functional group structure allows the group to focus on performing the task at hand.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Adjourning – The group prepares to disband and is no longer concerned with high levels of performance.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A014F-3653-49DA-A71E-2A8F6C861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45" y="380390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9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DE9869-4594-4221-A3FE-304C89CB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98" y="204425"/>
            <a:ext cx="3125515" cy="3125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70AB6-B0B9-4720-96AA-D47779B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Cohesiveness of the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68E8-D712-4885-B948-B59E87BA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9220"/>
            <a:ext cx="9601200" cy="3878179"/>
          </a:xfrm>
        </p:spPr>
        <p:txBody>
          <a:bodyPr/>
          <a:lstStyle/>
          <a:p>
            <a:r>
              <a:rPr lang="en-US"/>
              <a:t>Cohesiveness – the extent to which members are loyal and committed to the group; the degree of mutual attractiveness within the group. 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1B3DA9C2-0908-4166-A576-7F33285AB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565995"/>
              </p:ext>
            </p:extLst>
          </p:nvPr>
        </p:nvGraphicFramePr>
        <p:xfrm>
          <a:off x="2133600" y="3329940"/>
          <a:ext cx="8077200" cy="232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31814917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876320299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r>
                        <a:rPr lang="en-US"/>
                        <a:t>Factors that increase cohesiveness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Factors that reduce cohesiveness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7285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lang="en-US"/>
                        <a:t>Intergroup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8016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lang="en-US"/>
                        <a:t>Personal attraction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Disagreement on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1128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lang="en-US"/>
                        <a:t>Favorable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Intragroup competition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880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lang="en-US"/>
                        <a:t>Agreement on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638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r>
                        <a:rPr lang="en-US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Unpleasant experiences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7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675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9DB1B8E65C841B487FD54DBE7AF01" ma:contentTypeVersion="7" ma:contentTypeDescription="Create a new document." ma:contentTypeScope="" ma:versionID="28bebf0299372de9c628e0d209ef6b5b">
  <xsd:schema xmlns:xsd="http://www.w3.org/2001/XMLSchema" xmlns:xs="http://www.w3.org/2001/XMLSchema" xmlns:p="http://schemas.microsoft.com/office/2006/metadata/properties" xmlns:ns3="d17aad7b-33ac-477c-97aa-7229257ceb7e" targetNamespace="http://schemas.microsoft.com/office/2006/metadata/properties" ma:root="true" ma:fieldsID="77b3a31ef455f1d16ce01bbd3abc9a5a" ns3:_="">
    <xsd:import namespace="d17aad7b-33ac-477c-97aa-7229257ceb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aad7b-33ac-477c-97aa-7229257ce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A23E89-83F9-4F5B-85F5-0CC1CB3969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9359F6-ADFB-478B-9D5C-6BDB42E5D3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7aad7b-33ac-477c-97aa-7229257ceb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60C9EB-B489-44C8-89DD-80ED603FF9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</TotalTime>
  <Words>729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Managing work groups and teams</vt:lpstr>
      <vt:lpstr>Group definition</vt:lpstr>
      <vt:lpstr>Team definition </vt:lpstr>
      <vt:lpstr>Groups vs teams</vt:lpstr>
      <vt:lpstr>Roles</vt:lpstr>
      <vt:lpstr>Norms</vt:lpstr>
      <vt:lpstr>Group development stages</vt:lpstr>
      <vt:lpstr>PowerPoint Presentation</vt:lpstr>
      <vt:lpstr>Cohesiveness of the group</vt:lpstr>
      <vt:lpstr>Formal leadership</vt:lpstr>
      <vt:lpstr>Informal leadership</vt:lpstr>
      <vt:lpstr>PowerPoint Presentation</vt:lpstr>
      <vt:lpstr>Optimal level of conflict in an organization</vt:lpstr>
      <vt:lpstr>Managing conflict</vt:lpstr>
      <vt:lpstr>Interpersonal conflict</vt:lpstr>
      <vt:lpstr>Intergroup conflict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work groups and teams</dc:title>
  <dc:creator>Dziugas Peciulevicius</dc:creator>
  <cp:lastModifiedBy>Dziugas Peciulevicius</cp:lastModifiedBy>
  <cp:revision>92</cp:revision>
  <dcterms:created xsi:type="dcterms:W3CDTF">2019-10-18T12:48:16Z</dcterms:created>
  <dcterms:modified xsi:type="dcterms:W3CDTF">2019-11-11T11:51:39Z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0x0101003949DB1B8E65C841B487FD54DBE7AF01</vt:lpwstr>
  </property>
</Properties>
</file>