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diagrams/layout8.xml" ContentType="application/vnd.openxmlformats-officedocument.drawingml.diagramLayout+xml"/>
  <Override PartName="/ppt/slides/slide18.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diagrams/quickStyle6.xml" ContentType="application/vnd.openxmlformats-officedocument.drawingml.diagramStyle+xml"/>
  <Override PartName="/ppt/slides/slide47.xml" ContentType="application/vnd.openxmlformats-officedocument.presentationml.slide+xml"/>
  <Override PartName="/ppt/diagrams/colors2.xml" ContentType="application/vnd.openxmlformats-officedocument.drawingml.diagramColors+xml"/>
  <Override PartName="/ppt/notesMasters/notesMaster1.xml" ContentType="application/vnd.openxmlformats-officedocument.presentationml.notesMaster+xml"/>
  <Default Extension="vml" ContentType="application/vnd.openxmlformats-officedocument.vmlDrawing"/>
  <Override PartName="/ppt/slideLayouts/slideLayout15.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diagrams/colors8.xml" ContentType="application/vnd.openxmlformats-officedocument.drawingml.diagramColors+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Default Extension="doc" ContentType="application/msword"/>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s/slide42.xml" ContentType="application/vnd.openxmlformats-officedocument.presentationml.slide+xml"/>
  <Override PartName="/ppt/slideMasters/slideMaster2.xml" ContentType="application/vnd.openxmlformats-officedocument.presentationml.slideMaster+xml"/>
  <Override PartName="/ppt/notesSlides/notesSlide17.xml" ContentType="application/vnd.openxmlformats-officedocument.presentationml.notesSlide+xml"/>
  <Override PartName="/ppt/diagrams/layout9.xml" ContentType="application/vnd.openxmlformats-officedocument.drawingml.diagramLayout+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46.xml" ContentType="application/vnd.openxmlformats-officedocument.presentationml.notesSlide+xml"/>
  <Override PartName="/ppt/diagrams/quickStyle7.xml" ContentType="application/vnd.openxmlformats-officedocument.drawingml.diagramStyle+xml"/>
  <Override PartName="/ppt/slides/slide48.xml" ContentType="application/vnd.openxmlformats-officedocument.presentationml.slide+xml"/>
  <Override PartName="/ppt/diagrams/colors3.xml" ContentType="application/vnd.openxmlformats-officedocument.drawingml.diagramColors+xml"/>
  <Override PartName="/ppt/slideLayouts/slideLayout16.xml" ContentType="application/vnd.openxmlformats-officedocument.presentationml.slideLayout+xml"/>
  <Override PartName="/ppt/diagrams/drawing2.xml" ContentType="application/vnd.ms-office.drawingml.diagramDrawing+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Default Extension="emf" ContentType="image/x-emf"/>
  <Override PartName="/ppt/diagrams/colors9.xml" ContentType="application/vnd.openxmlformats-officedocument.drawingml.diagramColors+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41.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diagrams/quickStyle8.xml" ContentType="application/vnd.openxmlformats-officedocument.drawingml.diagramStyle+xml"/>
  <Override PartName="/ppt/slides/slide49.xml" ContentType="application/vnd.openxmlformats-officedocument.presentationml.slide+xml"/>
  <Override PartName="/ppt/diagrams/colors4.xml" ContentType="application/vnd.openxmlformats-officedocument.drawingml.diagramColors+xml"/>
  <Override PartName="/docProps/core.xml" ContentType="application/vnd.openxmlformats-package.core-properties+xml"/>
  <Override PartName="/ppt/slideLayouts/slideLayout17.xml" ContentType="application/vnd.openxmlformats-officedocument.presentationml.slideLayout+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diagrams/drawing9.xml" ContentType="application/vnd.ms-office.drawingml.diagramDrawing+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diagrams/quickStyle3.xml" ContentType="application/vnd.openxmlformats-officedocument.drawingml.diagramStyle+xml"/>
  <Override PartName="/ppt/slides/slide44.xml" ContentType="application/vnd.openxmlformats-officedocument.presentationml.slide+xml"/>
  <Override PartName="/ppt/notesSlides/notesSlide42.xml" ContentType="application/vnd.openxmlformats-officedocument.presentationml.notes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notesSlides/notesSlide48.xml" ContentType="application/vnd.openxmlformats-officedocument.presentationml.notesSlide+xml"/>
  <Override PartName="/ppt/diagrams/quickStyle9.xml" ContentType="application/vnd.openxmlformats-officedocument.drawingml.diagramStyle+xml"/>
  <Override PartName="/ppt/diagrams/colors5.xml" ContentType="application/vnd.openxmlformats-officedocument.drawingml.diagramColors+xml"/>
  <Override PartName="/ppt/slideLayouts/slideLayout18.xml" ContentType="application/vnd.openxmlformats-officedocument.presentationml.slideLayout+xml"/>
  <Override PartName="/ppt/diagrams/drawing4.xml" ContentType="application/vnd.ms-office.drawingml.diagramDrawing+xml"/>
  <Override PartName="/ppt/diagrams/data3.xml" ContentType="application/vnd.openxmlformats-officedocument.drawingml.diagramData+xml"/>
  <Override PartName="/ppt/theme/theme4.xml" ContentType="application/vnd.openxmlformats-officedocument.theme+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diagrams/data9.xml" ContentType="application/vnd.openxmlformats-officedocument.drawingml.diagramData+xml"/>
  <Override PartName="/ppt/notesSlides/notesSlide14.xml" ContentType="application/vnd.openxmlformats-officedocument.presentationml.notesSlide+xml"/>
  <Override PartName="/ppt/diagrams/layout6.xml" ContentType="application/vnd.openxmlformats-officedocument.drawingml.diagramLayout+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slides/slide45.xml" ContentType="application/vnd.openxmlformats-officedocument.presentationml.slide+xml"/>
  <Override PartName="/ppt/notesSlides/notesSlide43.xml" ContentType="application/vnd.openxmlformats-officedocument.presentationml.notesSlide+xml"/>
  <Override PartName="/ppt/slideLayouts/slideLayout13.xml" ContentType="application/vnd.openxmlformats-officedocument.presentationml.slideLayout+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presentation.xml" ContentType="application/vnd.openxmlformats-officedocument.presentationml.presentation.main+xml"/>
  <Override PartName="/ppt/notesSlides/notesSlide49.xml" ContentType="application/vnd.openxmlformats-officedocument.presentationml.notesSlide+xml"/>
  <Override PartName="/ppt/diagrams/colors6.xml" ContentType="application/vnd.openxmlformats-officedocument.drawingml.diagramColors+xml"/>
  <Override PartName="/ppt/slideLayouts/slideLayout19.xml" ContentType="application/vnd.openxmlformats-officedocument.presentationml.slideLayout+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diagrams/layout7.xml" ContentType="application/vnd.openxmlformats-officedocument.drawingml.diagramLayout+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diagrams/quickStyle5.xml" ContentType="application/vnd.openxmlformats-officedocument.drawingml.diagramStyle+xml"/>
  <Override PartName="/ppt/slides/slide46.xml" ContentType="application/vnd.openxmlformats-officedocument.presentationml.slide+xml"/>
  <Override PartName="/ppt/diagrams/colors1.xml" ContentType="application/vnd.openxmlformats-officedocument.drawingml.diagramColors+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diagrams/colors7.xml" ContentType="application/vnd.openxmlformats-officedocument.drawingml.diagramColors+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5" r:id="rId1"/>
    <p:sldMasterId id="2147483707" r:id="rId2"/>
  </p:sldMasterIdLst>
  <p:notesMasterIdLst>
    <p:notesMasterId r:id="rId52"/>
  </p:notesMasterIdLst>
  <p:handoutMasterIdLst>
    <p:handoutMasterId r:id="rId53"/>
  </p:handoutMasterIdLst>
  <p:sldIdLst>
    <p:sldId id="314" r:id="rId3"/>
    <p:sldId id="315" r:id="rId4"/>
    <p:sldId id="305" r:id="rId5"/>
    <p:sldId id="258" r:id="rId6"/>
    <p:sldId id="259" r:id="rId7"/>
    <p:sldId id="284" r:id="rId8"/>
    <p:sldId id="311" r:id="rId9"/>
    <p:sldId id="261" r:id="rId10"/>
    <p:sldId id="263" r:id="rId11"/>
    <p:sldId id="264" r:id="rId12"/>
    <p:sldId id="286" r:id="rId13"/>
    <p:sldId id="266" r:id="rId14"/>
    <p:sldId id="285" r:id="rId15"/>
    <p:sldId id="317" r:id="rId16"/>
    <p:sldId id="267" r:id="rId17"/>
    <p:sldId id="269" r:id="rId18"/>
    <p:sldId id="318" r:id="rId19"/>
    <p:sldId id="270" r:id="rId20"/>
    <p:sldId id="271" r:id="rId21"/>
    <p:sldId id="319" r:id="rId22"/>
    <p:sldId id="274" r:id="rId23"/>
    <p:sldId id="275" r:id="rId24"/>
    <p:sldId id="287" r:id="rId25"/>
    <p:sldId id="283" r:id="rId26"/>
    <p:sldId id="277" r:id="rId27"/>
    <p:sldId id="288" r:id="rId28"/>
    <p:sldId id="289" r:id="rId29"/>
    <p:sldId id="291" r:id="rId30"/>
    <p:sldId id="292" r:id="rId31"/>
    <p:sldId id="278" r:id="rId32"/>
    <p:sldId id="308" r:id="rId33"/>
    <p:sldId id="312" r:id="rId34"/>
    <p:sldId id="279" r:id="rId35"/>
    <p:sldId id="293" r:id="rId36"/>
    <p:sldId id="309" r:id="rId37"/>
    <p:sldId id="320" r:id="rId38"/>
    <p:sldId id="310" r:id="rId39"/>
    <p:sldId id="280" r:id="rId40"/>
    <p:sldId id="281" r:id="rId41"/>
    <p:sldId id="313" r:id="rId42"/>
    <p:sldId id="296" r:id="rId43"/>
    <p:sldId id="297" r:id="rId44"/>
    <p:sldId id="298" r:id="rId45"/>
    <p:sldId id="299" r:id="rId46"/>
    <p:sldId id="321" r:id="rId47"/>
    <p:sldId id="300" r:id="rId48"/>
    <p:sldId id="301" r:id="rId49"/>
    <p:sldId id="303" r:id="rId50"/>
    <p:sldId id="316"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6CA17"/>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0008" autoAdjust="0"/>
    <p:restoredTop sz="79271" autoAdjust="0"/>
  </p:normalViewPr>
  <p:slideViewPr>
    <p:cSldViewPr>
      <p:cViewPr>
        <p:scale>
          <a:sx n="100" d="100"/>
          <a:sy n="100" d="100"/>
        </p:scale>
        <p:origin x="-3072"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9C07C-ACB3-AD4A-A8D4-7D45331D4B8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B88ADEF-CFB6-5443-A2EE-49CB670E2FAA}">
      <dgm:prSet/>
      <dgm:spPr/>
      <dgm:t>
        <a:bodyPr/>
        <a:lstStyle/>
        <a:p>
          <a:pPr rtl="0"/>
          <a:r>
            <a:rPr kumimoji="1" lang="en-US" b="1" i="0" dirty="0" smtClean="0"/>
            <a:t>Bandwidth</a:t>
          </a:r>
          <a:endParaRPr lang="en-US" b="1" i="0" dirty="0"/>
        </a:p>
      </dgm:t>
    </dgm:pt>
    <dgm:pt modelId="{FBE71B3B-A463-624F-A832-248DE835B067}" type="parTrans" cxnId="{9CB6E557-972C-0E4D-BB64-BEFFC7A56F38}">
      <dgm:prSet/>
      <dgm:spPr/>
      <dgm:t>
        <a:bodyPr/>
        <a:lstStyle/>
        <a:p>
          <a:endParaRPr lang="en-US"/>
        </a:p>
      </dgm:t>
    </dgm:pt>
    <dgm:pt modelId="{C694D54C-91B4-7448-86C5-DF7E686DC7B1}" type="sibTrans" cxnId="{9CB6E557-972C-0E4D-BB64-BEFFC7A56F38}">
      <dgm:prSet/>
      <dgm:spPr/>
      <dgm:t>
        <a:bodyPr/>
        <a:lstStyle/>
        <a:p>
          <a:endParaRPr lang="en-US"/>
        </a:p>
      </dgm:t>
    </dgm:pt>
    <dgm:pt modelId="{1A33FA94-1464-1946-BC8B-23EFED8452D2}">
      <dgm:prSet/>
      <dgm:spPr/>
      <dgm:t>
        <a:bodyPr/>
        <a:lstStyle/>
        <a:p>
          <a:pPr rtl="0"/>
          <a:r>
            <a:rPr kumimoji="1" lang="en-US" b="1" i="0" dirty="0" smtClean="0"/>
            <a:t>Higher bandwidth gives higher data rate</a:t>
          </a:r>
          <a:endParaRPr lang="en-US" b="1" i="0" dirty="0"/>
        </a:p>
      </dgm:t>
    </dgm:pt>
    <dgm:pt modelId="{DF66BEA4-9991-6548-BAF3-D11DD5DDD6E3}" type="parTrans" cxnId="{7246FA11-B888-AD4C-B42E-188BF6B02D94}">
      <dgm:prSet/>
      <dgm:spPr/>
      <dgm:t>
        <a:bodyPr/>
        <a:lstStyle/>
        <a:p>
          <a:endParaRPr lang="en-US"/>
        </a:p>
      </dgm:t>
    </dgm:pt>
    <dgm:pt modelId="{C401EF03-1892-CF48-9F9E-23EA8F0D9C42}" type="sibTrans" cxnId="{7246FA11-B888-AD4C-B42E-188BF6B02D94}">
      <dgm:prSet/>
      <dgm:spPr/>
      <dgm:t>
        <a:bodyPr/>
        <a:lstStyle/>
        <a:p>
          <a:endParaRPr lang="en-US"/>
        </a:p>
      </dgm:t>
    </dgm:pt>
    <dgm:pt modelId="{F494598B-08FE-5F4F-9984-0F7F339499CA}">
      <dgm:prSet/>
      <dgm:spPr/>
      <dgm:t>
        <a:bodyPr/>
        <a:lstStyle/>
        <a:p>
          <a:pPr rtl="0"/>
          <a:r>
            <a:rPr kumimoji="1" lang="en-US" b="1" i="0" dirty="0" smtClean="0"/>
            <a:t>Transmission impairments</a:t>
          </a:r>
          <a:endParaRPr lang="en-US" b="1" i="0" dirty="0"/>
        </a:p>
      </dgm:t>
    </dgm:pt>
    <dgm:pt modelId="{7A5DA455-3437-6240-8D64-FD101F047035}" type="parTrans" cxnId="{07788540-3541-1644-9419-66507D3F7125}">
      <dgm:prSet/>
      <dgm:spPr/>
      <dgm:t>
        <a:bodyPr/>
        <a:lstStyle/>
        <a:p>
          <a:endParaRPr lang="en-US"/>
        </a:p>
      </dgm:t>
    </dgm:pt>
    <dgm:pt modelId="{C2AEA1FC-2691-0C4D-8120-1BA59C455A16}" type="sibTrans" cxnId="{07788540-3541-1644-9419-66507D3F7125}">
      <dgm:prSet/>
      <dgm:spPr/>
      <dgm:t>
        <a:bodyPr/>
        <a:lstStyle/>
        <a:p>
          <a:endParaRPr lang="en-US"/>
        </a:p>
      </dgm:t>
    </dgm:pt>
    <dgm:pt modelId="{ADDD9125-67C8-E64B-9E35-10D94CC6BB0E}">
      <dgm:prSet/>
      <dgm:spPr/>
      <dgm:t>
        <a:bodyPr/>
        <a:lstStyle/>
        <a:p>
          <a:pPr rtl="0"/>
          <a:r>
            <a:rPr kumimoji="1" lang="en-US" b="1" i="0" dirty="0" smtClean="0"/>
            <a:t>Impairments, such as attenuation, limit the distance</a:t>
          </a:r>
          <a:endParaRPr lang="en-US" b="1" i="0" dirty="0"/>
        </a:p>
      </dgm:t>
    </dgm:pt>
    <dgm:pt modelId="{2DE1B915-8457-F848-A74F-C7DBB3F810D8}" type="parTrans" cxnId="{014F7266-EB38-4B41-B990-3104466AD2B2}">
      <dgm:prSet/>
      <dgm:spPr/>
      <dgm:t>
        <a:bodyPr/>
        <a:lstStyle/>
        <a:p>
          <a:endParaRPr lang="en-US"/>
        </a:p>
      </dgm:t>
    </dgm:pt>
    <dgm:pt modelId="{E777522E-5C1F-BE45-A23D-908A23DD09B5}" type="sibTrans" cxnId="{014F7266-EB38-4B41-B990-3104466AD2B2}">
      <dgm:prSet/>
      <dgm:spPr/>
      <dgm:t>
        <a:bodyPr/>
        <a:lstStyle/>
        <a:p>
          <a:endParaRPr lang="en-US"/>
        </a:p>
      </dgm:t>
    </dgm:pt>
    <dgm:pt modelId="{2F563A64-3601-7245-92F4-DCFC876BD1CF}">
      <dgm:prSet/>
      <dgm:spPr/>
      <dgm:t>
        <a:bodyPr/>
        <a:lstStyle/>
        <a:p>
          <a:pPr rtl="0"/>
          <a:r>
            <a:rPr kumimoji="1" lang="en-US" b="1" i="0" dirty="0" smtClean="0"/>
            <a:t>Interference</a:t>
          </a:r>
          <a:endParaRPr lang="en-US" b="1" i="0" dirty="0"/>
        </a:p>
      </dgm:t>
    </dgm:pt>
    <dgm:pt modelId="{06B8D468-4DA3-C947-9FCF-9A6863C49A63}" type="parTrans" cxnId="{D8D47E15-FB4F-9A44-9CBD-E091C80D8B40}">
      <dgm:prSet/>
      <dgm:spPr/>
      <dgm:t>
        <a:bodyPr/>
        <a:lstStyle/>
        <a:p>
          <a:endParaRPr lang="en-US"/>
        </a:p>
      </dgm:t>
    </dgm:pt>
    <dgm:pt modelId="{9B4517F5-1934-3642-91D7-976BE93BBCEE}" type="sibTrans" cxnId="{D8D47E15-FB4F-9A44-9CBD-E091C80D8B40}">
      <dgm:prSet/>
      <dgm:spPr/>
      <dgm:t>
        <a:bodyPr/>
        <a:lstStyle/>
        <a:p>
          <a:endParaRPr lang="en-US"/>
        </a:p>
      </dgm:t>
    </dgm:pt>
    <dgm:pt modelId="{4C54B0EF-8D0B-0348-A693-D824713CEDAC}">
      <dgm:prSet/>
      <dgm:spPr/>
      <dgm:t>
        <a:bodyPr/>
        <a:lstStyle/>
        <a:p>
          <a:pPr rtl="0"/>
          <a:r>
            <a:rPr kumimoji="1" lang="en-US" b="1" i="0" dirty="0" smtClean="0"/>
            <a:t>Overlapping frequency bands can distort or wipe out a signal</a:t>
          </a:r>
          <a:endParaRPr lang="en-US" b="1" i="0" dirty="0"/>
        </a:p>
      </dgm:t>
    </dgm:pt>
    <dgm:pt modelId="{033382F7-BCE9-6F41-A8BA-8B04D4FD5B92}" type="parTrans" cxnId="{9C59546B-1D8E-844A-A2F2-EC45DCF3FFC5}">
      <dgm:prSet/>
      <dgm:spPr/>
      <dgm:t>
        <a:bodyPr/>
        <a:lstStyle/>
        <a:p>
          <a:endParaRPr lang="en-US"/>
        </a:p>
      </dgm:t>
    </dgm:pt>
    <dgm:pt modelId="{8ED9B53F-3DA1-CD4F-8972-1747424F9EF9}" type="sibTrans" cxnId="{9C59546B-1D8E-844A-A2F2-EC45DCF3FFC5}">
      <dgm:prSet/>
      <dgm:spPr/>
      <dgm:t>
        <a:bodyPr/>
        <a:lstStyle/>
        <a:p>
          <a:endParaRPr lang="en-US"/>
        </a:p>
      </dgm:t>
    </dgm:pt>
    <dgm:pt modelId="{CC845829-E557-6644-BBC1-DC0E421EA5FD}">
      <dgm:prSet/>
      <dgm:spPr/>
      <dgm:t>
        <a:bodyPr/>
        <a:lstStyle/>
        <a:p>
          <a:pPr rtl="0"/>
          <a:r>
            <a:rPr kumimoji="1" lang="en-US" b="1" i="0" dirty="0" smtClean="0"/>
            <a:t>Number of receivers</a:t>
          </a:r>
          <a:endParaRPr lang="en-US" b="1" i="0" dirty="0"/>
        </a:p>
      </dgm:t>
    </dgm:pt>
    <dgm:pt modelId="{6379F567-4088-AB48-A84E-6E1999F264C4}" type="parTrans" cxnId="{F564BFD3-6CF9-9A4A-B021-23F0A22BB220}">
      <dgm:prSet/>
      <dgm:spPr/>
      <dgm:t>
        <a:bodyPr/>
        <a:lstStyle/>
        <a:p>
          <a:endParaRPr lang="en-US"/>
        </a:p>
      </dgm:t>
    </dgm:pt>
    <dgm:pt modelId="{328088F9-54BB-5541-80C4-298FAD62D4C0}" type="sibTrans" cxnId="{F564BFD3-6CF9-9A4A-B021-23F0A22BB220}">
      <dgm:prSet/>
      <dgm:spPr/>
      <dgm:t>
        <a:bodyPr/>
        <a:lstStyle/>
        <a:p>
          <a:endParaRPr lang="en-US"/>
        </a:p>
      </dgm:t>
    </dgm:pt>
    <dgm:pt modelId="{289D0364-98CD-1443-B51E-BFEB924D5658}">
      <dgm:prSet/>
      <dgm:spPr/>
      <dgm:t>
        <a:bodyPr/>
        <a:lstStyle/>
        <a:p>
          <a:pPr rtl="0"/>
          <a:r>
            <a:rPr kumimoji="1" lang="en-US" b="1" i="0" dirty="0" smtClean="0"/>
            <a:t>More receivers introduces more attenuation</a:t>
          </a:r>
          <a:endParaRPr lang="en-US" b="1" i="0" dirty="0"/>
        </a:p>
      </dgm:t>
    </dgm:pt>
    <dgm:pt modelId="{06760AB3-077C-2346-80CB-BCC6FB17E2D1}" type="parTrans" cxnId="{238D3628-75D9-6E4D-80A4-841D82FE6E2B}">
      <dgm:prSet/>
      <dgm:spPr/>
      <dgm:t>
        <a:bodyPr/>
        <a:lstStyle/>
        <a:p>
          <a:endParaRPr lang="en-US"/>
        </a:p>
      </dgm:t>
    </dgm:pt>
    <dgm:pt modelId="{9C246957-E25F-BF46-B5F1-AD19E95F7F40}" type="sibTrans" cxnId="{238D3628-75D9-6E4D-80A4-841D82FE6E2B}">
      <dgm:prSet/>
      <dgm:spPr/>
      <dgm:t>
        <a:bodyPr/>
        <a:lstStyle/>
        <a:p>
          <a:endParaRPr lang="en-US"/>
        </a:p>
      </dgm:t>
    </dgm:pt>
    <dgm:pt modelId="{7C323717-CF8F-6A49-B1F6-EAEDDFD90623}" type="pres">
      <dgm:prSet presAssocID="{4499C07C-ACB3-AD4A-A8D4-7D45331D4B8B}" presName="linear" presStyleCnt="0">
        <dgm:presLayoutVars>
          <dgm:dir/>
          <dgm:animLvl val="lvl"/>
          <dgm:resizeHandles val="exact"/>
        </dgm:presLayoutVars>
      </dgm:prSet>
      <dgm:spPr/>
      <dgm:t>
        <a:bodyPr/>
        <a:lstStyle/>
        <a:p>
          <a:endParaRPr lang="en-US"/>
        </a:p>
      </dgm:t>
    </dgm:pt>
    <dgm:pt modelId="{F0ECA722-25C0-3342-B1FE-18C81B5C229E}" type="pres">
      <dgm:prSet presAssocID="{3B88ADEF-CFB6-5443-A2EE-49CB670E2FAA}" presName="parentLin" presStyleCnt="0"/>
      <dgm:spPr/>
    </dgm:pt>
    <dgm:pt modelId="{9F115054-6ACE-1042-ACD6-0C8E7F670E64}" type="pres">
      <dgm:prSet presAssocID="{3B88ADEF-CFB6-5443-A2EE-49CB670E2FAA}" presName="parentLeftMargin" presStyleLbl="node1" presStyleIdx="0" presStyleCnt="4"/>
      <dgm:spPr/>
      <dgm:t>
        <a:bodyPr/>
        <a:lstStyle/>
        <a:p>
          <a:endParaRPr lang="en-US"/>
        </a:p>
      </dgm:t>
    </dgm:pt>
    <dgm:pt modelId="{A272ED36-1998-A849-B49D-1FB08925A8CB}" type="pres">
      <dgm:prSet presAssocID="{3B88ADEF-CFB6-5443-A2EE-49CB670E2FAA}" presName="parentText" presStyleLbl="node1" presStyleIdx="0" presStyleCnt="4">
        <dgm:presLayoutVars>
          <dgm:chMax val="0"/>
          <dgm:bulletEnabled val="1"/>
        </dgm:presLayoutVars>
      </dgm:prSet>
      <dgm:spPr/>
      <dgm:t>
        <a:bodyPr/>
        <a:lstStyle/>
        <a:p>
          <a:endParaRPr lang="en-US"/>
        </a:p>
      </dgm:t>
    </dgm:pt>
    <dgm:pt modelId="{7DE5C242-9F29-9B4D-B5CB-C64D4C71BD6E}" type="pres">
      <dgm:prSet presAssocID="{3B88ADEF-CFB6-5443-A2EE-49CB670E2FAA}" presName="negativeSpace" presStyleCnt="0"/>
      <dgm:spPr/>
    </dgm:pt>
    <dgm:pt modelId="{DC0CA325-361C-CD4A-8515-524748C55FEC}" type="pres">
      <dgm:prSet presAssocID="{3B88ADEF-CFB6-5443-A2EE-49CB670E2FAA}" presName="childText" presStyleLbl="conFgAcc1" presStyleIdx="0" presStyleCnt="4">
        <dgm:presLayoutVars>
          <dgm:bulletEnabled val="1"/>
        </dgm:presLayoutVars>
      </dgm:prSet>
      <dgm:spPr/>
      <dgm:t>
        <a:bodyPr/>
        <a:lstStyle/>
        <a:p>
          <a:endParaRPr lang="en-US"/>
        </a:p>
      </dgm:t>
    </dgm:pt>
    <dgm:pt modelId="{C43B7DF6-D5EF-5D41-B016-0D548CE170BD}" type="pres">
      <dgm:prSet presAssocID="{C694D54C-91B4-7448-86C5-DF7E686DC7B1}" presName="spaceBetweenRectangles" presStyleCnt="0"/>
      <dgm:spPr/>
    </dgm:pt>
    <dgm:pt modelId="{DD91C8F1-CAAC-644F-8C98-83177F97E493}" type="pres">
      <dgm:prSet presAssocID="{F494598B-08FE-5F4F-9984-0F7F339499CA}" presName="parentLin" presStyleCnt="0"/>
      <dgm:spPr/>
    </dgm:pt>
    <dgm:pt modelId="{9D5FE0AC-91A5-2F4D-80D2-10556C5C4A20}" type="pres">
      <dgm:prSet presAssocID="{F494598B-08FE-5F4F-9984-0F7F339499CA}" presName="parentLeftMargin" presStyleLbl="node1" presStyleIdx="0" presStyleCnt="4"/>
      <dgm:spPr/>
      <dgm:t>
        <a:bodyPr/>
        <a:lstStyle/>
        <a:p>
          <a:endParaRPr lang="en-US"/>
        </a:p>
      </dgm:t>
    </dgm:pt>
    <dgm:pt modelId="{4D76E3ED-5AF0-8549-A0AB-C9D261BAC7FB}" type="pres">
      <dgm:prSet presAssocID="{F494598B-08FE-5F4F-9984-0F7F339499CA}" presName="parentText" presStyleLbl="node1" presStyleIdx="1" presStyleCnt="4">
        <dgm:presLayoutVars>
          <dgm:chMax val="0"/>
          <dgm:bulletEnabled val="1"/>
        </dgm:presLayoutVars>
      </dgm:prSet>
      <dgm:spPr/>
      <dgm:t>
        <a:bodyPr/>
        <a:lstStyle/>
        <a:p>
          <a:endParaRPr lang="en-US"/>
        </a:p>
      </dgm:t>
    </dgm:pt>
    <dgm:pt modelId="{6685ED06-AEF9-7643-9862-25F971B82DCD}" type="pres">
      <dgm:prSet presAssocID="{F494598B-08FE-5F4F-9984-0F7F339499CA}" presName="negativeSpace" presStyleCnt="0"/>
      <dgm:spPr/>
    </dgm:pt>
    <dgm:pt modelId="{F652230A-CF4D-FF43-A55B-0E3570FAA419}" type="pres">
      <dgm:prSet presAssocID="{F494598B-08FE-5F4F-9984-0F7F339499CA}" presName="childText" presStyleLbl="conFgAcc1" presStyleIdx="1" presStyleCnt="4">
        <dgm:presLayoutVars>
          <dgm:bulletEnabled val="1"/>
        </dgm:presLayoutVars>
      </dgm:prSet>
      <dgm:spPr/>
      <dgm:t>
        <a:bodyPr/>
        <a:lstStyle/>
        <a:p>
          <a:endParaRPr lang="en-US"/>
        </a:p>
      </dgm:t>
    </dgm:pt>
    <dgm:pt modelId="{AAC08CC9-E0EE-9048-9A3F-F7B201B267E7}" type="pres">
      <dgm:prSet presAssocID="{C2AEA1FC-2691-0C4D-8120-1BA59C455A16}" presName="spaceBetweenRectangles" presStyleCnt="0"/>
      <dgm:spPr/>
    </dgm:pt>
    <dgm:pt modelId="{8A735606-BB67-0042-A187-69A03812EE52}" type="pres">
      <dgm:prSet presAssocID="{2F563A64-3601-7245-92F4-DCFC876BD1CF}" presName="parentLin" presStyleCnt="0"/>
      <dgm:spPr/>
    </dgm:pt>
    <dgm:pt modelId="{7AED6B8A-C4C9-7449-92D5-B75124125C52}" type="pres">
      <dgm:prSet presAssocID="{2F563A64-3601-7245-92F4-DCFC876BD1CF}" presName="parentLeftMargin" presStyleLbl="node1" presStyleIdx="1" presStyleCnt="4"/>
      <dgm:spPr/>
      <dgm:t>
        <a:bodyPr/>
        <a:lstStyle/>
        <a:p>
          <a:endParaRPr lang="en-US"/>
        </a:p>
      </dgm:t>
    </dgm:pt>
    <dgm:pt modelId="{D1BFF447-9753-E04B-BA8C-3DAB3467808D}" type="pres">
      <dgm:prSet presAssocID="{2F563A64-3601-7245-92F4-DCFC876BD1CF}" presName="parentText" presStyleLbl="node1" presStyleIdx="2" presStyleCnt="4">
        <dgm:presLayoutVars>
          <dgm:chMax val="0"/>
          <dgm:bulletEnabled val="1"/>
        </dgm:presLayoutVars>
      </dgm:prSet>
      <dgm:spPr/>
      <dgm:t>
        <a:bodyPr/>
        <a:lstStyle/>
        <a:p>
          <a:endParaRPr lang="en-US"/>
        </a:p>
      </dgm:t>
    </dgm:pt>
    <dgm:pt modelId="{4D59698F-CA8B-4048-869C-A6DCBF670770}" type="pres">
      <dgm:prSet presAssocID="{2F563A64-3601-7245-92F4-DCFC876BD1CF}" presName="negativeSpace" presStyleCnt="0"/>
      <dgm:spPr/>
    </dgm:pt>
    <dgm:pt modelId="{B7CD703E-5D9D-0147-B14F-4B126E72F606}" type="pres">
      <dgm:prSet presAssocID="{2F563A64-3601-7245-92F4-DCFC876BD1CF}" presName="childText" presStyleLbl="conFgAcc1" presStyleIdx="2" presStyleCnt="4">
        <dgm:presLayoutVars>
          <dgm:bulletEnabled val="1"/>
        </dgm:presLayoutVars>
      </dgm:prSet>
      <dgm:spPr/>
      <dgm:t>
        <a:bodyPr/>
        <a:lstStyle/>
        <a:p>
          <a:endParaRPr lang="en-US"/>
        </a:p>
      </dgm:t>
    </dgm:pt>
    <dgm:pt modelId="{5F6D59D7-FE09-CD41-9B84-14E49EC1D85D}" type="pres">
      <dgm:prSet presAssocID="{9B4517F5-1934-3642-91D7-976BE93BBCEE}" presName="spaceBetweenRectangles" presStyleCnt="0"/>
      <dgm:spPr/>
    </dgm:pt>
    <dgm:pt modelId="{F5E4DC86-7AC1-8B47-A3A5-8202BD243A3D}" type="pres">
      <dgm:prSet presAssocID="{CC845829-E557-6644-BBC1-DC0E421EA5FD}" presName="parentLin" presStyleCnt="0"/>
      <dgm:spPr/>
    </dgm:pt>
    <dgm:pt modelId="{7CC8ADEB-284E-A24B-AA43-5FD1326023FE}" type="pres">
      <dgm:prSet presAssocID="{CC845829-E557-6644-BBC1-DC0E421EA5FD}" presName="parentLeftMargin" presStyleLbl="node1" presStyleIdx="2" presStyleCnt="4"/>
      <dgm:spPr/>
      <dgm:t>
        <a:bodyPr/>
        <a:lstStyle/>
        <a:p>
          <a:endParaRPr lang="en-US"/>
        </a:p>
      </dgm:t>
    </dgm:pt>
    <dgm:pt modelId="{BAAAE380-8D49-7446-890A-965CF80F4F07}" type="pres">
      <dgm:prSet presAssocID="{CC845829-E557-6644-BBC1-DC0E421EA5FD}" presName="parentText" presStyleLbl="node1" presStyleIdx="3" presStyleCnt="4">
        <dgm:presLayoutVars>
          <dgm:chMax val="0"/>
          <dgm:bulletEnabled val="1"/>
        </dgm:presLayoutVars>
      </dgm:prSet>
      <dgm:spPr/>
      <dgm:t>
        <a:bodyPr/>
        <a:lstStyle/>
        <a:p>
          <a:endParaRPr lang="en-US"/>
        </a:p>
      </dgm:t>
    </dgm:pt>
    <dgm:pt modelId="{847F6155-E46D-0C4D-822D-14EDA7D29144}" type="pres">
      <dgm:prSet presAssocID="{CC845829-E557-6644-BBC1-DC0E421EA5FD}" presName="negativeSpace" presStyleCnt="0"/>
      <dgm:spPr/>
    </dgm:pt>
    <dgm:pt modelId="{FFAAEE05-19C1-EA44-9E1F-4DCE29292908}" type="pres">
      <dgm:prSet presAssocID="{CC845829-E557-6644-BBC1-DC0E421EA5FD}" presName="childText" presStyleLbl="conFgAcc1" presStyleIdx="3" presStyleCnt="4">
        <dgm:presLayoutVars>
          <dgm:bulletEnabled val="1"/>
        </dgm:presLayoutVars>
      </dgm:prSet>
      <dgm:spPr/>
      <dgm:t>
        <a:bodyPr/>
        <a:lstStyle/>
        <a:p>
          <a:endParaRPr lang="en-US"/>
        </a:p>
      </dgm:t>
    </dgm:pt>
  </dgm:ptLst>
  <dgm:cxnLst>
    <dgm:cxn modelId="{00A2E7D3-DF4C-614E-8E0A-0E5064576D51}" type="presOf" srcId="{289D0364-98CD-1443-B51E-BFEB924D5658}" destId="{FFAAEE05-19C1-EA44-9E1F-4DCE29292908}" srcOrd="0" destOrd="0" presId="urn:microsoft.com/office/officeart/2005/8/layout/list1"/>
    <dgm:cxn modelId="{9C59546B-1D8E-844A-A2F2-EC45DCF3FFC5}" srcId="{2F563A64-3601-7245-92F4-DCFC876BD1CF}" destId="{4C54B0EF-8D0B-0348-A693-D824713CEDAC}" srcOrd="0" destOrd="0" parTransId="{033382F7-BCE9-6F41-A8BA-8B04D4FD5B92}" sibTransId="{8ED9B53F-3DA1-CD4F-8972-1747424F9EF9}"/>
    <dgm:cxn modelId="{7246FA11-B888-AD4C-B42E-188BF6B02D94}" srcId="{3B88ADEF-CFB6-5443-A2EE-49CB670E2FAA}" destId="{1A33FA94-1464-1946-BC8B-23EFED8452D2}" srcOrd="0" destOrd="0" parTransId="{DF66BEA4-9991-6548-BAF3-D11DD5DDD6E3}" sibTransId="{C401EF03-1892-CF48-9F9E-23EA8F0D9C42}"/>
    <dgm:cxn modelId="{9173257E-5EA2-CA4A-B7EC-83851128FBF8}" type="presOf" srcId="{2F563A64-3601-7245-92F4-DCFC876BD1CF}" destId="{D1BFF447-9753-E04B-BA8C-3DAB3467808D}" srcOrd="1" destOrd="0" presId="urn:microsoft.com/office/officeart/2005/8/layout/list1"/>
    <dgm:cxn modelId="{A95C3E54-9D6D-F340-8DB3-D082A1691CDB}" type="presOf" srcId="{CC845829-E557-6644-BBC1-DC0E421EA5FD}" destId="{BAAAE380-8D49-7446-890A-965CF80F4F07}" srcOrd="1" destOrd="0" presId="urn:microsoft.com/office/officeart/2005/8/layout/list1"/>
    <dgm:cxn modelId="{3872B48A-FECB-8D46-81EF-8289521A1A49}" type="presOf" srcId="{CC845829-E557-6644-BBC1-DC0E421EA5FD}" destId="{7CC8ADEB-284E-A24B-AA43-5FD1326023FE}" srcOrd="0" destOrd="0" presId="urn:microsoft.com/office/officeart/2005/8/layout/list1"/>
    <dgm:cxn modelId="{8EF3E0A8-348D-ED45-A6C6-D840F1B234C6}" type="presOf" srcId="{4C54B0EF-8D0B-0348-A693-D824713CEDAC}" destId="{B7CD703E-5D9D-0147-B14F-4B126E72F606}" srcOrd="0" destOrd="0" presId="urn:microsoft.com/office/officeart/2005/8/layout/list1"/>
    <dgm:cxn modelId="{9578010C-D732-CB43-896B-D8AEF06D1493}" type="presOf" srcId="{3B88ADEF-CFB6-5443-A2EE-49CB670E2FAA}" destId="{9F115054-6ACE-1042-ACD6-0C8E7F670E64}" srcOrd="0" destOrd="0" presId="urn:microsoft.com/office/officeart/2005/8/layout/list1"/>
    <dgm:cxn modelId="{D8D47E15-FB4F-9A44-9CBD-E091C80D8B40}" srcId="{4499C07C-ACB3-AD4A-A8D4-7D45331D4B8B}" destId="{2F563A64-3601-7245-92F4-DCFC876BD1CF}" srcOrd="2" destOrd="0" parTransId="{06B8D468-4DA3-C947-9FCF-9A6863C49A63}" sibTransId="{9B4517F5-1934-3642-91D7-976BE93BBCEE}"/>
    <dgm:cxn modelId="{66C8088C-B31C-084D-BF48-404B5A96445E}" type="presOf" srcId="{2F563A64-3601-7245-92F4-DCFC876BD1CF}" destId="{7AED6B8A-C4C9-7449-92D5-B75124125C52}" srcOrd="0" destOrd="0" presId="urn:microsoft.com/office/officeart/2005/8/layout/list1"/>
    <dgm:cxn modelId="{503AE80D-DC36-8C44-B3C4-E15420B8B558}" type="presOf" srcId="{ADDD9125-67C8-E64B-9E35-10D94CC6BB0E}" destId="{F652230A-CF4D-FF43-A55B-0E3570FAA419}" srcOrd="0" destOrd="0" presId="urn:microsoft.com/office/officeart/2005/8/layout/list1"/>
    <dgm:cxn modelId="{9CB6E557-972C-0E4D-BB64-BEFFC7A56F38}" srcId="{4499C07C-ACB3-AD4A-A8D4-7D45331D4B8B}" destId="{3B88ADEF-CFB6-5443-A2EE-49CB670E2FAA}" srcOrd="0" destOrd="0" parTransId="{FBE71B3B-A463-624F-A832-248DE835B067}" sibTransId="{C694D54C-91B4-7448-86C5-DF7E686DC7B1}"/>
    <dgm:cxn modelId="{014F7266-EB38-4B41-B990-3104466AD2B2}" srcId="{F494598B-08FE-5F4F-9984-0F7F339499CA}" destId="{ADDD9125-67C8-E64B-9E35-10D94CC6BB0E}" srcOrd="0" destOrd="0" parTransId="{2DE1B915-8457-F848-A74F-C7DBB3F810D8}" sibTransId="{E777522E-5C1F-BE45-A23D-908A23DD09B5}"/>
    <dgm:cxn modelId="{F564BFD3-6CF9-9A4A-B021-23F0A22BB220}" srcId="{4499C07C-ACB3-AD4A-A8D4-7D45331D4B8B}" destId="{CC845829-E557-6644-BBC1-DC0E421EA5FD}" srcOrd="3" destOrd="0" parTransId="{6379F567-4088-AB48-A84E-6E1999F264C4}" sibTransId="{328088F9-54BB-5541-80C4-298FAD62D4C0}"/>
    <dgm:cxn modelId="{238D3628-75D9-6E4D-80A4-841D82FE6E2B}" srcId="{CC845829-E557-6644-BBC1-DC0E421EA5FD}" destId="{289D0364-98CD-1443-B51E-BFEB924D5658}" srcOrd="0" destOrd="0" parTransId="{06760AB3-077C-2346-80CB-BCC6FB17E2D1}" sibTransId="{9C246957-E25F-BF46-B5F1-AD19E95F7F40}"/>
    <dgm:cxn modelId="{87F3D18A-B423-594A-A413-DA3D260F2F60}" type="presOf" srcId="{F494598B-08FE-5F4F-9984-0F7F339499CA}" destId="{4D76E3ED-5AF0-8549-A0AB-C9D261BAC7FB}" srcOrd="1" destOrd="0" presId="urn:microsoft.com/office/officeart/2005/8/layout/list1"/>
    <dgm:cxn modelId="{C3A2FBD9-FED2-7C4B-8D44-03C492976B4F}" type="presOf" srcId="{4499C07C-ACB3-AD4A-A8D4-7D45331D4B8B}" destId="{7C323717-CF8F-6A49-B1F6-EAEDDFD90623}" srcOrd="0" destOrd="0" presId="urn:microsoft.com/office/officeart/2005/8/layout/list1"/>
    <dgm:cxn modelId="{C8F1ED37-B811-CD48-82BE-ADD440A7E348}" type="presOf" srcId="{F494598B-08FE-5F4F-9984-0F7F339499CA}" destId="{9D5FE0AC-91A5-2F4D-80D2-10556C5C4A20}" srcOrd="0" destOrd="0" presId="urn:microsoft.com/office/officeart/2005/8/layout/list1"/>
    <dgm:cxn modelId="{79C901B3-FEF4-3A43-87D5-E8CB308E3E5B}" type="presOf" srcId="{3B88ADEF-CFB6-5443-A2EE-49CB670E2FAA}" destId="{A272ED36-1998-A849-B49D-1FB08925A8CB}" srcOrd="1" destOrd="0" presId="urn:microsoft.com/office/officeart/2005/8/layout/list1"/>
    <dgm:cxn modelId="{07788540-3541-1644-9419-66507D3F7125}" srcId="{4499C07C-ACB3-AD4A-A8D4-7D45331D4B8B}" destId="{F494598B-08FE-5F4F-9984-0F7F339499CA}" srcOrd="1" destOrd="0" parTransId="{7A5DA455-3437-6240-8D64-FD101F047035}" sibTransId="{C2AEA1FC-2691-0C4D-8120-1BA59C455A16}"/>
    <dgm:cxn modelId="{181A3519-7B9C-7A47-86DB-FEC13154B9C8}" type="presOf" srcId="{1A33FA94-1464-1946-BC8B-23EFED8452D2}" destId="{DC0CA325-361C-CD4A-8515-524748C55FEC}" srcOrd="0" destOrd="0" presId="urn:microsoft.com/office/officeart/2005/8/layout/list1"/>
    <dgm:cxn modelId="{C5A114B4-7E75-9D41-8279-8A4219CB20F0}" type="presParOf" srcId="{7C323717-CF8F-6A49-B1F6-EAEDDFD90623}" destId="{F0ECA722-25C0-3342-B1FE-18C81B5C229E}" srcOrd="0" destOrd="0" presId="urn:microsoft.com/office/officeart/2005/8/layout/list1"/>
    <dgm:cxn modelId="{9E7750A3-A348-0D48-B8F5-F83AD566A078}" type="presParOf" srcId="{F0ECA722-25C0-3342-B1FE-18C81B5C229E}" destId="{9F115054-6ACE-1042-ACD6-0C8E7F670E64}" srcOrd="0" destOrd="0" presId="urn:microsoft.com/office/officeart/2005/8/layout/list1"/>
    <dgm:cxn modelId="{DE93E7E4-8D2A-0449-8705-6AB9DF8CE6BF}" type="presParOf" srcId="{F0ECA722-25C0-3342-B1FE-18C81B5C229E}" destId="{A272ED36-1998-A849-B49D-1FB08925A8CB}" srcOrd="1" destOrd="0" presId="urn:microsoft.com/office/officeart/2005/8/layout/list1"/>
    <dgm:cxn modelId="{1A5DE118-BB36-664A-91ED-10DC6E81E284}" type="presParOf" srcId="{7C323717-CF8F-6A49-B1F6-EAEDDFD90623}" destId="{7DE5C242-9F29-9B4D-B5CB-C64D4C71BD6E}" srcOrd="1" destOrd="0" presId="urn:microsoft.com/office/officeart/2005/8/layout/list1"/>
    <dgm:cxn modelId="{EE452512-C0D7-2844-8B00-001B0AC707C6}" type="presParOf" srcId="{7C323717-CF8F-6A49-B1F6-EAEDDFD90623}" destId="{DC0CA325-361C-CD4A-8515-524748C55FEC}" srcOrd="2" destOrd="0" presId="urn:microsoft.com/office/officeart/2005/8/layout/list1"/>
    <dgm:cxn modelId="{91D5E01C-FC41-2A4C-B82A-743ED2058D00}" type="presParOf" srcId="{7C323717-CF8F-6A49-B1F6-EAEDDFD90623}" destId="{C43B7DF6-D5EF-5D41-B016-0D548CE170BD}" srcOrd="3" destOrd="0" presId="urn:microsoft.com/office/officeart/2005/8/layout/list1"/>
    <dgm:cxn modelId="{EAEB376B-E58C-4042-A0B2-02FB10FBC9A9}" type="presParOf" srcId="{7C323717-CF8F-6A49-B1F6-EAEDDFD90623}" destId="{DD91C8F1-CAAC-644F-8C98-83177F97E493}" srcOrd="4" destOrd="0" presId="urn:microsoft.com/office/officeart/2005/8/layout/list1"/>
    <dgm:cxn modelId="{375A2603-BA93-B246-AF26-BAB9E4285972}" type="presParOf" srcId="{DD91C8F1-CAAC-644F-8C98-83177F97E493}" destId="{9D5FE0AC-91A5-2F4D-80D2-10556C5C4A20}" srcOrd="0" destOrd="0" presId="urn:microsoft.com/office/officeart/2005/8/layout/list1"/>
    <dgm:cxn modelId="{4F801137-1604-A94D-8AC4-39237F537E50}" type="presParOf" srcId="{DD91C8F1-CAAC-644F-8C98-83177F97E493}" destId="{4D76E3ED-5AF0-8549-A0AB-C9D261BAC7FB}" srcOrd="1" destOrd="0" presId="urn:microsoft.com/office/officeart/2005/8/layout/list1"/>
    <dgm:cxn modelId="{1F12497C-ED12-F546-A9EA-0652D2B02535}" type="presParOf" srcId="{7C323717-CF8F-6A49-B1F6-EAEDDFD90623}" destId="{6685ED06-AEF9-7643-9862-25F971B82DCD}" srcOrd="5" destOrd="0" presId="urn:microsoft.com/office/officeart/2005/8/layout/list1"/>
    <dgm:cxn modelId="{ED095031-3F02-A54B-9235-0FB6380656E3}" type="presParOf" srcId="{7C323717-CF8F-6A49-B1F6-EAEDDFD90623}" destId="{F652230A-CF4D-FF43-A55B-0E3570FAA419}" srcOrd="6" destOrd="0" presId="urn:microsoft.com/office/officeart/2005/8/layout/list1"/>
    <dgm:cxn modelId="{240DD09B-0B16-B846-A930-0C3D4A2144CD}" type="presParOf" srcId="{7C323717-CF8F-6A49-B1F6-EAEDDFD90623}" destId="{AAC08CC9-E0EE-9048-9A3F-F7B201B267E7}" srcOrd="7" destOrd="0" presId="urn:microsoft.com/office/officeart/2005/8/layout/list1"/>
    <dgm:cxn modelId="{9270EBC1-3485-4B46-9714-DA8C1CACE00E}" type="presParOf" srcId="{7C323717-CF8F-6A49-B1F6-EAEDDFD90623}" destId="{8A735606-BB67-0042-A187-69A03812EE52}" srcOrd="8" destOrd="0" presId="urn:microsoft.com/office/officeart/2005/8/layout/list1"/>
    <dgm:cxn modelId="{6A0A107B-0C42-F24D-A70A-0DD0960732B2}" type="presParOf" srcId="{8A735606-BB67-0042-A187-69A03812EE52}" destId="{7AED6B8A-C4C9-7449-92D5-B75124125C52}" srcOrd="0" destOrd="0" presId="urn:microsoft.com/office/officeart/2005/8/layout/list1"/>
    <dgm:cxn modelId="{415C8535-E4E9-B14E-BED8-8E73B4494E6B}" type="presParOf" srcId="{8A735606-BB67-0042-A187-69A03812EE52}" destId="{D1BFF447-9753-E04B-BA8C-3DAB3467808D}" srcOrd="1" destOrd="0" presId="urn:microsoft.com/office/officeart/2005/8/layout/list1"/>
    <dgm:cxn modelId="{9F058307-E95F-4B46-8B7B-B6A20258CAE5}" type="presParOf" srcId="{7C323717-CF8F-6A49-B1F6-EAEDDFD90623}" destId="{4D59698F-CA8B-4048-869C-A6DCBF670770}" srcOrd="9" destOrd="0" presId="urn:microsoft.com/office/officeart/2005/8/layout/list1"/>
    <dgm:cxn modelId="{B119B9AD-14CB-7148-887C-B05C42E964D6}" type="presParOf" srcId="{7C323717-CF8F-6A49-B1F6-EAEDDFD90623}" destId="{B7CD703E-5D9D-0147-B14F-4B126E72F606}" srcOrd="10" destOrd="0" presId="urn:microsoft.com/office/officeart/2005/8/layout/list1"/>
    <dgm:cxn modelId="{4C6B19F5-6F44-0442-B7DF-C1A71341FABA}" type="presParOf" srcId="{7C323717-CF8F-6A49-B1F6-EAEDDFD90623}" destId="{5F6D59D7-FE09-CD41-9B84-14E49EC1D85D}" srcOrd="11" destOrd="0" presId="urn:microsoft.com/office/officeart/2005/8/layout/list1"/>
    <dgm:cxn modelId="{A19E5945-B89B-2944-A4C7-BF981652C126}" type="presParOf" srcId="{7C323717-CF8F-6A49-B1F6-EAEDDFD90623}" destId="{F5E4DC86-7AC1-8B47-A3A5-8202BD243A3D}" srcOrd="12" destOrd="0" presId="urn:microsoft.com/office/officeart/2005/8/layout/list1"/>
    <dgm:cxn modelId="{984020AC-3942-6440-AB4A-B8E575D9EC4B}" type="presParOf" srcId="{F5E4DC86-7AC1-8B47-A3A5-8202BD243A3D}" destId="{7CC8ADEB-284E-A24B-AA43-5FD1326023FE}" srcOrd="0" destOrd="0" presId="urn:microsoft.com/office/officeart/2005/8/layout/list1"/>
    <dgm:cxn modelId="{CDC7ED06-1041-C648-8DD5-49DB41DF13ED}" type="presParOf" srcId="{F5E4DC86-7AC1-8B47-A3A5-8202BD243A3D}" destId="{BAAAE380-8D49-7446-890A-965CF80F4F07}" srcOrd="1" destOrd="0" presId="urn:microsoft.com/office/officeart/2005/8/layout/list1"/>
    <dgm:cxn modelId="{36BB9040-C3F7-3A44-8E74-5B92BC3C2F59}" type="presParOf" srcId="{7C323717-CF8F-6A49-B1F6-EAEDDFD90623}" destId="{847F6155-E46D-0C4D-822D-14EDA7D29144}" srcOrd="13" destOrd="0" presId="urn:microsoft.com/office/officeart/2005/8/layout/list1"/>
    <dgm:cxn modelId="{88A5F989-9544-6B47-81DC-2D94ACB2186A}" type="presParOf" srcId="{7C323717-CF8F-6A49-B1F6-EAEDDFD90623}" destId="{FFAAEE05-19C1-EA44-9E1F-4DCE29292908}"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58122D-4A2F-5947-B42D-5CACA5AD86A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DE6E686-EE11-C545-9648-BA4B9B424C6B}">
      <dgm:prSet/>
      <dgm:spPr/>
      <dgm:t>
        <a:bodyPr/>
        <a:lstStyle/>
        <a:p>
          <a:pPr rtl="0"/>
          <a:r>
            <a:rPr kumimoji="1" lang="en-US" b="1" i="0" dirty="0" smtClean="0"/>
            <a:t>Unshielded Twisted Pair (UTP)</a:t>
          </a:r>
          <a:endParaRPr lang="en-US" b="1" i="0" dirty="0"/>
        </a:p>
      </dgm:t>
    </dgm:pt>
    <dgm:pt modelId="{97302285-B74F-ED41-95DC-65FB5A50D2F4}" type="parTrans" cxnId="{ADC89EDC-610C-CF4B-B5FB-98CC5CEA002B}">
      <dgm:prSet/>
      <dgm:spPr/>
      <dgm:t>
        <a:bodyPr/>
        <a:lstStyle/>
        <a:p>
          <a:endParaRPr lang="en-US"/>
        </a:p>
      </dgm:t>
    </dgm:pt>
    <dgm:pt modelId="{534E27C2-ADD0-FB45-A63F-439D8CF22C2A}" type="sibTrans" cxnId="{ADC89EDC-610C-CF4B-B5FB-98CC5CEA002B}">
      <dgm:prSet/>
      <dgm:spPr/>
      <dgm:t>
        <a:bodyPr/>
        <a:lstStyle/>
        <a:p>
          <a:endParaRPr lang="en-US"/>
        </a:p>
      </dgm:t>
    </dgm:pt>
    <dgm:pt modelId="{A47B2E17-419D-8546-AEA4-2AC00047F5EA}">
      <dgm:prSet/>
      <dgm:spPr/>
      <dgm:t>
        <a:bodyPr/>
        <a:lstStyle/>
        <a:p>
          <a:pPr rtl="0"/>
          <a:r>
            <a:rPr kumimoji="1" lang="en-US" b="1" i="0" dirty="0" smtClean="0"/>
            <a:t>Subject to external electromagnetic interference</a:t>
          </a:r>
          <a:endParaRPr lang="en-US" b="1" i="0" dirty="0"/>
        </a:p>
      </dgm:t>
    </dgm:pt>
    <dgm:pt modelId="{67F58C55-6450-CE48-97B0-A265F8047C66}" type="parTrans" cxnId="{E4FA4775-6FF1-F747-BE5A-3088BE002985}">
      <dgm:prSet/>
      <dgm:spPr/>
      <dgm:t>
        <a:bodyPr/>
        <a:lstStyle/>
        <a:p>
          <a:endParaRPr lang="en-US"/>
        </a:p>
      </dgm:t>
    </dgm:pt>
    <dgm:pt modelId="{27DC696B-FD8E-E547-96D4-5C79D0ABC1C5}" type="sibTrans" cxnId="{E4FA4775-6FF1-F747-BE5A-3088BE002985}">
      <dgm:prSet/>
      <dgm:spPr/>
      <dgm:t>
        <a:bodyPr/>
        <a:lstStyle/>
        <a:p>
          <a:endParaRPr lang="en-US"/>
        </a:p>
      </dgm:t>
    </dgm:pt>
    <dgm:pt modelId="{6AA182D4-9B7A-BF4C-BE09-88EC5BE69C17}">
      <dgm:prSet/>
      <dgm:spPr/>
      <dgm:t>
        <a:bodyPr/>
        <a:lstStyle/>
        <a:p>
          <a:pPr rtl="0"/>
          <a:r>
            <a:rPr kumimoji="1" lang="en-US" b="1" i="0" dirty="0" smtClean="0"/>
            <a:t>Shielded Twisted Pair (STP)</a:t>
          </a:r>
          <a:endParaRPr lang="en-US" b="1" i="0" dirty="0"/>
        </a:p>
      </dgm:t>
    </dgm:pt>
    <dgm:pt modelId="{D26242BA-B039-BC4E-97F7-9ED1141D98F8}" type="parTrans" cxnId="{79AFE58C-9B8B-F546-BB18-4509FD200BA9}">
      <dgm:prSet/>
      <dgm:spPr/>
      <dgm:t>
        <a:bodyPr/>
        <a:lstStyle/>
        <a:p>
          <a:endParaRPr lang="en-US"/>
        </a:p>
      </dgm:t>
    </dgm:pt>
    <dgm:pt modelId="{32FAADF8-0782-7441-925E-1CCA064CF2CA}" type="sibTrans" cxnId="{79AFE58C-9B8B-F546-BB18-4509FD200BA9}">
      <dgm:prSet/>
      <dgm:spPr/>
      <dgm:t>
        <a:bodyPr/>
        <a:lstStyle/>
        <a:p>
          <a:endParaRPr lang="en-US"/>
        </a:p>
      </dgm:t>
    </dgm:pt>
    <dgm:pt modelId="{5E5CB841-ACFF-F94D-A947-FA7C51091BB1}">
      <dgm:prSet/>
      <dgm:spPr/>
      <dgm:t>
        <a:bodyPr/>
        <a:lstStyle/>
        <a:p>
          <a:pPr rtl="0"/>
          <a:r>
            <a:rPr kumimoji="1" lang="en-US" b="1" i="0" dirty="0" smtClean="0"/>
            <a:t>Has metal braid or sheathing that reduces interference</a:t>
          </a:r>
          <a:endParaRPr lang="en-US" b="1" i="0" dirty="0"/>
        </a:p>
      </dgm:t>
    </dgm:pt>
    <dgm:pt modelId="{64C6CD8C-ABE1-7843-A09D-DAB72B5ADADC}" type="parTrans" cxnId="{30EAD978-F00C-094F-9C40-C1A8570CF6B9}">
      <dgm:prSet/>
      <dgm:spPr/>
      <dgm:t>
        <a:bodyPr/>
        <a:lstStyle/>
        <a:p>
          <a:endParaRPr lang="en-US"/>
        </a:p>
      </dgm:t>
    </dgm:pt>
    <dgm:pt modelId="{A552DB20-CA1A-0542-B39D-B45A54CCE400}" type="sibTrans" cxnId="{30EAD978-F00C-094F-9C40-C1A8570CF6B9}">
      <dgm:prSet/>
      <dgm:spPr/>
      <dgm:t>
        <a:bodyPr/>
        <a:lstStyle/>
        <a:p>
          <a:endParaRPr lang="en-US"/>
        </a:p>
      </dgm:t>
    </dgm:pt>
    <dgm:pt modelId="{96667979-2A0D-6047-95E7-3D85FB7B2873}">
      <dgm:prSet/>
      <dgm:spPr/>
      <dgm:t>
        <a:bodyPr/>
        <a:lstStyle/>
        <a:p>
          <a:pPr rtl="0"/>
          <a:r>
            <a:rPr kumimoji="1" lang="en-US" b="1" i="0" dirty="0" smtClean="0"/>
            <a:t>Provides better performance at higher data rates</a:t>
          </a:r>
          <a:endParaRPr lang="en-US" b="1" i="0" dirty="0"/>
        </a:p>
      </dgm:t>
    </dgm:pt>
    <dgm:pt modelId="{16A0A117-73AD-DC44-A5D3-D375DFC5EFF3}" type="parTrans" cxnId="{64AE6CB8-25BD-C047-8269-164C7CBD6B48}">
      <dgm:prSet/>
      <dgm:spPr/>
      <dgm:t>
        <a:bodyPr/>
        <a:lstStyle/>
        <a:p>
          <a:endParaRPr lang="en-US"/>
        </a:p>
      </dgm:t>
    </dgm:pt>
    <dgm:pt modelId="{1B74904F-406F-9249-A000-A85D1894AB9C}" type="sibTrans" cxnId="{64AE6CB8-25BD-C047-8269-164C7CBD6B48}">
      <dgm:prSet/>
      <dgm:spPr/>
      <dgm:t>
        <a:bodyPr/>
        <a:lstStyle/>
        <a:p>
          <a:endParaRPr lang="en-US"/>
        </a:p>
      </dgm:t>
    </dgm:pt>
    <dgm:pt modelId="{75CF19AF-0AC4-AE4F-923E-68FA56EF67CB}">
      <dgm:prSet/>
      <dgm:spPr/>
      <dgm:t>
        <a:bodyPr/>
        <a:lstStyle/>
        <a:p>
          <a:pPr rtl="0"/>
          <a:r>
            <a:rPr kumimoji="1" lang="en-US" b="1" i="0" dirty="0" smtClean="0"/>
            <a:t>More expensive</a:t>
          </a:r>
          <a:endParaRPr lang="en-US" b="1" i="0" dirty="0"/>
        </a:p>
      </dgm:t>
    </dgm:pt>
    <dgm:pt modelId="{F6D10CB3-EAA0-FC40-85E8-E71796202FFD}" type="parTrans" cxnId="{A298699F-C326-D94D-8D41-104493A7B661}">
      <dgm:prSet/>
      <dgm:spPr/>
      <dgm:t>
        <a:bodyPr/>
        <a:lstStyle/>
        <a:p>
          <a:endParaRPr lang="en-US"/>
        </a:p>
      </dgm:t>
    </dgm:pt>
    <dgm:pt modelId="{9D195D4C-53BA-5740-8B81-6B0E2DBC0323}" type="sibTrans" cxnId="{A298699F-C326-D94D-8D41-104493A7B661}">
      <dgm:prSet/>
      <dgm:spPr/>
      <dgm:t>
        <a:bodyPr/>
        <a:lstStyle/>
        <a:p>
          <a:endParaRPr lang="en-US"/>
        </a:p>
      </dgm:t>
    </dgm:pt>
    <dgm:pt modelId="{CBB28EB4-E322-5441-B281-522B5E466522}">
      <dgm:prSet/>
      <dgm:spPr/>
      <dgm:t>
        <a:bodyPr/>
        <a:lstStyle/>
        <a:p>
          <a:pPr rtl="0"/>
          <a:r>
            <a:rPr kumimoji="1" lang="en-US" b="1" i="0" dirty="0" smtClean="0"/>
            <a:t>Ordinary telephone wire</a:t>
          </a:r>
          <a:endParaRPr lang="en-US" b="1" i="0" dirty="0"/>
        </a:p>
      </dgm:t>
    </dgm:pt>
    <dgm:pt modelId="{5BFC70C9-42C9-7B4D-BF4C-D2BDE629DC6B}" type="parTrans" cxnId="{C58EA01E-5E48-8944-B3FD-007816A95926}">
      <dgm:prSet/>
      <dgm:spPr/>
      <dgm:t>
        <a:bodyPr/>
        <a:lstStyle/>
        <a:p>
          <a:endParaRPr lang="en-US"/>
        </a:p>
      </dgm:t>
    </dgm:pt>
    <dgm:pt modelId="{7608DC32-1743-194B-819F-52FE5206AABA}" type="sibTrans" cxnId="{C58EA01E-5E48-8944-B3FD-007816A95926}">
      <dgm:prSet/>
      <dgm:spPr/>
      <dgm:t>
        <a:bodyPr/>
        <a:lstStyle/>
        <a:p>
          <a:endParaRPr lang="en-US"/>
        </a:p>
      </dgm:t>
    </dgm:pt>
    <dgm:pt modelId="{20FE928F-BADC-2F49-A6AD-072DCD35107D}">
      <dgm:prSet/>
      <dgm:spPr/>
      <dgm:t>
        <a:bodyPr/>
        <a:lstStyle/>
        <a:p>
          <a:pPr rtl="0"/>
          <a:r>
            <a:rPr lang="en-US" b="1" i="0" dirty="0" smtClean="0"/>
            <a:t>Consists of one or more twisted-pair cables, typically enclosed within an overall thermoplastic jacket which provides no electromagnetic shielding</a:t>
          </a:r>
          <a:endParaRPr lang="en-US" b="1" i="0" dirty="0"/>
        </a:p>
      </dgm:t>
    </dgm:pt>
    <dgm:pt modelId="{538BF61C-CF87-8240-93E5-34EAB7058280}" type="parTrans" cxnId="{85EBE6CD-4A87-E744-9B17-096A1E3F0069}">
      <dgm:prSet/>
      <dgm:spPr/>
      <dgm:t>
        <a:bodyPr/>
        <a:lstStyle/>
        <a:p>
          <a:endParaRPr lang="en-US"/>
        </a:p>
      </dgm:t>
    </dgm:pt>
    <dgm:pt modelId="{191CCB7A-34A9-2843-ACE1-7A77415F933C}" type="sibTrans" cxnId="{85EBE6CD-4A87-E744-9B17-096A1E3F0069}">
      <dgm:prSet/>
      <dgm:spPr/>
      <dgm:t>
        <a:bodyPr/>
        <a:lstStyle/>
        <a:p>
          <a:endParaRPr lang="en-US"/>
        </a:p>
      </dgm:t>
    </dgm:pt>
    <dgm:pt modelId="{FFFDADFC-FD00-C546-BC8B-CF421666CB8C}">
      <dgm:prSet/>
      <dgm:spPr/>
      <dgm:t>
        <a:bodyPr/>
        <a:lstStyle/>
        <a:p>
          <a:pPr rtl="0"/>
          <a:r>
            <a:rPr lang="en-US" b="1" i="0" dirty="0" smtClean="0"/>
            <a:t>The tighter the twisting, the higher the supported transmission rate and the greater the cost per meter</a:t>
          </a:r>
          <a:endParaRPr lang="en-US" b="1" i="0" dirty="0"/>
        </a:p>
      </dgm:t>
    </dgm:pt>
    <dgm:pt modelId="{806EDFF3-0276-584D-BB84-6BE57AE2D9EC}" type="parTrans" cxnId="{666B90C4-22E4-1845-8D3D-0ADC87C4C4CE}">
      <dgm:prSet/>
      <dgm:spPr/>
      <dgm:t>
        <a:bodyPr/>
        <a:lstStyle/>
        <a:p>
          <a:endParaRPr lang="en-US"/>
        </a:p>
      </dgm:t>
    </dgm:pt>
    <dgm:pt modelId="{06662E88-D349-4346-85D1-6821EC000E08}" type="sibTrans" cxnId="{666B90C4-22E4-1845-8D3D-0ADC87C4C4CE}">
      <dgm:prSet/>
      <dgm:spPr/>
      <dgm:t>
        <a:bodyPr/>
        <a:lstStyle/>
        <a:p>
          <a:endParaRPr lang="en-US"/>
        </a:p>
      </dgm:t>
    </dgm:pt>
    <dgm:pt modelId="{285254B4-8900-5F41-A6A3-FF5EBEA2C43F}" type="pres">
      <dgm:prSet presAssocID="{9658122D-4A2F-5947-B42D-5CACA5AD86A6}" presName="linear" presStyleCnt="0">
        <dgm:presLayoutVars>
          <dgm:animLvl val="lvl"/>
          <dgm:resizeHandles val="exact"/>
        </dgm:presLayoutVars>
      </dgm:prSet>
      <dgm:spPr/>
      <dgm:t>
        <a:bodyPr/>
        <a:lstStyle/>
        <a:p>
          <a:endParaRPr lang="en-US"/>
        </a:p>
      </dgm:t>
    </dgm:pt>
    <dgm:pt modelId="{0A39F95F-A0F9-6548-9628-686DED917BF9}" type="pres">
      <dgm:prSet presAssocID="{1DE6E686-EE11-C545-9648-BA4B9B424C6B}" presName="parentText" presStyleLbl="node1" presStyleIdx="0" presStyleCnt="2">
        <dgm:presLayoutVars>
          <dgm:chMax val="0"/>
          <dgm:bulletEnabled val="1"/>
        </dgm:presLayoutVars>
      </dgm:prSet>
      <dgm:spPr/>
      <dgm:t>
        <a:bodyPr/>
        <a:lstStyle/>
        <a:p>
          <a:endParaRPr lang="en-US"/>
        </a:p>
      </dgm:t>
    </dgm:pt>
    <dgm:pt modelId="{4FD4CB09-F293-0643-804E-AC2F30FA134D}" type="pres">
      <dgm:prSet presAssocID="{1DE6E686-EE11-C545-9648-BA4B9B424C6B}" presName="childText" presStyleLbl="revTx" presStyleIdx="0" presStyleCnt="2">
        <dgm:presLayoutVars>
          <dgm:bulletEnabled val="1"/>
        </dgm:presLayoutVars>
      </dgm:prSet>
      <dgm:spPr/>
      <dgm:t>
        <a:bodyPr/>
        <a:lstStyle/>
        <a:p>
          <a:endParaRPr lang="en-US"/>
        </a:p>
      </dgm:t>
    </dgm:pt>
    <dgm:pt modelId="{45836ADC-D9E6-1349-AA0A-DFBA43224E34}" type="pres">
      <dgm:prSet presAssocID="{6AA182D4-9B7A-BF4C-BE09-88EC5BE69C17}" presName="parentText" presStyleLbl="node1" presStyleIdx="1" presStyleCnt="2">
        <dgm:presLayoutVars>
          <dgm:chMax val="0"/>
          <dgm:bulletEnabled val="1"/>
        </dgm:presLayoutVars>
      </dgm:prSet>
      <dgm:spPr/>
      <dgm:t>
        <a:bodyPr/>
        <a:lstStyle/>
        <a:p>
          <a:endParaRPr lang="en-US"/>
        </a:p>
      </dgm:t>
    </dgm:pt>
    <dgm:pt modelId="{7B626C79-101D-8141-94B2-48F8466A0B1D}" type="pres">
      <dgm:prSet presAssocID="{6AA182D4-9B7A-BF4C-BE09-88EC5BE69C17}" presName="childText" presStyleLbl="revTx" presStyleIdx="1" presStyleCnt="2">
        <dgm:presLayoutVars>
          <dgm:bulletEnabled val="1"/>
        </dgm:presLayoutVars>
      </dgm:prSet>
      <dgm:spPr/>
      <dgm:t>
        <a:bodyPr/>
        <a:lstStyle/>
        <a:p>
          <a:endParaRPr lang="en-US"/>
        </a:p>
      </dgm:t>
    </dgm:pt>
  </dgm:ptLst>
  <dgm:cxnLst>
    <dgm:cxn modelId="{85EBE6CD-4A87-E744-9B17-096A1E3F0069}" srcId="{1DE6E686-EE11-C545-9648-BA4B9B424C6B}" destId="{20FE928F-BADC-2F49-A6AD-072DCD35107D}" srcOrd="0" destOrd="0" parTransId="{538BF61C-CF87-8240-93E5-34EAB7058280}" sibTransId="{191CCB7A-34A9-2843-ACE1-7A77415F933C}"/>
    <dgm:cxn modelId="{C58EA01E-5E48-8944-B3FD-007816A95926}" srcId="{1DE6E686-EE11-C545-9648-BA4B9B424C6B}" destId="{CBB28EB4-E322-5441-B281-522B5E466522}" srcOrd="1" destOrd="0" parTransId="{5BFC70C9-42C9-7B4D-BF4C-D2BDE629DC6B}" sibTransId="{7608DC32-1743-194B-819F-52FE5206AABA}"/>
    <dgm:cxn modelId="{CB058F04-E223-3741-A99C-815758518326}" type="presOf" srcId="{96667979-2A0D-6047-95E7-3D85FB7B2873}" destId="{7B626C79-101D-8141-94B2-48F8466A0B1D}" srcOrd="0" destOrd="1" presId="urn:microsoft.com/office/officeart/2005/8/layout/vList2"/>
    <dgm:cxn modelId="{A298699F-C326-D94D-8D41-104493A7B661}" srcId="{6AA182D4-9B7A-BF4C-BE09-88EC5BE69C17}" destId="{75CF19AF-0AC4-AE4F-923E-68FA56EF67CB}" srcOrd="2" destOrd="0" parTransId="{F6D10CB3-EAA0-FC40-85E8-E71796202FFD}" sibTransId="{9D195D4C-53BA-5740-8B81-6B0E2DBC0323}"/>
    <dgm:cxn modelId="{FB086CD9-5AF8-1F45-B771-72E2C9B84080}" type="presOf" srcId="{6AA182D4-9B7A-BF4C-BE09-88EC5BE69C17}" destId="{45836ADC-D9E6-1349-AA0A-DFBA43224E34}" srcOrd="0" destOrd="0" presId="urn:microsoft.com/office/officeart/2005/8/layout/vList2"/>
    <dgm:cxn modelId="{06C26B21-C2CB-A64C-B6B6-194C82CC1881}" type="presOf" srcId="{CBB28EB4-E322-5441-B281-522B5E466522}" destId="{4FD4CB09-F293-0643-804E-AC2F30FA134D}" srcOrd="0" destOrd="1" presId="urn:microsoft.com/office/officeart/2005/8/layout/vList2"/>
    <dgm:cxn modelId="{30EAD978-F00C-094F-9C40-C1A8570CF6B9}" srcId="{6AA182D4-9B7A-BF4C-BE09-88EC5BE69C17}" destId="{5E5CB841-ACFF-F94D-A947-FA7C51091BB1}" srcOrd="0" destOrd="0" parTransId="{64C6CD8C-ABE1-7843-A09D-DAB72B5ADADC}" sibTransId="{A552DB20-CA1A-0542-B39D-B45A54CCE400}"/>
    <dgm:cxn modelId="{79AFE58C-9B8B-F546-BB18-4509FD200BA9}" srcId="{9658122D-4A2F-5947-B42D-5CACA5AD86A6}" destId="{6AA182D4-9B7A-BF4C-BE09-88EC5BE69C17}" srcOrd="1" destOrd="0" parTransId="{D26242BA-B039-BC4E-97F7-9ED1141D98F8}" sibTransId="{32FAADF8-0782-7441-925E-1CCA064CF2CA}"/>
    <dgm:cxn modelId="{ADC89EDC-610C-CF4B-B5FB-98CC5CEA002B}" srcId="{9658122D-4A2F-5947-B42D-5CACA5AD86A6}" destId="{1DE6E686-EE11-C545-9648-BA4B9B424C6B}" srcOrd="0" destOrd="0" parTransId="{97302285-B74F-ED41-95DC-65FB5A50D2F4}" sibTransId="{534E27C2-ADD0-FB45-A63F-439D8CF22C2A}"/>
    <dgm:cxn modelId="{1FC55AA9-3C95-F449-AB12-CCC967A15922}" type="presOf" srcId="{75CF19AF-0AC4-AE4F-923E-68FA56EF67CB}" destId="{7B626C79-101D-8141-94B2-48F8466A0B1D}" srcOrd="0" destOrd="2" presId="urn:microsoft.com/office/officeart/2005/8/layout/vList2"/>
    <dgm:cxn modelId="{64AE6CB8-25BD-C047-8269-164C7CBD6B48}" srcId="{6AA182D4-9B7A-BF4C-BE09-88EC5BE69C17}" destId="{96667979-2A0D-6047-95E7-3D85FB7B2873}" srcOrd="1" destOrd="0" parTransId="{16A0A117-73AD-DC44-A5D3-D375DFC5EFF3}" sibTransId="{1B74904F-406F-9249-A000-A85D1894AB9C}"/>
    <dgm:cxn modelId="{3200317E-590B-D145-A314-DDEE66CD249F}" type="presOf" srcId="{20FE928F-BADC-2F49-A6AD-072DCD35107D}" destId="{4FD4CB09-F293-0643-804E-AC2F30FA134D}" srcOrd="0" destOrd="0" presId="urn:microsoft.com/office/officeart/2005/8/layout/vList2"/>
    <dgm:cxn modelId="{0616EA0D-0DB6-3241-8D40-616870105495}" type="presOf" srcId="{A47B2E17-419D-8546-AEA4-2AC00047F5EA}" destId="{4FD4CB09-F293-0643-804E-AC2F30FA134D}" srcOrd="0" destOrd="2" presId="urn:microsoft.com/office/officeart/2005/8/layout/vList2"/>
    <dgm:cxn modelId="{E4FA4775-6FF1-F747-BE5A-3088BE002985}" srcId="{1DE6E686-EE11-C545-9648-BA4B9B424C6B}" destId="{A47B2E17-419D-8546-AEA4-2AC00047F5EA}" srcOrd="2" destOrd="0" parTransId="{67F58C55-6450-CE48-97B0-A265F8047C66}" sibTransId="{27DC696B-FD8E-E547-96D4-5C79D0ABC1C5}"/>
    <dgm:cxn modelId="{FA213FEB-7E0D-B04E-9DA3-EA2EBA6C13FF}" type="presOf" srcId="{1DE6E686-EE11-C545-9648-BA4B9B424C6B}" destId="{0A39F95F-A0F9-6548-9628-686DED917BF9}" srcOrd="0" destOrd="0" presId="urn:microsoft.com/office/officeart/2005/8/layout/vList2"/>
    <dgm:cxn modelId="{C5C36EB7-F13F-6E4F-A436-28AE7AD24D34}" type="presOf" srcId="{FFFDADFC-FD00-C546-BC8B-CF421666CB8C}" destId="{4FD4CB09-F293-0643-804E-AC2F30FA134D}" srcOrd="0" destOrd="3" presId="urn:microsoft.com/office/officeart/2005/8/layout/vList2"/>
    <dgm:cxn modelId="{5D734FD9-B092-4A4B-9B4F-6AF6F46512BB}" type="presOf" srcId="{5E5CB841-ACFF-F94D-A947-FA7C51091BB1}" destId="{7B626C79-101D-8141-94B2-48F8466A0B1D}" srcOrd="0" destOrd="0" presId="urn:microsoft.com/office/officeart/2005/8/layout/vList2"/>
    <dgm:cxn modelId="{666B90C4-22E4-1845-8D3D-0ADC87C4C4CE}" srcId="{1DE6E686-EE11-C545-9648-BA4B9B424C6B}" destId="{FFFDADFC-FD00-C546-BC8B-CF421666CB8C}" srcOrd="3" destOrd="0" parTransId="{806EDFF3-0276-584D-BB84-6BE57AE2D9EC}" sibTransId="{06662E88-D349-4346-85D1-6821EC000E08}"/>
    <dgm:cxn modelId="{96E30E8F-33AC-BB4E-A646-5C1DB929BD5C}" type="presOf" srcId="{9658122D-4A2F-5947-B42D-5CACA5AD86A6}" destId="{285254B4-8900-5F41-A6A3-FF5EBEA2C43F}" srcOrd="0" destOrd="0" presId="urn:microsoft.com/office/officeart/2005/8/layout/vList2"/>
    <dgm:cxn modelId="{F76A25F7-1B47-2A47-B230-AB0B19F4D51A}" type="presParOf" srcId="{285254B4-8900-5F41-A6A3-FF5EBEA2C43F}" destId="{0A39F95F-A0F9-6548-9628-686DED917BF9}" srcOrd="0" destOrd="0" presId="urn:microsoft.com/office/officeart/2005/8/layout/vList2"/>
    <dgm:cxn modelId="{C70FE1CF-D100-F941-82FA-9DBD28782F82}" type="presParOf" srcId="{285254B4-8900-5F41-A6A3-FF5EBEA2C43F}" destId="{4FD4CB09-F293-0643-804E-AC2F30FA134D}" srcOrd="1" destOrd="0" presId="urn:microsoft.com/office/officeart/2005/8/layout/vList2"/>
    <dgm:cxn modelId="{6114723B-D2E1-6C45-8B3B-5DD28E1BD90A}" type="presParOf" srcId="{285254B4-8900-5F41-A6A3-FF5EBEA2C43F}" destId="{45836ADC-D9E6-1349-AA0A-DFBA43224E34}" srcOrd="2" destOrd="0" presId="urn:microsoft.com/office/officeart/2005/8/layout/vList2"/>
    <dgm:cxn modelId="{3ACE4529-A77B-F846-A8D7-5307EB1C3338}" type="presParOf" srcId="{285254B4-8900-5F41-A6A3-FF5EBEA2C43F}" destId="{7B626C79-101D-8141-94B2-48F8466A0B1D}" srcOrd="3"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415C6-FFEB-404C-B6D7-2C7D771B280A}" type="doc">
      <dgm:prSet loTypeId="urn:microsoft.com/office/officeart/2005/8/layout/arrow4" loCatId="relationship" qsTypeId="urn:microsoft.com/office/officeart/2005/8/quickstyle/3D3" qsCatId="3D" csTypeId="urn:microsoft.com/office/officeart/2005/8/colors/accent1_2" csCatId="accent1" phldr="1"/>
      <dgm:spPr/>
      <dgm:t>
        <a:bodyPr/>
        <a:lstStyle/>
        <a:p>
          <a:endParaRPr lang="en-US"/>
        </a:p>
      </dgm:t>
    </dgm:pt>
    <dgm:pt modelId="{5FF6A63C-DFD4-AD49-A3B3-9E676E2612F4}">
      <dgm:prSet/>
      <dgm:spPr/>
      <dgm:t>
        <a:bodyPr/>
        <a:lstStyle/>
        <a:p>
          <a:pPr rtl="0"/>
          <a:r>
            <a:rPr kumimoji="1" lang="en-US" dirty="0" smtClean="0"/>
            <a:t>Frequency characteristics superior to twisted pair</a:t>
          </a:r>
          <a:endParaRPr lang="en-US" dirty="0"/>
        </a:p>
      </dgm:t>
    </dgm:pt>
    <dgm:pt modelId="{4D187D6E-DF5D-1A40-BF40-88AAE803654F}" type="parTrans" cxnId="{3DDD1E2D-8FB4-6C49-9C41-BDDB16F51551}">
      <dgm:prSet/>
      <dgm:spPr/>
      <dgm:t>
        <a:bodyPr/>
        <a:lstStyle/>
        <a:p>
          <a:endParaRPr lang="en-US"/>
        </a:p>
      </dgm:t>
    </dgm:pt>
    <dgm:pt modelId="{31F365CE-2916-C544-AF1B-FD6EEA2E1944}" type="sibTrans" cxnId="{3DDD1E2D-8FB4-6C49-9C41-BDDB16F51551}">
      <dgm:prSet/>
      <dgm:spPr/>
      <dgm:t>
        <a:bodyPr/>
        <a:lstStyle/>
        <a:p>
          <a:endParaRPr lang="en-US"/>
        </a:p>
      </dgm:t>
    </dgm:pt>
    <dgm:pt modelId="{7A10493B-1857-8F44-9168-4863EFEB27DD}">
      <dgm:prSet/>
      <dgm:spPr/>
      <dgm:t>
        <a:bodyPr/>
        <a:lstStyle/>
        <a:p>
          <a:pPr rtl="0"/>
          <a:r>
            <a:rPr kumimoji="1" lang="en-US" dirty="0" smtClean="0"/>
            <a:t>Performance limited by attenuation</a:t>
          </a:r>
          <a:r>
            <a:rPr kumimoji="1" lang="en-US" dirty="0" smtClean="0"/>
            <a:t> and </a:t>
          </a:r>
          <a:r>
            <a:rPr kumimoji="1" lang="en-US" dirty="0" smtClean="0"/>
            <a:t>noise</a:t>
          </a:r>
          <a:endParaRPr lang="en-US" dirty="0"/>
        </a:p>
      </dgm:t>
    </dgm:pt>
    <dgm:pt modelId="{63E6AD56-1CBF-7746-B05A-D5EE0929B2EE}" type="parTrans" cxnId="{6B27185D-3D7D-BD45-9E44-B6EBD147302A}">
      <dgm:prSet/>
      <dgm:spPr/>
      <dgm:t>
        <a:bodyPr/>
        <a:lstStyle/>
        <a:p>
          <a:endParaRPr lang="en-US"/>
        </a:p>
      </dgm:t>
    </dgm:pt>
    <dgm:pt modelId="{2BE996BA-673F-FC46-9C31-F9BA52F28F3C}" type="sibTrans" cxnId="{6B27185D-3D7D-BD45-9E44-B6EBD147302A}">
      <dgm:prSet/>
      <dgm:spPr/>
      <dgm:t>
        <a:bodyPr/>
        <a:lstStyle/>
        <a:p>
          <a:endParaRPr lang="en-US"/>
        </a:p>
      </dgm:t>
    </dgm:pt>
    <dgm:pt modelId="{68C4D1C8-0BE0-7B48-9DE4-A74D89BCB8A8}" type="pres">
      <dgm:prSet presAssocID="{DCC415C6-FFEB-404C-B6D7-2C7D771B280A}" presName="compositeShape" presStyleCnt="0">
        <dgm:presLayoutVars>
          <dgm:chMax val="2"/>
          <dgm:dir/>
          <dgm:resizeHandles val="exact"/>
        </dgm:presLayoutVars>
      </dgm:prSet>
      <dgm:spPr/>
      <dgm:t>
        <a:bodyPr/>
        <a:lstStyle/>
        <a:p>
          <a:endParaRPr lang="en-US"/>
        </a:p>
      </dgm:t>
    </dgm:pt>
    <dgm:pt modelId="{93E77A75-4ED7-6148-AAAF-391B70E816A3}" type="pres">
      <dgm:prSet presAssocID="{5FF6A63C-DFD4-AD49-A3B3-9E676E2612F4}" presName="upArrow" presStyleLbl="node1" presStyleIdx="0" presStyleCnt="2"/>
      <dgm:spPr/>
      <dgm:t>
        <a:bodyPr/>
        <a:lstStyle/>
        <a:p>
          <a:endParaRPr lang="en-US"/>
        </a:p>
      </dgm:t>
    </dgm:pt>
    <dgm:pt modelId="{7F57BCB9-E131-584E-95FB-983CEDEB1387}" type="pres">
      <dgm:prSet presAssocID="{5FF6A63C-DFD4-AD49-A3B3-9E676E2612F4}" presName="upArrowText" presStyleLbl="revTx" presStyleIdx="0" presStyleCnt="2">
        <dgm:presLayoutVars>
          <dgm:chMax val="0"/>
          <dgm:bulletEnabled val="1"/>
        </dgm:presLayoutVars>
      </dgm:prSet>
      <dgm:spPr/>
      <dgm:t>
        <a:bodyPr/>
        <a:lstStyle/>
        <a:p>
          <a:endParaRPr lang="en-US"/>
        </a:p>
      </dgm:t>
    </dgm:pt>
    <dgm:pt modelId="{E1A5B57F-A517-084D-A9BB-3B9035D9C969}" type="pres">
      <dgm:prSet presAssocID="{7A10493B-1857-8F44-9168-4863EFEB27DD}" presName="downArrow" presStyleLbl="node1" presStyleIdx="1" presStyleCnt="2"/>
      <dgm:spPr/>
      <dgm:t>
        <a:bodyPr/>
        <a:lstStyle/>
        <a:p>
          <a:endParaRPr lang="en-US"/>
        </a:p>
      </dgm:t>
    </dgm:pt>
    <dgm:pt modelId="{C534FCE3-7D4C-5D43-B5F3-9C8CFFC45423}" type="pres">
      <dgm:prSet presAssocID="{7A10493B-1857-8F44-9168-4863EFEB27DD}" presName="downArrowText" presStyleLbl="revTx" presStyleIdx="1" presStyleCnt="2">
        <dgm:presLayoutVars>
          <dgm:chMax val="0"/>
          <dgm:bulletEnabled val="1"/>
        </dgm:presLayoutVars>
      </dgm:prSet>
      <dgm:spPr/>
      <dgm:t>
        <a:bodyPr/>
        <a:lstStyle/>
        <a:p>
          <a:endParaRPr lang="en-US"/>
        </a:p>
      </dgm:t>
    </dgm:pt>
  </dgm:ptLst>
  <dgm:cxnLst>
    <dgm:cxn modelId="{6B27185D-3D7D-BD45-9E44-B6EBD147302A}" srcId="{DCC415C6-FFEB-404C-B6D7-2C7D771B280A}" destId="{7A10493B-1857-8F44-9168-4863EFEB27DD}" srcOrd="1" destOrd="0" parTransId="{63E6AD56-1CBF-7746-B05A-D5EE0929B2EE}" sibTransId="{2BE996BA-673F-FC46-9C31-F9BA52F28F3C}"/>
    <dgm:cxn modelId="{3FD2CA9F-18D7-E54D-A4CC-DFA5B27B29C4}" type="presOf" srcId="{DCC415C6-FFEB-404C-B6D7-2C7D771B280A}" destId="{68C4D1C8-0BE0-7B48-9DE4-A74D89BCB8A8}" srcOrd="0" destOrd="0" presId="urn:microsoft.com/office/officeart/2005/8/layout/arrow4"/>
    <dgm:cxn modelId="{638AE7AC-E151-4E40-BBC5-E21E71F7E577}" type="presOf" srcId="{5FF6A63C-DFD4-AD49-A3B3-9E676E2612F4}" destId="{7F57BCB9-E131-584E-95FB-983CEDEB1387}" srcOrd="0" destOrd="0" presId="urn:microsoft.com/office/officeart/2005/8/layout/arrow4"/>
    <dgm:cxn modelId="{951E5EE6-FFC3-CB44-8020-B55F9EB7193C}" type="presOf" srcId="{7A10493B-1857-8F44-9168-4863EFEB27DD}" destId="{C534FCE3-7D4C-5D43-B5F3-9C8CFFC45423}" srcOrd="0" destOrd="0" presId="urn:microsoft.com/office/officeart/2005/8/layout/arrow4"/>
    <dgm:cxn modelId="{3DDD1E2D-8FB4-6C49-9C41-BDDB16F51551}" srcId="{DCC415C6-FFEB-404C-B6D7-2C7D771B280A}" destId="{5FF6A63C-DFD4-AD49-A3B3-9E676E2612F4}" srcOrd="0" destOrd="0" parTransId="{4D187D6E-DF5D-1A40-BF40-88AAE803654F}" sibTransId="{31F365CE-2916-C544-AF1B-FD6EEA2E1944}"/>
    <dgm:cxn modelId="{5CBD4633-386E-1A4D-826F-91BD284B1249}" type="presParOf" srcId="{68C4D1C8-0BE0-7B48-9DE4-A74D89BCB8A8}" destId="{93E77A75-4ED7-6148-AAAF-391B70E816A3}" srcOrd="0" destOrd="0" presId="urn:microsoft.com/office/officeart/2005/8/layout/arrow4"/>
    <dgm:cxn modelId="{71B13173-F655-274D-9F27-B5D4931FBE3E}" type="presParOf" srcId="{68C4D1C8-0BE0-7B48-9DE4-A74D89BCB8A8}" destId="{7F57BCB9-E131-584E-95FB-983CEDEB1387}" srcOrd="1" destOrd="0" presId="urn:microsoft.com/office/officeart/2005/8/layout/arrow4"/>
    <dgm:cxn modelId="{3963B2D1-2D58-4B47-B4B6-4ABD1D08EBD8}" type="presParOf" srcId="{68C4D1C8-0BE0-7B48-9DE4-A74D89BCB8A8}" destId="{E1A5B57F-A517-084D-A9BB-3B9035D9C969}" srcOrd="2" destOrd="0" presId="urn:microsoft.com/office/officeart/2005/8/layout/arrow4"/>
    <dgm:cxn modelId="{A9D5FBEF-46F3-4C47-A19D-66487513E308}" type="presParOf" srcId="{68C4D1C8-0BE0-7B48-9DE4-A74D89BCB8A8}" destId="{C534FCE3-7D4C-5D43-B5F3-9C8CFFC45423}"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DDE004-095A-4946-9FC7-93E61EDD5182}" type="doc">
      <dgm:prSet loTypeId="urn:microsoft.com/office/officeart/2005/8/layout/hList1" loCatId="" qsTypeId="urn:microsoft.com/office/officeart/2005/8/quickstyle/3D3" qsCatId="3D" csTypeId="urn:microsoft.com/office/officeart/2005/8/colors/accent1_2" csCatId="accent1" phldr="1"/>
      <dgm:spPr/>
      <dgm:t>
        <a:bodyPr/>
        <a:lstStyle/>
        <a:p>
          <a:endParaRPr lang="en-US"/>
        </a:p>
      </dgm:t>
    </dgm:pt>
    <dgm:pt modelId="{ECD23506-5D67-6147-BBFC-13B91C3FED31}">
      <dgm:prSet/>
      <dgm:spPr/>
      <dgm:t>
        <a:bodyPr/>
        <a:lstStyle/>
        <a:p>
          <a:pPr rtl="0"/>
          <a:r>
            <a:rPr kumimoji="1" lang="en-US" dirty="0" smtClean="0"/>
            <a:t>Analog signals</a:t>
          </a:r>
          <a:endParaRPr lang="en-US" dirty="0"/>
        </a:p>
      </dgm:t>
    </dgm:pt>
    <dgm:pt modelId="{86550FD7-3A64-F34F-BFB4-04C3FBEDA619}" type="parTrans" cxnId="{DFBAA511-657C-7942-A331-0B771D923492}">
      <dgm:prSet/>
      <dgm:spPr/>
      <dgm:t>
        <a:bodyPr/>
        <a:lstStyle/>
        <a:p>
          <a:endParaRPr lang="en-US"/>
        </a:p>
      </dgm:t>
    </dgm:pt>
    <dgm:pt modelId="{6DD7DD11-1A66-6947-BAC5-ACD315F57D80}" type="sibTrans" cxnId="{DFBAA511-657C-7942-A331-0B771D923492}">
      <dgm:prSet/>
      <dgm:spPr/>
      <dgm:t>
        <a:bodyPr/>
        <a:lstStyle/>
        <a:p>
          <a:endParaRPr lang="en-US"/>
        </a:p>
      </dgm:t>
    </dgm:pt>
    <dgm:pt modelId="{1645F791-C0B6-5A42-9B0A-612481D6DBC0}">
      <dgm:prSet/>
      <dgm:spPr/>
      <dgm:t>
        <a:bodyPr/>
        <a:lstStyle/>
        <a:p>
          <a:pPr rtl="0"/>
          <a:r>
            <a:rPr kumimoji="1" lang="en-US" dirty="0" smtClean="0"/>
            <a:t>Amplifiers are needed every few kilometers - closer if higher frequency</a:t>
          </a:r>
          <a:endParaRPr lang="en-US" dirty="0"/>
        </a:p>
      </dgm:t>
    </dgm:pt>
    <dgm:pt modelId="{E91A5189-9530-A74D-BFFA-EEC1DF6C7544}" type="parTrans" cxnId="{156DCFCB-88D1-C649-9E10-11E6D5438C5D}">
      <dgm:prSet/>
      <dgm:spPr/>
      <dgm:t>
        <a:bodyPr/>
        <a:lstStyle/>
        <a:p>
          <a:endParaRPr lang="en-US"/>
        </a:p>
      </dgm:t>
    </dgm:pt>
    <dgm:pt modelId="{37D2D93A-C957-6C48-B613-0F16A14BE8C5}" type="sibTrans" cxnId="{156DCFCB-88D1-C649-9E10-11E6D5438C5D}">
      <dgm:prSet/>
      <dgm:spPr/>
      <dgm:t>
        <a:bodyPr/>
        <a:lstStyle/>
        <a:p>
          <a:endParaRPr lang="en-US"/>
        </a:p>
      </dgm:t>
    </dgm:pt>
    <dgm:pt modelId="{E8A2F16B-E0CC-0C4E-8CC0-B3E61F7E263E}">
      <dgm:prSet/>
      <dgm:spPr/>
      <dgm:t>
        <a:bodyPr/>
        <a:lstStyle/>
        <a:p>
          <a:pPr rtl="0"/>
          <a:r>
            <a:rPr kumimoji="1" lang="en-US" dirty="0" smtClean="0"/>
            <a:t>Usable </a:t>
          </a:r>
          <a:r>
            <a:rPr kumimoji="1" lang="en-US" dirty="0" smtClean="0"/>
            <a:t>spectrum extends up to 500MHz</a:t>
          </a:r>
          <a:endParaRPr lang="en-US" dirty="0"/>
        </a:p>
      </dgm:t>
    </dgm:pt>
    <dgm:pt modelId="{00332641-8FA9-4B4F-A6CD-4847F420C98A}" type="parTrans" cxnId="{35471CFC-7BA7-8C4F-8B95-4E4709C545E8}">
      <dgm:prSet/>
      <dgm:spPr/>
      <dgm:t>
        <a:bodyPr/>
        <a:lstStyle/>
        <a:p>
          <a:endParaRPr lang="en-US"/>
        </a:p>
      </dgm:t>
    </dgm:pt>
    <dgm:pt modelId="{88C03E4E-5819-2C49-9A9F-E425983AED55}" type="sibTrans" cxnId="{35471CFC-7BA7-8C4F-8B95-4E4709C545E8}">
      <dgm:prSet/>
      <dgm:spPr/>
      <dgm:t>
        <a:bodyPr/>
        <a:lstStyle/>
        <a:p>
          <a:endParaRPr lang="en-US"/>
        </a:p>
      </dgm:t>
    </dgm:pt>
    <dgm:pt modelId="{05FD2915-F5FB-5447-8BF2-8CE2B89B627C}">
      <dgm:prSet/>
      <dgm:spPr/>
      <dgm:t>
        <a:bodyPr/>
        <a:lstStyle/>
        <a:p>
          <a:pPr rtl="0"/>
          <a:r>
            <a:rPr kumimoji="1" lang="en-US" dirty="0" smtClean="0"/>
            <a:t>Digital signals</a:t>
          </a:r>
          <a:endParaRPr lang="en-US" dirty="0"/>
        </a:p>
      </dgm:t>
    </dgm:pt>
    <dgm:pt modelId="{0D3E8F04-5AEB-6B43-AF26-9ED63246D9BA}" type="parTrans" cxnId="{E83BA88F-D724-C744-82A5-4D8FA3E853B9}">
      <dgm:prSet/>
      <dgm:spPr/>
      <dgm:t>
        <a:bodyPr/>
        <a:lstStyle/>
        <a:p>
          <a:endParaRPr lang="en-US"/>
        </a:p>
      </dgm:t>
    </dgm:pt>
    <dgm:pt modelId="{FDAF97D9-B25E-5B49-AC80-A73D81767866}" type="sibTrans" cxnId="{E83BA88F-D724-C744-82A5-4D8FA3E853B9}">
      <dgm:prSet/>
      <dgm:spPr/>
      <dgm:t>
        <a:bodyPr/>
        <a:lstStyle/>
        <a:p>
          <a:endParaRPr lang="en-US"/>
        </a:p>
      </dgm:t>
    </dgm:pt>
    <dgm:pt modelId="{D0C57612-1984-0944-B9A3-31A7CCA750B6}">
      <dgm:prSet/>
      <dgm:spPr/>
      <dgm:t>
        <a:bodyPr/>
        <a:lstStyle/>
        <a:p>
          <a:pPr rtl="0"/>
          <a:r>
            <a:rPr kumimoji="1" lang="en-US" dirty="0" smtClean="0"/>
            <a:t>Repeater every 1km - closer for higher data rates</a:t>
          </a:r>
          <a:endParaRPr lang="en-US" dirty="0"/>
        </a:p>
      </dgm:t>
    </dgm:pt>
    <dgm:pt modelId="{5117A6D3-4BED-244E-BC28-490AB3EF796F}" type="parTrans" cxnId="{D81282ED-8156-D843-B478-AA81AB86D663}">
      <dgm:prSet/>
      <dgm:spPr/>
      <dgm:t>
        <a:bodyPr/>
        <a:lstStyle/>
        <a:p>
          <a:endParaRPr lang="en-US"/>
        </a:p>
      </dgm:t>
    </dgm:pt>
    <dgm:pt modelId="{9DB80C49-CDB2-CB4D-8A53-80D9B6DABE9D}" type="sibTrans" cxnId="{D81282ED-8156-D843-B478-AA81AB86D663}">
      <dgm:prSet/>
      <dgm:spPr/>
      <dgm:t>
        <a:bodyPr/>
        <a:lstStyle/>
        <a:p>
          <a:endParaRPr lang="en-US"/>
        </a:p>
      </dgm:t>
    </dgm:pt>
    <dgm:pt modelId="{6056E7C5-1254-4E42-AAE9-25C7E252B5E8}" type="pres">
      <dgm:prSet presAssocID="{19DDE004-095A-4946-9FC7-93E61EDD5182}" presName="Name0" presStyleCnt="0">
        <dgm:presLayoutVars>
          <dgm:dir/>
          <dgm:animLvl val="lvl"/>
          <dgm:resizeHandles val="exact"/>
        </dgm:presLayoutVars>
      </dgm:prSet>
      <dgm:spPr/>
      <dgm:t>
        <a:bodyPr/>
        <a:lstStyle/>
        <a:p>
          <a:endParaRPr lang="en-US"/>
        </a:p>
      </dgm:t>
    </dgm:pt>
    <dgm:pt modelId="{68D7D41B-3FBF-3E45-BBAF-42CF76198526}" type="pres">
      <dgm:prSet presAssocID="{ECD23506-5D67-6147-BBFC-13B91C3FED31}" presName="composite" presStyleCnt="0"/>
      <dgm:spPr/>
      <dgm:t>
        <a:bodyPr/>
        <a:lstStyle/>
        <a:p>
          <a:endParaRPr lang="en-US"/>
        </a:p>
      </dgm:t>
    </dgm:pt>
    <dgm:pt modelId="{3441E17D-C872-0D45-BEB5-30C827F56F27}" type="pres">
      <dgm:prSet presAssocID="{ECD23506-5D67-6147-BBFC-13B91C3FED31}" presName="parTx" presStyleLbl="alignNode1" presStyleIdx="0" presStyleCnt="2">
        <dgm:presLayoutVars>
          <dgm:chMax val="0"/>
          <dgm:chPref val="0"/>
          <dgm:bulletEnabled val="1"/>
        </dgm:presLayoutVars>
      </dgm:prSet>
      <dgm:spPr/>
      <dgm:t>
        <a:bodyPr/>
        <a:lstStyle/>
        <a:p>
          <a:endParaRPr lang="en-US"/>
        </a:p>
      </dgm:t>
    </dgm:pt>
    <dgm:pt modelId="{B2DB2D53-F4E7-FD4B-973D-00204D362CA0}" type="pres">
      <dgm:prSet presAssocID="{ECD23506-5D67-6147-BBFC-13B91C3FED31}" presName="desTx" presStyleLbl="alignAccFollowNode1" presStyleIdx="0" presStyleCnt="2">
        <dgm:presLayoutVars>
          <dgm:bulletEnabled val="1"/>
        </dgm:presLayoutVars>
      </dgm:prSet>
      <dgm:spPr/>
      <dgm:t>
        <a:bodyPr/>
        <a:lstStyle/>
        <a:p>
          <a:endParaRPr lang="en-US"/>
        </a:p>
      </dgm:t>
    </dgm:pt>
    <dgm:pt modelId="{EA46A4E2-7714-AD4F-BC8E-8671989044C7}" type="pres">
      <dgm:prSet presAssocID="{6DD7DD11-1A66-6947-BAC5-ACD315F57D80}" presName="space" presStyleCnt="0"/>
      <dgm:spPr/>
      <dgm:t>
        <a:bodyPr/>
        <a:lstStyle/>
        <a:p>
          <a:endParaRPr lang="en-US"/>
        </a:p>
      </dgm:t>
    </dgm:pt>
    <dgm:pt modelId="{4FD78219-C987-D541-8F97-C16F8A4C4097}" type="pres">
      <dgm:prSet presAssocID="{05FD2915-F5FB-5447-8BF2-8CE2B89B627C}" presName="composite" presStyleCnt="0"/>
      <dgm:spPr/>
      <dgm:t>
        <a:bodyPr/>
        <a:lstStyle/>
        <a:p>
          <a:endParaRPr lang="en-US"/>
        </a:p>
      </dgm:t>
    </dgm:pt>
    <dgm:pt modelId="{6D512B21-A288-B045-9FDD-9963A098500A}" type="pres">
      <dgm:prSet presAssocID="{05FD2915-F5FB-5447-8BF2-8CE2B89B627C}" presName="parTx" presStyleLbl="alignNode1" presStyleIdx="1" presStyleCnt="2">
        <dgm:presLayoutVars>
          <dgm:chMax val="0"/>
          <dgm:chPref val="0"/>
          <dgm:bulletEnabled val="1"/>
        </dgm:presLayoutVars>
      </dgm:prSet>
      <dgm:spPr/>
      <dgm:t>
        <a:bodyPr/>
        <a:lstStyle/>
        <a:p>
          <a:endParaRPr lang="en-US"/>
        </a:p>
      </dgm:t>
    </dgm:pt>
    <dgm:pt modelId="{34535DD6-5BE4-3F4C-9C6F-64FDDE946E1E}" type="pres">
      <dgm:prSet presAssocID="{05FD2915-F5FB-5447-8BF2-8CE2B89B627C}" presName="desTx" presStyleLbl="alignAccFollowNode1" presStyleIdx="1" presStyleCnt="2">
        <dgm:presLayoutVars>
          <dgm:bulletEnabled val="1"/>
        </dgm:presLayoutVars>
      </dgm:prSet>
      <dgm:spPr/>
      <dgm:t>
        <a:bodyPr/>
        <a:lstStyle/>
        <a:p>
          <a:endParaRPr lang="en-US"/>
        </a:p>
      </dgm:t>
    </dgm:pt>
  </dgm:ptLst>
  <dgm:cxnLst>
    <dgm:cxn modelId="{EB3D53AE-AD74-7741-9DA9-C9FFB634AFEF}" type="presOf" srcId="{19DDE004-095A-4946-9FC7-93E61EDD5182}" destId="{6056E7C5-1254-4E42-AAE9-25C7E252B5E8}" srcOrd="0" destOrd="0" presId="urn:microsoft.com/office/officeart/2005/8/layout/hList1"/>
    <dgm:cxn modelId="{156DCFCB-88D1-C649-9E10-11E6D5438C5D}" srcId="{ECD23506-5D67-6147-BBFC-13B91C3FED31}" destId="{1645F791-C0B6-5A42-9B0A-612481D6DBC0}" srcOrd="0" destOrd="0" parTransId="{E91A5189-9530-A74D-BFFA-EEC1DF6C7544}" sibTransId="{37D2D93A-C957-6C48-B613-0F16A14BE8C5}"/>
    <dgm:cxn modelId="{D2939766-5630-F342-A939-466507BDDDE5}" type="presOf" srcId="{D0C57612-1984-0944-B9A3-31A7CCA750B6}" destId="{34535DD6-5BE4-3F4C-9C6F-64FDDE946E1E}" srcOrd="0" destOrd="0" presId="urn:microsoft.com/office/officeart/2005/8/layout/hList1"/>
    <dgm:cxn modelId="{2F359AED-FBD9-5D4F-AA7C-2FE3CB819E69}" type="presOf" srcId="{1645F791-C0B6-5A42-9B0A-612481D6DBC0}" destId="{B2DB2D53-F4E7-FD4B-973D-00204D362CA0}" srcOrd="0" destOrd="0" presId="urn:microsoft.com/office/officeart/2005/8/layout/hList1"/>
    <dgm:cxn modelId="{8D08CF26-00FF-F544-B576-A131DA21A422}" type="presOf" srcId="{E8A2F16B-E0CC-0C4E-8CC0-B3E61F7E263E}" destId="{B2DB2D53-F4E7-FD4B-973D-00204D362CA0}" srcOrd="0" destOrd="1" presId="urn:microsoft.com/office/officeart/2005/8/layout/hList1"/>
    <dgm:cxn modelId="{E83BA88F-D724-C744-82A5-4D8FA3E853B9}" srcId="{19DDE004-095A-4946-9FC7-93E61EDD5182}" destId="{05FD2915-F5FB-5447-8BF2-8CE2B89B627C}" srcOrd="1" destOrd="0" parTransId="{0D3E8F04-5AEB-6B43-AF26-9ED63246D9BA}" sibTransId="{FDAF97D9-B25E-5B49-AC80-A73D81767866}"/>
    <dgm:cxn modelId="{35471CFC-7BA7-8C4F-8B95-4E4709C545E8}" srcId="{ECD23506-5D67-6147-BBFC-13B91C3FED31}" destId="{E8A2F16B-E0CC-0C4E-8CC0-B3E61F7E263E}" srcOrd="1" destOrd="0" parTransId="{00332641-8FA9-4B4F-A6CD-4847F420C98A}" sibTransId="{88C03E4E-5819-2C49-9A9F-E425983AED55}"/>
    <dgm:cxn modelId="{FAC9A083-F0B6-8844-801B-7AD3FF6276E3}" type="presOf" srcId="{ECD23506-5D67-6147-BBFC-13B91C3FED31}" destId="{3441E17D-C872-0D45-BEB5-30C827F56F27}" srcOrd="0" destOrd="0" presId="urn:microsoft.com/office/officeart/2005/8/layout/hList1"/>
    <dgm:cxn modelId="{DFBAA511-657C-7942-A331-0B771D923492}" srcId="{19DDE004-095A-4946-9FC7-93E61EDD5182}" destId="{ECD23506-5D67-6147-BBFC-13B91C3FED31}" srcOrd="0" destOrd="0" parTransId="{86550FD7-3A64-F34F-BFB4-04C3FBEDA619}" sibTransId="{6DD7DD11-1A66-6947-BAC5-ACD315F57D80}"/>
    <dgm:cxn modelId="{D81282ED-8156-D843-B478-AA81AB86D663}" srcId="{05FD2915-F5FB-5447-8BF2-8CE2B89B627C}" destId="{D0C57612-1984-0944-B9A3-31A7CCA750B6}" srcOrd="0" destOrd="0" parTransId="{5117A6D3-4BED-244E-BC28-490AB3EF796F}" sibTransId="{9DB80C49-CDB2-CB4D-8A53-80D9B6DABE9D}"/>
    <dgm:cxn modelId="{F4FF4161-89B2-0148-87D4-2C0E473BF82F}" type="presOf" srcId="{05FD2915-F5FB-5447-8BF2-8CE2B89B627C}" destId="{6D512B21-A288-B045-9FDD-9963A098500A}" srcOrd="0" destOrd="0" presId="urn:microsoft.com/office/officeart/2005/8/layout/hList1"/>
    <dgm:cxn modelId="{D919D419-5024-BD4E-906D-B3D34D75E4F3}" type="presParOf" srcId="{6056E7C5-1254-4E42-AAE9-25C7E252B5E8}" destId="{68D7D41B-3FBF-3E45-BBAF-42CF76198526}" srcOrd="0" destOrd="0" presId="urn:microsoft.com/office/officeart/2005/8/layout/hList1"/>
    <dgm:cxn modelId="{CA2CC45B-C169-8A40-A8F5-C76A2EB21DF1}" type="presParOf" srcId="{68D7D41B-3FBF-3E45-BBAF-42CF76198526}" destId="{3441E17D-C872-0D45-BEB5-30C827F56F27}" srcOrd="0" destOrd="0" presId="urn:microsoft.com/office/officeart/2005/8/layout/hList1"/>
    <dgm:cxn modelId="{4CBC66B0-02EE-E841-8859-F1D1D2701FE2}" type="presParOf" srcId="{68D7D41B-3FBF-3E45-BBAF-42CF76198526}" destId="{B2DB2D53-F4E7-FD4B-973D-00204D362CA0}" srcOrd="1" destOrd="0" presId="urn:microsoft.com/office/officeart/2005/8/layout/hList1"/>
    <dgm:cxn modelId="{4321C721-CEED-1440-8DAE-1CCFCE7A16D6}" type="presParOf" srcId="{6056E7C5-1254-4E42-AAE9-25C7E252B5E8}" destId="{EA46A4E2-7714-AD4F-BC8E-8671989044C7}" srcOrd="1" destOrd="0" presId="urn:microsoft.com/office/officeart/2005/8/layout/hList1"/>
    <dgm:cxn modelId="{DBCDA146-CDCC-FE4E-AFC1-30D466142E00}" type="presParOf" srcId="{6056E7C5-1254-4E42-AAE9-25C7E252B5E8}" destId="{4FD78219-C987-D541-8F97-C16F8A4C4097}" srcOrd="2" destOrd="0" presId="urn:microsoft.com/office/officeart/2005/8/layout/hList1"/>
    <dgm:cxn modelId="{9C06FF5E-C4DA-5741-A691-2786100C9020}" type="presParOf" srcId="{4FD78219-C987-D541-8F97-C16F8A4C4097}" destId="{6D512B21-A288-B045-9FDD-9963A098500A}" srcOrd="0" destOrd="0" presId="urn:microsoft.com/office/officeart/2005/8/layout/hList1"/>
    <dgm:cxn modelId="{B095EC8F-AE5A-A142-BB74-2937508937D7}" type="presParOf" srcId="{4FD78219-C987-D541-8F97-C16F8A4C4097}" destId="{34535DD6-5BE4-3F4C-9C6F-64FDDE946E1E}"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A097AD-36DA-8440-96C1-7F03A4CCDEB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2DA3F24-D5D0-344E-8CED-63D9ECDF0225}">
      <dgm:prSet/>
      <dgm:spPr/>
      <dgm:t>
        <a:bodyPr/>
        <a:lstStyle/>
        <a:p>
          <a:pPr rtl="0"/>
          <a:r>
            <a:rPr kumimoji="1" lang="en-US" b="1" dirty="0" smtClean="0"/>
            <a:t>1GHz to 40GHz</a:t>
          </a:r>
          <a:endParaRPr lang="en-US" dirty="0"/>
        </a:p>
      </dgm:t>
    </dgm:pt>
    <dgm:pt modelId="{3A3970E5-96A5-4B44-A2F3-EF06EE77D201}" type="parTrans" cxnId="{64A3A308-D5CE-0948-BB01-BA3475B9FD3F}">
      <dgm:prSet/>
      <dgm:spPr/>
      <dgm:t>
        <a:bodyPr/>
        <a:lstStyle/>
        <a:p>
          <a:endParaRPr lang="en-US"/>
        </a:p>
      </dgm:t>
    </dgm:pt>
    <dgm:pt modelId="{BB577B66-0CF2-604A-8E35-DD8129DE7496}" type="sibTrans" cxnId="{64A3A308-D5CE-0948-BB01-BA3475B9FD3F}">
      <dgm:prSet/>
      <dgm:spPr/>
      <dgm:t>
        <a:bodyPr/>
        <a:lstStyle/>
        <a:p>
          <a:endParaRPr lang="en-US"/>
        </a:p>
      </dgm:t>
    </dgm:pt>
    <dgm:pt modelId="{A5A6771B-46AF-BD4E-9565-0D7D9E4E026E}">
      <dgm:prSet/>
      <dgm:spPr/>
      <dgm:t>
        <a:bodyPr/>
        <a:lstStyle/>
        <a:p>
          <a:pPr rtl="0"/>
          <a:r>
            <a:rPr kumimoji="1" lang="en-US" dirty="0" smtClean="0"/>
            <a:t>Referred to as microwave frequencies</a:t>
          </a:r>
          <a:endParaRPr lang="en-US" dirty="0"/>
        </a:p>
      </dgm:t>
    </dgm:pt>
    <dgm:pt modelId="{880DACA6-2A49-524D-98FB-383008D8F7CB}" type="parTrans" cxnId="{8E868696-4BA4-D542-B105-B3C94D3C97AF}">
      <dgm:prSet/>
      <dgm:spPr/>
      <dgm:t>
        <a:bodyPr/>
        <a:lstStyle/>
        <a:p>
          <a:endParaRPr lang="en-US"/>
        </a:p>
      </dgm:t>
    </dgm:pt>
    <dgm:pt modelId="{1CF08647-0D63-4E4B-8781-F5C5EACEFD28}" type="sibTrans" cxnId="{8E868696-4BA4-D542-B105-B3C94D3C97AF}">
      <dgm:prSet/>
      <dgm:spPr/>
      <dgm:t>
        <a:bodyPr/>
        <a:lstStyle/>
        <a:p>
          <a:endParaRPr lang="en-US"/>
        </a:p>
      </dgm:t>
    </dgm:pt>
    <dgm:pt modelId="{FF1A1E19-0B20-D449-A3A5-8E209185B3C7}">
      <dgm:prSet/>
      <dgm:spPr/>
      <dgm:t>
        <a:bodyPr/>
        <a:lstStyle/>
        <a:p>
          <a:pPr rtl="0"/>
          <a:r>
            <a:rPr kumimoji="1" lang="en-US" dirty="0" smtClean="0"/>
            <a:t>Highly directional beams are possible</a:t>
          </a:r>
          <a:endParaRPr lang="en-US" dirty="0"/>
        </a:p>
      </dgm:t>
    </dgm:pt>
    <dgm:pt modelId="{115C3056-58EB-644F-919A-3971BA4BB671}" type="parTrans" cxnId="{728B30EC-77D3-5642-AE98-2720E4C6D4E4}">
      <dgm:prSet/>
      <dgm:spPr/>
      <dgm:t>
        <a:bodyPr/>
        <a:lstStyle/>
        <a:p>
          <a:endParaRPr lang="en-US"/>
        </a:p>
      </dgm:t>
    </dgm:pt>
    <dgm:pt modelId="{D221AE52-03B2-7143-98EA-ABDB9532B20A}" type="sibTrans" cxnId="{728B30EC-77D3-5642-AE98-2720E4C6D4E4}">
      <dgm:prSet/>
      <dgm:spPr/>
      <dgm:t>
        <a:bodyPr/>
        <a:lstStyle/>
        <a:p>
          <a:endParaRPr lang="en-US"/>
        </a:p>
      </dgm:t>
    </dgm:pt>
    <dgm:pt modelId="{38F9B2FF-E7D5-AE4E-9E83-534A752DE2E6}">
      <dgm:prSet/>
      <dgm:spPr/>
      <dgm:t>
        <a:bodyPr/>
        <a:lstStyle/>
        <a:p>
          <a:pPr rtl="0"/>
          <a:r>
            <a:rPr kumimoji="1" lang="en-US" dirty="0" smtClean="0"/>
            <a:t>Suitable for point to point transmissions</a:t>
          </a:r>
          <a:endParaRPr lang="en-US" dirty="0"/>
        </a:p>
      </dgm:t>
    </dgm:pt>
    <dgm:pt modelId="{4E0C3776-F796-D242-8063-71E672344527}" type="parTrans" cxnId="{14C3B08E-5AE7-A643-A8F4-79D984474455}">
      <dgm:prSet/>
      <dgm:spPr/>
      <dgm:t>
        <a:bodyPr/>
        <a:lstStyle/>
        <a:p>
          <a:endParaRPr lang="en-US"/>
        </a:p>
      </dgm:t>
    </dgm:pt>
    <dgm:pt modelId="{8B23B677-743C-7F4D-A121-2E67B32975BD}" type="sibTrans" cxnId="{14C3B08E-5AE7-A643-A8F4-79D984474455}">
      <dgm:prSet/>
      <dgm:spPr/>
      <dgm:t>
        <a:bodyPr/>
        <a:lstStyle/>
        <a:p>
          <a:endParaRPr lang="en-US"/>
        </a:p>
      </dgm:t>
    </dgm:pt>
    <dgm:pt modelId="{6EA3F908-AF49-4B49-AFB1-ACD6DBB2B60E}">
      <dgm:prSet/>
      <dgm:spPr/>
      <dgm:t>
        <a:bodyPr/>
        <a:lstStyle/>
        <a:p>
          <a:pPr rtl="0"/>
          <a:r>
            <a:rPr kumimoji="1" lang="en-US" dirty="0" smtClean="0"/>
            <a:t>Also used for satellite communications</a:t>
          </a:r>
          <a:endParaRPr lang="en-US" dirty="0"/>
        </a:p>
      </dgm:t>
    </dgm:pt>
    <dgm:pt modelId="{128E4D06-F463-254C-A897-DFABDF533856}" type="parTrans" cxnId="{7AD4F625-D86B-DA45-97D9-E31FC96E35D1}">
      <dgm:prSet/>
      <dgm:spPr/>
      <dgm:t>
        <a:bodyPr/>
        <a:lstStyle/>
        <a:p>
          <a:endParaRPr lang="en-US"/>
        </a:p>
      </dgm:t>
    </dgm:pt>
    <dgm:pt modelId="{9C1F9603-4AE2-9241-93C3-77D44B85DE59}" type="sibTrans" cxnId="{7AD4F625-D86B-DA45-97D9-E31FC96E35D1}">
      <dgm:prSet/>
      <dgm:spPr/>
      <dgm:t>
        <a:bodyPr/>
        <a:lstStyle/>
        <a:p>
          <a:endParaRPr lang="en-US"/>
        </a:p>
      </dgm:t>
    </dgm:pt>
    <dgm:pt modelId="{DDFAB9EE-A5CF-8941-9676-CAB3F0843407}">
      <dgm:prSet/>
      <dgm:spPr/>
      <dgm:t>
        <a:bodyPr/>
        <a:lstStyle/>
        <a:p>
          <a:pPr rtl="0"/>
          <a:r>
            <a:rPr kumimoji="1" lang="en-US" dirty="0" smtClean="0"/>
            <a:t>3</a:t>
          </a:r>
          <a:r>
            <a:rPr kumimoji="1" lang="en-US" b="1" dirty="0" smtClean="0"/>
            <a:t>0MHz to 1GHz</a:t>
          </a:r>
          <a:endParaRPr lang="en-US" dirty="0"/>
        </a:p>
      </dgm:t>
    </dgm:pt>
    <dgm:pt modelId="{0DF0D27D-4A70-E047-A5A6-F0510749C5A5}" type="parTrans" cxnId="{F7E890DE-2B01-AA4C-8170-15E7C8F98488}">
      <dgm:prSet/>
      <dgm:spPr/>
      <dgm:t>
        <a:bodyPr/>
        <a:lstStyle/>
        <a:p>
          <a:endParaRPr lang="en-US"/>
        </a:p>
      </dgm:t>
    </dgm:pt>
    <dgm:pt modelId="{09A2C663-2361-E048-A956-4C0825A38057}" type="sibTrans" cxnId="{F7E890DE-2B01-AA4C-8170-15E7C8F98488}">
      <dgm:prSet/>
      <dgm:spPr/>
      <dgm:t>
        <a:bodyPr/>
        <a:lstStyle/>
        <a:p>
          <a:endParaRPr lang="en-US"/>
        </a:p>
      </dgm:t>
    </dgm:pt>
    <dgm:pt modelId="{A530167B-D287-AA47-A540-5BCA77FB6978}">
      <dgm:prSet/>
      <dgm:spPr/>
      <dgm:t>
        <a:bodyPr/>
        <a:lstStyle/>
        <a:p>
          <a:pPr rtl="0"/>
          <a:r>
            <a:rPr kumimoji="1" lang="en-US" dirty="0" smtClean="0"/>
            <a:t>Suitable for omnidirectional applications</a:t>
          </a:r>
          <a:endParaRPr lang="en-US" dirty="0"/>
        </a:p>
      </dgm:t>
    </dgm:pt>
    <dgm:pt modelId="{80F7D86C-2952-3F49-A65F-2CAC3F3F5C92}" type="parTrans" cxnId="{99498116-4837-BD4B-A5AE-5302FD42D16F}">
      <dgm:prSet/>
      <dgm:spPr/>
      <dgm:t>
        <a:bodyPr/>
        <a:lstStyle/>
        <a:p>
          <a:endParaRPr lang="en-US"/>
        </a:p>
      </dgm:t>
    </dgm:pt>
    <dgm:pt modelId="{02C949F8-0C76-0F40-B1DF-1F0F7F4F1097}" type="sibTrans" cxnId="{99498116-4837-BD4B-A5AE-5302FD42D16F}">
      <dgm:prSet/>
      <dgm:spPr/>
      <dgm:t>
        <a:bodyPr/>
        <a:lstStyle/>
        <a:p>
          <a:endParaRPr lang="en-US"/>
        </a:p>
      </dgm:t>
    </dgm:pt>
    <dgm:pt modelId="{641A20D5-D313-C442-B083-CAD7010F6130}">
      <dgm:prSet/>
      <dgm:spPr/>
      <dgm:t>
        <a:bodyPr/>
        <a:lstStyle/>
        <a:p>
          <a:pPr rtl="0"/>
          <a:r>
            <a:rPr kumimoji="1" lang="en-US" dirty="0" smtClean="0"/>
            <a:t>Referred to as the radio range</a:t>
          </a:r>
          <a:endParaRPr lang="en-US" dirty="0"/>
        </a:p>
      </dgm:t>
    </dgm:pt>
    <dgm:pt modelId="{CC9B164E-8F57-D447-9FB2-6E9EF2C53201}" type="parTrans" cxnId="{6D0A97C2-C316-974D-A8F4-F08EAFD152C1}">
      <dgm:prSet/>
      <dgm:spPr/>
      <dgm:t>
        <a:bodyPr/>
        <a:lstStyle/>
        <a:p>
          <a:endParaRPr lang="en-US"/>
        </a:p>
      </dgm:t>
    </dgm:pt>
    <dgm:pt modelId="{967B02B1-4E1B-C345-AAB3-02CF67C78972}" type="sibTrans" cxnId="{6D0A97C2-C316-974D-A8F4-F08EAFD152C1}">
      <dgm:prSet/>
      <dgm:spPr/>
      <dgm:t>
        <a:bodyPr/>
        <a:lstStyle/>
        <a:p>
          <a:endParaRPr lang="en-US"/>
        </a:p>
      </dgm:t>
    </dgm:pt>
    <dgm:pt modelId="{A2FFC92B-97B6-7649-A576-369C478142AF}">
      <dgm:prSet/>
      <dgm:spPr/>
      <dgm:t>
        <a:bodyPr/>
        <a:lstStyle/>
        <a:p>
          <a:pPr rtl="0"/>
          <a:r>
            <a:rPr kumimoji="1" lang="en-US" b="1" dirty="0" smtClean="0"/>
            <a:t>3 x 10</a:t>
          </a:r>
          <a:r>
            <a:rPr kumimoji="1" lang="en-US" b="1" baseline="30000" dirty="0" smtClean="0"/>
            <a:t>11</a:t>
          </a:r>
          <a:r>
            <a:rPr kumimoji="1" lang="en-US" b="1" dirty="0" smtClean="0"/>
            <a:t> to 2 x 10</a:t>
          </a:r>
          <a:r>
            <a:rPr kumimoji="1" lang="en-US" b="1" baseline="30000" dirty="0" smtClean="0"/>
            <a:t>14</a:t>
          </a:r>
          <a:endParaRPr kumimoji="1" lang="en-US" b="1" dirty="0"/>
        </a:p>
      </dgm:t>
    </dgm:pt>
    <dgm:pt modelId="{5091103A-2B90-4E4E-83AA-9C1AF6659E55}" type="parTrans" cxnId="{101BF515-342F-AF42-B9D4-9D49B50493EE}">
      <dgm:prSet/>
      <dgm:spPr/>
      <dgm:t>
        <a:bodyPr/>
        <a:lstStyle/>
        <a:p>
          <a:endParaRPr lang="en-US"/>
        </a:p>
      </dgm:t>
    </dgm:pt>
    <dgm:pt modelId="{D8E18041-0B2C-E643-9949-F3AECAF1393A}" type="sibTrans" cxnId="{101BF515-342F-AF42-B9D4-9D49B50493EE}">
      <dgm:prSet/>
      <dgm:spPr/>
      <dgm:t>
        <a:bodyPr/>
        <a:lstStyle/>
        <a:p>
          <a:endParaRPr lang="en-US"/>
        </a:p>
      </dgm:t>
    </dgm:pt>
    <dgm:pt modelId="{1F060B31-45D0-2946-B3C6-09024C7DE5B6}">
      <dgm:prSet/>
      <dgm:spPr/>
      <dgm:t>
        <a:bodyPr/>
        <a:lstStyle/>
        <a:p>
          <a:pPr rtl="0"/>
          <a:r>
            <a:rPr kumimoji="1" lang="en-US" dirty="0" smtClean="0"/>
            <a:t>Infrared portion of the spectrum</a:t>
          </a:r>
          <a:endParaRPr lang="en-US" dirty="0"/>
        </a:p>
      </dgm:t>
    </dgm:pt>
    <dgm:pt modelId="{F44EB5C4-EC05-8A43-B87A-089B71A53D34}" type="parTrans" cxnId="{D002BDF6-F418-B844-B11C-B19793997A6E}">
      <dgm:prSet/>
      <dgm:spPr/>
      <dgm:t>
        <a:bodyPr/>
        <a:lstStyle/>
        <a:p>
          <a:endParaRPr lang="en-US"/>
        </a:p>
      </dgm:t>
    </dgm:pt>
    <dgm:pt modelId="{0CBB0029-0E0F-A143-A21F-39A3BA01B168}" type="sibTrans" cxnId="{D002BDF6-F418-B844-B11C-B19793997A6E}">
      <dgm:prSet/>
      <dgm:spPr/>
      <dgm:t>
        <a:bodyPr/>
        <a:lstStyle/>
        <a:p>
          <a:endParaRPr lang="en-US"/>
        </a:p>
      </dgm:t>
    </dgm:pt>
    <dgm:pt modelId="{7D452B6F-665D-9040-BAE1-9D4EB95EA4B0}">
      <dgm:prSet/>
      <dgm:spPr/>
      <dgm:t>
        <a:bodyPr/>
        <a:lstStyle/>
        <a:p>
          <a:pPr rtl="0"/>
          <a:r>
            <a:rPr kumimoji="1" lang="en-US" dirty="0" smtClean="0"/>
            <a:t>Useful to local point-to-point and multipoint applications within confined areas</a:t>
          </a:r>
          <a:endParaRPr lang="en-US" dirty="0"/>
        </a:p>
      </dgm:t>
    </dgm:pt>
    <dgm:pt modelId="{5DFEA5B6-439B-9845-89A3-4D6A4C97185C}" type="parTrans" cxnId="{F4D2863E-2D9B-E840-A544-73E148959443}">
      <dgm:prSet/>
      <dgm:spPr/>
      <dgm:t>
        <a:bodyPr/>
        <a:lstStyle/>
        <a:p>
          <a:endParaRPr lang="en-US"/>
        </a:p>
      </dgm:t>
    </dgm:pt>
    <dgm:pt modelId="{E4E13487-A2F4-8A42-A49E-8B8383D04756}" type="sibTrans" cxnId="{F4D2863E-2D9B-E840-A544-73E148959443}">
      <dgm:prSet/>
      <dgm:spPr/>
      <dgm:t>
        <a:bodyPr/>
        <a:lstStyle/>
        <a:p>
          <a:endParaRPr lang="en-US"/>
        </a:p>
      </dgm:t>
    </dgm:pt>
    <dgm:pt modelId="{72B68576-7DF6-8342-A42D-B8B88133050E}" type="pres">
      <dgm:prSet presAssocID="{0BA097AD-36DA-8440-96C1-7F03A4CCDEBB}" presName="linearFlow" presStyleCnt="0">
        <dgm:presLayoutVars>
          <dgm:dir/>
          <dgm:animLvl val="lvl"/>
          <dgm:resizeHandles val="exact"/>
        </dgm:presLayoutVars>
      </dgm:prSet>
      <dgm:spPr/>
      <dgm:t>
        <a:bodyPr/>
        <a:lstStyle/>
        <a:p>
          <a:endParaRPr lang="en-US"/>
        </a:p>
      </dgm:t>
    </dgm:pt>
    <dgm:pt modelId="{F8FFC26D-AE8F-DE4B-8C98-35120D5E2342}" type="pres">
      <dgm:prSet presAssocID="{72DA3F24-D5D0-344E-8CED-63D9ECDF0225}" presName="composite" presStyleCnt="0"/>
      <dgm:spPr/>
    </dgm:pt>
    <dgm:pt modelId="{903B9493-86F7-7743-A8B7-B842AB86E09B}" type="pres">
      <dgm:prSet presAssocID="{72DA3F24-D5D0-344E-8CED-63D9ECDF0225}" presName="parentText" presStyleLbl="alignNode1" presStyleIdx="0" presStyleCnt="3">
        <dgm:presLayoutVars>
          <dgm:chMax val="1"/>
          <dgm:bulletEnabled val="1"/>
        </dgm:presLayoutVars>
      </dgm:prSet>
      <dgm:spPr/>
      <dgm:t>
        <a:bodyPr/>
        <a:lstStyle/>
        <a:p>
          <a:endParaRPr lang="en-US"/>
        </a:p>
      </dgm:t>
    </dgm:pt>
    <dgm:pt modelId="{E04988E3-FEE8-2041-BE92-1AC664DC76E5}" type="pres">
      <dgm:prSet presAssocID="{72DA3F24-D5D0-344E-8CED-63D9ECDF0225}" presName="descendantText" presStyleLbl="alignAcc1" presStyleIdx="0" presStyleCnt="3">
        <dgm:presLayoutVars>
          <dgm:bulletEnabled val="1"/>
        </dgm:presLayoutVars>
      </dgm:prSet>
      <dgm:spPr/>
      <dgm:t>
        <a:bodyPr/>
        <a:lstStyle/>
        <a:p>
          <a:endParaRPr lang="en-US"/>
        </a:p>
      </dgm:t>
    </dgm:pt>
    <dgm:pt modelId="{5F3759C2-F28E-5145-9E52-DEA58C70A9FC}" type="pres">
      <dgm:prSet presAssocID="{BB577B66-0CF2-604A-8E35-DD8129DE7496}" presName="sp" presStyleCnt="0"/>
      <dgm:spPr/>
    </dgm:pt>
    <dgm:pt modelId="{D3942C6E-D8CA-EC4A-9CD4-67AA00EA850D}" type="pres">
      <dgm:prSet presAssocID="{DDFAB9EE-A5CF-8941-9676-CAB3F0843407}" presName="composite" presStyleCnt="0"/>
      <dgm:spPr/>
    </dgm:pt>
    <dgm:pt modelId="{32AB9C10-B372-EB4D-ACB1-DC64D5A9599A}" type="pres">
      <dgm:prSet presAssocID="{DDFAB9EE-A5CF-8941-9676-CAB3F0843407}" presName="parentText" presStyleLbl="alignNode1" presStyleIdx="1" presStyleCnt="3">
        <dgm:presLayoutVars>
          <dgm:chMax val="1"/>
          <dgm:bulletEnabled val="1"/>
        </dgm:presLayoutVars>
      </dgm:prSet>
      <dgm:spPr/>
      <dgm:t>
        <a:bodyPr/>
        <a:lstStyle/>
        <a:p>
          <a:endParaRPr lang="en-US"/>
        </a:p>
      </dgm:t>
    </dgm:pt>
    <dgm:pt modelId="{BB4AEAAF-8040-AE43-9C6C-D9096F15C830}" type="pres">
      <dgm:prSet presAssocID="{DDFAB9EE-A5CF-8941-9676-CAB3F0843407}" presName="descendantText" presStyleLbl="alignAcc1" presStyleIdx="1" presStyleCnt="3">
        <dgm:presLayoutVars>
          <dgm:bulletEnabled val="1"/>
        </dgm:presLayoutVars>
      </dgm:prSet>
      <dgm:spPr/>
      <dgm:t>
        <a:bodyPr/>
        <a:lstStyle/>
        <a:p>
          <a:endParaRPr lang="en-US"/>
        </a:p>
      </dgm:t>
    </dgm:pt>
    <dgm:pt modelId="{B8D86F01-3228-6942-94D8-728CDB0E86D0}" type="pres">
      <dgm:prSet presAssocID="{09A2C663-2361-E048-A956-4C0825A38057}" presName="sp" presStyleCnt="0"/>
      <dgm:spPr/>
    </dgm:pt>
    <dgm:pt modelId="{1693F873-1418-0B41-9E1E-9D979D500FBA}" type="pres">
      <dgm:prSet presAssocID="{A2FFC92B-97B6-7649-A576-369C478142AF}" presName="composite" presStyleCnt="0"/>
      <dgm:spPr/>
    </dgm:pt>
    <dgm:pt modelId="{23BC180E-39F3-C747-9912-CC6FF7E38099}" type="pres">
      <dgm:prSet presAssocID="{A2FFC92B-97B6-7649-A576-369C478142AF}" presName="parentText" presStyleLbl="alignNode1" presStyleIdx="2" presStyleCnt="3">
        <dgm:presLayoutVars>
          <dgm:chMax val="1"/>
          <dgm:bulletEnabled val="1"/>
        </dgm:presLayoutVars>
      </dgm:prSet>
      <dgm:spPr/>
      <dgm:t>
        <a:bodyPr/>
        <a:lstStyle/>
        <a:p>
          <a:endParaRPr lang="en-US"/>
        </a:p>
      </dgm:t>
    </dgm:pt>
    <dgm:pt modelId="{A5DE8A76-0113-4241-B00D-D968405D8119}" type="pres">
      <dgm:prSet presAssocID="{A2FFC92B-97B6-7649-A576-369C478142AF}" presName="descendantText" presStyleLbl="alignAcc1" presStyleIdx="2" presStyleCnt="3">
        <dgm:presLayoutVars>
          <dgm:bulletEnabled val="1"/>
        </dgm:presLayoutVars>
      </dgm:prSet>
      <dgm:spPr/>
      <dgm:t>
        <a:bodyPr/>
        <a:lstStyle/>
        <a:p>
          <a:endParaRPr lang="en-US"/>
        </a:p>
      </dgm:t>
    </dgm:pt>
  </dgm:ptLst>
  <dgm:cxnLst>
    <dgm:cxn modelId="{D002BDF6-F418-B844-B11C-B19793997A6E}" srcId="{A2FFC92B-97B6-7649-A576-369C478142AF}" destId="{1F060B31-45D0-2946-B3C6-09024C7DE5B6}" srcOrd="0" destOrd="0" parTransId="{F44EB5C4-EC05-8A43-B87A-089B71A53D34}" sibTransId="{0CBB0029-0E0F-A143-A21F-39A3BA01B168}"/>
    <dgm:cxn modelId="{8F56CA11-9864-3D4D-9B96-8C516C0FBA25}" type="presOf" srcId="{0BA097AD-36DA-8440-96C1-7F03A4CCDEBB}" destId="{72B68576-7DF6-8342-A42D-B8B88133050E}" srcOrd="0" destOrd="0" presId="urn:microsoft.com/office/officeart/2005/8/layout/chevron2"/>
    <dgm:cxn modelId="{932368FC-6C87-F547-9064-CDF7FC0D586F}" type="presOf" srcId="{A5A6771B-46AF-BD4E-9565-0D7D9E4E026E}" destId="{E04988E3-FEE8-2041-BE92-1AC664DC76E5}" srcOrd="0" destOrd="0" presId="urn:microsoft.com/office/officeart/2005/8/layout/chevron2"/>
    <dgm:cxn modelId="{5261FD53-72C3-F941-8967-0374C635B80C}" type="presOf" srcId="{FF1A1E19-0B20-D449-A3A5-8E209185B3C7}" destId="{E04988E3-FEE8-2041-BE92-1AC664DC76E5}" srcOrd="0" destOrd="1" presId="urn:microsoft.com/office/officeart/2005/8/layout/chevron2"/>
    <dgm:cxn modelId="{53BA7D20-359F-D24F-8C18-9623CA7111AE}" type="presOf" srcId="{A2FFC92B-97B6-7649-A576-369C478142AF}" destId="{23BC180E-39F3-C747-9912-CC6FF7E38099}" srcOrd="0" destOrd="0" presId="urn:microsoft.com/office/officeart/2005/8/layout/chevron2"/>
    <dgm:cxn modelId="{101BF515-342F-AF42-B9D4-9D49B50493EE}" srcId="{0BA097AD-36DA-8440-96C1-7F03A4CCDEBB}" destId="{A2FFC92B-97B6-7649-A576-369C478142AF}" srcOrd="2" destOrd="0" parTransId="{5091103A-2B90-4E4E-83AA-9C1AF6659E55}" sibTransId="{D8E18041-0B2C-E643-9949-F3AECAF1393A}"/>
    <dgm:cxn modelId="{28D38D4A-6C27-F448-B422-923C666B3C8C}" type="presOf" srcId="{DDFAB9EE-A5CF-8941-9676-CAB3F0843407}" destId="{32AB9C10-B372-EB4D-ACB1-DC64D5A9599A}" srcOrd="0" destOrd="0" presId="urn:microsoft.com/office/officeart/2005/8/layout/chevron2"/>
    <dgm:cxn modelId="{6379C8A0-7377-EC4A-87DD-FDA3C7C9CC28}" type="presOf" srcId="{38F9B2FF-E7D5-AE4E-9E83-534A752DE2E6}" destId="{E04988E3-FEE8-2041-BE92-1AC664DC76E5}" srcOrd="0" destOrd="2" presId="urn:microsoft.com/office/officeart/2005/8/layout/chevron2"/>
    <dgm:cxn modelId="{6D0A97C2-C316-974D-A8F4-F08EAFD152C1}" srcId="{DDFAB9EE-A5CF-8941-9676-CAB3F0843407}" destId="{641A20D5-D313-C442-B083-CAD7010F6130}" srcOrd="1" destOrd="0" parTransId="{CC9B164E-8F57-D447-9FB2-6E9EF2C53201}" sibTransId="{967B02B1-4E1B-C345-AAB3-02CF67C78972}"/>
    <dgm:cxn modelId="{C5AD748B-2247-3A4B-8F13-4D041156A315}" type="presOf" srcId="{641A20D5-D313-C442-B083-CAD7010F6130}" destId="{BB4AEAAF-8040-AE43-9C6C-D9096F15C830}" srcOrd="0" destOrd="1" presId="urn:microsoft.com/office/officeart/2005/8/layout/chevron2"/>
    <dgm:cxn modelId="{64A3A308-D5CE-0948-BB01-BA3475B9FD3F}" srcId="{0BA097AD-36DA-8440-96C1-7F03A4CCDEBB}" destId="{72DA3F24-D5D0-344E-8CED-63D9ECDF0225}" srcOrd="0" destOrd="0" parTransId="{3A3970E5-96A5-4B44-A2F3-EF06EE77D201}" sibTransId="{BB577B66-0CF2-604A-8E35-DD8129DE7496}"/>
    <dgm:cxn modelId="{8E868696-4BA4-D542-B105-B3C94D3C97AF}" srcId="{72DA3F24-D5D0-344E-8CED-63D9ECDF0225}" destId="{A5A6771B-46AF-BD4E-9565-0D7D9E4E026E}" srcOrd="0" destOrd="0" parTransId="{880DACA6-2A49-524D-98FB-383008D8F7CB}" sibTransId="{1CF08647-0D63-4E4B-8781-F5C5EACEFD28}"/>
    <dgm:cxn modelId="{7AD4F625-D86B-DA45-97D9-E31FC96E35D1}" srcId="{72DA3F24-D5D0-344E-8CED-63D9ECDF0225}" destId="{6EA3F908-AF49-4B49-AFB1-ACD6DBB2B60E}" srcOrd="3" destOrd="0" parTransId="{128E4D06-F463-254C-A897-DFABDF533856}" sibTransId="{9C1F9603-4AE2-9241-93C3-77D44B85DE59}"/>
    <dgm:cxn modelId="{F4D2863E-2D9B-E840-A544-73E148959443}" srcId="{A2FFC92B-97B6-7649-A576-369C478142AF}" destId="{7D452B6F-665D-9040-BAE1-9D4EB95EA4B0}" srcOrd="1" destOrd="0" parTransId="{5DFEA5B6-439B-9845-89A3-4D6A4C97185C}" sibTransId="{E4E13487-A2F4-8A42-A49E-8B8383D04756}"/>
    <dgm:cxn modelId="{F4FEE502-6F04-B84E-AE44-8648B72DCA8C}" type="presOf" srcId="{7D452B6F-665D-9040-BAE1-9D4EB95EA4B0}" destId="{A5DE8A76-0113-4241-B00D-D968405D8119}" srcOrd="0" destOrd="1" presId="urn:microsoft.com/office/officeart/2005/8/layout/chevron2"/>
    <dgm:cxn modelId="{12E3B739-6840-C04B-A026-8E021C5325E8}" type="presOf" srcId="{A530167B-D287-AA47-A540-5BCA77FB6978}" destId="{BB4AEAAF-8040-AE43-9C6C-D9096F15C830}" srcOrd="0" destOrd="0" presId="urn:microsoft.com/office/officeart/2005/8/layout/chevron2"/>
    <dgm:cxn modelId="{C32121A8-85BA-A947-97E1-5BFBE2CB4058}" type="presOf" srcId="{6EA3F908-AF49-4B49-AFB1-ACD6DBB2B60E}" destId="{E04988E3-FEE8-2041-BE92-1AC664DC76E5}" srcOrd="0" destOrd="3" presId="urn:microsoft.com/office/officeart/2005/8/layout/chevron2"/>
    <dgm:cxn modelId="{99498116-4837-BD4B-A5AE-5302FD42D16F}" srcId="{DDFAB9EE-A5CF-8941-9676-CAB3F0843407}" destId="{A530167B-D287-AA47-A540-5BCA77FB6978}" srcOrd="0" destOrd="0" parTransId="{80F7D86C-2952-3F49-A65F-2CAC3F3F5C92}" sibTransId="{02C949F8-0C76-0F40-B1DF-1F0F7F4F1097}"/>
    <dgm:cxn modelId="{F7E890DE-2B01-AA4C-8170-15E7C8F98488}" srcId="{0BA097AD-36DA-8440-96C1-7F03A4CCDEBB}" destId="{DDFAB9EE-A5CF-8941-9676-CAB3F0843407}" srcOrd="1" destOrd="0" parTransId="{0DF0D27D-4A70-E047-A5A6-F0510749C5A5}" sibTransId="{09A2C663-2361-E048-A956-4C0825A38057}"/>
    <dgm:cxn modelId="{77CCBFAC-55A8-9145-B2B0-0293AC79D3F0}" type="presOf" srcId="{72DA3F24-D5D0-344E-8CED-63D9ECDF0225}" destId="{903B9493-86F7-7743-A8B7-B842AB86E09B}" srcOrd="0" destOrd="0" presId="urn:microsoft.com/office/officeart/2005/8/layout/chevron2"/>
    <dgm:cxn modelId="{14C3B08E-5AE7-A643-A8F4-79D984474455}" srcId="{72DA3F24-D5D0-344E-8CED-63D9ECDF0225}" destId="{38F9B2FF-E7D5-AE4E-9E83-534A752DE2E6}" srcOrd="2" destOrd="0" parTransId="{4E0C3776-F796-D242-8063-71E672344527}" sibTransId="{8B23B677-743C-7F4D-A121-2E67B32975BD}"/>
    <dgm:cxn modelId="{B98F9B2B-4FB2-5741-B63C-EC332EF51F85}" type="presOf" srcId="{1F060B31-45D0-2946-B3C6-09024C7DE5B6}" destId="{A5DE8A76-0113-4241-B00D-D968405D8119}" srcOrd="0" destOrd="0" presId="urn:microsoft.com/office/officeart/2005/8/layout/chevron2"/>
    <dgm:cxn modelId="{728B30EC-77D3-5642-AE98-2720E4C6D4E4}" srcId="{72DA3F24-D5D0-344E-8CED-63D9ECDF0225}" destId="{FF1A1E19-0B20-D449-A3A5-8E209185B3C7}" srcOrd="1" destOrd="0" parTransId="{115C3056-58EB-644F-919A-3971BA4BB671}" sibTransId="{D221AE52-03B2-7143-98EA-ABDB9532B20A}"/>
    <dgm:cxn modelId="{7456A11A-C115-3B43-B2EC-239E6C0FD30A}" type="presParOf" srcId="{72B68576-7DF6-8342-A42D-B8B88133050E}" destId="{F8FFC26D-AE8F-DE4B-8C98-35120D5E2342}" srcOrd="0" destOrd="0" presId="urn:microsoft.com/office/officeart/2005/8/layout/chevron2"/>
    <dgm:cxn modelId="{770E5554-B7C8-024A-B956-BB6C6FFCB112}" type="presParOf" srcId="{F8FFC26D-AE8F-DE4B-8C98-35120D5E2342}" destId="{903B9493-86F7-7743-A8B7-B842AB86E09B}" srcOrd="0" destOrd="0" presId="urn:microsoft.com/office/officeart/2005/8/layout/chevron2"/>
    <dgm:cxn modelId="{22A13587-C9F6-1A4E-B8AA-DCD0A93326D1}" type="presParOf" srcId="{F8FFC26D-AE8F-DE4B-8C98-35120D5E2342}" destId="{E04988E3-FEE8-2041-BE92-1AC664DC76E5}" srcOrd="1" destOrd="0" presId="urn:microsoft.com/office/officeart/2005/8/layout/chevron2"/>
    <dgm:cxn modelId="{1F16A653-A793-A44C-AC95-CCC290309467}" type="presParOf" srcId="{72B68576-7DF6-8342-A42D-B8B88133050E}" destId="{5F3759C2-F28E-5145-9E52-DEA58C70A9FC}" srcOrd="1" destOrd="0" presId="urn:microsoft.com/office/officeart/2005/8/layout/chevron2"/>
    <dgm:cxn modelId="{CBE6D0F4-F2E2-9B41-80FE-0611D370316A}" type="presParOf" srcId="{72B68576-7DF6-8342-A42D-B8B88133050E}" destId="{D3942C6E-D8CA-EC4A-9CD4-67AA00EA850D}" srcOrd="2" destOrd="0" presId="urn:microsoft.com/office/officeart/2005/8/layout/chevron2"/>
    <dgm:cxn modelId="{36211B6F-2377-8A4F-B4F1-E399055E6625}" type="presParOf" srcId="{D3942C6E-D8CA-EC4A-9CD4-67AA00EA850D}" destId="{32AB9C10-B372-EB4D-ACB1-DC64D5A9599A}" srcOrd="0" destOrd="0" presId="urn:microsoft.com/office/officeart/2005/8/layout/chevron2"/>
    <dgm:cxn modelId="{403AA6D2-35A0-9646-99C8-C2867EB0068B}" type="presParOf" srcId="{D3942C6E-D8CA-EC4A-9CD4-67AA00EA850D}" destId="{BB4AEAAF-8040-AE43-9C6C-D9096F15C830}" srcOrd="1" destOrd="0" presId="urn:microsoft.com/office/officeart/2005/8/layout/chevron2"/>
    <dgm:cxn modelId="{89DD327E-95DC-7D43-B53F-380A15CF14C6}" type="presParOf" srcId="{72B68576-7DF6-8342-A42D-B8B88133050E}" destId="{B8D86F01-3228-6942-94D8-728CDB0E86D0}" srcOrd="3" destOrd="0" presId="urn:microsoft.com/office/officeart/2005/8/layout/chevron2"/>
    <dgm:cxn modelId="{DD97EC9D-BC64-E947-AD16-9FB4A03E6C92}" type="presParOf" srcId="{72B68576-7DF6-8342-A42D-B8B88133050E}" destId="{1693F873-1418-0B41-9E1E-9D979D500FBA}" srcOrd="4" destOrd="0" presId="urn:microsoft.com/office/officeart/2005/8/layout/chevron2"/>
    <dgm:cxn modelId="{86048AE6-564A-D141-936E-AB7DC50CF9C5}" type="presParOf" srcId="{1693F873-1418-0B41-9E1E-9D979D500FBA}" destId="{23BC180E-39F3-C747-9912-CC6FF7E38099}" srcOrd="0" destOrd="0" presId="urn:microsoft.com/office/officeart/2005/8/layout/chevron2"/>
    <dgm:cxn modelId="{C28F0D88-9A9F-634E-B65A-86330796E7C2}" type="presParOf" srcId="{1693F873-1418-0B41-9E1E-9D979D500FBA}" destId="{A5DE8A76-0113-4241-B00D-D968405D8119}"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D258A-6AA6-2A4D-8287-4FA3C78667EC}"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BA568830-DE82-274D-8D94-2829610862F8}">
      <dgm:prSet custT="1"/>
      <dgm:spPr/>
      <dgm:t>
        <a:bodyPr/>
        <a:lstStyle/>
        <a:p>
          <a:pPr rtl="0"/>
          <a:r>
            <a:rPr kumimoji="1" lang="en-GB" sz="1400" dirty="0" smtClean="0"/>
            <a:t>A measure of the directionality of an antenna</a:t>
          </a:r>
          <a:endParaRPr lang="en-GB" sz="1400" dirty="0"/>
        </a:p>
      </dgm:t>
    </dgm:pt>
    <dgm:pt modelId="{D7488546-D585-0646-933A-E02D04422587}" type="parTrans" cxnId="{AB20818A-96BD-5042-968C-4247E3AD0A3B}">
      <dgm:prSet/>
      <dgm:spPr/>
      <dgm:t>
        <a:bodyPr/>
        <a:lstStyle/>
        <a:p>
          <a:endParaRPr lang="en-US"/>
        </a:p>
      </dgm:t>
    </dgm:pt>
    <dgm:pt modelId="{329B6840-1162-7249-A01A-9517259C716B}" type="sibTrans" cxnId="{AB20818A-96BD-5042-968C-4247E3AD0A3B}">
      <dgm:prSet/>
      <dgm:spPr/>
      <dgm:t>
        <a:bodyPr/>
        <a:lstStyle/>
        <a:p>
          <a:endParaRPr lang="en-US"/>
        </a:p>
      </dgm:t>
    </dgm:pt>
    <dgm:pt modelId="{CA6483EE-9B20-7E4F-9A26-436CD036E466}">
      <dgm:prSet custT="1"/>
      <dgm:spPr/>
      <dgm:t>
        <a:bodyPr/>
        <a:lstStyle/>
        <a:p>
          <a:pPr rtl="0"/>
          <a:r>
            <a:rPr kumimoji="1" lang="en-GB" sz="1400" dirty="0" smtClean="0"/>
            <a:t>Defined as the power output in a particular direction </a:t>
          </a:r>
          <a:r>
            <a:rPr kumimoji="1" lang="en-GB" sz="1400" dirty="0" smtClean="0"/>
            <a:t>versus </a:t>
          </a:r>
          <a:r>
            <a:rPr kumimoji="1" lang="en-GB" sz="1400" dirty="0" smtClean="0"/>
            <a:t>that produced by an isotropic antenna</a:t>
          </a:r>
          <a:endParaRPr lang="en-GB" sz="1400" dirty="0"/>
        </a:p>
      </dgm:t>
    </dgm:pt>
    <dgm:pt modelId="{24AF547C-7B21-6F43-9C5F-2CF248532A8B}" type="parTrans" cxnId="{42030FCE-398F-9D40-87C0-95E7CFA7684A}">
      <dgm:prSet/>
      <dgm:spPr/>
      <dgm:t>
        <a:bodyPr/>
        <a:lstStyle/>
        <a:p>
          <a:endParaRPr lang="en-US"/>
        </a:p>
      </dgm:t>
    </dgm:pt>
    <dgm:pt modelId="{1A04B3E8-9F1A-8C43-8740-FD160C467FF9}" type="sibTrans" cxnId="{42030FCE-398F-9D40-87C0-95E7CFA7684A}">
      <dgm:prSet/>
      <dgm:spPr/>
      <dgm:t>
        <a:bodyPr/>
        <a:lstStyle/>
        <a:p>
          <a:endParaRPr lang="en-US"/>
        </a:p>
      </dgm:t>
    </dgm:pt>
    <dgm:pt modelId="{313B8BCE-A737-CA46-B786-0A32930EDFF7}">
      <dgm:prSet custT="1"/>
      <dgm:spPr/>
      <dgm:t>
        <a:bodyPr/>
        <a:lstStyle/>
        <a:p>
          <a:pPr rtl="0"/>
          <a:r>
            <a:rPr kumimoji="1" lang="en-GB" sz="1400" smtClean="0"/>
            <a:t>Measured in decibels (dB)</a:t>
          </a:r>
          <a:endParaRPr lang="en-GB" sz="1400"/>
        </a:p>
      </dgm:t>
    </dgm:pt>
    <dgm:pt modelId="{CB7AB369-3C88-6147-B722-707CD9819B09}" type="parTrans" cxnId="{7A3E007C-3F32-D847-AA4B-06021EACB85C}">
      <dgm:prSet/>
      <dgm:spPr/>
      <dgm:t>
        <a:bodyPr/>
        <a:lstStyle/>
        <a:p>
          <a:endParaRPr lang="en-US"/>
        </a:p>
      </dgm:t>
    </dgm:pt>
    <dgm:pt modelId="{5B53BB84-63C1-3542-824A-A30083157210}" type="sibTrans" cxnId="{7A3E007C-3F32-D847-AA4B-06021EACB85C}">
      <dgm:prSet/>
      <dgm:spPr/>
      <dgm:t>
        <a:bodyPr/>
        <a:lstStyle/>
        <a:p>
          <a:endParaRPr lang="en-US"/>
        </a:p>
      </dgm:t>
    </dgm:pt>
    <dgm:pt modelId="{12F242A2-B845-3A40-A264-27A2B0043EB5}">
      <dgm:prSet custT="1"/>
      <dgm:spPr/>
      <dgm:t>
        <a:bodyPr/>
        <a:lstStyle/>
        <a:p>
          <a:pPr rtl="0"/>
          <a:r>
            <a:rPr kumimoji="1" lang="en-GB" sz="1400" smtClean="0"/>
            <a:t>The increased power radiated in a given direction is at the expense of other directions</a:t>
          </a:r>
          <a:endParaRPr lang="en-GB" sz="1400"/>
        </a:p>
      </dgm:t>
    </dgm:pt>
    <dgm:pt modelId="{8ABADDC0-F5BD-934C-8A58-8CB1F349E520}" type="parTrans" cxnId="{542CF122-9D22-1147-A30C-0CA8E59FC892}">
      <dgm:prSet/>
      <dgm:spPr/>
      <dgm:t>
        <a:bodyPr/>
        <a:lstStyle/>
        <a:p>
          <a:endParaRPr lang="en-US"/>
        </a:p>
      </dgm:t>
    </dgm:pt>
    <dgm:pt modelId="{23E7C9A0-BBA1-D04B-B576-6308B015EDEF}" type="sibTrans" cxnId="{542CF122-9D22-1147-A30C-0CA8E59FC892}">
      <dgm:prSet/>
      <dgm:spPr/>
      <dgm:t>
        <a:bodyPr/>
        <a:lstStyle/>
        <a:p>
          <a:endParaRPr lang="en-US"/>
        </a:p>
      </dgm:t>
    </dgm:pt>
    <dgm:pt modelId="{F9A62293-DDC6-F843-AD21-1608E9ACC795}">
      <dgm:prSet custT="1"/>
      <dgm:spPr/>
      <dgm:t>
        <a:bodyPr/>
        <a:lstStyle/>
        <a:p>
          <a:pPr rtl="0"/>
          <a:r>
            <a:rPr kumimoji="1" lang="en-GB" sz="1400" dirty="0" smtClean="0"/>
            <a:t>Effective area of an antenna is related to the physical size of the antenna and to its shape</a:t>
          </a:r>
          <a:endParaRPr lang="en-GB" sz="1400" dirty="0"/>
        </a:p>
      </dgm:t>
    </dgm:pt>
    <dgm:pt modelId="{B572D47E-E65E-F64F-9EF3-5382CC9A2817}" type="parTrans" cxnId="{CD400921-BCAC-C047-8370-05B9BFA3708C}">
      <dgm:prSet/>
      <dgm:spPr/>
      <dgm:t>
        <a:bodyPr/>
        <a:lstStyle/>
        <a:p>
          <a:endParaRPr lang="en-US"/>
        </a:p>
      </dgm:t>
    </dgm:pt>
    <dgm:pt modelId="{32C40A43-8185-A844-A2C6-6DB96D062173}" type="sibTrans" cxnId="{CD400921-BCAC-C047-8370-05B9BFA3708C}">
      <dgm:prSet/>
      <dgm:spPr/>
      <dgm:t>
        <a:bodyPr/>
        <a:lstStyle/>
        <a:p>
          <a:endParaRPr lang="en-US"/>
        </a:p>
      </dgm:t>
    </dgm:pt>
    <dgm:pt modelId="{4F0BAED3-DC01-8B44-AD1C-165E193393F8}" type="pres">
      <dgm:prSet presAssocID="{232D258A-6AA6-2A4D-8287-4FA3C78667EC}" presName="cycle" presStyleCnt="0">
        <dgm:presLayoutVars>
          <dgm:dir/>
          <dgm:resizeHandles val="exact"/>
        </dgm:presLayoutVars>
      </dgm:prSet>
      <dgm:spPr/>
      <dgm:t>
        <a:bodyPr/>
        <a:lstStyle/>
        <a:p>
          <a:endParaRPr lang="en-US"/>
        </a:p>
      </dgm:t>
    </dgm:pt>
    <dgm:pt modelId="{5CE4FA7B-7945-0D43-AD6F-C9993C241779}" type="pres">
      <dgm:prSet presAssocID="{BA568830-DE82-274D-8D94-2829610862F8}" presName="node" presStyleLbl="node1" presStyleIdx="0" presStyleCnt="5">
        <dgm:presLayoutVars>
          <dgm:bulletEnabled val="1"/>
        </dgm:presLayoutVars>
      </dgm:prSet>
      <dgm:spPr/>
      <dgm:t>
        <a:bodyPr/>
        <a:lstStyle/>
        <a:p>
          <a:endParaRPr lang="en-US"/>
        </a:p>
      </dgm:t>
    </dgm:pt>
    <dgm:pt modelId="{DBDF77F1-37C6-FD47-A988-B350B5AFA4E2}" type="pres">
      <dgm:prSet presAssocID="{BA568830-DE82-274D-8D94-2829610862F8}" presName="spNode" presStyleCnt="0"/>
      <dgm:spPr/>
    </dgm:pt>
    <dgm:pt modelId="{BBBAE4E2-2447-4B45-83B0-5B81F5AABD92}" type="pres">
      <dgm:prSet presAssocID="{329B6840-1162-7249-A01A-9517259C716B}" presName="sibTrans" presStyleLbl="sibTrans1D1" presStyleIdx="0" presStyleCnt="5"/>
      <dgm:spPr/>
      <dgm:t>
        <a:bodyPr/>
        <a:lstStyle/>
        <a:p>
          <a:endParaRPr lang="en-US"/>
        </a:p>
      </dgm:t>
    </dgm:pt>
    <dgm:pt modelId="{8D47FCA5-4AA5-0446-9987-A2F9AA2A0EF5}" type="pres">
      <dgm:prSet presAssocID="{CA6483EE-9B20-7E4F-9A26-436CD036E466}" presName="node" presStyleLbl="node1" presStyleIdx="1" presStyleCnt="5">
        <dgm:presLayoutVars>
          <dgm:bulletEnabled val="1"/>
        </dgm:presLayoutVars>
      </dgm:prSet>
      <dgm:spPr/>
      <dgm:t>
        <a:bodyPr/>
        <a:lstStyle/>
        <a:p>
          <a:endParaRPr lang="en-US"/>
        </a:p>
      </dgm:t>
    </dgm:pt>
    <dgm:pt modelId="{BCC9C504-2444-2B40-99A2-F4D55510E9FF}" type="pres">
      <dgm:prSet presAssocID="{CA6483EE-9B20-7E4F-9A26-436CD036E466}" presName="spNode" presStyleCnt="0"/>
      <dgm:spPr/>
    </dgm:pt>
    <dgm:pt modelId="{E0199633-E159-D24E-9D8E-AA43D00E01A5}" type="pres">
      <dgm:prSet presAssocID="{1A04B3E8-9F1A-8C43-8740-FD160C467FF9}" presName="sibTrans" presStyleLbl="sibTrans1D1" presStyleIdx="1" presStyleCnt="5"/>
      <dgm:spPr/>
      <dgm:t>
        <a:bodyPr/>
        <a:lstStyle/>
        <a:p>
          <a:endParaRPr lang="en-US"/>
        </a:p>
      </dgm:t>
    </dgm:pt>
    <dgm:pt modelId="{5480BC9E-53EA-3A45-B1B6-FF5B0BECB746}" type="pres">
      <dgm:prSet presAssocID="{313B8BCE-A737-CA46-B786-0A32930EDFF7}" presName="node" presStyleLbl="node1" presStyleIdx="2" presStyleCnt="5">
        <dgm:presLayoutVars>
          <dgm:bulletEnabled val="1"/>
        </dgm:presLayoutVars>
      </dgm:prSet>
      <dgm:spPr/>
      <dgm:t>
        <a:bodyPr/>
        <a:lstStyle/>
        <a:p>
          <a:endParaRPr lang="en-US"/>
        </a:p>
      </dgm:t>
    </dgm:pt>
    <dgm:pt modelId="{CAEFB45C-9B4D-D847-B817-DC03E9144674}" type="pres">
      <dgm:prSet presAssocID="{313B8BCE-A737-CA46-B786-0A32930EDFF7}" presName="spNode" presStyleCnt="0"/>
      <dgm:spPr/>
    </dgm:pt>
    <dgm:pt modelId="{3713FD9C-7857-1545-8EEA-D7E05958BF92}" type="pres">
      <dgm:prSet presAssocID="{5B53BB84-63C1-3542-824A-A30083157210}" presName="sibTrans" presStyleLbl="sibTrans1D1" presStyleIdx="2" presStyleCnt="5"/>
      <dgm:spPr/>
      <dgm:t>
        <a:bodyPr/>
        <a:lstStyle/>
        <a:p>
          <a:endParaRPr lang="en-US"/>
        </a:p>
      </dgm:t>
    </dgm:pt>
    <dgm:pt modelId="{7A7736E6-31E8-BC4C-8B59-35FB3614C2B0}" type="pres">
      <dgm:prSet presAssocID="{12F242A2-B845-3A40-A264-27A2B0043EB5}" presName="node" presStyleLbl="node1" presStyleIdx="3" presStyleCnt="5">
        <dgm:presLayoutVars>
          <dgm:bulletEnabled val="1"/>
        </dgm:presLayoutVars>
      </dgm:prSet>
      <dgm:spPr/>
      <dgm:t>
        <a:bodyPr/>
        <a:lstStyle/>
        <a:p>
          <a:endParaRPr lang="en-US"/>
        </a:p>
      </dgm:t>
    </dgm:pt>
    <dgm:pt modelId="{2A6986CA-2DFC-CA4E-AD42-364615A8B9F5}" type="pres">
      <dgm:prSet presAssocID="{12F242A2-B845-3A40-A264-27A2B0043EB5}" presName="spNode" presStyleCnt="0"/>
      <dgm:spPr/>
    </dgm:pt>
    <dgm:pt modelId="{61337192-730F-EB44-BB31-8EC8C96D707D}" type="pres">
      <dgm:prSet presAssocID="{23E7C9A0-BBA1-D04B-B576-6308B015EDEF}" presName="sibTrans" presStyleLbl="sibTrans1D1" presStyleIdx="3" presStyleCnt="5"/>
      <dgm:spPr/>
      <dgm:t>
        <a:bodyPr/>
        <a:lstStyle/>
        <a:p>
          <a:endParaRPr lang="en-US"/>
        </a:p>
      </dgm:t>
    </dgm:pt>
    <dgm:pt modelId="{B0A55FAC-FBAA-7648-9CEF-C58F4AB99486}" type="pres">
      <dgm:prSet presAssocID="{F9A62293-DDC6-F843-AD21-1608E9ACC795}" presName="node" presStyleLbl="node1" presStyleIdx="4" presStyleCnt="5">
        <dgm:presLayoutVars>
          <dgm:bulletEnabled val="1"/>
        </dgm:presLayoutVars>
      </dgm:prSet>
      <dgm:spPr/>
      <dgm:t>
        <a:bodyPr/>
        <a:lstStyle/>
        <a:p>
          <a:endParaRPr lang="en-US"/>
        </a:p>
      </dgm:t>
    </dgm:pt>
    <dgm:pt modelId="{3BA7A808-E14E-1645-8EC2-686228EA1736}" type="pres">
      <dgm:prSet presAssocID="{F9A62293-DDC6-F843-AD21-1608E9ACC795}" presName="spNode" presStyleCnt="0"/>
      <dgm:spPr/>
    </dgm:pt>
    <dgm:pt modelId="{0C48D377-53FF-4C49-B268-0CA0563C1D2A}" type="pres">
      <dgm:prSet presAssocID="{32C40A43-8185-A844-A2C6-6DB96D062173}" presName="sibTrans" presStyleLbl="sibTrans1D1" presStyleIdx="4" presStyleCnt="5"/>
      <dgm:spPr/>
      <dgm:t>
        <a:bodyPr/>
        <a:lstStyle/>
        <a:p>
          <a:endParaRPr lang="en-US"/>
        </a:p>
      </dgm:t>
    </dgm:pt>
  </dgm:ptLst>
  <dgm:cxnLst>
    <dgm:cxn modelId="{4E0492AD-C573-5B49-9BCC-930B7243BABB}" type="presOf" srcId="{1A04B3E8-9F1A-8C43-8740-FD160C467FF9}" destId="{E0199633-E159-D24E-9D8E-AA43D00E01A5}" srcOrd="0" destOrd="0" presId="urn:microsoft.com/office/officeart/2005/8/layout/cycle6"/>
    <dgm:cxn modelId="{CD400921-BCAC-C047-8370-05B9BFA3708C}" srcId="{232D258A-6AA6-2A4D-8287-4FA3C78667EC}" destId="{F9A62293-DDC6-F843-AD21-1608E9ACC795}" srcOrd="4" destOrd="0" parTransId="{B572D47E-E65E-F64F-9EF3-5382CC9A2817}" sibTransId="{32C40A43-8185-A844-A2C6-6DB96D062173}"/>
    <dgm:cxn modelId="{477B3B2A-9A00-1D4E-91D0-2E47D88CF409}" type="presOf" srcId="{CA6483EE-9B20-7E4F-9A26-436CD036E466}" destId="{8D47FCA5-4AA5-0446-9987-A2F9AA2A0EF5}" srcOrd="0" destOrd="0" presId="urn:microsoft.com/office/officeart/2005/8/layout/cycle6"/>
    <dgm:cxn modelId="{05E0C42B-2FF8-4E48-8C38-BCC2B6146B1F}" type="presOf" srcId="{BA568830-DE82-274D-8D94-2829610862F8}" destId="{5CE4FA7B-7945-0D43-AD6F-C9993C241779}" srcOrd="0" destOrd="0" presId="urn:microsoft.com/office/officeart/2005/8/layout/cycle6"/>
    <dgm:cxn modelId="{5AC24A25-A680-7F48-B629-2719032FC876}" type="presOf" srcId="{232D258A-6AA6-2A4D-8287-4FA3C78667EC}" destId="{4F0BAED3-DC01-8B44-AD1C-165E193393F8}" srcOrd="0" destOrd="0" presId="urn:microsoft.com/office/officeart/2005/8/layout/cycle6"/>
    <dgm:cxn modelId="{3CA3CA2E-313F-0E42-9083-50CFB7605154}" type="presOf" srcId="{5B53BB84-63C1-3542-824A-A30083157210}" destId="{3713FD9C-7857-1545-8EEA-D7E05958BF92}" srcOrd="0" destOrd="0" presId="urn:microsoft.com/office/officeart/2005/8/layout/cycle6"/>
    <dgm:cxn modelId="{D4948202-C2EC-6047-AE0B-8DB9B03957C0}" type="presOf" srcId="{32C40A43-8185-A844-A2C6-6DB96D062173}" destId="{0C48D377-53FF-4C49-B268-0CA0563C1D2A}" srcOrd="0" destOrd="0" presId="urn:microsoft.com/office/officeart/2005/8/layout/cycle6"/>
    <dgm:cxn modelId="{AB11A7BC-F87B-4A4C-AAF3-0B248359F1EA}" type="presOf" srcId="{F9A62293-DDC6-F843-AD21-1608E9ACC795}" destId="{B0A55FAC-FBAA-7648-9CEF-C58F4AB99486}" srcOrd="0" destOrd="0" presId="urn:microsoft.com/office/officeart/2005/8/layout/cycle6"/>
    <dgm:cxn modelId="{2FE4ACFD-A4A4-014A-97FC-988E8BC52B16}" type="presOf" srcId="{313B8BCE-A737-CA46-B786-0A32930EDFF7}" destId="{5480BC9E-53EA-3A45-B1B6-FF5B0BECB746}" srcOrd="0" destOrd="0" presId="urn:microsoft.com/office/officeart/2005/8/layout/cycle6"/>
    <dgm:cxn modelId="{AB20818A-96BD-5042-968C-4247E3AD0A3B}" srcId="{232D258A-6AA6-2A4D-8287-4FA3C78667EC}" destId="{BA568830-DE82-274D-8D94-2829610862F8}" srcOrd="0" destOrd="0" parTransId="{D7488546-D585-0646-933A-E02D04422587}" sibTransId="{329B6840-1162-7249-A01A-9517259C716B}"/>
    <dgm:cxn modelId="{7301A274-50F4-3E4A-91B5-AB5F1DD2E1CB}" type="presOf" srcId="{329B6840-1162-7249-A01A-9517259C716B}" destId="{BBBAE4E2-2447-4B45-83B0-5B81F5AABD92}" srcOrd="0" destOrd="0" presId="urn:microsoft.com/office/officeart/2005/8/layout/cycle6"/>
    <dgm:cxn modelId="{542CF122-9D22-1147-A30C-0CA8E59FC892}" srcId="{232D258A-6AA6-2A4D-8287-4FA3C78667EC}" destId="{12F242A2-B845-3A40-A264-27A2B0043EB5}" srcOrd="3" destOrd="0" parTransId="{8ABADDC0-F5BD-934C-8A58-8CB1F349E520}" sibTransId="{23E7C9A0-BBA1-D04B-B576-6308B015EDEF}"/>
    <dgm:cxn modelId="{42030FCE-398F-9D40-87C0-95E7CFA7684A}" srcId="{232D258A-6AA6-2A4D-8287-4FA3C78667EC}" destId="{CA6483EE-9B20-7E4F-9A26-436CD036E466}" srcOrd="1" destOrd="0" parTransId="{24AF547C-7B21-6F43-9C5F-2CF248532A8B}" sibTransId="{1A04B3E8-9F1A-8C43-8740-FD160C467FF9}"/>
    <dgm:cxn modelId="{BA8B6286-50BA-3C48-A5AA-1E575C2D3ECB}" type="presOf" srcId="{12F242A2-B845-3A40-A264-27A2B0043EB5}" destId="{7A7736E6-31E8-BC4C-8B59-35FB3614C2B0}" srcOrd="0" destOrd="0" presId="urn:microsoft.com/office/officeart/2005/8/layout/cycle6"/>
    <dgm:cxn modelId="{4A20E390-D5CC-9F4C-A9CF-9E3D579F662F}" type="presOf" srcId="{23E7C9A0-BBA1-D04B-B576-6308B015EDEF}" destId="{61337192-730F-EB44-BB31-8EC8C96D707D}" srcOrd="0" destOrd="0" presId="urn:microsoft.com/office/officeart/2005/8/layout/cycle6"/>
    <dgm:cxn modelId="{7A3E007C-3F32-D847-AA4B-06021EACB85C}" srcId="{232D258A-6AA6-2A4D-8287-4FA3C78667EC}" destId="{313B8BCE-A737-CA46-B786-0A32930EDFF7}" srcOrd="2" destOrd="0" parTransId="{CB7AB369-3C88-6147-B722-707CD9819B09}" sibTransId="{5B53BB84-63C1-3542-824A-A30083157210}"/>
    <dgm:cxn modelId="{D60B7726-A548-F546-B59C-4D05A54E42B6}" type="presParOf" srcId="{4F0BAED3-DC01-8B44-AD1C-165E193393F8}" destId="{5CE4FA7B-7945-0D43-AD6F-C9993C241779}" srcOrd="0" destOrd="0" presId="urn:microsoft.com/office/officeart/2005/8/layout/cycle6"/>
    <dgm:cxn modelId="{C2A90B5A-F249-9A44-8FA7-650FC71FADAA}" type="presParOf" srcId="{4F0BAED3-DC01-8B44-AD1C-165E193393F8}" destId="{DBDF77F1-37C6-FD47-A988-B350B5AFA4E2}" srcOrd="1" destOrd="0" presId="urn:microsoft.com/office/officeart/2005/8/layout/cycle6"/>
    <dgm:cxn modelId="{8BE52B79-174D-1740-9B00-8E2FEED7A679}" type="presParOf" srcId="{4F0BAED3-DC01-8B44-AD1C-165E193393F8}" destId="{BBBAE4E2-2447-4B45-83B0-5B81F5AABD92}" srcOrd="2" destOrd="0" presId="urn:microsoft.com/office/officeart/2005/8/layout/cycle6"/>
    <dgm:cxn modelId="{3613AF18-E861-164C-BBE1-59323536051E}" type="presParOf" srcId="{4F0BAED3-DC01-8B44-AD1C-165E193393F8}" destId="{8D47FCA5-4AA5-0446-9987-A2F9AA2A0EF5}" srcOrd="3" destOrd="0" presId="urn:microsoft.com/office/officeart/2005/8/layout/cycle6"/>
    <dgm:cxn modelId="{C392CE86-FD63-FE4F-99FD-8218676B0AED}" type="presParOf" srcId="{4F0BAED3-DC01-8B44-AD1C-165E193393F8}" destId="{BCC9C504-2444-2B40-99A2-F4D55510E9FF}" srcOrd="4" destOrd="0" presId="urn:microsoft.com/office/officeart/2005/8/layout/cycle6"/>
    <dgm:cxn modelId="{BC2D4B59-27C4-3C4A-B690-F985F7C52DA7}" type="presParOf" srcId="{4F0BAED3-DC01-8B44-AD1C-165E193393F8}" destId="{E0199633-E159-D24E-9D8E-AA43D00E01A5}" srcOrd="5" destOrd="0" presId="urn:microsoft.com/office/officeart/2005/8/layout/cycle6"/>
    <dgm:cxn modelId="{15C05F49-78EF-A84F-B55C-C2DC78920C1D}" type="presParOf" srcId="{4F0BAED3-DC01-8B44-AD1C-165E193393F8}" destId="{5480BC9E-53EA-3A45-B1B6-FF5B0BECB746}" srcOrd="6" destOrd="0" presId="urn:microsoft.com/office/officeart/2005/8/layout/cycle6"/>
    <dgm:cxn modelId="{ABAF6D00-1953-5E4D-8585-7445B04F0998}" type="presParOf" srcId="{4F0BAED3-DC01-8B44-AD1C-165E193393F8}" destId="{CAEFB45C-9B4D-D847-B817-DC03E9144674}" srcOrd="7" destOrd="0" presId="urn:microsoft.com/office/officeart/2005/8/layout/cycle6"/>
    <dgm:cxn modelId="{953171AE-036A-254A-8F0D-AD72B3AA7D4C}" type="presParOf" srcId="{4F0BAED3-DC01-8B44-AD1C-165E193393F8}" destId="{3713FD9C-7857-1545-8EEA-D7E05958BF92}" srcOrd="8" destOrd="0" presId="urn:microsoft.com/office/officeart/2005/8/layout/cycle6"/>
    <dgm:cxn modelId="{1EDC585E-77C8-EC43-92DE-E7A69F037D8C}" type="presParOf" srcId="{4F0BAED3-DC01-8B44-AD1C-165E193393F8}" destId="{7A7736E6-31E8-BC4C-8B59-35FB3614C2B0}" srcOrd="9" destOrd="0" presId="urn:microsoft.com/office/officeart/2005/8/layout/cycle6"/>
    <dgm:cxn modelId="{A4DD6967-FD77-C745-ACB6-ADB6EEF961A0}" type="presParOf" srcId="{4F0BAED3-DC01-8B44-AD1C-165E193393F8}" destId="{2A6986CA-2DFC-CA4E-AD42-364615A8B9F5}" srcOrd="10" destOrd="0" presId="urn:microsoft.com/office/officeart/2005/8/layout/cycle6"/>
    <dgm:cxn modelId="{E99842E8-A1A3-E54B-B71B-D7021C485DEC}" type="presParOf" srcId="{4F0BAED3-DC01-8B44-AD1C-165E193393F8}" destId="{61337192-730F-EB44-BB31-8EC8C96D707D}" srcOrd="11" destOrd="0" presId="urn:microsoft.com/office/officeart/2005/8/layout/cycle6"/>
    <dgm:cxn modelId="{AC52DA6B-CC22-4D40-AF8F-9FA0F59677B8}" type="presParOf" srcId="{4F0BAED3-DC01-8B44-AD1C-165E193393F8}" destId="{B0A55FAC-FBAA-7648-9CEF-C58F4AB99486}" srcOrd="12" destOrd="0" presId="urn:microsoft.com/office/officeart/2005/8/layout/cycle6"/>
    <dgm:cxn modelId="{633C7F24-4F76-244F-8EDE-4485E2B48A8E}" type="presParOf" srcId="{4F0BAED3-DC01-8B44-AD1C-165E193393F8}" destId="{3BA7A808-E14E-1645-8EC2-686228EA1736}" srcOrd="13" destOrd="0" presId="urn:microsoft.com/office/officeart/2005/8/layout/cycle6"/>
    <dgm:cxn modelId="{C08AE077-AE2C-3942-A4FD-A62F133B056C}" type="presParOf" srcId="{4F0BAED3-DC01-8B44-AD1C-165E193393F8}" destId="{0C48D377-53FF-4C49-B268-0CA0563C1D2A}" srcOrd="14" destOrd="0" presId="urn:microsoft.com/office/officeart/2005/8/layout/cycle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D8EA51-4C01-5A42-BE3C-4E05AA0F804F}" type="doc">
      <dgm:prSet loTypeId="urn:microsoft.com/office/officeart/2005/8/layout/cycle3" loCatId="" qsTypeId="urn:microsoft.com/office/officeart/2005/8/quickstyle/3D4" qsCatId="3D" csTypeId="urn:microsoft.com/office/officeart/2005/8/colors/accent1_2" csCatId="accent1"/>
      <dgm:spPr/>
      <dgm:t>
        <a:bodyPr/>
        <a:lstStyle/>
        <a:p>
          <a:endParaRPr lang="en-US"/>
        </a:p>
      </dgm:t>
    </dgm:pt>
    <dgm:pt modelId="{23FAB0C8-45C0-7948-BB95-4E713984667E}">
      <dgm:prSet custT="1"/>
      <dgm:spPr/>
      <dgm:t>
        <a:bodyPr/>
        <a:lstStyle/>
        <a:p>
          <a:pPr rtl="0"/>
          <a:r>
            <a:rPr lang="en-US" sz="1400" dirty="0" smtClean="0"/>
            <a:t>Most common type is the parabolic “dish”</a:t>
          </a:r>
          <a:endParaRPr lang="en-US" sz="1400" dirty="0"/>
        </a:p>
      </dgm:t>
    </dgm:pt>
    <dgm:pt modelId="{39FCFD2F-76EB-864C-A635-1DF4318FAB3E}" type="parTrans" cxnId="{22255C68-5CC3-074B-8471-55550D0F3068}">
      <dgm:prSet/>
      <dgm:spPr/>
      <dgm:t>
        <a:bodyPr/>
        <a:lstStyle/>
        <a:p>
          <a:endParaRPr lang="en-US"/>
        </a:p>
      </dgm:t>
    </dgm:pt>
    <dgm:pt modelId="{217F35F0-BCAE-2144-B1ED-90295F9CED0B}" type="sibTrans" cxnId="{22255C68-5CC3-074B-8471-55550D0F3068}">
      <dgm:prSet/>
      <dgm:spPr/>
      <dgm:t>
        <a:bodyPr/>
        <a:lstStyle/>
        <a:p>
          <a:endParaRPr lang="en-US"/>
        </a:p>
      </dgm:t>
    </dgm:pt>
    <dgm:pt modelId="{EB846CE6-40AD-894E-9782-C5C030C03F47}">
      <dgm:prSet custT="1"/>
      <dgm:spPr/>
      <dgm:t>
        <a:bodyPr/>
        <a:lstStyle/>
        <a:p>
          <a:pPr rtl="0"/>
          <a:r>
            <a:rPr lang="en-US" sz="1400" dirty="0" smtClean="0"/>
            <a:t>Typical size is about 3 m in diameter</a:t>
          </a:r>
          <a:endParaRPr lang="en-US" sz="1400" dirty="0"/>
        </a:p>
      </dgm:t>
    </dgm:pt>
    <dgm:pt modelId="{8D31A9A2-74B1-4B47-83EE-8759461300F4}" type="parTrans" cxnId="{57C578DF-E710-3C47-9A0E-B31C024586BA}">
      <dgm:prSet/>
      <dgm:spPr/>
      <dgm:t>
        <a:bodyPr/>
        <a:lstStyle/>
        <a:p>
          <a:endParaRPr lang="en-US"/>
        </a:p>
      </dgm:t>
    </dgm:pt>
    <dgm:pt modelId="{A20B9710-72F5-664D-9479-7C31EA928B3C}" type="sibTrans" cxnId="{57C578DF-E710-3C47-9A0E-B31C024586BA}">
      <dgm:prSet/>
      <dgm:spPr/>
      <dgm:t>
        <a:bodyPr/>
        <a:lstStyle/>
        <a:p>
          <a:endParaRPr lang="en-US"/>
        </a:p>
      </dgm:t>
    </dgm:pt>
    <dgm:pt modelId="{66466F1C-7D0B-AA4D-8133-83B88B9CD661}">
      <dgm:prSet custT="1"/>
      <dgm:spPr/>
      <dgm:t>
        <a:bodyPr/>
        <a:lstStyle/>
        <a:p>
          <a:pPr rtl="0"/>
          <a:r>
            <a:rPr lang="en-US" sz="1400" dirty="0" smtClean="0"/>
            <a:t>Antenna is fixed rigidly and focuses a narrow beam to achieve line-of-sight transmission to the receiving antenna</a:t>
          </a:r>
          <a:endParaRPr lang="en-US" sz="1400" dirty="0"/>
        </a:p>
      </dgm:t>
    </dgm:pt>
    <dgm:pt modelId="{CB270DA0-3B8D-C440-850B-A3759CF9C756}" type="parTrans" cxnId="{453F53C2-1744-044D-AF16-900E2643DDAB}">
      <dgm:prSet/>
      <dgm:spPr/>
      <dgm:t>
        <a:bodyPr/>
        <a:lstStyle/>
        <a:p>
          <a:endParaRPr lang="en-US"/>
        </a:p>
      </dgm:t>
    </dgm:pt>
    <dgm:pt modelId="{4860A3B7-EE08-A948-9C81-51681DA0F91D}" type="sibTrans" cxnId="{453F53C2-1744-044D-AF16-900E2643DDAB}">
      <dgm:prSet/>
      <dgm:spPr/>
      <dgm:t>
        <a:bodyPr/>
        <a:lstStyle/>
        <a:p>
          <a:endParaRPr lang="en-US"/>
        </a:p>
      </dgm:t>
    </dgm:pt>
    <dgm:pt modelId="{A251239F-FD63-C74D-A271-6B259C281A50}">
      <dgm:prSet custT="1"/>
      <dgm:spPr/>
      <dgm:t>
        <a:bodyPr/>
        <a:lstStyle/>
        <a:p>
          <a:pPr rtl="0"/>
          <a:r>
            <a:rPr lang="en-US" sz="1400" smtClean="0"/>
            <a:t>Usually located at substantial heights above ground level</a:t>
          </a:r>
          <a:endParaRPr lang="en-US" sz="1400"/>
        </a:p>
      </dgm:t>
    </dgm:pt>
    <dgm:pt modelId="{57B1BD80-EF7C-EA42-85AD-C7B9C935B962}" type="parTrans" cxnId="{C4FE129F-F0A2-4D42-9E23-A5126B0A2988}">
      <dgm:prSet/>
      <dgm:spPr/>
      <dgm:t>
        <a:bodyPr/>
        <a:lstStyle/>
        <a:p>
          <a:endParaRPr lang="en-US"/>
        </a:p>
      </dgm:t>
    </dgm:pt>
    <dgm:pt modelId="{4537E804-121C-A64D-A72C-650D7DDC82D4}" type="sibTrans" cxnId="{C4FE129F-F0A2-4D42-9E23-A5126B0A2988}">
      <dgm:prSet/>
      <dgm:spPr/>
      <dgm:t>
        <a:bodyPr/>
        <a:lstStyle/>
        <a:p>
          <a:endParaRPr lang="en-US"/>
        </a:p>
      </dgm:t>
    </dgm:pt>
    <dgm:pt modelId="{11EAE8D6-FCA6-C242-B5AB-4EB73E8581F8}">
      <dgm:prSet custT="1"/>
      <dgm:spPr/>
      <dgm:t>
        <a:bodyPr/>
        <a:lstStyle/>
        <a:p>
          <a:pPr rtl="0"/>
          <a:r>
            <a:rPr lang="en-US" sz="1400" dirty="0" smtClean="0"/>
            <a:t>A series of microwave relay towers is used to achieve long-distance transmission</a:t>
          </a:r>
          <a:endParaRPr lang="en-US" sz="1400" dirty="0"/>
        </a:p>
      </dgm:t>
    </dgm:pt>
    <dgm:pt modelId="{407D868B-F511-3243-8A61-8F06C8DFAD0C}" type="parTrans" cxnId="{CE8FBFB1-01B0-9746-B03F-5CCB954C3F67}">
      <dgm:prSet/>
      <dgm:spPr/>
      <dgm:t>
        <a:bodyPr/>
        <a:lstStyle/>
        <a:p>
          <a:endParaRPr lang="en-US"/>
        </a:p>
      </dgm:t>
    </dgm:pt>
    <dgm:pt modelId="{3ACD873C-2634-4B4B-A6D2-F65C4C837840}" type="sibTrans" cxnId="{CE8FBFB1-01B0-9746-B03F-5CCB954C3F67}">
      <dgm:prSet/>
      <dgm:spPr/>
      <dgm:t>
        <a:bodyPr/>
        <a:lstStyle/>
        <a:p>
          <a:endParaRPr lang="en-US"/>
        </a:p>
      </dgm:t>
    </dgm:pt>
    <dgm:pt modelId="{2DE34780-755B-4246-8563-FC47ACC581CB}" type="pres">
      <dgm:prSet presAssocID="{4DD8EA51-4C01-5A42-BE3C-4E05AA0F804F}" presName="Name0" presStyleCnt="0">
        <dgm:presLayoutVars>
          <dgm:dir/>
          <dgm:resizeHandles val="exact"/>
        </dgm:presLayoutVars>
      </dgm:prSet>
      <dgm:spPr/>
      <dgm:t>
        <a:bodyPr/>
        <a:lstStyle/>
        <a:p>
          <a:endParaRPr lang="en-US"/>
        </a:p>
      </dgm:t>
    </dgm:pt>
    <dgm:pt modelId="{ECC76E3C-0535-4347-944E-FD02A1EA4F62}" type="pres">
      <dgm:prSet presAssocID="{4DD8EA51-4C01-5A42-BE3C-4E05AA0F804F}" presName="cycle" presStyleCnt="0"/>
      <dgm:spPr/>
    </dgm:pt>
    <dgm:pt modelId="{6899B84F-D07D-F846-B7A7-F66F478EF187}" type="pres">
      <dgm:prSet presAssocID="{23FAB0C8-45C0-7948-BB95-4E713984667E}" presName="nodeFirstNode" presStyleLbl="node1" presStyleIdx="0" presStyleCnt="5">
        <dgm:presLayoutVars>
          <dgm:bulletEnabled val="1"/>
        </dgm:presLayoutVars>
      </dgm:prSet>
      <dgm:spPr/>
      <dgm:t>
        <a:bodyPr/>
        <a:lstStyle/>
        <a:p>
          <a:endParaRPr lang="en-US"/>
        </a:p>
      </dgm:t>
    </dgm:pt>
    <dgm:pt modelId="{EDFFEFCE-3003-C848-B11E-31F41A83B58B}" type="pres">
      <dgm:prSet presAssocID="{217F35F0-BCAE-2144-B1ED-90295F9CED0B}" presName="sibTransFirstNode" presStyleLbl="bgShp" presStyleIdx="0" presStyleCnt="1"/>
      <dgm:spPr/>
      <dgm:t>
        <a:bodyPr/>
        <a:lstStyle/>
        <a:p>
          <a:endParaRPr lang="en-US"/>
        </a:p>
      </dgm:t>
    </dgm:pt>
    <dgm:pt modelId="{2C434375-C03F-014B-902A-D55F54E0B395}" type="pres">
      <dgm:prSet presAssocID="{EB846CE6-40AD-894E-9782-C5C030C03F47}" presName="nodeFollowingNodes" presStyleLbl="node1" presStyleIdx="1" presStyleCnt="5">
        <dgm:presLayoutVars>
          <dgm:bulletEnabled val="1"/>
        </dgm:presLayoutVars>
      </dgm:prSet>
      <dgm:spPr/>
      <dgm:t>
        <a:bodyPr/>
        <a:lstStyle/>
        <a:p>
          <a:endParaRPr lang="en-US"/>
        </a:p>
      </dgm:t>
    </dgm:pt>
    <dgm:pt modelId="{B08E1800-DCB2-5645-8232-741F7FD695D8}" type="pres">
      <dgm:prSet presAssocID="{66466F1C-7D0B-AA4D-8133-83B88B9CD661}" presName="nodeFollowingNodes" presStyleLbl="node1" presStyleIdx="2" presStyleCnt="5">
        <dgm:presLayoutVars>
          <dgm:bulletEnabled val="1"/>
        </dgm:presLayoutVars>
      </dgm:prSet>
      <dgm:spPr/>
      <dgm:t>
        <a:bodyPr/>
        <a:lstStyle/>
        <a:p>
          <a:endParaRPr lang="en-US"/>
        </a:p>
      </dgm:t>
    </dgm:pt>
    <dgm:pt modelId="{A9D84538-E283-4B40-BB88-046C23B92336}" type="pres">
      <dgm:prSet presAssocID="{A251239F-FD63-C74D-A271-6B259C281A50}" presName="nodeFollowingNodes" presStyleLbl="node1" presStyleIdx="3" presStyleCnt="5">
        <dgm:presLayoutVars>
          <dgm:bulletEnabled val="1"/>
        </dgm:presLayoutVars>
      </dgm:prSet>
      <dgm:spPr/>
      <dgm:t>
        <a:bodyPr/>
        <a:lstStyle/>
        <a:p>
          <a:endParaRPr lang="en-US"/>
        </a:p>
      </dgm:t>
    </dgm:pt>
    <dgm:pt modelId="{E29EAFFC-5F98-7E4E-9BFC-97DE2242C92B}" type="pres">
      <dgm:prSet presAssocID="{11EAE8D6-FCA6-C242-B5AB-4EB73E8581F8}" presName="nodeFollowingNodes" presStyleLbl="node1" presStyleIdx="4" presStyleCnt="5">
        <dgm:presLayoutVars>
          <dgm:bulletEnabled val="1"/>
        </dgm:presLayoutVars>
      </dgm:prSet>
      <dgm:spPr/>
      <dgm:t>
        <a:bodyPr/>
        <a:lstStyle/>
        <a:p>
          <a:endParaRPr lang="en-US"/>
        </a:p>
      </dgm:t>
    </dgm:pt>
  </dgm:ptLst>
  <dgm:cxnLst>
    <dgm:cxn modelId="{7F9A8805-3311-764E-BE17-A362553C64EE}" type="presOf" srcId="{66466F1C-7D0B-AA4D-8133-83B88B9CD661}" destId="{B08E1800-DCB2-5645-8232-741F7FD695D8}" srcOrd="0" destOrd="0" presId="urn:microsoft.com/office/officeart/2005/8/layout/cycle3"/>
    <dgm:cxn modelId="{74742C46-57B6-DB4F-86A8-D80C3B166C56}" type="presOf" srcId="{11EAE8D6-FCA6-C242-B5AB-4EB73E8581F8}" destId="{E29EAFFC-5F98-7E4E-9BFC-97DE2242C92B}" srcOrd="0" destOrd="0" presId="urn:microsoft.com/office/officeart/2005/8/layout/cycle3"/>
    <dgm:cxn modelId="{CE8FBFB1-01B0-9746-B03F-5CCB954C3F67}" srcId="{4DD8EA51-4C01-5A42-BE3C-4E05AA0F804F}" destId="{11EAE8D6-FCA6-C242-B5AB-4EB73E8581F8}" srcOrd="4" destOrd="0" parTransId="{407D868B-F511-3243-8A61-8F06C8DFAD0C}" sibTransId="{3ACD873C-2634-4B4B-A6D2-F65C4C837840}"/>
    <dgm:cxn modelId="{57C578DF-E710-3C47-9A0E-B31C024586BA}" srcId="{4DD8EA51-4C01-5A42-BE3C-4E05AA0F804F}" destId="{EB846CE6-40AD-894E-9782-C5C030C03F47}" srcOrd="1" destOrd="0" parTransId="{8D31A9A2-74B1-4B47-83EE-8759461300F4}" sibTransId="{A20B9710-72F5-664D-9479-7C31EA928B3C}"/>
    <dgm:cxn modelId="{AEF0DA5B-F489-B740-8B6D-34C16EB51E48}" type="presOf" srcId="{EB846CE6-40AD-894E-9782-C5C030C03F47}" destId="{2C434375-C03F-014B-902A-D55F54E0B395}" srcOrd="0" destOrd="0" presId="urn:microsoft.com/office/officeart/2005/8/layout/cycle3"/>
    <dgm:cxn modelId="{71FA2987-B9B2-B240-BD40-C0D4B307CA49}" type="presOf" srcId="{217F35F0-BCAE-2144-B1ED-90295F9CED0B}" destId="{EDFFEFCE-3003-C848-B11E-31F41A83B58B}" srcOrd="0" destOrd="0" presId="urn:microsoft.com/office/officeart/2005/8/layout/cycle3"/>
    <dgm:cxn modelId="{DE9749DA-2091-4D46-9697-B7D2B02FCBDA}" type="presOf" srcId="{4DD8EA51-4C01-5A42-BE3C-4E05AA0F804F}" destId="{2DE34780-755B-4246-8563-FC47ACC581CB}" srcOrd="0" destOrd="0" presId="urn:microsoft.com/office/officeart/2005/8/layout/cycle3"/>
    <dgm:cxn modelId="{C4FE129F-F0A2-4D42-9E23-A5126B0A2988}" srcId="{4DD8EA51-4C01-5A42-BE3C-4E05AA0F804F}" destId="{A251239F-FD63-C74D-A271-6B259C281A50}" srcOrd="3" destOrd="0" parTransId="{57B1BD80-EF7C-EA42-85AD-C7B9C935B962}" sibTransId="{4537E804-121C-A64D-A72C-650D7DDC82D4}"/>
    <dgm:cxn modelId="{A3280C8E-A308-F042-8062-4DCD46021C0C}" type="presOf" srcId="{A251239F-FD63-C74D-A271-6B259C281A50}" destId="{A9D84538-E283-4B40-BB88-046C23B92336}" srcOrd="0" destOrd="0" presId="urn:microsoft.com/office/officeart/2005/8/layout/cycle3"/>
    <dgm:cxn modelId="{22255C68-5CC3-074B-8471-55550D0F3068}" srcId="{4DD8EA51-4C01-5A42-BE3C-4E05AA0F804F}" destId="{23FAB0C8-45C0-7948-BB95-4E713984667E}" srcOrd="0" destOrd="0" parTransId="{39FCFD2F-76EB-864C-A635-1DF4318FAB3E}" sibTransId="{217F35F0-BCAE-2144-B1ED-90295F9CED0B}"/>
    <dgm:cxn modelId="{453F53C2-1744-044D-AF16-900E2643DDAB}" srcId="{4DD8EA51-4C01-5A42-BE3C-4E05AA0F804F}" destId="{66466F1C-7D0B-AA4D-8133-83B88B9CD661}" srcOrd="2" destOrd="0" parTransId="{CB270DA0-3B8D-C440-850B-A3759CF9C756}" sibTransId="{4860A3B7-EE08-A948-9C81-51681DA0F91D}"/>
    <dgm:cxn modelId="{DD4BD496-FA7A-E748-89D1-E381F1955FC4}" type="presOf" srcId="{23FAB0C8-45C0-7948-BB95-4E713984667E}" destId="{6899B84F-D07D-F846-B7A7-F66F478EF187}" srcOrd="0" destOrd="0" presId="urn:microsoft.com/office/officeart/2005/8/layout/cycle3"/>
    <dgm:cxn modelId="{3DDC9A64-B1C3-C24A-8145-BC88AAE04316}" type="presParOf" srcId="{2DE34780-755B-4246-8563-FC47ACC581CB}" destId="{ECC76E3C-0535-4347-944E-FD02A1EA4F62}" srcOrd="0" destOrd="0" presId="urn:microsoft.com/office/officeart/2005/8/layout/cycle3"/>
    <dgm:cxn modelId="{BF1949EA-D72E-694D-8F38-B09352E6A772}" type="presParOf" srcId="{ECC76E3C-0535-4347-944E-FD02A1EA4F62}" destId="{6899B84F-D07D-F846-B7A7-F66F478EF187}" srcOrd="0" destOrd="0" presId="urn:microsoft.com/office/officeart/2005/8/layout/cycle3"/>
    <dgm:cxn modelId="{AF7594A8-8029-FE46-AED7-1EBB441AE92B}" type="presParOf" srcId="{ECC76E3C-0535-4347-944E-FD02A1EA4F62}" destId="{EDFFEFCE-3003-C848-B11E-31F41A83B58B}" srcOrd="1" destOrd="0" presId="urn:microsoft.com/office/officeart/2005/8/layout/cycle3"/>
    <dgm:cxn modelId="{C1A7B383-F54D-E146-9683-462398487D67}" type="presParOf" srcId="{ECC76E3C-0535-4347-944E-FD02A1EA4F62}" destId="{2C434375-C03F-014B-902A-D55F54E0B395}" srcOrd="2" destOrd="0" presId="urn:microsoft.com/office/officeart/2005/8/layout/cycle3"/>
    <dgm:cxn modelId="{C22F99D7-5F75-B747-AEDF-BB8D760454FA}" type="presParOf" srcId="{ECC76E3C-0535-4347-944E-FD02A1EA4F62}" destId="{B08E1800-DCB2-5645-8232-741F7FD695D8}" srcOrd="3" destOrd="0" presId="urn:microsoft.com/office/officeart/2005/8/layout/cycle3"/>
    <dgm:cxn modelId="{D256102E-3FB8-734D-8CA2-29C90B3E2406}" type="presParOf" srcId="{ECC76E3C-0535-4347-944E-FD02A1EA4F62}" destId="{A9D84538-E283-4B40-BB88-046C23B92336}" srcOrd="4" destOrd="0" presId="urn:microsoft.com/office/officeart/2005/8/layout/cycle3"/>
    <dgm:cxn modelId="{2508AC76-0F61-4940-BC5C-3C8B7F2D29CA}" type="presParOf" srcId="{ECC76E3C-0535-4347-944E-FD02A1EA4F62}" destId="{E29EAFFC-5F98-7E4E-9BFC-97DE2242C92B}" srcOrd="5"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3BA01F-287F-6C45-B9F3-EFCAC0DE64D3}" type="doc">
      <dgm:prSet loTypeId="urn:microsoft.com/office/officeart/2005/8/layout/cycle4#1" loCatId="" qsTypeId="urn:microsoft.com/office/officeart/2005/8/quickstyle/simple4" qsCatId="simple" csTypeId="urn:microsoft.com/office/officeart/2005/8/colors/accent1_2" csCatId="accent1" phldr="1"/>
      <dgm:spPr/>
      <dgm:t>
        <a:bodyPr/>
        <a:lstStyle/>
        <a:p>
          <a:endParaRPr lang="en-US"/>
        </a:p>
      </dgm:t>
    </dgm:pt>
    <dgm:pt modelId="{E2E94D6B-F307-6B49-AD36-2118A26A08C5}">
      <dgm:prSet phldrT="[Text]"/>
      <dgm:spPr/>
      <dgm:t>
        <a:bodyPr/>
        <a:lstStyle/>
        <a:p>
          <a:r>
            <a:rPr kumimoji="1" lang="en-US" dirty="0" smtClean="0">
              <a:solidFill>
                <a:schemeClr val="bg2">
                  <a:lumMod val="50000"/>
                </a:schemeClr>
              </a:solidFill>
            </a:rPr>
            <a:t>Long-distance telephone transmission</a:t>
          </a:r>
          <a:endParaRPr lang="en-US" dirty="0">
            <a:solidFill>
              <a:schemeClr val="bg2">
                <a:lumMod val="50000"/>
              </a:schemeClr>
            </a:solidFill>
          </a:endParaRPr>
        </a:p>
      </dgm:t>
    </dgm:pt>
    <dgm:pt modelId="{2EEE8B6E-4564-E74E-870F-582749E08BF2}" type="parTrans" cxnId="{BF55DD41-07B9-9845-A085-7A549D766858}">
      <dgm:prSet/>
      <dgm:spPr/>
      <dgm:t>
        <a:bodyPr/>
        <a:lstStyle/>
        <a:p>
          <a:endParaRPr lang="en-US"/>
        </a:p>
      </dgm:t>
    </dgm:pt>
    <dgm:pt modelId="{DC840506-A479-6B4A-9042-21133EAC64BE}" type="sibTrans" cxnId="{BF55DD41-07B9-9845-A085-7A549D766858}">
      <dgm:prSet/>
      <dgm:spPr/>
      <dgm:t>
        <a:bodyPr/>
        <a:lstStyle/>
        <a:p>
          <a:endParaRPr lang="en-US"/>
        </a:p>
      </dgm:t>
    </dgm:pt>
    <dgm:pt modelId="{28BB437B-2E72-0D4E-88B4-E6F66D1165A6}">
      <dgm:prSet custT="1"/>
      <dgm:spPr/>
      <dgm:t>
        <a:bodyPr/>
        <a:lstStyle/>
        <a:p>
          <a:r>
            <a:rPr kumimoji="1" lang="en-US" sz="1400" dirty="0" smtClean="0"/>
            <a:t>Is the optimum medium for high-</a:t>
          </a:r>
          <a:r>
            <a:rPr kumimoji="1" lang="en-US" sz="1400" dirty="0" smtClean="0"/>
            <a:t>usage </a:t>
          </a:r>
          <a:r>
            <a:rPr kumimoji="1" lang="en-US" sz="1400" dirty="0" smtClean="0"/>
            <a:t>international trunks</a:t>
          </a:r>
        </a:p>
      </dgm:t>
    </dgm:pt>
    <dgm:pt modelId="{09B621E2-76C4-A04F-9C79-F4CF0A185B32}" type="parTrans" cxnId="{0BD9421A-8B63-E345-857C-5364F197F140}">
      <dgm:prSet/>
      <dgm:spPr/>
      <dgm:t>
        <a:bodyPr/>
        <a:lstStyle/>
        <a:p>
          <a:endParaRPr lang="en-US"/>
        </a:p>
      </dgm:t>
    </dgm:pt>
    <dgm:pt modelId="{FBEAB1B8-A919-E041-89FE-8D2C34B9FC14}" type="sibTrans" cxnId="{0BD9421A-8B63-E345-857C-5364F197F140}">
      <dgm:prSet/>
      <dgm:spPr/>
      <dgm:t>
        <a:bodyPr/>
        <a:lstStyle/>
        <a:p>
          <a:endParaRPr lang="en-US"/>
        </a:p>
      </dgm:t>
    </dgm:pt>
    <dgm:pt modelId="{65A3B6C5-CFD9-BF40-BFB8-503BE829A69E}">
      <dgm:prSet/>
      <dgm:spPr/>
      <dgm:t>
        <a:bodyPr/>
        <a:lstStyle/>
        <a:p>
          <a:r>
            <a:rPr kumimoji="1" lang="en-US" dirty="0" smtClean="0">
              <a:solidFill>
                <a:schemeClr val="bg2">
                  <a:lumMod val="50000"/>
                </a:schemeClr>
              </a:solidFill>
            </a:rPr>
            <a:t>Private business networks</a:t>
          </a:r>
        </a:p>
      </dgm:t>
    </dgm:pt>
    <dgm:pt modelId="{B093717A-C5E5-4144-8D91-6EADA54E2B08}" type="parTrans" cxnId="{E8B370ED-9BC9-CF4B-AFFD-A9DFEF14F913}">
      <dgm:prSet/>
      <dgm:spPr/>
      <dgm:t>
        <a:bodyPr/>
        <a:lstStyle/>
        <a:p>
          <a:endParaRPr lang="en-US"/>
        </a:p>
      </dgm:t>
    </dgm:pt>
    <dgm:pt modelId="{829923AB-C758-E640-960D-A86E09997EC9}" type="sibTrans" cxnId="{E8B370ED-9BC9-CF4B-AFFD-A9DFEF14F913}">
      <dgm:prSet/>
      <dgm:spPr/>
      <dgm:t>
        <a:bodyPr/>
        <a:lstStyle/>
        <a:p>
          <a:endParaRPr lang="en-US"/>
        </a:p>
      </dgm:t>
    </dgm:pt>
    <dgm:pt modelId="{86BE33DB-37F7-AD48-8D90-BCB9A10298EE}">
      <dgm:prSet custT="1"/>
      <dgm:spPr/>
      <dgm:t>
        <a:bodyPr/>
        <a:lstStyle/>
        <a:p>
          <a:r>
            <a:rPr kumimoji="1" lang="en-US" sz="1400" dirty="0" smtClean="0"/>
            <a:t>Satellite providers can divide capacity into channels and lease these channels to individual business users</a:t>
          </a:r>
        </a:p>
      </dgm:t>
    </dgm:pt>
    <dgm:pt modelId="{07E1A326-8A70-3F44-BE44-2501F45A629E}" type="parTrans" cxnId="{718E1139-CC14-7942-BF07-A8E85732244B}">
      <dgm:prSet/>
      <dgm:spPr/>
      <dgm:t>
        <a:bodyPr/>
        <a:lstStyle/>
        <a:p>
          <a:endParaRPr lang="en-US"/>
        </a:p>
      </dgm:t>
    </dgm:pt>
    <dgm:pt modelId="{BF0E30B3-E7C4-0343-B369-6B55739EBDAA}" type="sibTrans" cxnId="{718E1139-CC14-7942-BF07-A8E85732244B}">
      <dgm:prSet/>
      <dgm:spPr/>
      <dgm:t>
        <a:bodyPr/>
        <a:lstStyle/>
        <a:p>
          <a:endParaRPr lang="en-US"/>
        </a:p>
      </dgm:t>
    </dgm:pt>
    <dgm:pt modelId="{15B1C864-7559-444D-ACB0-8645B4F46894}">
      <dgm:prSet/>
      <dgm:spPr/>
      <dgm:t>
        <a:bodyPr/>
        <a:lstStyle/>
        <a:p>
          <a:r>
            <a:rPr kumimoji="1" lang="en-US" dirty="0" smtClean="0">
              <a:solidFill>
                <a:srgbClr val="004040"/>
              </a:solidFill>
            </a:rPr>
            <a:t>Television distribution</a:t>
          </a:r>
        </a:p>
      </dgm:t>
    </dgm:pt>
    <dgm:pt modelId="{A8F2291B-2790-5A41-914D-1C2A9EF58C36}" type="parTrans" cxnId="{3CE635CF-9998-E24F-A384-31474F634240}">
      <dgm:prSet/>
      <dgm:spPr/>
      <dgm:t>
        <a:bodyPr/>
        <a:lstStyle/>
        <a:p>
          <a:endParaRPr lang="en-US"/>
        </a:p>
      </dgm:t>
    </dgm:pt>
    <dgm:pt modelId="{9CE95963-56CC-0A41-8043-52A75303A613}" type="sibTrans" cxnId="{3CE635CF-9998-E24F-A384-31474F634240}">
      <dgm:prSet/>
      <dgm:spPr/>
      <dgm:t>
        <a:bodyPr/>
        <a:lstStyle/>
        <a:p>
          <a:endParaRPr lang="en-US"/>
        </a:p>
      </dgm:t>
    </dgm:pt>
    <dgm:pt modelId="{CF6902DD-A1B1-0A42-9E8E-E71AFA9CB6AF}">
      <dgm:prSet custT="1"/>
      <dgm:spPr/>
      <dgm:t>
        <a:bodyPr/>
        <a:lstStyle/>
        <a:p>
          <a:r>
            <a:rPr kumimoji="1" lang="en-US" sz="1200" dirty="0" smtClean="0"/>
            <a:t>Programs are transmitted to the satellite then broadcast down to a number of stations which then distribute the programs to individual viewers</a:t>
          </a:r>
        </a:p>
      </dgm:t>
    </dgm:pt>
    <dgm:pt modelId="{60A04BB6-12DB-7A4F-83C9-4F968AF2C649}" type="parTrans" cxnId="{44B3B902-B964-404A-BE6D-296C0813DC37}">
      <dgm:prSet/>
      <dgm:spPr/>
      <dgm:t>
        <a:bodyPr/>
        <a:lstStyle/>
        <a:p>
          <a:endParaRPr lang="en-US"/>
        </a:p>
      </dgm:t>
    </dgm:pt>
    <dgm:pt modelId="{2B78C937-9A50-CD4C-A421-4EE3479A6552}" type="sibTrans" cxnId="{44B3B902-B964-404A-BE6D-296C0813DC37}">
      <dgm:prSet/>
      <dgm:spPr/>
      <dgm:t>
        <a:bodyPr/>
        <a:lstStyle/>
        <a:p>
          <a:endParaRPr lang="en-US"/>
        </a:p>
      </dgm:t>
    </dgm:pt>
    <dgm:pt modelId="{D57C9CDA-2194-1F4E-826F-3792B46661DC}">
      <dgm:prSet custT="1"/>
      <dgm:spPr/>
      <dgm:t>
        <a:bodyPr/>
        <a:lstStyle/>
        <a:p>
          <a:r>
            <a:rPr kumimoji="1" lang="en-US" sz="1200" dirty="0" smtClean="0"/>
            <a:t>Direct Broadcast Satellite (DBS) transmits video signals directly to the home user</a:t>
          </a:r>
        </a:p>
      </dgm:t>
    </dgm:pt>
    <dgm:pt modelId="{21F90358-4A8E-0445-9406-EEC70F6B5287}" type="parTrans" cxnId="{6EAFF2B3-AC7E-9847-AD0C-FE202B1F6F67}">
      <dgm:prSet/>
      <dgm:spPr/>
      <dgm:t>
        <a:bodyPr/>
        <a:lstStyle/>
        <a:p>
          <a:endParaRPr lang="en-US"/>
        </a:p>
      </dgm:t>
    </dgm:pt>
    <dgm:pt modelId="{259758FF-3577-F040-90C7-F22CFCAF1FC6}" type="sibTrans" cxnId="{6EAFF2B3-AC7E-9847-AD0C-FE202B1F6F67}">
      <dgm:prSet/>
      <dgm:spPr/>
      <dgm:t>
        <a:bodyPr/>
        <a:lstStyle/>
        <a:p>
          <a:endParaRPr lang="en-US"/>
        </a:p>
      </dgm:t>
    </dgm:pt>
    <dgm:pt modelId="{92AFCF91-C6E7-F24B-8656-21D33E443FB6}">
      <dgm:prSet/>
      <dgm:spPr/>
      <dgm:t>
        <a:bodyPr/>
        <a:lstStyle/>
        <a:p>
          <a:r>
            <a:rPr kumimoji="1" lang="en-US" dirty="0" smtClean="0">
              <a:solidFill>
                <a:schemeClr val="bg2">
                  <a:lumMod val="50000"/>
                </a:schemeClr>
              </a:solidFill>
            </a:rPr>
            <a:t>Global positioning</a:t>
          </a:r>
        </a:p>
      </dgm:t>
    </dgm:pt>
    <dgm:pt modelId="{364B3F94-9FB4-F142-98A4-087BD4B4AF07}" type="parTrans" cxnId="{17801BD1-9C5A-BF4F-ADEE-C243D613DFD6}">
      <dgm:prSet/>
      <dgm:spPr/>
      <dgm:t>
        <a:bodyPr/>
        <a:lstStyle/>
        <a:p>
          <a:endParaRPr lang="en-US"/>
        </a:p>
      </dgm:t>
    </dgm:pt>
    <dgm:pt modelId="{9B232CE2-D3F3-3749-A368-AAC414A9DBF7}" type="sibTrans" cxnId="{17801BD1-9C5A-BF4F-ADEE-C243D613DFD6}">
      <dgm:prSet/>
      <dgm:spPr/>
      <dgm:t>
        <a:bodyPr/>
        <a:lstStyle/>
        <a:p>
          <a:endParaRPr lang="en-US"/>
        </a:p>
      </dgm:t>
    </dgm:pt>
    <dgm:pt modelId="{D779A462-F60C-564A-BB68-5660F224BD2F}">
      <dgm:prSet custT="1"/>
      <dgm:spPr/>
      <dgm:t>
        <a:bodyPr/>
        <a:lstStyle/>
        <a:p>
          <a:r>
            <a:rPr kumimoji="1" lang="en-US" sz="1400" dirty="0" err="1" smtClean="0"/>
            <a:t>Navstar</a:t>
          </a:r>
          <a:r>
            <a:rPr kumimoji="1" lang="en-US" sz="1400" dirty="0" smtClean="0"/>
            <a:t> Global Positioning System (GPS)</a:t>
          </a:r>
        </a:p>
      </dgm:t>
    </dgm:pt>
    <dgm:pt modelId="{49F7F3AD-7EE9-A149-A158-D2420AD9593C}" type="parTrans" cxnId="{C75E6284-41E7-0049-BE95-FBE040E81D6B}">
      <dgm:prSet/>
      <dgm:spPr/>
      <dgm:t>
        <a:bodyPr/>
        <a:lstStyle/>
        <a:p>
          <a:endParaRPr lang="en-US"/>
        </a:p>
      </dgm:t>
    </dgm:pt>
    <dgm:pt modelId="{4C3A0BA3-A1C4-E642-8057-3FC5A90DE66E}" type="sibTrans" cxnId="{C75E6284-41E7-0049-BE95-FBE040E81D6B}">
      <dgm:prSet/>
      <dgm:spPr/>
      <dgm:t>
        <a:bodyPr/>
        <a:lstStyle/>
        <a:p>
          <a:endParaRPr lang="en-US"/>
        </a:p>
      </dgm:t>
    </dgm:pt>
    <dgm:pt modelId="{807058D3-C466-4D46-B48C-4D9ACD12C941}" type="pres">
      <dgm:prSet presAssocID="{923BA01F-287F-6C45-B9F3-EFCAC0DE64D3}" presName="cycleMatrixDiagram" presStyleCnt="0">
        <dgm:presLayoutVars>
          <dgm:chMax val="1"/>
          <dgm:dir/>
          <dgm:animLvl val="lvl"/>
          <dgm:resizeHandles val="exact"/>
        </dgm:presLayoutVars>
      </dgm:prSet>
      <dgm:spPr/>
      <dgm:t>
        <a:bodyPr/>
        <a:lstStyle/>
        <a:p>
          <a:endParaRPr lang="en-US"/>
        </a:p>
      </dgm:t>
    </dgm:pt>
    <dgm:pt modelId="{51331FA2-218E-2445-88C1-F5BB3BA8902A}" type="pres">
      <dgm:prSet presAssocID="{923BA01F-287F-6C45-B9F3-EFCAC0DE64D3}" presName="children" presStyleCnt="0"/>
      <dgm:spPr/>
    </dgm:pt>
    <dgm:pt modelId="{37390C92-A880-194C-8CE7-7FBF3B6CBBA3}" type="pres">
      <dgm:prSet presAssocID="{923BA01F-287F-6C45-B9F3-EFCAC0DE64D3}" presName="child1group" presStyleCnt="0"/>
      <dgm:spPr/>
    </dgm:pt>
    <dgm:pt modelId="{FC8CADF1-DB1B-2747-8D8F-B066ADABE6D2}" type="pres">
      <dgm:prSet presAssocID="{923BA01F-287F-6C45-B9F3-EFCAC0DE64D3}" presName="child1" presStyleLbl="bgAcc1" presStyleIdx="0" presStyleCnt="4" custScaleX="108476" custLinFactNeighborX="-33024" custLinFactNeighborY="13273"/>
      <dgm:spPr/>
      <dgm:t>
        <a:bodyPr/>
        <a:lstStyle/>
        <a:p>
          <a:endParaRPr lang="en-US"/>
        </a:p>
      </dgm:t>
    </dgm:pt>
    <dgm:pt modelId="{C8E62E3E-6508-5348-AA3F-718FCFF16E96}" type="pres">
      <dgm:prSet presAssocID="{923BA01F-287F-6C45-B9F3-EFCAC0DE64D3}" presName="child1Text" presStyleLbl="bgAcc1" presStyleIdx="0" presStyleCnt="4">
        <dgm:presLayoutVars>
          <dgm:bulletEnabled val="1"/>
        </dgm:presLayoutVars>
      </dgm:prSet>
      <dgm:spPr/>
      <dgm:t>
        <a:bodyPr/>
        <a:lstStyle/>
        <a:p>
          <a:endParaRPr lang="en-US"/>
        </a:p>
      </dgm:t>
    </dgm:pt>
    <dgm:pt modelId="{A6120C0B-1FB0-FB4E-BE4B-361ED4DD1800}" type="pres">
      <dgm:prSet presAssocID="{923BA01F-287F-6C45-B9F3-EFCAC0DE64D3}" presName="child2group" presStyleCnt="0"/>
      <dgm:spPr/>
    </dgm:pt>
    <dgm:pt modelId="{69307837-2081-5148-9EF5-5338A8298DB6}" type="pres">
      <dgm:prSet presAssocID="{923BA01F-287F-6C45-B9F3-EFCAC0DE64D3}" presName="child2" presStyleLbl="bgAcc1" presStyleIdx="1" presStyleCnt="4" custScaleX="104901" custScaleY="111974" custLinFactNeighborX="-12573" custLinFactNeighborY="24166"/>
      <dgm:spPr/>
      <dgm:t>
        <a:bodyPr/>
        <a:lstStyle/>
        <a:p>
          <a:endParaRPr lang="en-US"/>
        </a:p>
      </dgm:t>
    </dgm:pt>
    <dgm:pt modelId="{B79D9430-FA0F-374B-9794-4FE317B79D9B}" type="pres">
      <dgm:prSet presAssocID="{923BA01F-287F-6C45-B9F3-EFCAC0DE64D3}" presName="child2Text" presStyleLbl="bgAcc1" presStyleIdx="1" presStyleCnt="4">
        <dgm:presLayoutVars>
          <dgm:bulletEnabled val="1"/>
        </dgm:presLayoutVars>
      </dgm:prSet>
      <dgm:spPr/>
      <dgm:t>
        <a:bodyPr/>
        <a:lstStyle/>
        <a:p>
          <a:endParaRPr lang="en-US"/>
        </a:p>
      </dgm:t>
    </dgm:pt>
    <dgm:pt modelId="{E4FE01E1-D06B-A44B-9250-4A91A5631195}" type="pres">
      <dgm:prSet presAssocID="{923BA01F-287F-6C45-B9F3-EFCAC0DE64D3}" presName="child3group" presStyleCnt="0"/>
      <dgm:spPr/>
    </dgm:pt>
    <dgm:pt modelId="{9F4B31F3-BFE2-EA47-A3FE-3A9914593BA7}" type="pres">
      <dgm:prSet presAssocID="{923BA01F-287F-6C45-B9F3-EFCAC0DE64D3}" presName="child3" presStyleLbl="bgAcc1" presStyleIdx="2" presStyleCnt="4" custScaleX="166221" custScaleY="140279" custLinFactNeighborX="-4161" custLinFactNeighborY="-7811"/>
      <dgm:spPr/>
      <dgm:t>
        <a:bodyPr/>
        <a:lstStyle/>
        <a:p>
          <a:endParaRPr lang="en-US"/>
        </a:p>
      </dgm:t>
    </dgm:pt>
    <dgm:pt modelId="{67CB31A7-3ABD-934F-97EC-CC048D72C469}" type="pres">
      <dgm:prSet presAssocID="{923BA01F-287F-6C45-B9F3-EFCAC0DE64D3}" presName="child3Text" presStyleLbl="bgAcc1" presStyleIdx="2" presStyleCnt="4">
        <dgm:presLayoutVars>
          <dgm:bulletEnabled val="1"/>
        </dgm:presLayoutVars>
      </dgm:prSet>
      <dgm:spPr/>
      <dgm:t>
        <a:bodyPr/>
        <a:lstStyle/>
        <a:p>
          <a:endParaRPr lang="en-US"/>
        </a:p>
      </dgm:t>
    </dgm:pt>
    <dgm:pt modelId="{92668C94-89FA-BD4A-889B-7E8E9C5601A2}" type="pres">
      <dgm:prSet presAssocID="{923BA01F-287F-6C45-B9F3-EFCAC0DE64D3}" presName="child4group" presStyleCnt="0"/>
      <dgm:spPr/>
    </dgm:pt>
    <dgm:pt modelId="{34B8F2DD-55F7-414B-9A55-9CEB60F83F93}" type="pres">
      <dgm:prSet presAssocID="{923BA01F-287F-6C45-B9F3-EFCAC0DE64D3}" presName="child4" presStyleLbl="bgAcc1" presStyleIdx="3" presStyleCnt="4" custLinFactNeighborX="-42029" custLinFactNeighborY="1934"/>
      <dgm:spPr/>
      <dgm:t>
        <a:bodyPr/>
        <a:lstStyle/>
        <a:p>
          <a:endParaRPr lang="en-US"/>
        </a:p>
      </dgm:t>
    </dgm:pt>
    <dgm:pt modelId="{7436C6CB-618C-AA41-AF8C-FE1357B731F9}" type="pres">
      <dgm:prSet presAssocID="{923BA01F-287F-6C45-B9F3-EFCAC0DE64D3}" presName="child4Text" presStyleLbl="bgAcc1" presStyleIdx="3" presStyleCnt="4">
        <dgm:presLayoutVars>
          <dgm:bulletEnabled val="1"/>
        </dgm:presLayoutVars>
      </dgm:prSet>
      <dgm:spPr/>
      <dgm:t>
        <a:bodyPr/>
        <a:lstStyle/>
        <a:p>
          <a:endParaRPr lang="en-US"/>
        </a:p>
      </dgm:t>
    </dgm:pt>
    <dgm:pt modelId="{80BB0D72-34B2-FA4E-B4CC-9984E5E94600}" type="pres">
      <dgm:prSet presAssocID="{923BA01F-287F-6C45-B9F3-EFCAC0DE64D3}" presName="childPlaceholder" presStyleCnt="0"/>
      <dgm:spPr/>
    </dgm:pt>
    <dgm:pt modelId="{52A06038-F086-6C4C-B20C-1EE94AA39411}" type="pres">
      <dgm:prSet presAssocID="{923BA01F-287F-6C45-B9F3-EFCAC0DE64D3}" presName="circle" presStyleCnt="0"/>
      <dgm:spPr/>
    </dgm:pt>
    <dgm:pt modelId="{7EDD570D-A033-4C40-BF01-B950100D6BE0}" type="pres">
      <dgm:prSet presAssocID="{923BA01F-287F-6C45-B9F3-EFCAC0DE64D3}" presName="quadrant1" presStyleLbl="node1" presStyleIdx="0" presStyleCnt="4" custLinFactNeighborX="-60859" custLinFactNeighborY="2293">
        <dgm:presLayoutVars>
          <dgm:chMax val="1"/>
          <dgm:bulletEnabled val="1"/>
        </dgm:presLayoutVars>
      </dgm:prSet>
      <dgm:spPr/>
      <dgm:t>
        <a:bodyPr/>
        <a:lstStyle/>
        <a:p>
          <a:endParaRPr lang="en-US"/>
        </a:p>
      </dgm:t>
    </dgm:pt>
    <dgm:pt modelId="{E8851DFA-C1DC-CA47-91FE-234D8BE577D8}" type="pres">
      <dgm:prSet presAssocID="{923BA01F-287F-6C45-B9F3-EFCAC0DE64D3}" presName="quadrant2" presStyleLbl="node1" presStyleIdx="1" presStyleCnt="4" custLinFactNeighborX="-60859" custLinFactNeighborY="2293">
        <dgm:presLayoutVars>
          <dgm:chMax val="1"/>
          <dgm:bulletEnabled val="1"/>
        </dgm:presLayoutVars>
      </dgm:prSet>
      <dgm:spPr/>
      <dgm:t>
        <a:bodyPr/>
        <a:lstStyle/>
        <a:p>
          <a:endParaRPr lang="en-US"/>
        </a:p>
      </dgm:t>
    </dgm:pt>
    <dgm:pt modelId="{490419E8-4F6D-8D4C-B4BE-C7CB4489C516}" type="pres">
      <dgm:prSet presAssocID="{923BA01F-287F-6C45-B9F3-EFCAC0DE64D3}" presName="quadrant3" presStyleLbl="node1" presStyleIdx="2" presStyleCnt="4" custLinFactNeighborX="-60859" custLinFactNeighborY="2293">
        <dgm:presLayoutVars>
          <dgm:chMax val="1"/>
          <dgm:bulletEnabled val="1"/>
        </dgm:presLayoutVars>
      </dgm:prSet>
      <dgm:spPr/>
      <dgm:t>
        <a:bodyPr/>
        <a:lstStyle/>
        <a:p>
          <a:endParaRPr lang="en-US"/>
        </a:p>
      </dgm:t>
    </dgm:pt>
    <dgm:pt modelId="{350A7384-25D2-D745-ABAE-21E857E6DF7D}" type="pres">
      <dgm:prSet presAssocID="{923BA01F-287F-6C45-B9F3-EFCAC0DE64D3}" presName="quadrant4" presStyleLbl="node1" presStyleIdx="3" presStyleCnt="4" custLinFactNeighborX="-60859" custLinFactNeighborY="2293">
        <dgm:presLayoutVars>
          <dgm:chMax val="1"/>
          <dgm:bulletEnabled val="1"/>
        </dgm:presLayoutVars>
      </dgm:prSet>
      <dgm:spPr/>
      <dgm:t>
        <a:bodyPr/>
        <a:lstStyle/>
        <a:p>
          <a:endParaRPr lang="en-US"/>
        </a:p>
      </dgm:t>
    </dgm:pt>
    <dgm:pt modelId="{0D1DFEA3-55C8-4043-95A6-21ECBB36CE7A}" type="pres">
      <dgm:prSet presAssocID="{923BA01F-287F-6C45-B9F3-EFCAC0DE64D3}" presName="quadrantPlaceholder" presStyleCnt="0"/>
      <dgm:spPr/>
    </dgm:pt>
    <dgm:pt modelId="{60D9BDAA-48CE-6A43-BC9F-8C27AAE02665}" type="pres">
      <dgm:prSet presAssocID="{923BA01F-287F-6C45-B9F3-EFCAC0DE64D3}" presName="center1" presStyleLbl="fgShp" presStyleIdx="0" presStyleCnt="2" custLinFactX="-70541" custLinFactNeighborX="-100000" custLinFactNeighborY="-430"/>
      <dgm:spPr/>
    </dgm:pt>
    <dgm:pt modelId="{333C314A-B5EE-6A4D-86AE-C1B311374C5A}" type="pres">
      <dgm:prSet presAssocID="{923BA01F-287F-6C45-B9F3-EFCAC0DE64D3}" presName="center2" presStyleLbl="fgShp" presStyleIdx="1" presStyleCnt="2" custLinFactX="-70541" custLinFactNeighborX="-100000" custLinFactNeighborY="-430"/>
      <dgm:spPr/>
    </dgm:pt>
  </dgm:ptLst>
  <dgm:cxnLst>
    <dgm:cxn modelId="{85BA5214-FEDA-594B-855D-A4FD915F18BB}" type="presOf" srcId="{D779A462-F60C-564A-BB68-5660F224BD2F}" destId="{7436C6CB-618C-AA41-AF8C-FE1357B731F9}" srcOrd="1" destOrd="0" presId="urn:microsoft.com/office/officeart/2005/8/layout/cycle4#1"/>
    <dgm:cxn modelId="{17801BD1-9C5A-BF4F-ADEE-C243D613DFD6}" srcId="{923BA01F-287F-6C45-B9F3-EFCAC0DE64D3}" destId="{92AFCF91-C6E7-F24B-8656-21D33E443FB6}" srcOrd="3" destOrd="0" parTransId="{364B3F94-9FB4-F142-98A4-087BD4B4AF07}" sibTransId="{9B232CE2-D3F3-3749-A368-AAC414A9DBF7}"/>
    <dgm:cxn modelId="{E8B370ED-9BC9-CF4B-AFFD-A9DFEF14F913}" srcId="{923BA01F-287F-6C45-B9F3-EFCAC0DE64D3}" destId="{65A3B6C5-CFD9-BF40-BFB8-503BE829A69E}" srcOrd="1" destOrd="0" parTransId="{B093717A-C5E5-4144-8D91-6EADA54E2B08}" sibTransId="{829923AB-C758-E640-960D-A86E09997EC9}"/>
    <dgm:cxn modelId="{060CCECC-2E51-D944-A5BA-5F60102BF6B5}" type="presOf" srcId="{923BA01F-287F-6C45-B9F3-EFCAC0DE64D3}" destId="{807058D3-C466-4D46-B48C-4D9ACD12C941}" srcOrd="0" destOrd="0" presId="urn:microsoft.com/office/officeart/2005/8/layout/cycle4#1"/>
    <dgm:cxn modelId="{FF4459A4-C487-A747-AEB6-0ABCA9DC0460}" type="presOf" srcId="{28BB437B-2E72-0D4E-88B4-E6F66D1165A6}" destId="{C8E62E3E-6508-5348-AA3F-718FCFF16E96}" srcOrd="1" destOrd="0" presId="urn:microsoft.com/office/officeart/2005/8/layout/cycle4#1"/>
    <dgm:cxn modelId="{3CE635CF-9998-E24F-A384-31474F634240}" srcId="{923BA01F-287F-6C45-B9F3-EFCAC0DE64D3}" destId="{15B1C864-7559-444D-ACB0-8645B4F46894}" srcOrd="2" destOrd="0" parTransId="{A8F2291B-2790-5A41-914D-1C2A9EF58C36}" sibTransId="{9CE95963-56CC-0A41-8043-52A75303A613}"/>
    <dgm:cxn modelId="{1A1ECFC9-08B0-D34B-A581-1CD8DA21EBC2}" type="presOf" srcId="{D57C9CDA-2194-1F4E-826F-3792B46661DC}" destId="{9F4B31F3-BFE2-EA47-A3FE-3A9914593BA7}" srcOrd="0" destOrd="1" presId="urn:microsoft.com/office/officeart/2005/8/layout/cycle4#1"/>
    <dgm:cxn modelId="{0F2A34B9-B4AA-4047-A140-F4FCEB549F93}" type="presOf" srcId="{D57C9CDA-2194-1F4E-826F-3792B46661DC}" destId="{67CB31A7-3ABD-934F-97EC-CC048D72C469}" srcOrd="1" destOrd="1" presId="urn:microsoft.com/office/officeart/2005/8/layout/cycle4#1"/>
    <dgm:cxn modelId="{718E1139-CC14-7942-BF07-A8E85732244B}" srcId="{65A3B6C5-CFD9-BF40-BFB8-503BE829A69E}" destId="{86BE33DB-37F7-AD48-8D90-BCB9A10298EE}" srcOrd="0" destOrd="0" parTransId="{07E1A326-8A70-3F44-BE44-2501F45A629E}" sibTransId="{BF0E30B3-E7C4-0343-B369-6B55739EBDAA}"/>
    <dgm:cxn modelId="{0BD9421A-8B63-E345-857C-5364F197F140}" srcId="{E2E94D6B-F307-6B49-AD36-2118A26A08C5}" destId="{28BB437B-2E72-0D4E-88B4-E6F66D1165A6}" srcOrd="0" destOrd="0" parTransId="{09B621E2-76C4-A04F-9C79-F4CF0A185B32}" sibTransId="{FBEAB1B8-A919-E041-89FE-8D2C34B9FC14}"/>
    <dgm:cxn modelId="{BF55DD41-07B9-9845-A085-7A549D766858}" srcId="{923BA01F-287F-6C45-B9F3-EFCAC0DE64D3}" destId="{E2E94D6B-F307-6B49-AD36-2118A26A08C5}" srcOrd="0" destOrd="0" parTransId="{2EEE8B6E-4564-E74E-870F-582749E08BF2}" sibTransId="{DC840506-A479-6B4A-9042-21133EAC64BE}"/>
    <dgm:cxn modelId="{843348F3-B8B9-BB48-9E1E-5D9D8F19DAEF}" type="presOf" srcId="{92AFCF91-C6E7-F24B-8656-21D33E443FB6}" destId="{350A7384-25D2-D745-ABAE-21E857E6DF7D}" srcOrd="0" destOrd="0" presId="urn:microsoft.com/office/officeart/2005/8/layout/cycle4#1"/>
    <dgm:cxn modelId="{44B3B902-B964-404A-BE6D-296C0813DC37}" srcId="{15B1C864-7559-444D-ACB0-8645B4F46894}" destId="{CF6902DD-A1B1-0A42-9E8E-E71AFA9CB6AF}" srcOrd="0" destOrd="0" parTransId="{60A04BB6-12DB-7A4F-83C9-4F968AF2C649}" sibTransId="{2B78C937-9A50-CD4C-A421-4EE3479A6552}"/>
    <dgm:cxn modelId="{430301FF-DDF6-264A-A740-0FA4009898A4}" type="presOf" srcId="{65A3B6C5-CFD9-BF40-BFB8-503BE829A69E}" destId="{E8851DFA-C1DC-CA47-91FE-234D8BE577D8}" srcOrd="0" destOrd="0" presId="urn:microsoft.com/office/officeart/2005/8/layout/cycle4#1"/>
    <dgm:cxn modelId="{6EAFF2B3-AC7E-9847-AD0C-FE202B1F6F67}" srcId="{15B1C864-7559-444D-ACB0-8645B4F46894}" destId="{D57C9CDA-2194-1F4E-826F-3792B46661DC}" srcOrd="1" destOrd="0" parTransId="{21F90358-4A8E-0445-9406-EEC70F6B5287}" sibTransId="{259758FF-3577-F040-90C7-F22CFCAF1FC6}"/>
    <dgm:cxn modelId="{E52A11CA-A041-0043-977D-7D9E50837439}" type="presOf" srcId="{E2E94D6B-F307-6B49-AD36-2118A26A08C5}" destId="{7EDD570D-A033-4C40-BF01-B950100D6BE0}" srcOrd="0" destOrd="0" presId="urn:microsoft.com/office/officeart/2005/8/layout/cycle4#1"/>
    <dgm:cxn modelId="{C75E6284-41E7-0049-BE95-FBE040E81D6B}" srcId="{92AFCF91-C6E7-F24B-8656-21D33E443FB6}" destId="{D779A462-F60C-564A-BB68-5660F224BD2F}" srcOrd="0" destOrd="0" parTransId="{49F7F3AD-7EE9-A149-A158-D2420AD9593C}" sibTransId="{4C3A0BA3-A1C4-E642-8057-3FC5A90DE66E}"/>
    <dgm:cxn modelId="{252626C5-DD9C-DD4A-B383-24847459E9FD}" type="presOf" srcId="{CF6902DD-A1B1-0A42-9E8E-E71AFA9CB6AF}" destId="{9F4B31F3-BFE2-EA47-A3FE-3A9914593BA7}" srcOrd="0" destOrd="0" presId="urn:microsoft.com/office/officeart/2005/8/layout/cycle4#1"/>
    <dgm:cxn modelId="{730DF7E0-A4BC-4941-AC27-B0CEF69E6181}" type="presOf" srcId="{86BE33DB-37F7-AD48-8D90-BCB9A10298EE}" destId="{69307837-2081-5148-9EF5-5338A8298DB6}" srcOrd="0" destOrd="0" presId="urn:microsoft.com/office/officeart/2005/8/layout/cycle4#1"/>
    <dgm:cxn modelId="{2BAE5DF7-964F-BF4A-B099-16B40CA6BAD7}" type="presOf" srcId="{D779A462-F60C-564A-BB68-5660F224BD2F}" destId="{34B8F2DD-55F7-414B-9A55-9CEB60F83F93}" srcOrd="0" destOrd="0" presId="urn:microsoft.com/office/officeart/2005/8/layout/cycle4#1"/>
    <dgm:cxn modelId="{D9A594C8-F731-3F4C-9DAA-AC999984D3D5}" type="presOf" srcId="{86BE33DB-37F7-AD48-8D90-BCB9A10298EE}" destId="{B79D9430-FA0F-374B-9794-4FE317B79D9B}" srcOrd="1" destOrd="0" presId="urn:microsoft.com/office/officeart/2005/8/layout/cycle4#1"/>
    <dgm:cxn modelId="{6D66BE14-D8A8-0148-9257-3C329E4F4067}" type="presOf" srcId="{CF6902DD-A1B1-0A42-9E8E-E71AFA9CB6AF}" destId="{67CB31A7-3ABD-934F-97EC-CC048D72C469}" srcOrd="1" destOrd="0" presId="urn:microsoft.com/office/officeart/2005/8/layout/cycle4#1"/>
    <dgm:cxn modelId="{BEC7B2DD-4EDE-434F-A83B-3D1A0F4EAF8D}" type="presOf" srcId="{28BB437B-2E72-0D4E-88B4-E6F66D1165A6}" destId="{FC8CADF1-DB1B-2747-8D8F-B066ADABE6D2}" srcOrd="0" destOrd="0" presId="urn:microsoft.com/office/officeart/2005/8/layout/cycle4#1"/>
    <dgm:cxn modelId="{A9BF0BEF-11C9-BE47-9636-48A7913DCDD3}" type="presOf" srcId="{15B1C864-7559-444D-ACB0-8645B4F46894}" destId="{490419E8-4F6D-8D4C-B4BE-C7CB4489C516}" srcOrd="0" destOrd="0" presId="urn:microsoft.com/office/officeart/2005/8/layout/cycle4#1"/>
    <dgm:cxn modelId="{BF877419-5191-234E-8507-A6032D5ECE2D}" type="presParOf" srcId="{807058D3-C466-4D46-B48C-4D9ACD12C941}" destId="{51331FA2-218E-2445-88C1-F5BB3BA8902A}" srcOrd="0" destOrd="0" presId="urn:microsoft.com/office/officeart/2005/8/layout/cycle4#1"/>
    <dgm:cxn modelId="{7049CD89-767C-1847-8A23-A23D9A4A0219}" type="presParOf" srcId="{51331FA2-218E-2445-88C1-F5BB3BA8902A}" destId="{37390C92-A880-194C-8CE7-7FBF3B6CBBA3}" srcOrd="0" destOrd="0" presId="urn:microsoft.com/office/officeart/2005/8/layout/cycle4#1"/>
    <dgm:cxn modelId="{3B6E9911-7F48-EF45-8DCC-798FA2EE8F91}" type="presParOf" srcId="{37390C92-A880-194C-8CE7-7FBF3B6CBBA3}" destId="{FC8CADF1-DB1B-2747-8D8F-B066ADABE6D2}" srcOrd="0" destOrd="0" presId="urn:microsoft.com/office/officeart/2005/8/layout/cycle4#1"/>
    <dgm:cxn modelId="{3198B7D2-2496-EE4B-A029-59C2BEBB1CB2}" type="presParOf" srcId="{37390C92-A880-194C-8CE7-7FBF3B6CBBA3}" destId="{C8E62E3E-6508-5348-AA3F-718FCFF16E96}" srcOrd="1" destOrd="0" presId="urn:microsoft.com/office/officeart/2005/8/layout/cycle4#1"/>
    <dgm:cxn modelId="{DCF34B17-E920-5F40-8273-D25CB4672CDA}" type="presParOf" srcId="{51331FA2-218E-2445-88C1-F5BB3BA8902A}" destId="{A6120C0B-1FB0-FB4E-BE4B-361ED4DD1800}" srcOrd="1" destOrd="0" presId="urn:microsoft.com/office/officeart/2005/8/layout/cycle4#1"/>
    <dgm:cxn modelId="{985F549B-4867-2D45-9781-FB33D0F6E7F1}" type="presParOf" srcId="{A6120C0B-1FB0-FB4E-BE4B-361ED4DD1800}" destId="{69307837-2081-5148-9EF5-5338A8298DB6}" srcOrd="0" destOrd="0" presId="urn:microsoft.com/office/officeart/2005/8/layout/cycle4#1"/>
    <dgm:cxn modelId="{6EDB68FC-AA37-AC47-AC11-0C1776ED3127}" type="presParOf" srcId="{A6120C0B-1FB0-FB4E-BE4B-361ED4DD1800}" destId="{B79D9430-FA0F-374B-9794-4FE317B79D9B}" srcOrd="1" destOrd="0" presId="urn:microsoft.com/office/officeart/2005/8/layout/cycle4#1"/>
    <dgm:cxn modelId="{10C54816-2589-394E-B71C-72966718D55B}" type="presParOf" srcId="{51331FA2-218E-2445-88C1-F5BB3BA8902A}" destId="{E4FE01E1-D06B-A44B-9250-4A91A5631195}" srcOrd="2" destOrd="0" presId="urn:microsoft.com/office/officeart/2005/8/layout/cycle4#1"/>
    <dgm:cxn modelId="{86274844-DDAB-AB4F-B204-50105F2A44CE}" type="presParOf" srcId="{E4FE01E1-D06B-A44B-9250-4A91A5631195}" destId="{9F4B31F3-BFE2-EA47-A3FE-3A9914593BA7}" srcOrd="0" destOrd="0" presId="urn:microsoft.com/office/officeart/2005/8/layout/cycle4#1"/>
    <dgm:cxn modelId="{33EED625-F4E0-4146-BA84-9A300F7FBF1D}" type="presParOf" srcId="{E4FE01E1-D06B-A44B-9250-4A91A5631195}" destId="{67CB31A7-3ABD-934F-97EC-CC048D72C469}" srcOrd="1" destOrd="0" presId="urn:microsoft.com/office/officeart/2005/8/layout/cycle4#1"/>
    <dgm:cxn modelId="{0E1738E4-2EFA-CD4C-908B-CA953CFE3C9B}" type="presParOf" srcId="{51331FA2-218E-2445-88C1-F5BB3BA8902A}" destId="{92668C94-89FA-BD4A-889B-7E8E9C5601A2}" srcOrd="3" destOrd="0" presId="urn:microsoft.com/office/officeart/2005/8/layout/cycle4#1"/>
    <dgm:cxn modelId="{808154B5-25AF-4845-AA2F-05761C9D9CF6}" type="presParOf" srcId="{92668C94-89FA-BD4A-889B-7E8E9C5601A2}" destId="{34B8F2DD-55F7-414B-9A55-9CEB60F83F93}" srcOrd="0" destOrd="0" presId="urn:microsoft.com/office/officeart/2005/8/layout/cycle4#1"/>
    <dgm:cxn modelId="{CD2F1CC1-7A8A-EC47-A137-29A9DA0E537C}" type="presParOf" srcId="{92668C94-89FA-BD4A-889B-7E8E9C5601A2}" destId="{7436C6CB-618C-AA41-AF8C-FE1357B731F9}" srcOrd="1" destOrd="0" presId="urn:microsoft.com/office/officeart/2005/8/layout/cycle4#1"/>
    <dgm:cxn modelId="{954EB19E-7D21-364B-B6DB-5F084BBD1541}" type="presParOf" srcId="{51331FA2-218E-2445-88C1-F5BB3BA8902A}" destId="{80BB0D72-34B2-FA4E-B4CC-9984E5E94600}" srcOrd="4" destOrd="0" presId="urn:microsoft.com/office/officeart/2005/8/layout/cycle4#1"/>
    <dgm:cxn modelId="{8CF58EA1-1DEF-2C44-BA3A-3A44534439C5}" type="presParOf" srcId="{807058D3-C466-4D46-B48C-4D9ACD12C941}" destId="{52A06038-F086-6C4C-B20C-1EE94AA39411}" srcOrd="1" destOrd="0" presId="urn:microsoft.com/office/officeart/2005/8/layout/cycle4#1"/>
    <dgm:cxn modelId="{C23CC45B-DBB3-A74D-8868-864871AE6DDD}" type="presParOf" srcId="{52A06038-F086-6C4C-B20C-1EE94AA39411}" destId="{7EDD570D-A033-4C40-BF01-B950100D6BE0}" srcOrd="0" destOrd="0" presId="urn:microsoft.com/office/officeart/2005/8/layout/cycle4#1"/>
    <dgm:cxn modelId="{A8CBB6B2-542C-0F48-A10E-83914DECEEC6}" type="presParOf" srcId="{52A06038-F086-6C4C-B20C-1EE94AA39411}" destId="{E8851DFA-C1DC-CA47-91FE-234D8BE577D8}" srcOrd="1" destOrd="0" presId="urn:microsoft.com/office/officeart/2005/8/layout/cycle4#1"/>
    <dgm:cxn modelId="{4E4CE2C0-64A2-EE41-93FD-F8F6407EF61B}" type="presParOf" srcId="{52A06038-F086-6C4C-B20C-1EE94AA39411}" destId="{490419E8-4F6D-8D4C-B4BE-C7CB4489C516}" srcOrd="2" destOrd="0" presId="urn:microsoft.com/office/officeart/2005/8/layout/cycle4#1"/>
    <dgm:cxn modelId="{69ECDF91-DFAB-3546-BBB6-CE1F8DDB942E}" type="presParOf" srcId="{52A06038-F086-6C4C-B20C-1EE94AA39411}" destId="{350A7384-25D2-D745-ABAE-21E857E6DF7D}" srcOrd="3" destOrd="0" presId="urn:microsoft.com/office/officeart/2005/8/layout/cycle4#1"/>
    <dgm:cxn modelId="{3836414B-9884-814E-9BDE-8A11B26D6F44}" type="presParOf" srcId="{52A06038-F086-6C4C-B20C-1EE94AA39411}" destId="{0D1DFEA3-55C8-4043-95A6-21ECBB36CE7A}" srcOrd="4" destOrd="0" presId="urn:microsoft.com/office/officeart/2005/8/layout/cycle4#1"/>
    <dgm:cxn modelId="{EA34EE14-5D88-2F41-B752-9AECB735F7ED}" type="presParOf" srcId="{807058D3-C466-4D46-B48C-4D9ACD12C941}" destId="{60D9BDAA-48CE-6A43-BC9F-8C27AAE02665}" srcOrd="2" destOrd="0" presId="urn:microsoft.com/office/officeart/2005/8/layout/cycle4#1"/>
    <dgm:cxn modelId="{9DE1DBD6-54E0-EA4A-9EC8-7C920AF647B5}" type="presParOf" srcId="{807058D3-C466-4D46-B48C-4D9ACD12C941}" destId="{333C314A-B5EE-6A4D-86AE-C1B311374C5A}" srcOrd="3" destOrd="0" presId="urn:microsoft.com/office/officeart/2005/8/layout/cycle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C30231-2C97-5E41-B306-E61A0356CAB1}"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768D367D-7B31-8A40-9A0F-AF6A4B3C5C15}">
      <dgm:prSet/>
      <dgm:spPr/>
      <dgm:t>
        <a:bodyPr/>
        <a:lstStyle/>
        <a:p>
          <a:pPr rtl="0"/>
          <a:r>
            <a:rPr kumimoji="1" lang="en-US" sz="2000" b="1" i="0" dirty="0" smtClean="0">
              <a:solidFill>
                <a:schemeClr val="accent4">
                  <a:lumMod val="10000"/>
                </a:schemeClr>
              </a:solidFill>
            </a:rPr>
            <a:t>Free space loss</a:t>
          </a:r>
          <a:endParaRPr lang="en-US" sz="2000" b="1" i="0" dirty="0">
            <a:solidFill>
              <a:schemeClr val="accent4">
                <a:lumMod val="10000"/>
              </a:schemeClr>
            </a:solidFill>
          </a:endParaRPr>
        </a:p>
      </dgm:t>
    </dgm:pt>
    <dgm:pt modelId="{9018A79F-89D2-2441-AAB9-CAE6EA0D23F7}" type="parTrans" cxnId="{343494F6-FFDD-E249-ADF6-514B334AE55C}">
      <dgm:prSet/>
      <dgm:spPr/>
      <dgm:t>
        <a:bodyPr/>
        <a:lstStyle/>
        <a:p>
          <a:endParaRPr lang="en-US"/>
        </a:p>
      </dgm:t>
    </dgm:pt>
    <dgm:pt modelId="{4E72B584-EE9E-EA42-AB74-FF0BE96D0974}" type="sibTrans" cxnId="{343494F6-FFDD-E249-ADF6-514B334AE55C}">
      <dgm:prSet/>
      <dgm:spPr/>
      <dgm:t>
        <a:bodyPr/>
        <a:lstStyle/>
        <a:p>
          <a:endParaRPr lang="en-US"/>
        </a:p>
      </dgm:t>
    </dgm:pt>
    <dgm:pt modelId="{4F2A24C1-489B-9C48-8147-D7BFC80CA92E}">
      <dgm:prSet custT="1"/>
      <dgm:spPr/>
      <dgm:t>
        <a:bodyPr/>
        <a:lstStyle/>
        <a:p>
          <a:pPr rtl="0"/>
          <a:r>
            <a:rPr kumimoji="1" lang="en-US" sz="2000" b="1" i="0" dirty="0" smtClean="0">
              <a:solidFill>
                <a:schemeClr val="tx2"/>
              </a:solidFill>
            </a:rPr>
            <a:t>Loss of signal with distance</a:t>
          </a:r>
          <a:endParaRPr lang="en-US" sz="2000" b="1" i="0" dirty="0">
            <a:solidFill>
              <a:schemeClr val="tx2"/>
            </a:solidFill>
          </a:endParaRPr>
        </a:p>
      </dgm:t>
    </dgm:pt>
    <dgm:pt modelId="{8656813A-C483-764C-93F7-29FD08389118}" type="parTrans" cxnId="{AF2EFF53-9A71-B047-A2D7-E48F3C85FCE9}">
      <dgm:prSet/>
      <dgm:spPr/>
      <dgm:t>
        <a:bodyPr/>
        <a:lstStyle/>
        <a:p>
          <a:endParaRPr lang="en-US"/>
        </a:p>
      </dgm:t>
    </dgm:pt>
    <dgm:pt modelId="{CA7E8324-F155-2942-B371-C7DB2A468DD7}" type="sibTrans" cxnId="{AF2EFF53-9A71-B047-A2D7-E48F3C85FCE9}">
      <dgm:prSet/>
      <dgm:spPr/>
      <dgm:t>
        <a:bodyPr/>
        <a:lstStyle/>
        <a:p>
          <a:endParaRPr lang="en-US"/>
        </a:p>
      </dgm:t>
    </dgm:pt>
    <dgm:pt modelId="{A2B46028-7E4C-1548-B473-CEEB49FB2D72}">
      <dgm:prSet/>
      <dgm:spPr/>
      <dgm:t>
        <a:bodyPr/>
        <a:lstStyle/>
        <a:p>
          <a:pPr rtl="0"/>
          <a:r>
            <a:rPr kumimoji="1" lang="en-US" sz="2000" b="1" i="0" dirty="0" smtClean="0">
              <a:solidFill>
                <a:schemeClr val="accent4">
                  <a:lumMod val="10000"/>
                </a:schemeClr>
              </a:solidFill>
            </a:rPr>
            <a:t>Atmospheric Absorption</a:t>
          </a:r>
          <a:endParaRPr lang="en-US" sz="2000" b="1" i="0" dirty="0">
            <a:solidFill>
              <a:schemeClr val="accent4">
                <a:lumMod val="10000"/>
              </a:schemeClr>
            </a:solidFill>
          </a:endParaRPr>
        </a:p>
      </dgm:t>
    </dgm:pt>
    <dgm:pt modelId="{A364B61E-916B-2F4D-83E3-29718644B87D}" type="parTrans" cxnId="{36D5706A-4D65-BA40-8E30-16B3E9413684}">
      <dgm:prSet/>
      <dgm:spPr/>
      <dgm:t>
        <a:bodyPr/>
        <a:lstStyle/>
        <a:p>
          <a:endParaRPr lang="en-US"/>
        </a:p>
      </dgm:t>
    </dgm:pt>
    <dgm:pt modelId="{AC6D8AA3-784B-9943-B4BF-D016B178CDC2}" type="sibTrans" cxnId="{36D5706A-4D65-BA40-8E30-16B3E9413684}">
      <dgm:prSet/>
      <dgm:spPr/>
      <dgm:t>
        <a:bodyPr/>
        <a:lstStyle/>
        <a:p>
          <a:endParaRPr lang="en-US"/>
        </a:p>
      </dgm:t>
    </dgm:pt>
    <dgm:pt modelId="{2004167A-C965-FB4B-B73C-C679F4B6E6A4}">
      <dgm:prSet custT="1"/>
      <dgm:spPr/>
      <dgm:t>
        <a:bodyPr/>
        <a:lstStyle/>
        <a:p>
          <a:pPr rtl="0"/>
          <a:r>
            <a:rPr kumimoji="1" lang="en-US" sz="2000" b="1" i="0" dirty="0" smtClean="0">
              <a:solidFill>
                <a:schemeClr val="tx2"/>
              </a:solidFill>
            </a:rPr>
            <a:t>From water vapor and oxygen absorption</a:t>
          </a:r>
          <a:endParaRPr kumimoji="1" lang="en-US" sz="2000" b="1" i="0" dirty="0">
            <a:solidFill>
              <a:schemeClr val="tx2"/>
            </a:solidFill>
          </a:endParaRPr>
        </a:p>
      </dgm:t>
    </dgm:pt>
    <dgm:pt modelId="{7131F5F7-F588-EE48-BDA3-6372BA682604}" type="parTrans" cxnId="{99E33687-DCBE-CF48-B8CD-88F27EEE1C21}">
      <dgm:prSet/>
      <dgm:spPr/>
      <dgm:t>
        <a:bodyPr/>
        <a:lstStyle/>
        <a:p>
          <a:endParaRPr lang="en-US"/>
        </a:p>
      </dgm:t>
    </dgm:pt>
    <dgm:pt modelId="{F67FA9F1-9CDB-A54E-B26D-5123F16137EF}" type="sibTrans" cxnId="{99E33687-DCBE-CF48-B8CD-88F27EEE1C21}">
      <dgm:prSet/>
      <dgm:spPr/>
      <dgm:t>
        <a:bodyPr/>
        <a:lstStyle/>
        <a:p>
          <a:endParaRPr lang="en-US"/>
        </a:p>
      </dgm:t>
    </dgm:pt>
    <dgm:pt modelId="{CA5D832E-3E19-3048-9F9B-24FF327EA450}">
      <dgm:prSet/>
      <dgm:spPr/>
      <dgm:t>
        <a:bodyPr/>
        <a:lstStyle/>
        <a:p>
          <a:pPr rtl="0"/>
          <a:r>
            <a:rPr kumimoji="1" lang="en-US" sz="2400" b="1" i="0" dirty="0" smtClean="0">
              <a:solidFill>
                <a:schemeClr val="accent4">
                  <a:lumMod val="10000"/>
                </a:schemeClr>
              </a:solidFill>
            </a:rPr>
            <a:t>Multipath</a:t>
          </a:r>
          <a:endParaRPr lang="en-US" sz="2400" b="1" i="0" dirty="0">
            <a:solidFill>
              <a:schemeClr val="accent4">
                <a:lumMod val="10000"/>
              </a:schemeClr>
            </a:solidFill>
          </a:endParaRPr>
        </a:p>
      </dgm:t>
    </dgm:pt>
    <dgm:pt modelId="{ED2A84F3-60E9-AE4F-848C-22DC09781CE7}" type="parTrans" cxnId="{2DC1780D-8BF3-0E4F-951F-E693ED0345E7}">
      <dgm:prSet/>
      <dgm:spPr/>
      <dgm:t>
        <a:bodyPr/>
        <a:lstStyle/>
        <a:p>
          <a:endParaRPr lang="en-US"/>
        </a:p>
      </dgm:t>
    </dgm:pt>
    <dgm:pt modelId="{B6618282-8092-5642-AE2A-F4C2EE405E91}" type="sibTrans" cxnId="{2DC1780D-8BF3-0E4F-951F-E693ED0345E7}">
      <dgm:prSet/>
      <dgm:spPr/>
      <dgm:t>
        <a:bodyPr/>
        <a:lstStyle/>
        <a:p>
          <a:endParaRPr lang="en-US"/>
        </a:p>
      </dgm:t>
    </dgm:pt>
    <dgm:pt modelId="{B8B45C6A-F207-4D4A-838E-944098414B31}">
      <dgm:prSet custT="1"/>
      <dgm:spPr/>
      <dgm:t>
        <a:bodyPr/>
        <a:lstStyle/>
        <a:p>
          <a:pPr rtl="0"/>
          <a:r>
            <a:rPr kumimoji="1" lang="en-US" sz="2000" b="1" i="0" dirty="0" smtClean="0">
              <a:solidFill>
                <a:schemeClr val="tx2"/>
              </a:solidFill>
            </a:rPr>
            <a:t>Multiple interfering signals from reflections</a:t>
          </a:r>
          <a:endParaRPr kumimoji="1" lang="en-US" sz="2000" b="1" i="0" dirty="0">
            <a:solidFill>
              <a:schemeClr val="tx2"/>
            </a:solidFill>
          </a:endParaRPr>
        </a:p>
      </dgm:t>
    </dgm:pt>
    <dgm:pt modelId="{E3877AB1-8499-AC43-B7A6-6C79C6505BDB}" type="parTrans" cxnId="{74E6C9FB-2405-914B-83C8-CE1C5CD4BE9E}">
      <dgm:prSet/>
      <dgm:spPr/>
      <dgm:t>
        <a:bodyPr/>
        <a:lstStyle/>
        <a:p>
          <a:endParaRPr lang="en-US"/>
        </a:p>
      </dgm:t>
    </dgm:pt>
    <dgm:pt modelId="{DBABCD2D-5E1C-4647-94DE-F4A37834960A}" type="sibTrans" cxnId="{74E6C9FB-2405-914B-83C8-CE1C5CD4BE9E}">
      <dgm:prSet/>
      <dgm:spPr/>
      <dgm:t>
        <a:bodyPr/>
        <a:lstStyle/>
        <a:p>
          <a:endParaRPr lang="en-US"/>
        </a:p>
      </dgm:t>
    </dgm:pt>
    <dgm:pt modelId="{438E184A-32BB-0544-B82D-84C2F2003AD4}">
      <dgm:prSet/>
      <dgm:spPr/>
      <dgm:t>
        <a:bodyPr/>
        <a:lstStyle/>
        <a:p>
          <a:pPr rtl="0"/>
          <a:r>
            <a:rPr kumimoji="1" lang="en-US" sz="2400" b="1" i="0" dirty="0" smtClean="0">
              <a:solidFill>
                <a:schemeClr val="accent4">
                  <a:lumMod val="10000"/>
                </a:schemeClr>
              </a:solidFill>
            </a:rPr>
            <a:t>Refraction</a:t>
          </a:r>
          <a:endParaRPr lang="en-US" sz="2400" b="1" i="0" dirty="0">
            <a:solidFill>
              <a:schemeClr val="accent4">
                <a:lumMod val="10000"/>
              </a:schemeClr>
            </a:solidFill>
          </a:endParaRPr>
        </a:p>
      </dgm:t>
    </dgm:pt>
    <dgm:pt modelId="{1FC399B6-D334-444C-971B-0959434E46A0}" type="parTrans" cxnId="{3794CBEA-DAA4-0A4F-8D18-5E4673178B01}">
      <dgm:prSet/>
      <dgm:spPr/>
      <dgm:t>
        <a:bodyPr/>
        <a:lstStyle/>
        <a:p>
          <a:endParaRPr lang="en-US"/>
        </a:p>
      </dgm:t>
    </dgm:pt>
    <dgm:pt modelId="{BB49E90A-F8E8-0F45-AC0B-C032175750D4}" type="sibTrans" cxnId="{3794CBEA-DAA4-0A4F-8D18-5E4673178B01}">
      <dgm:prSet/>
      <dgm:spPr/>
      <dgm:t>
        <a:bodyPr/>
        <a:lstStyle/>
        <a:p>
          <a:endParaRPr lang="en-US"/>
        </a:p>
      </dgm:t>
    </dgm:pt>
    <dgm:pt modelId="{334AF48A-B343-0A46-958B-A28A37BFE71F}">
      <dgm:prSet custT="1"/>
      <dgm:spPr/>
      <dgm:t>
        <a:bodyPr/>
        <a:lstStyle/>
        <a:p>
          <a:pPr rtl="0"/>
          <a:r>
            <a:rPr kumimoji="1" lang="en-US" sz="2000" b="1" i="0" dirty="0" smtClean="0">
              <a:solidFill>
                <a:schemeClr val="tx2"/>
              </a:solidFill>
            </a:rPr>
            <a:t>Bending signal away from receiver</a:t>
          </a:r>
          <a:endParaRPr kumimoji="1" lang="en-US" sz="2000" b="1" i="0" dirty="0">
            <a:solidFill>
              <a:schemeClr val="tx2"/>
            </a:solidFill>
          </a:endParaRPr>
        </a:p>
      </dgm:t>
    </dgm:pt>
    <dgm:pt modelId="{B3F87651-11D5-B84E-9ED1-F8F766927722}" type="parTrans" cxnId="{312762AA-FCBA-2C43-9698-67844CE887E9}">
      <dgm:prSet/>
      <dgm:spPr/>
      <dgm:t>
        <a:bodyPr/>
        <a:lstStyle/>
        <a:p>
          <a:endParaRPr lang="en-US"/>
        </a:p>
      </dgm:t>
    </dgm:pt>
    <dgm:pt modelId="{36377C83-0AC1-784D-BA96-62963FCC5C96}" type="sibTrans" cxnId="{312762AA-FCBA-2C43-9698-67844CE887E9}">
      <dgm:prSet/>
      <dgm:spPr/>
      <dgm:t>
        <a:bodyPr/>
        <a:lstStyle/>
        <a:p>
          <a:endParaRPr lang="en-US"/>
        </a:p>
      </dgm:t>
    </dgm:pt>
    <dgm:pt modelId="{465A8997-589F-E843-9257-FA0701ED5C3D}" type="pres">
      <dgm:prSet presAssocID="{66C30231-2C97-5E41-B306-E61A0356CAB1}" presName="CompostProcess" presStyleCnt="0">
        <dgm:presLayoutVars>
          <dgm:dir/>
          <dgm:resizeHandles val="exact"/>
        </dgm:presLayoutVars>
      </dgm:prSet>
      <dgm:spPr/>
      <dgm:t>
        <a:bodyPr/>
        <a:lstStyle/>
        <a:p>
          <a:endParaRPr lang="en-US"/>
        </a:p>
      </dgm:t>
    </dgm:pt>
    <dgm:pt modelId="{54FEAD1E-D889-F04F-8164-758D91E229DA}" type="pres">
      <dgm:prSet presAssocID="{66C30231-2C97-5E41-B306-E61A0356CAB1}" presName="arrow" presStyleLbl="bgShp" presStyleIdx="0" presStyleCnt="1"/>
      <dgm:spPr/>
    </dgm:pt>
    <dgm:pt modelId="{5A68B8FC-4FC7-4347-923D-C732AC349F90}" type="pres">
      <dgm:prSet presAssocID="{66C30231-2C97-5E41-B306-E61A0356CAB1}" presName="linearProcess" presStyleCnt="0"/>
      <dgm:spPr/>
    </dgm:pt>
    <dgm:pt modelId="{0C87CD05-9C23-2A40-B5F9-32560446A430}" type="pres">
      <dgm:prSet presAssocID="{768D367D-7B31-8A40-9A0F-AF6A4B3C5C15}" presName="textNode" presStyleLbl="node1" presStyleIdx="0" presStyleCnt="4" custScaleX="93390" custScaleY="110240" custLinFactNeighborX="55932" custLinFactNeighborY="-1835">
        <dgm:presLayoutVars>
          <dgm:bulletEnabled val="1"/>
        </dgm:presLayoutVars>
      </dgm:prSet>
      <dgm:spPr/>
      <dgm:t>
        <a:bodyPr/>
        <a:lstStyle/>
        <a:p>
          <a:endParaRPr lang="en-US"/>
        </a:p>
      </dgm:t>
    </dgm:pt>
    <dgm:pt modelId="{CABC0D9B-F5C0-0240-B259-80EE1F40949D}" type="pres">
      <dgm:prSet presAssocID="{4E72B584-EE9E-EA42-AB74-FF0BE96D0974}" presName="sibTrans" presStyleCnt="0"/>
      <dgm:spPr/>
    </dgm:pt>
    <dgm:pt modelId="{80C51632-9932-8049-BD02-CAB1CE71749F}" type="pres">
      <dgm:prSet presAssocID="{A2B46028-7E4C-1548-B473-CEEB49FB2D72}" presName="textNode" presStyleLbl="node1" presStyleIdx="1" presStyleCnt="4" custScaleX="107804" custScaleY="118244" custLinFactNeighborX="22187" custLinFactNeighborY="-1835">
        <dgm:presLayoutVars>
          <dgm:bulletEnabled val="1"/>
        </dgm:presLayoutVars>
      </dgm:prSet>
      <dgm:spPr/>
      <dgm:t>
        <a:bodyPr/>
        <a:lstStyle/>
        <a:p>
          <a:endParaRPr lang="en-US"/>
        </a:p>
      </dgm:t>
    </dgm:pt>
    <dgm:pt modelId="{4133A25F-9EC3-E647-AAC9-E9EB19DA7047}" type="pres">
      <dgm:prSet presAssocID="{AC6D8AA3-784B-9943-B4BF-D016B178CDC2}" presName="sibTrans" presStyleCnt="0"/>
      <dgm:spPr/>
    </dgm:pt>
    <dgm:pt modelId="{973F4DD8-45E7-324E-BD4C-C7AA32FC463E}" type="pres">
      <dgm:prSet presAssocID="{CA5D832E-3E19-3048-9F9B-24FF327EA450}" presName="textNode" presStyleLbl="node1" presStyleIdx="2" presStyleCnt="4" custScaleY="121916" custLinFactNeighborX="-25715" custLinFactNeighborY="1">
        <dgm:presLayoutVars>
          <dgm:bulletEnabled val="1"/>
        </dgm:presLayoutVars>
      </dgm:prSet>
      <dgm:spPr/>
      <dgm:t>
        <a:bodyPr/>
        <a:lstStyle/>
        <a:p>
          <a:endParaRPr lang="en-US"/>
        </a:p>
      </dgm:t>
    </dgm:pt>
    <dgm:pt modelId="{CC959427-B24A-1744-9E86-A6634807D835}" type="pres">
      <dgm:prSet presAssocID="{B6618282-8092-5642-AE2A-F4C2EE405E91}" presName="sibTrans" presStyleCnt="0"/>
      <dgm:spPr/>
    </dgm:pt>
    <dgm:pt modelId="{02CD00FE-CC04-F740-B3B1-9842D9D3E8F3}" type="pres">
      <dgm:prSet presAssocID="{438E184A-32BB-0544-B82D-84C2F2003AD4}" presName="textNode" presStyleLbl="node1" presStyleIdx="3" presStyleCnt="4" custLinFactNeighborX="-48223" custLinFactNeighborY="-2952">
        <dgm:presLayoutVars>
          <dgm:bulletEnabled val="1"/>
        </dgm:presLayoutVars>
      </dgm:prSet>
      <dgm:spPr/>
      <dgm:t>
        <a:bodyPr/>
        <a:lstStyle/>
        <a:p>
          <a:endParaRPr lang="en-US"/>
        </a:p>
      </dgm:t>
    </dgm:pt>
  </dgm:ptLst>
  <dgm:cxnLst>
    <dgm:cxn modelId="{3794CBEA-DAA4-0A4F-8D18-5E4673178B01}" srcId="{66C30231-2C97-5E41-B306-E61A0356CAB1}" destId="{438E184A-32BB-0544-B82D-84C2F2003AD4}" srcOrd="3" destOrd="0" parTransId="{1FC399B6-D334-444C-971B-0959434E46A0}" sibTransId="{BB49E90A-F8E8-0F45-AC0B-C032175750D4}"/>
    <dgm:cxn modelId="{50137E09-DCFE-424E-AD69-321AC2FF8103}" type="presOf" srcId="{4F2A24C1-489B-9C48-8147-D7BFC80CA92E}" destId="{0C87CD05-9C23-2A40-B5F9-32560446A430}" srcOrd="0" destOrd="1" presId="urn:microsoft.com/office/officeart/2005/8/layout/hProcess9"/>
    <dgm:cxn modelId="{13D7D4FF-A24E-614F-BD13-C2CCA35E4DDC}" type="presOf" srcId="{A2B46028-7E4C-1548-B473-CEEB49FB2D72}" destId="{80C51632-9932-8049-BD02-CAB1CE71749F}" srcOrd="0" destOrd="0" presId="urn:microsoft.com/office/officeart/2005/8/layout/hProcess9"/>
    <dgm:cxn modelId="{E4D25913-9847-E844-A5D5-26C078D9EB9B}" type="presOf" srcId="{334AF48A-B343-0A46-958B-A28A37BFE71F}" destId="{02CD00FE-CC04-F740-B3B1-9842D9D3E8F3}" srcOrd="0" destOrd="1" presId="urn:microsoft.com/office/officeart/2005/8/layout/hProcess9"/>
    <dgm:cxn modelId="{AF2EFF53-9A71-B047-A2D7-E48F3C85FCE9}" srcId="{768D367D-7B31-8A40-9A0F-AF6A4B3C5C15}" destId="{4F2A24C1-489B-9C48-8147-D7BFC80CA92E}" srcOrd="0" destOrd="0" parTransId="{8656813A-C483-764C-93F7-29FD08389118}" sibTransId="{CA7E8324-F155-2942-B371-C7DB2A468DD7}"/>
    <dgm:cxn modelId="{74E6C9FB-2405-914B-83C8-CE1C5CD4BE9E}" srcId="{CA5D832E-3E19-3048-9F9B-24FF327EA450}" destId="{B8B45C6A-F207-4D4A-838E-944098414B31}" srcOrd="0" destOrd="0" parTransId="{E3877AB1-8499-AC43-B7A6-6C79C6505BDB}" sibTransId="{DBABCD2D-5E1C-4647-94DE-F4A37834960A}"/>
    <dgm:cxn modelId="{99E33687-DCBE-CF48-B8CD-88F27EEE1C21}" srcId="{A2B46028-7E4C-1548-B473-CEEB49FB2D72}" destId="{2004167A-C965-FB4B-B73C-C679F4B6E6A4}" srcOrd="0" destOrd="0" parTransId="{7131F5F7-F588-EE48-BDA3-6372BA682604}" sibTransId="{F67FA9F1-9CDB-A54E-B26D-5123F16137EF}"/>
    <dgm:cxn modelId="{343494F6-FFDD-E249-ADF6-514B334AE55C}" srcId="{66C30231-2C97-5E41-B306-E61A0356CAB1}" destId="{768D367D-7B31-8A40-9A0F-AF6A4B3C5C15}" srcOrd="0" destOrd="0" parTransId="{9018A79F-89D2-2441-AAB9-CAE6EA0D23F7}" sibTransId="{4E72B584-EE9E-EA42-AB74-FF0BE96D0974}"/>
    <dgm:cxn modelId="{9A9D700D-2C93-2D45-815D-831E97498F31}" type="presOf" srcId="{438E184A-32BB-0544-B82D-84C2F2003AD4}" destId="{02CD00FE-CC04-F740-B3B1-9842D9D3E8F3}" srcOrd="0" destOrd="0" presId="urn:microsoft.com/office/officeart/2005/8/layout/hProcess9"/>
    <dgm:cxn modelId="{C753DF07-FAA2-C743-B735-4959372E8B6A}" type="presOf" srcId="{768D367D-7B31-8A40-9A0F-AF6A4B3C5C15}" destId="{0C87CD05-9C23-2A40-B5F9-32560446A430}" srcOrd="0" destOrd="0" presId="urn:microsoft.com/office/officeart/2005/8/layout/hProcess9"/>
    <dgm:cxn modelId="{32C47473-7F09-5648-93BF-3D825C07662D}" type="presOf" srcId="{66C30231-2C97-5E41-B306-E61A0356CAB1}" destId="{465A8997-589F-E843-9257-FA0701ED5C3D}" srcOrd="0" destOrd="0" presId="urn:microsoft.com/office/officeart/2005/8/layout/hProcess9"/>
    <dgm:cxn modelId="{2DC1780D-8BF3-0E4F-951F-E693ED0345E7}" srcId="{66C30231-2C97-5E41-B306-E61A0356CAB1}" destId="{CA5D832E-3E19-3048-9F9B-24FF327EA450}" srcOrd="2" destOrd="0" parTransId="{ED2A84F3-60E9-AE4F-848C-22DC09781CE7}" sibTransId="{B6618282-8092-5642-AE2A-F4C2EE405E91}"/>
    <dgm:cxn modelId="{F6F5039A-375B-354A-B221-D5E367416138}" type="presOf" srcId="{B8B45C6A-F207-4D4A-838E-944098414B31}" destId="{973F4DD8-45E7-324E-BD4C-C7AA32FC463E}" srcOrd="0" destOrd="1" presId="urn:microsoft.com/office/officeart/2005/8/layout/hProcess9"/>
    <dgm:cxn modelId="{F95F57B6-CBEE-4645-9417-6B4BDBE38078}" type="presOf" srcId="{2004167A-C965-FB4B-B73C-C679F4B6E6A4}" destId="{80C51632-9932-8049-BD02-CAB1CE71749F}" srcOrd="0" destOrd="1" presId="urn:microsoft.com/office/officeart/2005/8/layout/hProcess9"/>
    <dgm:cxn modelId="{AC1EB9B8-3024-5A4A-B518-475739E71739}" type="presOf" srcId="{CA5D832E-3E19-3048-9F9B-24FF327EA450}" destId="{973F4DD8-45E7-324E-BD4C-C7AA32FC463E}" srcOrd="0" destOrd="0" presId="urn:microsoft.com/office/officeart/2005/8/layout/hProcess9"/>
    <dgm:cxn modelId="{312762AA-FCBA-2C43-9698-67844CE887E9}" srcId="{438E184A-32BB-0544-B82D-84C2F2003AD4}" destId="{334AF48A-B343-0A46-958B-A28A37BFE71F}" srcOrd="0" destOrd="0" parTransId="{B3F87651-11D5-B84E-9ED1-F8F766927722}" sibTransId="{36377C83-0AC1-784D-BA96-62963FCC5C96}"/>
    <dgm:cxn modelId="{36D5706A-4D65-BA40-8E30-16B3E9413684}" srcId="{66C30231-2C97-5E41-B306-E61A0356CAB1}" destId="{A2B46028-7E4C-1548-B473-CEEB49FB2D72}" srcOrd="1" destOrd="0" parTransId="{A364B61E-916B-2F4D-83E3-29718644B87D}" sibTransId="{AC6D8AA3-784B-9943-B4BF-D016B178CDC2}"/>
    <dgm:cxn modelId="{97556541-FDF0-B740-96FF-AAE179813C0A}" type="presParOf" srcId="{465A8997-589F-E843-9257-FA0701ED5C3D}" destId="{54FEAD1E-D889-F04F-8164-758D91E229DA}" srcOrd="0" destOrd="0" presId="urn:microsoft.com/office/officeart/2005/8/layout/hProcess9"/>
    <dgm:cxn modelId="{351C3AA0-9FCE-0E4E-B43B-0B7EF8D00CF4}" type="presParOf" srcId="{465A8997-589F-E843-9257-FA0701ED5C3D}" destId="{5A68B8FC-4FC7-4347-923D-C732AC349F90}" srcOrd="1" destOrd="0" presId="urn:microsoft.com/office/officeart/2005/8/layout/hProcess9"/>
    <dgm:cxn modelId="{2047C0F8-6E54-714E-97DD-89EFB91DDC8E}" type="presParOf" srcId="{5A68B8FC-4FC7-4347-923D-C732AC349F90}" destId="{0C87CD05-9C23-2A40-B5F9-32560446A430}" srcOrd="0" destOrd="0" presId="urn:microsoft.com/office/officeart/2005/8/layout/hProcess9"/>
    <dgm:cxn modelId="{9EDA67CB-AEF0-9443-8314-7FADB6B61201}" type="presParOf" srcId="{5A68B8FC-4FC7-4347-923D-C732AC349F90}" destId="{CABC0D9B-F5C0-0240-B259-80EE1F40949D}" srcOrd="1" destOrd="0" presId="urn:microsoft.com/office/officeart/2005/8/layout/hProcess9"/>
    <dgm:cxn modelId="{C1D90EE1-A369-2144-A66E-B11C9890052A}" type="presParOf" srcId="{5A68B8FC-4FC7-4347-923D-C732AC349F90}" destId="{80C51632-9932-8049-BD02-CAB1CE71749F}" srcOrd="2" destOrd="0" presId="urn:microsoft.com/office/officeart/2005/8/layout/hProcess9"/>
    <dgm:cxn modelId="{1FDA2F36-EDFC-6648-8C8C-59124E716109}" type="presParOf" srcId="{5A68B8FC-4FC7-4347-923D-C732AC349F90}" destId="{4133A25F-9EC3-E647-AAC9-E9EB19DA7047}" srcOrd="3" destOrd="0" presId="urn:microsoft.com/office/officeart/2005/8/layout/hProcess9"/>
    <dgm:cxn modelId="{BE34207C-372C-7949-B42C-BF6EDD7DD575}" type="presParOf" srcId="{5A68B8FC-4FC7-4347-923D-C732AC349F90}" destId="{973F4DD8-45E7-324E-BD4C-C7AA32FC463E}" srcOrd="4" destOrd="0" presId="urn:microsoft.com/office/officeart/2005/8/layout/hProcess9"/>
    <dgm:cxn modelId="{096F12ED-AD22-9F40-A4DE-955466A86BC3}" type="presParOf" srcId="{5A68B8FC-4FC7-4347-923D-C732AC349F90}" destId="{CC959427-B24A-1744-9E86-A6634807D835}" srcOrd="5" destOrd="0" presId="urn:microsoft.com/office/officeart/2005/8/layout/hProcess9"/>
    <dgm:cxn modelId="{FCC7B1C7-C8CC-9D41-95EB-80C61A6D6821}" type="presParOf" srcId="{5A68B8FC-4FC7-4347-923D-C732AC349F90}" destId="{02CD00FE-CC04-F740-B3B1-9842D9D3E8F3}"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0CA325-361C-CD4A-8515-524748C55FEC}">
      <dsp:nvSpPr>
        <dsp:cNvPr id="0" name=""/>
        <dsp:cNvSpPr/>
      </dsp:nvSpPr>
      <dsp:spPr>
        <a:xfrm>
          <a:off x="0" y="419819"/>
          <a:ext cx="8229600" cy="7654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Higher bandwidth gives higher data rate</a:t>
          </a:r>
          <a:endParaRPr lang="en-US" sz="1800" b="1" i="0" kern="1200" dirty="0"/>
        </a:p>
      </dsp:txBody>
      <dsp:txXfrm>
        <a:off x="0" y="419819"/>
        <a:ext cx="8229600" cy="765450"/>
      </dsp:txXfrm>
    </dsp:sp>
    <dsp:sp modelId="{A272ED36-1998-A849-B49D-1FB08925A8CB}">
      <dsp:nvSpPr>
        <dsp:cNvPr id="0" name=""/>
        <dsp:cNvSpPr/>
      </dsp:nvSpPr>
      <dsp:spPr>
        <a:xfrm>
          <a:off x="411480" y="154139"/>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Bandwidth</a:t>
          </a:r>
          <a:endParaRPr lang="en-US" sz="1800" b="1" i="0" kern="1200" dirty="0"/>
        </a:p>
      </dsp:txBody>
      <dsp:txXfrm>
        <a:off x="411480" y="154139"/>
        <a:ext cx="5760720" cy="531360"/>
      </dsp:txXfrm>
    </dsp:sp>
    <dsp:sp modelId="{F652230A-CF4D-FF43-A55B-0E3570FAA419}">
      <dsp:nvSpPr>
        <dsp:cNvPr id="0" name=""/>
        <dsp:cNvSpPr/>
      </dsp:nvSpPr>
      <dsp:spPr>
        <a:xfrm>
          <a:off x="0" y="1548149"/>
          <a:ext cx="8229600" cy="7654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Impairments, such as attenuation, limit the distance</a:t>
          </a:r>
          <a:endParaRPr lang="en-US" sz="1800" b="1" i="0" kern="1200" dirty="0"/>
        </a:p>
      </dsp:txBody>
      <dsp:txXfrm>
        <a:off x="0" y="1548149"/>
        <a:ext cx="8229600" cy="765450"/>
      </dsp:txXfrm>
    </dsp:sp>
    <dsp:sp modelId="{4D76E3ED-5AF0-8549-A0AB-C9D261BAC7FB}">
      <dsp:nvSpPr>
        <dsp:cNvPr id="0" name=""/>
        <dsp:cNvSpPr/>
      </dsp:nvSpPr>
      <dsp:spPr>
        <a:xfrm>
          <a:off x="411480" y="1282469"/>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Transmission impairments</a:t>
          </a:r>
          <a:endParaRPr lang="en-US" sz="1800" b="1" i="0" kern="1200" dirty="0"/>
        </a:p>
      </dsp:txBody>
      <dsp:txXfrm>
        <a:off x="411480" y="1282469"/>
        <a:ext cx="5760720" cy="531360"/>
      </dsp:txXfrm>
    </dsp:sp>
    <dsp:sp modelId="{B7CD703E-5D9D-0147-B14F-4B126E72F606}">
      <dsp:nvSpPr>
        <dsp:cNvPr id="0" name=""/>
        <dsp:cNvSpPr/>
      </dsp:nvSpPr>
      <dsp:spPr>
        <a:xfrm>
          <a:off x="0" y="2676480"/>
          <a:ext cx="8229600" cy="7654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Overlapping frequency bands can distort or wipe out a signal</a:t>
          </a:r>
          <a:endParaRPr lang="en-US" sz="1800" b="1" i="0" kern="1200" dirty="0"/>
        </a:p>
      </dsp:txBody>
      <dsp:txXfrm>
        <a:off x="0" y="2676480"/>
        <a:ext cx="8229600" cy="765450"/>
      </dsp:txXfrm>
    </dsp:sp>
    <dsp:sp modelId="{D1BFF447-9753-E04B-BA8C-3DAB3467808D}">
      <dsp:nvSpPr>
        <dsp:cNvPr id="0" name=""/>
        <dsp:cNvSpPr/>
      </dsp:nvSpPr>
      <dsp:spPr>
        <a:xfrm>
          <a:off x="411480" y="2410799"/>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Interference</a:t>
          </a:r>
          <a:endParaRPr lang="en-US" sz="1800" b="1" i="0" kern="1200" dirty="0"/>
        </a:p>
      </dsp:txBody>
      <dsp:txXfrm>
        <a:off x="411480" y="2410799"/>
        <a:ext cx="5760720" cy="531360"/>
      </dsp:txXfrm>
    </dsp:sp>
    <dsp:sp modelId="{FFAAEE05-19C1-EA44-9E1F-4DCE29292908}">
      <dsp:nvSpPr>
        <dsp:cNvPr id="0" name=""/>
        <dsp:cNvSpPr/>
      </dsp:nvSpPr>
      <dsp:spPr>
        <a:xfrm>
          <a:off x="0" y="3804810"/>
          <a:ext cx="8229600" cy="7654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More receivers introduces more attenuation</a:t>
          </a:r>
          <a:endParaRPr lang="en-US" sz="1800" b="1" i="0" kern="1200" dirty="0"/>
        </a:p>
      </dsp:txBody>
      <dsp:txXfrm>
        <a:off x="0" y="3804810"/>
        <a:ext cx="8229600" cy="765450"/>
      </dsp:txXfrm>
    </dsp:sp>
    <dsp:sp modelId="{BAAAE380-8D49-7446-890A-965CF80F4F07}">
      <dsp:nvSpPr>
        <dsp:cNvPr id="0" name=""/>
        <dsp:cNvSpPr/>
      </dsp:nvSpPr>
      <dsp:spPr>
        <a:xfrm>
          <a:off x="411480" y="3539130"/>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Number of receivers</a:t>
          </a:r>
          <a:endParaRPr lang="en-US" sz="1800" b="1" i="0" kern="1200" dirty="0"/>
        </a:p>
      </dsp:txBody>
      <dsp:txXfrm>
        <a:off x="411480" y="3539130"/>
        <a:ext cx="5760720" cy="5313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39F95F-A0F9-6548-9628-686DED917BF9}">
      <dsp:nvSpPr>
        <dsp:cNvPr id="0" name=""/>
        <dsp:cNvSpPr/>
      </dsp:nvSpPr>
      <dsp:spPr>
        <a:xfrm>
          <a:off x="0" y="22649"/>
          <a:ext cx="8382000" cy="6715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Unshielded Twisted Pair (UTP)</a:t>
          </a:r>
          <a:endParaRPr lang="en-US" sz="2800" b="1" i="0" kern="1200" dirty="0"/>
        </a:p>
      </dsp:txBody>
      <dsp:txXfrm>
        <a:off x="0" y="22649"/>
        <a:ext cx="8382000" cy="671580"/>
      </dsp:txXfrm>
    </dsp:sp>
    <dsp:sp modelId="{4FD4CB09-F293-0643-804E-AC2F30FA134D}">
      <dsp:nvSpPr>
        <dsp:cNvPr id="0" name=""/>
        <dsp:cNvSpPr/>
      </dsp:nvSpPr>
      <dsp:spPr>
        <a:xfrm>
          <a:off x="0" y="694229"/>
          <a:ext cx="8382000"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1" i="0" kern="1200" dirty="0" smtClean="0"/>
            <a:t>Consists of one or more twisted-pair cables, typically enclosed within an overall thermoplastic jacket which provides no electromagnetic shielding</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Ordinary telephone wire</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Subject to external electromagnetic interference</a:t>
          </a:r>
          <a:endParaRPr lang="en-US" sz="2200" b="1" i="0" kern="1200" dirty="0"/>
        </a:p>
        <a:p>
          <a:pPr marL="228600" lvl="1" indent="-228600" algn="l" defTabSz="977900" rtl="0">
            <a:lnSpc>
              <a:spcPct val="90000"/>
            </a:lnSpc>
            <a:spcBef>
              <a:spcPct val="0"/>
            </a:spcBef>
            <a:spcAft>
              <a:spcPct val="20000"/>
            </a:spcAft>
            <a:buChar char="••"/>
          </a:pPr>
          <a:r>
            <a:rPr lang="en-US" sz="2200" b="1" i="0" kern="1200" dirty="0" smtClean="0"/>
            <a:t>The tighter the twisting, the higher the supported transmission rate and the greater the cost per meter</a:t>
          </a:r>
          <a:endParaRPr lang="en-US" sz="2200" b="1" i="0" kern="1200" dirty="0"/>
        </a:p>
      </dsp:txBody>
      <dsp:txXfrm>
        <a:off x="0" y="694229"/>
        <a:ext cx="8382000" cy="2434320"/>
      </dsp:txXfrm>
    </dsp:sp>
    <dsp:sp modelId="{45836ADC-D9E6-1349-AA0A-DFBA43224E34}">
      <dsp:nvSpPr>
        <dsp:cNvPr id="0" name=""/>
        <dsp:cNvSpPr/>
      </dsp:nvSpPr>
      <dsp:spPr>
        <a:xfrm>
          <a:off x="0" y="3128550"/>
          <a:ext cx="8382000" cy="6715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Shielded Twisted Pair (STP)</a:t>
          </a:r>
          <a:endParaRPr lang="en-US" sz="2800" b="1" i="0" kern="1200" dirty="0"/>
        </a:p>
      </dsp:txBody>
      <dsp:txXfrm>
        <a:off x="0" y="3128550"/>
        <a:ext cx="8382000" cy="671580"/>
      </dsp:txXfrm>
    </dsp:sp>
    <dsp:sp modelId="{7B626C79-101D-8141-94B2-48F8466A0B1D}">
      <dsp:nvSpPr>
        <dsp:cNvPr id="0" name=""/>
        <dsp:cNvSpPr/>
      </dsp:nvSpPr>
      <dsp:spPr>
        <a:xfrm>
          <a:off x="0" y="3800130"/>
          <a:ext cx="83820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1" i="0" kern="1200" dirty="0" smtClean="0"/>
            <a:t>Has metal braid or sheathing that reduces interference</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Provides better performance at higher data rates</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More expensive</a:t>
          </a:r>
          <a:endParaRPr lang="en-US" sz="2200" b="1" i="0" kern="1200" dirty="0"/>
        </a:p>
      </dsp:txBody>
      <dsp:txXfrm>
        <a:off x="0" y="3800130"/>
        <a:ext cx="8382000" cy="11302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E77A75-4ED7-6148-AAAF-391B70E816A3}">
      <dsp:nvSpPr>
        <dsp:cNvPr id="0" name=""/>
        <dsp:cNvSpPr/>
      </dsp:nvSpPr>
      <dsp:spPr>
        <a:xfrm>
          <a:off x="2221" y="0"/>
          <a:ext cx="1332738" cy="2138172"/>
        </a:xfrm>
        <a:prstGeom prst="upArrow">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F57BCB9-E131-584E-95FB-983CEDEB1387}">
      <dsp:nvSpPr>
        <dsp:cNvPr id="0" name=""/>
        <dsp:cNvSpPr/>
      </dsp:nvSpPr>
      <dsp:spPr>
        <a:xfrm>
          <a:off x="1374941" y="0"/>
          <a:ext cx="2261616" cy="21381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63576" tIns="0" rIns="163576" bIns="163576" numCol="1" spcCol="1270" anchor="ctr" anchorCtr="0">
          <a:noAutofit/>
        </a:bodyPr>
        <a:lstStyle/>
        <a:p>
          <a:pPr lvl="0" algn="l" defTabSz="1022350" rtl="0">
            <a:lnSpc>
              <a:spcPct val="90000"/>
            </a:lnSpc>
            <a:spcBef>
              <a:spcPct val="0"/>
            </a:spcBef>
            <a:spcAft>
              <a:spcPct val="35000"/>
            </a:spcAft>
          </a:pPr>
          <a:r>
            <a:rPr kumimoji="1" lang="en-US" sz="2300" kern="1200" dirty="0" smtClean="0"/>
            <a:t>Frequency characteristics superior to twisted pair</a:t>
          </a:r>
          <a:endParaRPr lang="en-US" sz="2300" kern="1200" dirty="0"/>
        </a:p>
      </dsp:txBody>
      <dsp:txXfrm>
        <a:off x="1374941" y="0"/>
        <a:ext cx="2261616" cy="2138172"/>
      </dsp:txXfrm>
    </dsp:sp>
    <dsp:sp modelId="{E1A5B57F-A517-084D-A9BB-3B9035D9C969}">
      <dsp:nvSpPr>
        <dsp:cNvPr id="0" name=""/>
        <dsp:cNvSpPr/>
      </dsp:nvSpPr>
      <dsp:spPr>
        <a:xfrm>
          <a:off x="402042" y="2316353"/>
          <a:ext cx="1332738" cy="2138172"/>
        </a:xfrm>
        <a:prstGeom prst="downArrow">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534FCE3-7D4C-5D43-B5F3-9C8CFFC45423}">
      <dsp:nvSpPr>
        <dsp:cNvPr id="0" name=""/>
        <dsp:cNvSpPr/>
      </dsp:nvSpPr>
      <dsp:spPr>
        <a:xfrm>
          <a:off x="1774762" y="2316353"/>
          <a:ext cx="2261616" cy="21381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63576" tIns="0" rIns="163576" bIns="163576" numCol="1" spcCol="1270" anchor="ctr" anchorCtr="0">
          <a:noAutofit/>
        </a:bodyPr>
        <a:lstStyle/>
        <a:p>
          <a:pPr lvl="0" algn="l" defTabSz="1022350" rtl="0">
            <a:lnSpc>
              <a:spcPct val="90000"/>
            </a:lnSpc>
            <a:spcBef>
              <a:spcPct val="0"/>
            </a:spcBef>
            <a:spcAft>
              <a:spcPct val="35000"/>
            </a:spcAft>
          </a:pPr>
          <a:r>
            <a:rPr kumimoji="1" lang="en-US" sz="2300" kern="1200" dirty="0" smtClean="0"/>
            <a:t>Performance limited by attenuation</a:t>
          </a:r>
          <a:r>
            <a:rPr kumimoji="1" lang="en-US" sz="2300" kern="1200" dirty="0" smtClean="0"/>
            <a:t> and </a:t>
          </a:r>
          <a:r>
            <a:rPr kumimoji="1" lang="en-US" sz="2300" kern="1200" dirty="0" smtClean="0"/>
            <a:t>noise</a:t>
          </a:r>
          <a:endParaRPr lang="en-US" sz="2300" kern="1200" dirty="0"/>
        </a:p>
      </dsp:txBody>
      <dsp:txXfrm>
        <a:off x="1774762" y="2316353"/>
        <a:ext cx="2261616" cy="213817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41E17D-C872-0D45-BEB5-30C827F56F27}">
      <dsp:nvSpPr>
        <dsp:cNvPr id="0" name=""/>
        <dsp:cNvSpPr/>
      </dsp:nvSpPr>
      <dsp:spPr>
        <a:xfrm>
          <a:off x="19" y="21239"/>
          <a:ext cx="1887177" cy="460800"/>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kumimoji="1" lang="en-US" sz="1600" kern="1200" dirty="0" smtClean="0"/>
            <a:t>Analog signals</a:t>
          </a:r>
          <a:endParaRPr lang="en-US" sz="1600" kern="1200" dirty="0"/>
        </a:p>
      </dsp:txBody>
      <dsp:txXfrm>
        <a:off x="19" y="21239"/>
        <a:ext cx="1887177" cy="460800"/>
      </dsp:txXfrm>
    </dsp:sp>
    <dsp:sp modelId="{B2DB2D53-F4E7-FD4B-973D-00204D362CA0}">
      <dsp:nvSpPr>
        <dsp:cNvPr id="0" name=""/>
        <dsp:cNvSpPr/>
      </dsp:nvSpPr>
      <dsp:spPr>
        <a:xfrm>
          <a:off x="19" y="482039"/>
          <a:ext cx="1887177" cy="223992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kumimoji="1" lang="en-US" sz="1600" kern="1200" dirty="0" smtClean="0"/>
            <a:t>Amplifiers are needed every few kilometers - closer if higher frequency</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t>Usable </a:t>
          </a:r>
          <a:r>
            <a:rPr kumimoji="1" lang="en-US" sz="1600" kern="1200" dirty="0" smtClean="0"/>
            <a:t>spectrum extends up to 500MHz</a:t>
          </a:r>
          <a:endParaRPr lang="en-US" sz="1600" kern="1200" dirty="0"/>
        </a:p>
      </dsp:txBody>
      <dsp:txXfrm>
        <a:off x="19" y="482039"/>
        <a:ext cx="1887177" cy="2239920"/>
      </dsp:txXfrm>
    </dsp:sp>
    <dsp:sp modelId="{6D512B21-A288-B045-9FDD-9963A098500A}">
      <dsp:nvSpPr>
        <dsp:cNvPr id="0" name=""/>
        <dsp:cNvSpPr/>
      </dsp:nvSpPr>
      <dsp:spPr>
        <a:xfrm>
          <a:off x="2151402" y="21239"/>
          <a:ext cx="1887177" cy="460800"/>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kumimoji="1" lang="en-US" sz="1600" kern="1200" dirty="0" smtClean="0"/>
            <a:t>Digital signals</a:t>
          </a:r>
          <a:endParaRPr lang="en-US" sz="1600" kern="1200" dirty="0"/>
        </a:p>
      </dsp:txBody>
      <dsp:txXfrm>
        <a:off x="2151402" y="21239"/>
        <a:ext cx="1887177" cy="460800"/>
      </dsp:txXfrm>
    </dsp:sp>
    <dsp:sp modelId="{34535DD6-5BE4-3F4C-9C6F-64FDDE946E1E}">
      <dsp:nvSpPr>
        <dsp:cNvPr id="0" name=""/>
        <dsp:cNvSpPr/>
      </dsp:nvSpPr>
      <dsp:spPr>
        <a:xfrm>
          <a:off x="2151402" y="482039"/>
          <a:ext cx="1887177" cy="223992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kumimoji="1" lang="en-US" sz="1600" kern="1200" dirty="0" smtClean="0"/>
            <a:t>Repeater every 1km - closer for higher data rates</a:t>
          </a:r>
          <a:endParaRPr lang="en-US" sz="1600" kern="1200" dirty="0"/>
        </a:p>
      </dsp:txBody>
      <dsp:txXfrm>
        <a:off x="2151402" y="482039"/>
        <a:ext cx="1887177" cy="22399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3B9493-86F7-7743-A8B7-B842AB86E09B}">
      <dsp:nvSpPr>
        <dsp:cNvPr id="0" name=""/>
        <dsp:cNvSpPr/>
      </dsp:nvSpPr>
      <dsp:spPr>
        <a:xfrm rot="5400000">
          <a:off x="-278182" y="278886"/>
          <a:ext cx="1854547" cy="129818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1GHz to 40GHz</a:t>
          </a:r>
          <a:endParaRPr lang="en-US" sz="1900" kern="1200" dirty="0"/>
        </a:p>
      </dsp:txBody>
      <dsp:txXfrm rot="5400000">
        <a:off x="-278182" y="278886"/>
        <a:ext cx="1854547" cy="1298183"/>
      </dsp:txXfrm>
    </dsp:sp>
    <dsp:sp modelId="{E04988E3-FEE8-2041-BE92-1AC664DC76E5}">
      <dsp:nvSpPr>
        <dsp:cNvPr id="0" name=""/>
        <dsp:cNvSpPr/>
      </dsp:nvSpPr>
      <dsp:spPr>
        <a:xfrm rot="5400000">
          <a:off x="4161163" y="-2862276"/>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t>Referred to as microwave frequencies</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t>Highly directional beams are possible</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t>Suitable for point to point transmissions</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t>Also used for satellite communications</a:t>
          </a:r>
          <a:endParaRPr lang="en-US" sz="1700" kern="1200" dirty="0"/>
        </a:p>
      </dsp:txBody>
      <dsp:txXfrm rot="5400000">
        <a:off x="4161163" y="-2862276"/>
        <a:ext cx="1205455" cy="6931416"/>
      </dsp:txXfrm>
    </dsp:sp>
    <dsp:sp modelId="{32AB9C10-B372-EB4D-ACB1-DC64D5A9599A}">
      <dsp:nvSpPr>
        <dsp:cNvPr id="0" name=""/>
        <dsp:cNvSpPr/>
      </dsp:nvSpPr>
      <dsp:spPr>
        <a:xfrm rot="5400000">
          <a:off x="-278182" y="1941708"/>
          <a:ext cx="1854547" cy="129818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kern="1200" dirty="0" smtClean="0"/>
            <a:t>3</a:t>
          </a:r>
          <a:r>
            <a:rPr kumimoji="1" lang="en-US" sz="1900" b="1" kern="1200" dirty="0" smtClean="0"/>
            <a:t>0MHz to 1GHz</a:t>
          </a:r>
          <a:endParaRPr lang="en-US" sz="1900" kern="1200" dirty="0"/>
        </a:p>
      </dsp:txBody>
      <dsp:txXfrm rot="5400000">
        <a:off x="-278182" y="1941708"/>
        <a:ext cx="1854547" cy="1298183"/>
      </dsp:txXfrm>
    </dsp:sp>
    <dsp:sp modelId="{BB4AEAAF-8040-AE43-9C6C-D9096F15C830}">
      <dsp:nvSpPr>
        <dsp:cNvPr id="0" name=""/>
        <dsp:cNvSpPr/>
      </dsp:nvSpPr>
      <dsp:spPr>
        <a:xfrm rot="5400000">
          <a:off x="4161163" y="-1199454"/>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t>Suitable for omnidirectional applications</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t>Referred to as the radio range</a:t>
          </a:r>
          <a:endParaRPr lang="en-US" sz="1700" kern="1200" dirty="0"/>
        </a:p>
      </dsp:txBody>
      <dsp:txXfrm rot="5400000">
        <a:off x="4161163" y="-1199454"/>
        <a:ext cx="1205455" cy="6931416"/>
      </dsp:txXfrm>
    </dsp:sp>
    <dsp:sp modelId="{23BC180E-39F3-C747-9912-CC6FF7E38099}">
      <dsp:nvSpPr>
        <dsp:cNvPr id="0" name=""/>
        <dsp:cNvSpPr/>
      </dsp:nvSpPr>
      <dsp:spPr>
        <a:xfrm rot="5400000">
          <a:off x="-278182" y="3604530"/>
          <a:ext cx="1854547" cy="129818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3 x 10</a:t>
          </a:r>
          <a:r>
            <a:rPr kumimoji="1" lang="en-US" sz="1900" b="1" kern="1200" baseline="30000" dirty="0" smtClean="0"/>
            <a:t>11</a:t>
          </a:r>
          <a:r>
            <a:rPr kumimoji="1" lang="en-US" sz="1900" b="1" kern="1200" dirty="0" smtClean="0"/>
            <a:t> to 2 x 10</a:t>
          </a:r>
          <a:r>
            <a:rPr kumimoji="1" lang="en-US" sz="1900" b="1" kern="1200" baseline="30000" dirty="0" smtClean="0"/>
            <a:t>14</a:t>
          </a:r>
          <a:endParaRPr kumimoji="1" lang="en-US" sz="1900" b="1" kern="1200" dirty="0"/>
        </a:p>
      </dsp:txBody>
      <dsp:txXfrm rot="5400000">
        <a:off x="-278182" y="3604530"/>
        <a:ext cx="1854547" cy="1298183"/>
      </dsp:txXfrm>
    </dsp:sp>
    <dsp:sp modelId="{A5DE8A76-0113-4241-B00D-D968405D8119}">
      <dsp:nvSpPr>
        <dsp:cNvPr id="0" name=""/>
        <dsp:cNvSpPr/>
      </dsp:nvSpPr>
      <dsp:spPr>
        <a:xfrm rot="5400000">
          <a:off x="4161163" y="463367"/>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t>Infrared portion of the spectrum</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t>Useful to local point-to-point and multipoint applications within confined areas</a:t>
          </a:r>
          <a:endParaRPr lang="en-US" sz="1700" kern="1200" dirty="0"/>
        </a:p>
      </dsp:txBody>
      <dsp:txXfrm rot="5400000">
        <a:off x="4161163" y="463367"/>
        <a:ext cx="1205455" cy="693141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E4FA7B-7945-0D43-AD6F-C9993C241779}">
      <dsp:nvSpPr>
        <dsp:cNvPr id="0" name=""/>
        <dsp:cNvSpPr/>
      </dsp:nvSpPr>
      <dsp:spPr>
        <a:xfrm>
          <a:off x="3430395" y="3948"/>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A measure of the directionality of an antenna</a:t>
          </a:r>
          <a:endParaRPr lang="en-GB" sz="1400" kern="1200" dirty="0"/>
        </a:p>
      </dsp:txBody>
      <dsp:txXfrm>
        <a:off x="3430395" y="3948"/>
        <a:ext cx="1826009" cy="1186906"/>
      </dsp:txXfrm>
    </dsp:sp>
    <dsp:sp modelId="{BBBAE4E2-2447-4B45-83B0-5B81F5AABD92}">
      <dsp:nvSpPr>
        <dsp:cNvPr id="0" name=""/>
        <dsp:cNvSpPr/>
      </dsp:nvSpPr>
      <dsp:spPr>
        <a:xfrm>
          <a:off x="1972335" y="597401"/>
          <a:ext cx="4742129" cy="4742129"/>
        </a:xfrm>
        <a:custGeom>
          <a:avLst/>
          <a:gdLst/>
          <a:ahLst/>
          <a:cxnLst/>
          <a:rect l="0" t="0" r="0" b="0"/>
          <a:pathLst>
            <a:path>
              <a:moveTo>
                <a:pt x="3296610" y="188104"/>
              </a:moveTo>
              <a:arcTo wR="2371064" hR="2371064" stAng="17578577" swAng="19612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47FCA5-4AA5-0446-9987-A2F9AA2A0EF5}">
      <dsp:nvSpPr>
        <dsp:cNvPr id="0" name=""/>
        <dsp:cNvSpPr/>
      </dsp:nvSpPr>
      <dsp:spPr>
        <a:xfrm>
          <a:off x="5685411" y="1642313"/>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Defined as the power output in a particular direction </a:t>
          </a:r>
          <a:r>
            <a:rPr kumimoji="1" lang="en-GB" sz="1400" kern="1200" dirty="0" smtClean="0"/>
            <a:t>versus </a:t>
          </a:r>
          <a:r>
            <a:rPr kumimoji="1" lang="en-GB" sz="1400" kern="1200" dirty="0" smtClean="0"/>
            <a:t>that produced by an isotropic antenna</a:t>
          </a:r>
          <a:endParaRPr lang="en-GB" sz="1400" kern="1200" dirty="0"/>
        </a:p>
      </dsp:txBody>
      <dsp:txXfrm>
        <a:off x="5685411" y="1642313"/>
        <a:ext cx="1826009" cy="1186906"/>
      </dsp:txXfrm>
    </dsp:sp>
    <dsp:sp modelId="{E0199633-E159-D24E-9D8E-AA43D00E01A5}">
      <dsp:nvSpPr>
        <dsp:cNvPr id="0" name=""/>
        <dsp:cNvSpPr/>
      </dsp:nvSpPr>
      <dsp:spPr>
        <a:xfrm>
          <a:off x="1972335" y="597401"/>
          <a:ext cx="4742129" cy="4742129"/>
        </a:xfrm>
        <a:custGeom>
          <a:avLst/>
          <a:gdLst/>
          <a:ahLst/>
          <a:cxnLst/>
          <a:rect l="0" t="0" r="0" b="0"/>
          <a:pathLst>
            <a:path>
              <a:moveTo>
                <a:pt x="4738880" y="2246973"/>
              </a:moveTo>
              <a:arcTo wR="2371064" hR="2371064" stAng="21420001" swAng="219606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80BC9E-53EA-3A45-B1B6-FF5B0BECB746}">
      <dsp:nvSpPr>
        <dsp:cNvPr id="0" name=""/>
        <dsp:cNvSpPr/>
      </dsp:nvSpPr>
      <dsp:spPr>
        <a:xfrm>
          <a:off x="4824072" y="4293244"/>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Measured in decibels (dB)</a:t>
          </a:r>
          <a:endParaRPr lang="en-GB" sz="1400" kern="1200"/>
        </a:p>
      </dsp:txBody>
      <dsp:txXfrm>
        <a:off x="4824072" y="4293244"/>
        <a:ext cx="1826009" cy="1186906"/>
      </dsp:txXfrm>
    </dsp:sp>
    <dsp:sp modelId="{3713FD9C-7857-1545-8EEA-D7E05958BF92}">
      <dsp:nvSpPr>
        <dsp:cNvPr id="0" name=""/>
        <dsp:cNvSpPr/>
      </dsp:nvSpPr>
      <dsp:spPr>
        <a:xfrm>
          <a:off x="1972335" y="597401"/>
          <a:ext cx="4742129" cy="4742129"/>
        </a:xfrm>
        <a:custGeom>
          <a:avLst/>
          <a:gdLst/>
          <a:ahLst/>
          <a:cxnLst/>
          <a:rect l="0" t="0" r="0" b="0"/>
          <a:pathLst>
            <a:path>
              <a:moveTo>
                <a:pt x="2842319" y="4694826"/>
              </a:moveTo>
              <a:arcTo wR="2371064" hR="2371064" stAng="4712160" swAng="13756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7736E6-31E8-BC4C-8B59-35FB3614C2B0}">
      <dsp:nvSpPr>
        <dsp:cNvPr id="0" name=""/>
        <dsp:cNvSpPr/>
      </dsp:nvSpPr>
      <dsp:spPr>
        <a:xfrm>
          <a:off x="2036718" y="4293244"/>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The increased power radiated in a given direction is at the expense of other directions</a:t>
          </a:r>
          <a:endParaRPr lang="en-GB" sz="1400" kern="1200"/>
        </a:p>
      </dsp:txBody>
      <dsp:txXfrm>
        <a:off x="2036718" y="4293244"/>
        <a:ext cx="1826009" cy="1186906"/>
      </dsp:txXfrm>
    </dsp:sp>
    <dsp:sp modelId="{61337192-730F-EB44-BB31-8EC8C96D707D}">
      <dsp:nvSpPr>
        <dsp:cNvPr id="0" name=""/>
        <dsp:cNvSpPr/>
      </dsp:nvSpPr>
      <dsp:spPr>
        <a:xfrm>
          <a:off x="1972335" y="597401"/>
          <a:ext cx="4742129" cy="4742129"/>
        </a:xfrm>
        <a:custGeom>
          <a:avLst/>
          <a:gdLst/>
          <a:ahLst/>
          <a:cxnLst/>
          <a:rect l="0" t="0" r="0" b="0"/>
          <a:pathLst>
            <a:path>
              <a:moveTo>
                <a:pt x="396178" y="3683228"/>
              </a:moveTo>
              <a:arcTo wR="2371064" hR="2371064" stAng="8783937" swAng="219606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A55FAC-FBAA-7648-9CEF-C58F4AB99486}">
      <dsp:nvSpPr>
        <dsp:cNvPr id="0" name=""/>
        <dsp:cNvSpPr/>
      </dsp:nvSpPr>
      <dsp:spPr>
        <a:xfrm>
          <a:off x="1175378" y="1642313"/>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Effective area of an antenna is related to the physical size of the antenna and to its shape</a:t>
          </a:r>
          <a:endParaRPr lang="en-GB" sz="1400" kern="1200" dirty="0"/>
        </a:p>
      </dsp:txBody>
      <dsp:txXfrm>
        <a:off x="1175378" y="1642313"/>
        <a:ext cx="1826009" cy="1186906"/>
      </dsp:txXfrm>
    </dsp:sp>
    <dsp:sp modelId="{0C48D377-53FF-4C49-B268-0CA0563C1D2A}">
      <dsp:nvSpPr>
        <dsp:cNvPr id="0" name=""/>
        <dsp:cNvSpPr/>
      </dsp:nvSpPr>
      <dsp:spPr>
        <a:xfrm>
          <a:off x="1972335" y="597401"/>
          <a:ext cx="4742129" cy="4742129"/>
        </a:xfrm>
        <a:custGeom>
          <a:avLst/>
          <a:gdLst/>
          <a:ahLst/>
          <a:cxnLst/>
          <a:rect l="0" t="0" r="0" b="0"/>
          <a:pathLst>
            <a:path>
              <a:moveTo>
                <a:pt x="413186" y="1033656"/>
              </a:moveTo>
              <a:arcTo wR="2371064" hR="2371064" stAng="12860197" swAng="19612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FFEFCE-3003-C848-B11E-31F41A83B58B}">
      <dsp:nvSpPr>
        <dsp:cNvPr id="0" name=""/>
        <dsp:cNvSpPr/>
      </dsp:nvSpPr>
      <dsp:spPr>
        <a:xfrm>
          <a:off x="1772986" y="-32301"/>
          <a:ext cx="5217026" cy="5217026"/>
        </a:xfrm>
        <a:prstGeom prst="circularArrow">
          <a:avLst>
            <a:gd name="adj1" fmla="val 5544"/>
            <a:gd name="adj2" fmla="val 330680"/>
            <a:gd name="adj3" fmla="val 13759417"/>
            <a:gd name="adj4" fmla="val 17396019"/>
            <a:gd name="adj5" fmla="val 5757"/>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899B84F-D07D-F846-B7A7-F66F478EF187}">
      <dsp:nvSpPr>
        <dsp:cNvPr id="0" name=""/>
        <dsp:cNvSpPr/>
      </dsp:nvSpPr>
      <dsp:spPr>
        <a:xfrm>
          <a:off x="3151342" y="1520"/>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Most common type is the parabolic “dish”</a:t>
          </a:r>
          <a:endParaRPr lang="en-US" sz="1400" kern="1200" dirty="0"/>
        </a:p>
      </dsp:txBody>
      <dsp:txXfrm>
        <a:off x="3151342" y="1520"/>
        <a:ext cx="2460314" cy="1230157"/>
      </dsp:txXfrm>
    </dsp:sp>
    <dsp:sp modelId="{2C434375-C03F-014B-902A-D55F54E0B395}">
      <dsp:nvSpPr>
        <dsp:cNvPr id="0" name=""/>
        <dsp:cNvSpPr/>
      </dsp:nvSpPr>
      <dsp:spPr>
        <a:xfrm>
          <a:off x="5267200"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Typical size is about 3 m in diameter</a:t>
          </a:r>
          <a:endParaRPr lang="en-US" sz="1400" kern="1200" dirty="0"/>
        </a:p>
      </dsp:txBody>
      <dsp:txXfrm>
        <a:off x="5267200" y="1538781"/>
        <a:ext cx="2460314" cy="1230157"/>
      </dsp:txXfrm>
    </dsp:sp>
    <dsp:sp modelId="{B08E1800-DCB2-5645-8232-741F7FD695D8}">
      <dsp:nvSpPr>
        <dsp:cNvPr id="0" name=""/>
        <dsp:cNvSpPr/>
      </dsp:nvSpPr>
      <dsp:spPr>
        <a:xfrm>
          <a:off x="4459014"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Antenna is fixed rigidly and focuses a narrow beam to achieve line-of-sight transmission to the receiving antenna</a:t>
          </a:r>
          <a:endParaRPr lang="en-US" sz="1400" kern="1200" dirty="0"/>
        </a:p>
      </dsp:txBody>
      <dsp:txXfrm>
        <a:off x="4459014" y="4026121"/>
        <a:ext cx="2460314" cy="1230157"/>
      </dsp:txXfrm>
    </dsp:sp>
    <dsp:sp modelId="{A9D84538-E283-4B40-BB88-046C23B92336}">
      <dsp:nvSpPr>
        <dsp:cNvPr id="0" name=""/>
        <dsp:cNvSpPr/>
      </dsp:nvSpPr>
      <dsp:spPr>
        <a:xfrm>
          <a:off x="1843670"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Usually located at substantial heights above ground level</a:t>
          </a:r>
          <a:endParaRPr lang="en-US" sz="1400" kern="1200"/>
        </a:p>
      </dsp:txBody>
      <dsp:txXfrm>
        <a:off x="1843670" y="4026121"/>
        <a:ext cx="2460314" cy="1230157"/>
      </dsp:txXfrm>
    </dsp:sp>
    <dsp:sp modelId="{E29EAFFC-5F98-7E4E-9BFC-97DE2242C92B}">
      <dsp:nvSpPr>
        <dsp:cNvPr id="0" name=""/>
        <dsp:cNvSpPr/>
      </dsp:nvSpPr>
      <dsp:spPr>
        <a:xfrm>
          <a:off x="1035484"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series of microwave relay towers is used to achieve long-distance transmission</a:t>
          </a:r>
          <a:endParaRPr lang="en-US" sz="1400" kern="1200" dirty="0"/>
        </a:p>
      </dsp:txBody>
      <dsp:txXfrm>
        <a:off x="1035484" y="1538781"/>
        <a:ext cx="2460314" cy="123015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4B31F3-BFE2-EA47-A3FE-3A9914593BA7}">
      <dsp:nvSpPr>
        <dsp:cNvPr id="0" name=""/>
        <dsp:cNvSpPr/>
      </dsp:nvSpPr>
      <dsp:spPr>
        <a:xfrm>
          <a:off x="4089398" y="2812463"/>
          <a:ext cx="3985259" cy="2178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kumimoji="1" lang="en-US" sz="1200" kern="1200" dirty="0" smtClean="0"/>
            <a:t>Programs are transmitted to the satellite then broadcast down to a number of stations which then distribute the programs to individual viewers</a:t>
          </a:r>
        </a:p>
        <a:p>
          <a:pPr marL="114300" lvl="1" indent="-114300" algn="l" defTabSz="533400">
            <a:lnSpc>
              <a:spcPct val="90000"/>
            </a:lnSpc>
            <a:spcBef>
              <a:spcPct val="0"/>
            </a:spcBef>
            <a:spcAft>
              <a:spcPct val="15000"/>
            </a:spcAft>
            <a:buChar char="••"/>
          </a:pPr>
          <a:r>
            <a:rPr kumimoji="1" lang="en-US" sz="1200" kern="1200" dirty="0" smtClean="0"/>
            <a:t>Direct Broadcast Satellite (DBS) transmits video signals directly to the home user</a:t>
          </a:r>
        </a:p>
      </dsp:txBody>
      <dsp:txXfrm>
        <a:off x="5284976" y="3357125"/>
        <a:ext cx="2789681" cy="1633983"/>
      </dsp:txXfrm>
    </dsp:sp>
    <dsp:sp modelId="{34B8F2DD-55F7-414B-9A55-9CEB60F83F93}">
      <dsp:nvSpPr>
        <dsp:cNvPr id="0" name=""/>
        <dsp:cNvSpPr/>
      </dsp:nvSpPr>
      <dsp:spPr>
        <a:xfrm>
          <a:off x="63515" y="3276594"/>
          <a:ext cx="2397566"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err="1" smtClean="0"/>
            <a:t>Navstar</a:t>
          </a:r>
          <a:r>
            <a:rPr kumimoji="1" lang="en-US" sz="1400" kern="1200" dirty="0" smtClean="0"/>
            <a:t> Global Positioning System (GPS)</a:t>
          </a:r>
        </a:p>
      </dsp:txBody>
      <dsp:txXfrm>
        <a:off x="63515" y="3664863"/>
        <a:ext cx="1678296" cy="1164809"/>
      </dsp:txXfrm>
    </dsp:sp>
    <dsp:sp modelId="{69307837-2081-5148-9EF5-5338A8298DB6}">
      <dsp:nvSpPr>
        <dsp:cNvPr id="0" name=""/>
        <dsp:cNvSpPr/>
      </dsp:nvSpPr>
      <dsp:spPr>
        <a:xfrm>
          <a:off x="4622809" y="228597"/>
          <a:ext cx="2515071" cy="17390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Satellite providers can divide capacity into channels and lease these channels to individual business users</a:t>
          </a:r>
        </a:p>
      </dsp:txBody>
      <dsp:txXfrm>
        <a:off x="5377330" y="228597"/>
        <a:ext cx="1760549" cy="1304283"/>
      </dsp:txXfrm>
    </dsp:sp>
    <dsp:sp modelId="{FC8CADF1-DB1B-2747-8D8F-B066ADABE6D2}">
      <dsp:nvSpPr>
        <dsp:cNvPr id="0" name=""/>
        <dsp:cNvSpPr/>
      </dsp:nvSpPr>
      <dsp:spPr>
        <a:xfrm>
          <a:off x="177807" y="152403"/>
          <a:ext cx="2600784"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Is the optimum medium for high-</a:t>
          </a:r>
          <a:r>
            <a:rPr kumimoji="1" lang="en-US" sz="1400" kern="1200" dirty="0" smtClean="0"/>
            <a:t>usage </a:t>
          </a:r>
          <a:r>
            <a:rPr kumimoji="1" lang="en-US" sz="1400" kern="1200" dirty="0" smtClean="0"/>
            <a:t>international trunks</a:t>
          </a:r>
        </a:p>
      </dsp:txBody>
      <dsp:txXfrm>
        <a:off x="177807" y="152403"/>
        <a:ext cx="1820548" cy="1164809"/>
      </dsp:txXfrm>
    </dsp:sp>
    <dsp:sp modelId="{7EDD570D-A033-4C40-BF01-B950100D6BE0}">
      <dsp:nvSpPr>
        <dsp:cNvPr id="0" name=""/>
        <dsp:cNvSpPr/>
      </dsp:nvSpPr>
      <dsp:spPr>
        <a:xfrm>
          <a:off x="1142997" y="380993"/>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chemeClr val="bg2">
                  <a:lumMod val="50000"/>
                </a:schemeClr>
              </a:solidFill>
            </a:rPr>
            <a:t>Long-distance telephone transmission</a:t>
          </a:r>
          <a:endParaRPr lang="en-US" sz="1700" kern="1200" dirty="0">
            <a:solidFill>
              <a:schemeClr val="bg2">
                <a:lumMod val="50000"/>
              </a:schemeClr>
            </a:solidFill>
          </a:endParaRPr>
        </a:p>
      </dsp:txBody>
      <dsp:txXfrm>
        <a:off x="1142997" y="380993"/>
        <a:ext cx="2101510" cy="2101510"/>
      </dsp:txXfrm>
    </dsp:sp>
    <dsp:sp modelId="{E8851DFA-C1DC-CA47-91FE-234D8BE577D8}">
      <dsp:nvSpPr>
        <dsp:cNvPr id="0" name=""/>
        <dsp:cNvSpPr/>
      </dsp:nvSpPr>
      <dsp:spPr>
        <a:xfrm rot="5400000">
          <a:off x="3341575" y="380993"/>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chemeClr val="bg2">
                  <a:lumMod val="50000"/>
                </a:schemeClr>
              </a:solidFill>
            </a:rPr>
            <a:t>Private business networks</a:t>
          </a:r>
        </a:p>
      </dsp:txBody>
      <dsp:txXfrm rot="5400000">
        <a:off x="3341575" y="380993"/>
        <a:ext cx="2101510" cy="2101510"/>
      </dsp:txXfrm>
    </dsp:sp>
    <dsp:sp modelId="{490419E8-4F6D-8D4C-B4BE-C7CB4489C516}">
      <dsp:nvSpPr>
        <dsp:cNvPr id="0" name=""/>
        <dsp:cNvSpPr/>
      </dsp:nvSpPr>
      <dsp:spPr>
        <a:xfrm rot="10800000">
          <a:off x="3341575" y="2579571"/>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rgbClr val="004040"/>
              </a:solidFill>
            </a:rPr>
            <a:t>Television distribution</a:t>
          </a:r>
        </a:p>
      </dsp:txBody>
      <dsp:txXfrm rot="10800000">
        <a:off x="3341575" y="2579571"/>
        <a:ext cx="2101510" cy="2101510"/>
      </dsp:txXfrm>
    </dsp:sp>
    <dsp:sp modelId="{350A7384-25D2-D745-ABAE-21E857E6DF7D}">
      <dsp:nvSpPr>
        <dsp:cNvPr id="0" name=""/>
        <dsp:cNvSpPr/>
      </dsp:nvSpPr>
      <dsp:spPr>
        <a:xfrm rot="16200000">
          <a:off x="1142997" y="2579571"/>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chemeClr val="bg2">
                  <a:lumMod val="50000"/>
                </a:schemeClr>
              </a:solidFill>
            </a:rPr>
            <a:t>Global positioning</a:t>
          </a:r>
        </a:p>
      </dsp:txBody>
      <dsp:txXfrm rot="16200000">
        <a:off x="1142997" y="2579571"/>
        <a:ext cx="2101510" cy="2101510"/>
      </dsp:txXfrm>
    </dsp:sp>
    <dsp:sp modelId="{60D9BDAA-48CE-6A43-BC9F-8C27AAE02665}">
      <dsp:nvSpPr>
        <dsp:cNvPr id="0" name=""/>
        <dsp:cNvSpPr/>
      </dsp:nvSpPr>
      <dsp:spPr>
        <a:xfrm>
          <a:off x="2971800" y="2043333"/>
          <a:ext cx="725579" cy="630938"/>
        </a:xfrm>
        <a:prstGeom prst="circularArrow">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333C314A-B5EE-6A4D-86AE-C1B311374C5A}">
      <dsp:nvSpPr>
        <dsp:cNvPr id="0" name=""/>
        <dsp:cNvSpPr/>
      </dsp:nvSpPr>
      <dsp:spPr>
        <a:xfrm rot="10800000">
          <a:off x="2971800" y="2286002"/>
          <a:ext cx="725579" cy="630938"/>
        </a:xfrm>
        <a:prstGeom prst="circularArrow">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4FEAD1E-D889-F04F-8164-758D91E229DA}">
      <dsp:nvSpPr>
        <dsp:cNvPr id="0" name=""/>
        <dsp:cNvSpPr/>
      </dsp:nvSpPr>
      <dsp:spPr>
        <a:xfrm>
          <a:off x="617219" y="0"/>
          <a:ext cx="6995160" cy="4759325"/>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C87CD05-9C23-2A40-B5F9-32560446A430}">
      <dsp:nvSpPr>
        <dsp:cNvPr id="0" name=""/>
        <dsp:cNvSpPr/>
      </dsp:nvSpPr>
      <dsp:spPr>
        <a:xfrm>
          <a:off x="152400" y="1295393"/>
          <a:ext cx="1727232" cy="209867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Free space loss</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Loss of signal with distance</a:t>
          </a:r>
          <a:endParaRPr lang="en-US" sz="2000" b="1" i="0" kern="1200" dirty="0">
            <a:solidFill>
              <a:schemeClr val="tx2"/>
            </a:solidFill>
          </a:endParaRPr>
        </a:p>
      </dsp:txBody>
      <dsp:txXfrm>
        <a:off x="152400" y="1295393"/>
        <a:ext cx="1727232" cy="2098671"/>
      </dsp:txXfrm>
    </dsp:sp>
    <dsp:sp modelId="{80C51632-9932-8049-BD02-CAB1CE71749F}">
      <dsp:nvSpPr>
        <dsp:cNvPr id="0" name=""/>
        <dsp:cNvSpPr/>
      </dsp:nvSpPr>
      <dsp:spPr>
        <a:xfrm>
          <a:off x="2057400" y="1219205"/>
          <a:ext cx="1993816" cy="225104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Atmospheric Absorption</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From water vapor and oxygen absorption</a:t>
          </a:r>
          <a:endParaRPr kumimoji="1" lang="en-US" sz="2000" b="1" i="0" kern="1200" dirty="0">
            <a:solidFill>
              <a:schemeClr val="tx2"/>
            </a:solidFill>
          </a:endParaRPr>
        </a:p>
      </dsp:txBody>
      <dsp:txXfrm>
        <a:off x="2057400" y="1219205"/>
        <a:ext cx="1993816" cy="2251046"/>
      </dsp:txXfrm>
    </dsp:sp>
    <dsp:sp modelId="{973F4DD8-45E7-324E-BD4C-C7AA32FC463E}">
      <dsp:nvSpPr>
        <dsp:cNvPr id="0" name=""/>
        <dsp:cNvSpPr/>
      </dsp:nvSpPr>
      <dsp:spPr>
        <a:xfrm>
          <a:off x="4190999" y="1219205"/>
          <a:ext cx="1849482" cy="232095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Multipath</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Multiple interfering signals from reflections</a:t>
          </a:r>
          <a:endParaRPr kumimoji="1" lang="en-US" sz="2000" b="1" i="0" kern="1200" dirty="0">
            <a:solidFill>
              <a:schemeClr val="tx2"/>
            </a:solidFill>
          </a:endParaRPr>
        </a:p>
      </dsp:txBody>
      <dsp:txXfrm>
        <a:off x="4190999" y="1219205"/>
        <a:ext cx="1849482" cy="2320951"/>
      </dsp:txXfrm>
    </dsp:sp>
    <dsp:sp modelId="{02CD00FE-CC04-F740-B3B1-9842D9D3E8F3}">
      <dsp:nvSpPr>
        <dsp:cNvPr id="0" name=""/>
        <dsp:cNvSpPr/>
      </dsp:nvSpPr>
      <dsp:spPr>
        <a:xfrm>
          <a:off x="6248400" y="1371599"/>
          <a:ext cx="1849482" cy="190373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Refraction</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Bending signal away from receiver</a:t>
          </a:r>
          <a:endParaRPr kumimoji="1" lang="en-US" sz="2000" b="1" i="0" kern="1200" dirty="0">
            <a:solidFill>
              <a:schemeClr val="tx2"/>
            </a:solidFill>
          </a:endParaRPr>
        </a:p>
      </dsp:txBody>
      <dsp:txXfrm>
        <a:off x="6248400" y="1371599"/>
        <a:ext cx="1849482" cy="19037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1F4365-6B45-474E-9897-5EE273422476}" type="datetimeFigureOut">
              <a:rPr lang="en-US" smtClean="0"/>
              <a:pPr/>
              <a:t>9/16/13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C51204-8FD7-A546-8712-14F0CAC18171}"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458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pPr>
              <a:defRPr/>
            </a:pPr>
            <a:endParaRPr lang="en-US" dirty="0"/>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pPr>
              <a:defRPr/>
            </a:pPr>
            <a:endParaRPr lang="en-US" dirty="0"/>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pPr>
              <a:defRPr/>
            </a:pPr>
            <a:fld id="{38917605-CCA7-2E4F-A6B4-B82494EF7C9D}" type="slidenum">
              <a:rPr lang="en-US"/>
              <a:pPr>
                <a:defRPr/>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8734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a:t>
            </a:r>
            <a:r>
              <a:rPr lang="en-US" dirty="0" smtClean="0"/>
              <a:t> 4 “</a:t>
            </a:r>
            <a:r>
              <a:rPr kumimoji="1" lang="en-GB" dirty="0" smtClean="0"/>
              <a:t>Transmission Media</a:t>
            </a:r>
            <a:r>
              <a:rPr lang="en-US" dirty="0" smtClean="0"/>
              <a:t>”</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A02D6E0-0D0B-9B44-B499-4675BFC60BF0}" type="slidenum">
              <a:rPr lang="en-US"/>
              <a:pPr/>
              <a:t>10</a:t>
            </a:fld>
            <a:endParaRPr lang="en-US" dirty="0"/>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Twisted pair comes in two varieties: unshielded and shielded. As the name implies, unshielded twisted pair (UTP) consists of one or more twisted-pair cables, typically enclosed within an overall thermoplastic jacket, which provides no electromagnetic shielding. The most common form of UTP is ordinary voice-grade telephone wire, which is pre-wired in residential and office buildings. For data transmission purposes, UTP may vary from voice-grade to very high-speed cable for local area networks (LANs). For high-speed LANs, UTP typically has four pairs of wires inside the jacket, with each pair twisted with a different number of twists per centimeter to help eliminate interference between adjacent pairs. The tighter the twisting, the higher the supported transmission rate and the greater the cost per meter.</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Unshielded twisted pair is subject to external electromagnetic interference, including interference from nearby twisted pair and from noise generated in the environment. In an environment with a number of sources of potential interference (e.g., electric motors, wireless devices, and RF transmitters), shielded twisted pair (STP) may be a preferred solution. Shielded twisted pair cable is manufactured in three different configurations:</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pPr marL="228600" indent="-228600">
              <a:buAutoNum type="arabicPeriod"/>
            </a:pPr>
            <a:r>
              <a:rPr lang="en-US" sz="1200" b="0" kern="1200" dirty="0" smtClean="0">
                <a:solidFill>
                  <a:schemeClr val="tx1"/>
                </a:solidFill>
                <a:latin typeface="Times New Roman" pitchFamily="-110" charset="0"/>
                <a:ea typeface="ＭＳ Ｐゴシック" pitchFamily="-110" charset="-128"/>
                <a:cs typeface="ＭＳ Ｐゴシック" pitchFamily="-110" charset="-128"/>
              </a:rPr>
              <a:t>Each pair of wires is individually shielded with metallic foil, generally referred to as foil twisted pair (FTP).</a:t>
            </a:r>
          </a:p>
          <a:p>
            <a:pPr marL="228600" indent="-228600">
              <a:buAutoNum type="arabicPeriod"/>
            </a:pPr>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marL="228600" indent="-228600">
              <a:buNone/>
            </a:pPr>
            <a:r>
              <a:rPr lang="en-US" sz="1200" b="0" kern="1200" dirty="0" smtClean="0">
                <a:solidFill>
                  <a:schemeClr val="tx1"/>
                </a:solidFill>
                <a:latin typeface="Times New Roman" pitchFamily="-110" charset="0"/>
                <a:ea typeface="ＭＳ Ｐゴシック" pitchFamily="-110" charset="-128"/>
                <a:cs typeface="ＭＳ Ｐゴシック" pitchFamily="-110" charset="-128"/>
              </a:rPr>
              <a:t>2.	There is a foil or braid shield inside the jacket covering all wires (as a group). This configuration is sometimes designated as screened twisted pair (F/UTP).</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3.</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There is a shield around each individual pair, as well as around the entire group of wires. This is referred to as fully-shielded twisted pair or shielded/foil twisted pair (S/FTP).</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shielding reduces interference and provides better performance at higher data rates. However, it may be more expensive and installers familiar with UTP technology may be reluctant to work with a new media type.</a:t>
            </a:r>
          </a:p>
          <a:p>
            <a:endParaRPr lang="en-US"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D11F333-D015-EF4E-8912-F201D22DCC76}" type="slidenum">
              <a:rPr lang="en-US"/>
              <a:pPr/>
              <a:t>11</a:t>
            </a:fld>
            <a:endParaRPr 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1991, the Electronic Industries Association published standard ANSI/EIA/TIA-568,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Commercial Building Telecommunications Cabling Standard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which specifies the use of voice-  and data-grade UTP and F/UTP cabling for in-building data applications. At that time, the specification was felt to be adequate for the range of frequencies and data rates found in office environments. With continuing advances in cable and connector design and test methods, this standard has undergone a number of iterations to provide support for higher data rates using higher-quality cable and connectors. The current version is the responsibility of the Telecommunications Industry Association, and was issued in 2009 as four American National Standards Institute (ANSI) standards: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ANSI/TIA-568-C.0 Generic Telecommunications Cabling for Customer Premises: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Enables the planning and installation of a structured cabling system for all types of customer premises.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ANSI/TIA-568-C.1 Commercial Building Telecommunications Cabling Standard: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Enables the planning and installation of a structured cabling system for commercial buildings.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ANSI/TIA-568-C.2 Balanced Twisted-Pair Telecommunications Cabling and Components Standards: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Specifies minimum requirements for balanced twisted-pair telecommunications cabling (e.g. channels and permanent links) and components (e.g. cable, connectors, connecting hardware, patch cords, equipment cords, work area cords, and jumpers) that are used up to and including the telecommunications outlet/connector and between buildings in a campus environment. This Standard also specifies field test procedures and applicable laboratory reference measurement procedures for all transmission parameters.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ANSI/TIA-568-C.3 Optical Fiber Cabling Components Standard: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Specifies cable and component transmission performance requirements for premises optical fiber cabling.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568-C standards identify a number of categories of cabling and associated components that can be used for premises and campus-wide data distribution. An overlapping standard, jointly issued by the  International Standards Organization and the International Electrotechnical Commission (IEC), known as ISO/IEC 11801, second edition, identifies a number of classes of cabling and associated components, which correspond to the 568-C categories.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categories listed in the table are the following: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5e/Class 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was first published in 2000 in order to address the transmission performance characterization required by applications such as 1-Gbps Ethernet that utilize bi-directional and full four-pair transmission schemes (described in Chapter 12).</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6/Class 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In recent years, the majority of structured cabling specified for new buildings has been category 6/class E. This category provides a greater performance margin (also called performance headroom) than category 5e to ensure that the cabling plant could withstand the rigors of the cabling environment and still support 1-Gbps Ethernet when it was time for an application upgrade from 100-Mbps Ethernet. This category was published in 2002, with a targeted lifetime of 10 years, so its use is likely to decline rapidly in new installations.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6A/Class E</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is targeted at 10-Gbps Ethernet applications.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7/Class F:</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uses fully-shielded twisted pair (i.e., cabling with an overall shield and individually shielded pairs). The advantage of this category over lower grades of cabling is that the use of both an overall shield and a foil shield around individual pairs dramatically decreases internal pair-to-pair crosstalk and external alien crosstalk. This class is targeted for support of next generation applications beyond 10-Gbps Ethernet.</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7A/Class F</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requirements for this class are based on class F cabling requirements. The main enhancement is to extend the frequency bandwidth to 1 GHz. This enhancement enables support of all channels of broadband video (e.g. CATV) that operate up to 862 MHz. It is likely that all fully-shielded cabling solutions specified in the near future will be class F</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Table 4.2 includes three key performance parameters. Insertion loss  in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context refers to the amount of attenuation  across the link from the transmitting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to the receiving system. Thus, lower dB values are better. The table shows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amount of attenuation at a frequency of 100 MHz. This is the standard frequency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in tables comparing various classes of twisted pair. However, attenuation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increasing function of frequency, and the 568 standards specify the attenuation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various frequencies. In accordance with ANSI/TIA-568-C.2 and ISO/IEC 11801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second edition, all transmission characteristics are specified as a worst-case value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a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length. While cabling lengths may be less than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no provisions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provided in the standards for the scaling of the specified limits. Attenuation in decibels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linear function of distance, so attenuation for shorter or longer distances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easily calculated. In practice, as is shown in Chapter 12, distances much less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are typical for Ethernet at data rates of 1 GB and above.</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1F1509E-5A81-1C4B-9839-8D4D6B543468}" type="slidenum">
              <a:rPr lang="en-US"/>
              <a:pPr/>
              <a:t>12</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Near-end crosstalk (NEXT) loss as it applies to twisted-pair wiring systems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coupling of the signal from one pair of conductors to another pair. These conductors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be the metal pins in a connector or wire pairs in a cable. The near end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refers to coupling that takes place when the transmit signal entering the link couples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back to the receive conductor pair at that same end of the link (i.e., the near-end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signal is picked up by the near-receive pair). We can think of this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noise introduced into the system, so higher dB loss values are better; that is, greater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loss magnitudes are associated with less crosstalk noise.</a:t>
            </a:r>
            <a:endParaRPr lang="en-US" dirty="0">
              <a:latin typeface="Times" pitchFamily="-11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525EE75-8076-F246-AC19-51253E8D642F}" type="slidenum">
              <a:rPr lang="en-US"/>
              <a:pPr/>
              <a:t>13</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4.4 illustrates the relationship between NEXT loss and insertion loss at system A. A transmitted signal from system B, with a transmitted signal power of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received at A with a reduced signal power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At the same time, system A is transmitting to signal B, and we assume that the transmission is at the same transmit signal power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Due to crosstalk, a certain level of signal from A's transmitter is induced on the receive wire pair at A with a power level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is the crosstalk signal. Clearly, we need to have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&gt;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to be able to intelligibly receive the intended signal, and the greater the difference between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and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better. Unlike insertion loss, NEXT loss does not vary as a function of the length of the link, because, as Figure 4.4 indicates, NEXT loss is an end phenomenon. NEXT loss varies as a function of frequency, with losses increasing as a function of frequency. That is the amount of signal power from the near-end transmitter that couples over to an adjacent transmission line increases as a function of frequency.</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4.5 shows attenuation (insertion loss) and NEXT loss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function of frequency for category 6A twisted pair. As usual, a link of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assumed. The figure suggests that above a frequency of about 250 MHz, communication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impractical. Yet Table 4.2 indicates that category 6A is specified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operate up to 500 MHz. The explanation is that the 10-Gbps application employs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crosstalk cancellation, which effectively provides a positive ACR margin out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500 MHz. The standard indicates a worst-case situation, and engineering practices,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such as crosstalk cancellation, are used to overcome the worst-case limitations.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BE5EF4B-1B2C-A24A-9045-CA290E4FFF2F}" type="slidenum">
              <a:rPr lang="en-US"/>
              <a:pPr/>
              <a:t>15</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like twisted pair, consists of two conductors, but is constructed differently to permit it to operate over a wider range of frequencies. It consists of a hollow outer cylindrical conductor that surrounds a single inner wire conductor (Figure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a versatile transmission medium, used in a wide variety of applications. The most important of these are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Television distribution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Long-distance telephone transmission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Short-run computer system links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Local area networks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widely used as a means of distributing TV signals to individual homes—cable TV. From its modest beginnings as Community Antenna Television (CATV), designed to provide service to remote areas, cable TV reaches almost as many homes and offices as the telephone. A cable TV system can carry dozens or even hundreds of TV channels at ranges up to a few tens of kilometers.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has traditionally been an important part of the long-distance telephone network. Today, it faces increasing competition from optical fiber, terrestrial microwave, and satellite. Using frequency division multiplexing (FDM, see Chapter 8), a coaxial cable can carry over 10,000 voice channels simultaneously.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also commonly used for short-range connections between devices. Using digital signaling, coaxial cable can be used to provide high-speed I/O channels on computer systems.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2"/>
            <a:endParaRPr lang="en-US" dirty="0" smtClean="0">
              <a:latin typeface="Times" pitchFamily="-110" charset="0"/>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32647E3-CF7D-5D40-9DBF-7E786D4BCADF}" type="slidenum">
              <a:rPr lang="en-US"/>
              <a:pPr/>
              <a:t>16</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used to transmit both analog and digital signals. Because of its shielded, concentric construction, coaxial cable is much less susceptible to interference and crosstalk than twisted pair. The principal constraints on performance are attenuation, thermal noise, and intermodulation noise. The latter is present only when several channels (FDM) or frequency bands are in use on the cable.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long-distance transmission of analog signals, amplifiers are needed every few kilometers, with closer spacing required if higher frequencies are used. The usable spectrum for analog signaling extends to about 500 MHz. For digital signaling, repeaters are needed every kilometer or so, with closer spacing needed for higher data rates.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As can be seen from Figure 4.3b, coaxial cable has frequency characteristics that are superior to those of twisted pair and can hence be used effectively at higher frequencies and data rates.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FB2471A-905B-7B41-A852-BC48CC97CAA8}" type="slidenum">
              <a:rPr lang="en-US"/>
              <a:pPr/>
              <a:t>18</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 optical fiber is a thin, flexible medium capable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guiding an optical ray. Various glasses and plastics can be used to make optical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fibers. The lowest losses have been obtained using fibers of ultrapure fused silica.</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Ultrapure fiber is difficult to manufacture; higher-loss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multicomponent</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glass fibers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are more economical and still provide good performance. Plastic fiber is even less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costly and can be used for short-haul links, for which moderately high losses are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acceptable.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 optical fiber strand  (also called an optical waveguide ) has a cylindrical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shape and consists of three concentric sections: the core, the cladding, and the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buffer coating (Figure 4.2c). The core is the innermost section and consists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thin strands made of glass or plastic; the core has a diameter in the range of 8 to</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62.5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μm</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core is surrounded by a cladding , which is a glass or plastic coating</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that has optical properties different from those of the core and a diameter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125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μm</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interface between the core and cladding acts as a reflector to confine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light that would otherwise escape the core. The outermost layer is the buffer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coating , which is a hard plastic coating that protects the glass from moisture and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physical damage.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Fiber optic cable  provides protection to the fiber from stress during installation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and from the environment once it is installed. Cables may contain from only</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one to hundreds of fibers inside. The outermost layer of the cable, surrounding one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or a bundle of fibers, is the jacket . The jacket is composed of plastic and other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materials, layered to protect against moisture, abrasion, crushing, and other environmental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dangers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Optical fiber already enjoys considerable use in long-distance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telecommunications, and its use in military applications is growing. The continuing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improvements in performance and decline in prices, together with the inherent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advantages of optical fiber, have made it increasingly attractive for local area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networking.</a:t>
            </a:r>
            <a:endParaRPr lang="en-US" dirty="0">
              <a:latin typeface="Times" pitchFamily="-11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EE36A79-4CE1-EA4B-88B0-1D24FB00D1EC}" type="slidenum">
              <a:rPr lang="en-US"/>
              <a:pPr/>
              <a:t>19</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following characteristics distinguish optical fiber from twisted pair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coaxial cable: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Greater capacity:  The potential bandwidth, and hence data rate, of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immense; data rates of hundreds of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over tens of kilometers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demonstrated. Compare this to the practical maximum of hundreds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Mbps over about 1 km for coaxial cable and just a few Mbps over 1 km or up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100 Mbps to 10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over a few tens of meters for twisted pair.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Smaller size and lighter weight:  Optical fibers are considerably thinner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or bundled twisted-pair cable—at least an order of magnitude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thinner for comparable information transmission capacity. For cramped conduits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buildings and underground along public rights-of-way, the advantage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small size is considerable. The corresponding reduction in weight reduces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structural support requirements.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Lower attenuation:  Attenuation is significantly lower for optical fiber than for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or twisted pair (Figure 4.3c) and is constant over a wide range.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Electromagnetic isolation:  Optical fiber systems are not affected by external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electromagnetic fields. Thus the system is not vulnerable to interference,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impulse noise, or crosstalk. By the same token, fibers do not radiate energy, so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there is little interference with other equipment and there is a high degree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security from eavesdropping. In addition, fiber is inherently difficult to tap.</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Greater repeater spacing:  Fewer repeaters mean lower cost and fewer sources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error. The performance of optical fiber systems from this point of view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steadily improving. Repeater spacing in the tens of kilometers for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common, and repeater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spacings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hundreds of kilometers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demonstrated. Coaxial and twisted-pair systems generally have repeaters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every few kilometers.</a:t>
            </a:r>
            <a:endParaRPr lang="en-US" dirty="0">
              <a:latin typeface="Times" pitchFamily="-11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Recall from Chapter 3 that for guided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media , electromagnetic waves are guided along a solid medium, such as copper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twisted pair, copper coaxial cable, and optical fiber. For unguided media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wireless transmission occurs through the atmosphere, outer space, or water.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characteristics and quality of a data transmission are determined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both by the characteristics of the medium and by the characteristics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In the case of guided media, the medium itself is more important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determining the limitations of transmission.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unguided media, the bandwidth of the signal produced by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transmitting antenna is more important than the medium in determining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characteristics. One key property of signals transmitted by antenna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directionality. In general, signals at lower frequencies are omnidirectional;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is, the signal propagates in all directions from the antenna. At higher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is possible to focus the signal into a directional beam.</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Five basic categories of application have become important for optical fiber: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Long-haul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Metropolitan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Rural exchange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Subscriber loops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Local area networks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Telephone networks were the first major users of fiber optics. Fiber optic links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were used to replace copper or digital radio links between telephone switches, beginning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long-distance links, called long lines or long haul, where fiber’s 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bandwidth capabilities made fiber significantly more cost-effective.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used to connect all central offices and long-distance switches because it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thousands of times the bandwidth of copper wire and can carry signals hundreds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times further before needing a repeater, making the cost of a phone connection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over fiber only a few percent of the cost of the same connection on copper.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Long-haul routes average about 1500 km in length and offer high capacity (typically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20,000 to 60,000 voice channels). Undersea optical fiber cables have also enjoyed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increasing use.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Metropolitan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trunking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circuits have an average length of 12 km and may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many as 100,000 voice channels in a trunk group. Most facilities are installed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underground conduits and are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repeaterless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joining telephone exchanges in a metropolitan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city area. Included in this category are routes that link long-haul microwave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facilities that terminate at a city perimeter to the main telephone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building downtown.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Rural exchange trunks have circuit lengths ranging from 40 to 160 km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towns and villages. In the United States, they often connect the exchanges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different telephone companies. Most of these systems have fewer than 5000 voice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channels. With the exception of some rugged or remote locations, the entire telephone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backbone is now optical fiber. Cables on the land are run underground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aerially, depending on the geography and local regulations. Connections around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world are run primarily on undersea cables, which now link every continent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most island nations with the exception of Antarctica.</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Subscriber loop circuits are fibers that run directly from the central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 subscriber. These facilities are beginning to displace twisted pair and coaxial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cable links as the telephone networks evolve into full-service networks capable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handling not only voice and data, but also image and video. The initial penetration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optical fiber in this application has been for the business subscriber, but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into the home is now a significant presence in many areas.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final important application of optical fiber is for local area networks.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Standards have been developed and products introduced for optical fiber networks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have a total capacity of up to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and can support thousands of stations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large office building or a complex of buildings.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386A135-0D5D-5047-98DE-66C651239947}" type="slidenum">
              <a:rPr lang="en-US"/>
              <a:pPr/>
              <a:t>21</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4.6 shows the general structure of a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 link, which consists of a transmitter on one end of a fiber and a receiver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other end. Most systems operate by transmitting in one direction on one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in the reverse direction on another fiber for full duplex operation. The transmitter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takes as input a digital electrical signal. This signal feeds into a LED or laser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source through an electronic interface. The light source produces a series of</a:t>
            </a: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lightwave</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pulses that encode the digital data from the electrical input. The receiver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includes a light sensor that detects the incoming light signal and converts it back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digital electrical signal.</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Optical fiber transmits a signal-encoded beam of light by means of total internal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reflection. Total internal reflection can occur in any transparent medium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has a higher index of refraction than the surrounding medium. In effect, the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fiber acts as a waveguide for frequencies in the range of about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14</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15</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Hz;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covers portions of the infrared and visible spectra.</a:t>
            </a:r>
            <a:endParaRPr lang="en-US" dirty="0">
              <a:latin typeface="Times" pitchFamily="-110"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9506AE0-7C42-A341-8D91-B2008494F9AD}" type="slidenum">
              <a:rPr lang="en-US"/>
              <a:pPr/>
              <a:t>22</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4.7 shows the principle of optical fiber transmission. Light from a source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enters the cylindrical glass or plastic core. Rays at shallow angles are reflected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propagated along the fiber; other rays are absorbed by the surrounding material.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form of propagation is called step-index multimode , referring to the variety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angles that reflect. With multimode transmission, multiple propagation paths exist,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with a different path length and hence time to traverse the fiber. This causes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elements (light pulses) to spread out in time, which limits the rate at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can be accurately received. Put another way, the need to leave spacing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pulses limits data rate. This type of fiber is best suited for transmission over very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short distances. When the fiber core radius is reduced, fewer angles will reflect.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reducing the radius of the core to the order of a wavelength , only a single angle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mode can pass: the axial ray. This single-mode  propagation provides superior performance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the following reason. Because there is a single transmission path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single-mode transmission, the distortion found in multimode cannot occur. Single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mode is typically used for long-distance applications, including telephone and cable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television. Finally, by varying the index of refraction of the core, a third type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known as graded-index multimode , is possible. This type is intermediate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other two in characteristics. The higher refractive index (discussed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subsequently) at the center makes the light rays moving down the axis advance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slowly than those near the cladding. Rather than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zig-zagging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off the cladding,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in the core curves helically because of the graded index, reducing its travel 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shortened path and higher speed allows light at the periphery to arrive 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receiver at about the same time as the straight rays in the core axis. Graded-index</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fibers are often used in LANs.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12C153B-6D7B-7D41-948B-E1E1CDB281DD}" type="slidenum">
              <a:rPr lang="en-US"/>
              <a:pPr/>
              <a:t>23</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Two different types of light source are used in fiber optic systems: the light-emitting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diode (LED) and the injection laser diode (ILD). Both are semiconductor</a:t>
            </a:r>
          </a:p>
          <a:p>
            <a:endParaRPr lang="en-US"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devices that emit a beam of light when a voltage is applied. The LED is less costly,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operates over a greater temperature range, and has a longer operational life.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ILD, which operates on the laser principle, is more efficient and can sustain greater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rates.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There is a relationship among the wavelength employed, the type of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achievable data rate. Both single mode and multimode can support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several different wavelengths of light and can employ laser or LED light sources.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optical fiber, based on the attenuation characteristics of the medium and on properties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light sources and receivers, four transmission windows are appropriate,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shown in Table 4.3.</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the tremendous bandwidths available. For the four windows, the respective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bandwidths are 33 THz, 12 THz, 4 THz, and 7 THz.  This is several orders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magnitude greater than the bandwidth available in the radio-frequency spectrum.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confusing aspect of reported attenuation figures for fiber optic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that, invariably, fiber optic performance is specified in terms of wavelength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rather than frequency. The wavelengths that appear in graphs and tables are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wavelengths corresponding to transmission in a vacuum. However, on the fiber,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velocity of propagation is less than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c</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speed of light in a vacuum; the result is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although the frequency of the signal is unchanged, the wavelength is changed.</a:t>
            </a:r>
            <a:endParaRPr lang="en-US" dirty="0">
              <a:latin typeface="Times" pitchFamily="-110"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BD9C45B-1D2C-1047-B0C3-50549A185D3F}" type="slidenum">
              <a:rPr lang="en-US"/>
              <a:pPr/>
              <a:t>24</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4.3c shows attenuation versus wavelength for a typical optical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unusual shape of the curve is due to the combination of a variety of factors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contribute to attenuation. The two most important of these are absorption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scattering. In this context, the term scattering  refers to the change in direction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rays after they strike small particles or impurities in the medium.</a:t>
            </a:r>
            <a:endParaRPr lang="en-US" dirty="0">
              <a:latin typeface="Times" pitchFamily="-110"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35F2CED-2AEC-F94A-9CCE-92F8A7D561D8}" type="slidenum">
              <a:rPr lang="en-US"/>
              <a:pPr/>
              <a:t>25</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Three general ranges of frequencies are of interest in our discussion of wireless transmission. Frequencies in the range of about 1 GHz (gigahertz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9</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hertz) to 40 GHz are referred to as microwave frequencies. At these frequencies, highly directional beams are possible, and microwave is quite suitable for point-to-point transmission. Microwave is also used for satellite communications. Frequencies in the range of 30 MHz to 1 GHz are suitable for omnidirectional applications. We refer to this range as the radio range.</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Another important frequency range, for local applications, is the infrared portion of the  spectrum. This covers, roughly, from 3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11</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to 2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14</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Hz. Infrared is useful to local point-to-point and multipoint applications within confined areas, such as a single room.</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For unguided media, transmission and reception are achieved by means of an antenna. Before looking at specific categories of wireless transmission, we provide a brief introduction to antennas.</a:t>
            </a:r>
          </a:p>
          <a:p>
            <a:r>
              <a:rPr lang="en-US" dirty="0" smtClean="0">
                <a:latin typeface="Times" pitchFamily="-110" charset="0"/>
              </a:rPr>
              <a:t>	</a:t>
            </a:r>
            <a:endParaRPr lang="en-US" dirty="0">
              <a:latin typeface="Times" pitchFamily="-110"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95AD34E-9E99-2342-A9F8-78874DF0B67A}" type="slidenum">
              <a:rPr lang="en-US"/>
              <a:pPr/>
              <a:t>26</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 antenna can be defined as an electrical conductor or system of conductors used either for radiating electromagnetic energy or for collecting electromagnetic energy. For transmission of a signal, radio-frequency electrical energy from the transmitter is converted into electromagnetic energy by the antenna and radiated into the surrounding environment (atmosphere, space, water). For reception of a signal, electromagnetic energy impinging on the antenna is converted into radio-frequency electrical energy and fed into the receiver.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two-way communication, the same antenna can be and often is used for both transmission and reception. This is possible because any antenna transfers energy from the surrounding environment to its input receiver terminals with the same efficiency that it transfers energy from the output transmitter terminals into the surrounding environment, assuming that the same frequency is used in both directions. Put another way, antenna characteristics are essentially the same whether an antenna is sending or receiving electromagnetic energy.</a:t>
            </a:r>
          </a:p>
          <a:p>
            <a:endParaRPr lang="en-US" dirty="0">
              <a:latin typeface="Times" pitchFamily="-110"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342875F-C956-3E49-97B8-0D5CCF83668D}" type="slidenum">
              <a:rPr lang="en-US"/>
              <a:pPr/>
              <a:t>27</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An antenna radiates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The simplest pattern is produced by an idealized antenna known as the isotropic antenna. An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isotropic antenna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a point in space that radiates power in all directions equally. The actual radiation pattern for the isotropic antenna is a sphere with the antenna at the center.</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09923FC-1895-CC41-8EF8-CDF2FA807B3E}" type="slidenum">
              <a:rPr lang="en-US"/>
              <a:pPr/>
              <a:t>28</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 important type of antenna is the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parabolic reflective antenna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which is used in terrestrial microwave and satellite applications. A parabola is the locus of all points equidistant from a fixed line and a fixed point not on the line. The fixed point is called the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focus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and the fixed line is called the </a:t>
            </a:r>
            <a:r>
              <a:rPr lang="en-US" sz="1200" i="1" kern="1200" dirty="0" err="1" smtClean="0">
                <a:solidFill>
                  <a:schemeClr val="tx1"/>
                </a:solidFill>
                <a:latin typeface="Times New Roman" pitchFamily="-110" charset="0"/>
                <a:ea typeface="ＭＳ Ｐゴシック" pitchFamily="-110" charset="-128"/>
                <a:cs typeface="ＭＳ Ｐゴシック" pitchFamily="-110" charset="-128"/>
              </a:rPr>
              <a:t>directrix</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(Figure 4.8a). If a parabola is revolved about its axis, the surface generated is called a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paraboloid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 cross section through the paraboloid parallel to its axis forms a parabola and a cross section perpendicular to the axis forms a circle. Such surfaces are used in automobile headlights, optical and radio telescopes, and microwave antennas because of the following property: If a source of electromagnetic energy (or sound) is placed at the focus of the paraboloid, and if the paraboloid is a reflecting surface, then the wave bounces back in lines parallel to the axis of the paraboloid; Figure 4.8b shows this effect in cross section. In theory, this effect creates a parallel beam without dispersion. In practice, there is some dispersion, because the source of energy must occupy more than one point. The larger the diameter of the antenna, the more tightly directional is the beam. On reception, if incoming waves are parallel to the axis of the reflecting paraboloid, the resulting signal is concentrated at the focus.</a:t>
            </a:r>
          </a:p>
          <a:p>
            <a:endParaRPr lang="en-US" dirty="0">
              <a:latin typeface="Times" pitchFamily="-110"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05B4C8-EB36-F64B-9FF0-BE671137B28E}" type="slidenum">
              <a:rPr lang="en-US"/>
              <a:pPr/>
              <a:t>29</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Antenna gain</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a measure of the directionality of an antenna. Antenna gain is defined as the power output, in a particular direction, compared to that produced in any direction by a perfect omnidirectional antenna (isotropic antenna). Specifically,</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 G</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dB</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 10 log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where G is the antenna gain,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the radiated power of the directional antenna, and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the radiated power from the reference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a:t>
            </a:r>
          </a:p>
          <a:p>
            <a:endParaRPr lang="en-US" dirty="0" smtClean="0">
              <a:latin typeface="Times" pitchFamily="-110" charset="0"/>
            </a:endParaRPr>
          </a:p>
          <a:p>
            <a:r>
              <a:rPr lang="en-US" dirty="0" smtClean="0">
                <a:latin typeface="Times" pitchFamily="-110" charset="0"/>
              </a:rPr>
              <a:t>A </a:t>
            </a:r>
            <a:r>
              <a:rPr lang="en-US" dirty="0">
                <a:latin typeface="Times" pitchFamily="-110" charset="0"/>
              </a:rPr>
              <a:t>concept related to that of antenna gain is the </a:t>
            </a:r>
            <a:r>
              <a:rPr lang="en-US" b="1" dirty="0">
                <a:latin typeface="Times" pitchFamily="-110" charset="0"/>
              </a:rPr>
              <a:t>effective area</a:t>
            </a:r>
            <a:r>
              <a:rPr lang="en-US" dirty="0">
                <a:latin typeface="Times" pitchFamily="-110" charset="0"/>
              </a:rPr>
              <a:t> of an antenna. The effective area of an antenna is related to the physical size of the antenna and to its </a:t>
            </a:r>
            <a:r>
              <a:rPr lang="en-US" dirty="0" smtClean="0">
                <a:latin typeface="Times" pitchFamily="-110" charset="0"/>
              </a:rPr>
              <a:t>shape.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78D352F9-1390-AD46-9485-507F83213EC9}" type="slidenum">
              <a:rPr lang="en-US"/>
              <a:pPr/>
              <a:t>3</a:t>
            </a:fld>
            <a:endParaRPr lang="en-US" dirty="0"/>
          </a:p>
        </p:txBody>
      </p:sp>
      <p:sp>
        <p:nvSpPr>
          <p:cNvPr id="18435" name="Rectangle 2"/>
          <p:cNvSpPr>
            <a:spLocks noGrp="1" noRot="1" noChangeAspect="1" noChangeArrowheads="1"/>
          </p:cNvSpPr>
          <p:nvPr>
            <p:ph type="sldImg"/>
          </p:nvPr>
        </p:nvSpPr>
        <p:spPr>
          <a:solidFill>
            <a:srgbClr val="FFFFFF"/>
          </a:solidFill>
          <a:ln/>
        </p:spPr>
      </p:sp>
      <p:sp>
        <p:nvSpPr>
          <p:cNvPr id="18436"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 data transmission system, the transmission medium  is the physical path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transmitter and receiver. </a:t>
            </a:r>
            <a:endParaRPr lang="en-US" dirty="0">
              <a:latin typeface="Times" pitchFamily="-11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FF2A645-801A-874B-B89A-057FF03CD1B3}" type="slidenum">
              <a:rPr lang="en-US"/>
              <a:pPr/>
              <a:t>30</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most common type of microwave antenna is the parabolic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“dish.” A typical size is about 3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diameter. The antenna is fixed rigidly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focuses a narrow beam to achieve line-of-sight transmission to the receiving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antenna. Microwave antennas are usually located at substantial heights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ground level to extend the range between antennas and to be able to transmit over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intervening obstacles. To achieve long-distance transmission, a series of microwave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relay towers is used, with point-to-point microwave links strung together over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desired distance.</a:t>
            </a:r>
            <a:endParaRPr lang="en-US" dirty="0" smtClean="0">
              <a:latin typeface="Times" pitchFamily="-110"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primary use for terrestrial microwave systems is in long haul telecommunications service, as an alternative to coaxial cable or optical fiber. The microwave facility requires far fewer amplifiers or repeaters than coaxial cable over the same distance, but requires line-of-sight transmission. Microwave is commonly used for both voice and television transmission.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Another increasingly common use of microwave is for short point-to-point links between buildings. This can be used for closed-circuit TV or as a data link between local area networks. Short-haul microwave can also be used for the so-called bypass application. A business can establish a microwave link to a long-distance telecommunications facility in the same city, bypassing the local telephone company.</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Another important use of microwave is in cellular systems, examined in Chapter 10.</a:t>
            </a:r>
          </a:p>
          <a:p>
            <a:endParaRPr lang="en-US"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Microwave transmission covers a substantial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portion of the electromagnetic spectrum. Common frequencies used for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in the range 1 to 40 GHz. The higher the frequency used, the higher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potential bandwidth, and therefore the higher the potential data rate.</a:t>
            </a:r>
            <a:endParaRPr lang="en-US" dirty="0" smtClean="0"/>
          </a:p>
        </p:txBody>
      </p:sp>
      <p:sp>
        <p:nvSpPr>
          <p:cNvPr id="71684" name="Slide Number Placeholder 3"/>
          <p:cNvSpPr>
            <a:spLocks noGrp="1"/>
          </p:cNvSpPr>
          <p:nvPr>
            <p:ph type="sldNum" sz="quarter" idx="5"/>
          </p:nvPr>
        </p:nvSpPr>
        <p:spPr>
          <a:noFill/>
        </p:spPr>
        <p:txBody>
          <a:bodyPr/>
          <a:lstStyle/>
          <a:p>
            <a:fld id="{A196BDBE-23D0-E24C-AE89-4C14B71A148D}" type="slidenum">
              <a:rPr lang="en-US" smtClean="0"/>
              <a:pPr/>
              <a:t>31</a:t>
            </a:fld>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Table 4.4 indicates bandwidth and data rate for some typical systems.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Attenuation  is increased with rainfall. The effects of rainfall become especially noticeable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10 GHz. Another source of impairment is interference. With the growing popularity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microwave, transmission areas overlap and interference is always a danger. Thus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assignment of frequency bands is strictly regulated.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most common bands for long-haul telecommunications are the 4-GHz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6-GHz bands. With increasing congestion at these frequencies, the 11-GHz band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now coming into use. The 12-GHz band is used as a component of cable TV</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systems. Microwave links are used to provide TV signals to local CATV installations;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signals are then distributed to individual subscribers via coaxial cable.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Higher-frequency microwave is being used for short point-to-point links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buildings; typically, the 22-GHz band is used. The higher microwave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less useful for longer distances because of increased attenuation but are quite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adequate for shorter distances. In addition, at the higher frequencies, the antennas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smaller and cheaper.</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12758E2-F4F2-EA4E-927D-5C1A7E0C5D0B}" type="slidenum">
              <a:rPr lang="en-US"/>
              <a:pPr/>
              <a:t>33</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transponder channels, or simply transponders.</a:t>
            </a:r>
          </a:p>
          <a:p>
            <a:endParaRPr lang="en-US" dirty="0">
              <a:latin typeface="Times" pitchFamily="-110"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7796DEA-9309-3247-913A-2B0978B5F6A8}" type="slidenum">
              <a:rPr lang="en-US"/>
              <a:pPr/>
              <a:t>34</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smtClean="0">
                <a:latin typeface="Times" pitchFamily="-110" charset="0"/>
              </a:rPr>
              <a:t>Figure 4.9 </a:t>
            </a:r>
            <a:r>
              <a:rPr lang="en-US" dirty="0">
                <a:latin typeface="Times" pitchFamily="-110" charset="0"/>
              </a:rPr>
              <a:t>depicts in a general way two common configurations for satellite communication. In the first, the satellite is being used to provide a point-to-point link between two distant ground-based antennas.</a:t>
            </a:r>
            <a:r>
              <a:rPr lang="en-US" dirty="0" smtClean="0">
                <a:latin typeface="Times" pitchFamily="-110" charset="0"/>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In the second, the satellite provides communications between one ground-based transmitter and a number of ground-based receivers.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a communication satellite to function effectively, it is generally required that it remain stationary with respect to its position over the earth. Otherwise, it would not be within the line of sight of its earth stations at all times. To remain stationary, the satellite must have a period of rotation equal to the earth's period of rotation. This match occurs at a height of 35,863 km at the equator.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Two satellites using the same frequency band, if close enough together, interfere with each other. To avoid this, current standards require a 4° spacing (angular displacement as measured from the earth) in the 4/6-GHz band and a 3° spacing at 12/14 GHz. Thus the number of possible satellites is quite limited.</a:t>
            </a:r>
          </a:p>
          <a:p>
            <a:endParaRPr lang="en-US" dirty="0">
              <a:latin typeface="Times" pitchFamily="-110"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75779"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Among the most important applications for satellites: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Television distribution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Long-distance telephone transmission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Private business networks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Global positioning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Because of their broadcast nature, satellites are well suited to television distribution and are being used extensively in the United States and throughout the world for this purpose. In its traditional use, a network provides programming from a central location. Programs are transmitted to the satellite and then broadcast down to a number of stations, which then distribute the programs to individual viewers. One network, the Public Broadcasting Service (PBS), distributes its television programming almost exclusively by the use of satellite channels. Other commercial networks also make substantial use of satellite, and cable television systems are receiving an ever-increasing proportion of their programming from satellites. The most recent application of satellite technology to television distribution is direct broadcast satellite (DBS), in which satellite video signals are transmitted directly to the home user. The decreasing cost and size of receiving antennas have made DBS economically feasible.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Satellite transmission is also used for point-to-point trunks between telephone exchange offices in public telephone networks. It is the optimum medium for high-usage international trunks and is competitive with terrestrial systems for many long-distance intranational links.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There are a number of business data applications for satellite. The satellite provider can divide the total capacity into a number of channels and lease these channels to individual business users. A user equipped with the antennas at a number of sites can use a satellite channel for a private network. Traditionally, such applications have been quite expensive and limited to larger organizations with high-volume requirements. A recent development is the very small aperture terminal (VSAT) system, which provides a low-cost alternative.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final application of satellites, which has become pervasive, is worthy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Navstar</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Global Positioning System, or GPS for short, consists of three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segments or components: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constellation of satellites (currently 27) orbiting about 20,000 km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Earth’s surface, which transmits ranging signals on two frequencies in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microwave part of the radio spectrum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control segment which maintains GPS through a system of ground monitor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stations and satellite upload facilities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user receivers—both civil and military</a:t>
            </a:r>
            <a:endParaRPr lang="en-US" dirty="0" smtClean="0"/>
          </a:p>
        </p:txBody>
      </p:sp>
      <p:sp>
        <p:nvSpPr>
          <p:cNvPr id="75780" name="Slide Number Placeholder 3"/>
          <p:cNvSpPr>
            <a:spLocks noGrp="1"/>
          </p:cNvSpPr>
          <p:nvPr>
            <p:ph type="sldNum" sz="quarter" idx="5"/>
          </p:nvPr>
        </p:nvSpPr>
        <p:spPr>
          <a:noFill/>
        </p:spPr>
        <p:txBody>
          <a:bodyPr/>
          <a:lstStyle/>
          <a:p>
            <a:fld id="{ACDB0B55-E501-6C49-A367-CE4937713E29}" type="slidenum">
              <a:rPr lang="en-US" smtClean="0"/>
              <a:pPr/>
              <a:t>35</a:t>
            </a:fld>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4.10 depicts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typical VSAT configuration. A number of subscriber stations are equipped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low-cost VSAT antennas. Using some discipline, these stations share a satellite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capacity for transmission to a hub station. The hub station can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exchange messages with each of the subscribers and can relay messages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subscribers.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Each satellite transmits a unique digital code sequence of 1s and 0s, precisely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timed by an atomic clock, which is picked up by a GPS receiver’s antenna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matched with the same code sequence generated inside the receiver. By lining up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matching the signals, the receiver determines how long it takes the signals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travel from the satellite to the receiver. These timing measurements are converted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distances using the speed of light. Measuring distances to four or more satellites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simultaneously and knowing the exact locations of the satellites (included in the signals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by the satellites), the receiver can determine its latitude, longitude,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height while also synchronizing its clock with the GPS time standard which also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makes the receiver a precise time piece.</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optimum frequency range for satellite transmission is in the range 1 to 10 GHz. Below 1 GHz, there is significant noise from natural sources, including galactic, solar, and atmospheric noise, and human-made interference from various electronic devices. Above 10 GHz, the signal is severely attenuated by atmospheric absorption and precipitation.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Note that the uplink and downlink frequencies differ. For continuous operation without interference, a satellite cannot transmit and receive on the same frequency. Thus signals received from a ground station on one frequency must be transmitted back on another.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4/6 GHz band is within the optimum zone of 1 to 10 GHz but has become saturated. Other frequencies in that range are unavailable because of sources of interference operating at those frequencies, usually terrestrial microwave. Therefore, the 12/14-GHz band has been developed (uplink: 14 to 14.5 GHz; downlink: 11.7 to 12.2 GHz). At this frequency band, attenuation problems must be overcome. However, smaller and cheaper  earth-station receivers can be used. It is anticipated that this band will also saturate, and use is projected for the 20/30-GHz band (uplink: 27.5 to 30.0 GHz; downlink: 17.7 to 20.2 GHz). This band experiences even greater attenuation problems but will allow greater bandwidth (2500 MHz versus 500 MHz) and even smaller and cheaper receivers.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Several properties of satellite communication should be noted. First, because of the long distances involved, there is a propagation delay of about a quarter second from transmission from one earth station to reception by another earth station. This delay is noticeable in ordinary telephone conversations. It also introduces problems in the areas of error control and flow control, which we discuss in later chapters. Second, satellite microwave is inherently a broadcast facility. Many stations can transmit to the satellite, and a transmission from a satellite can be received by many stations.</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p:txBody>
      </p:sp>
      <p:sp>
        <p:nvSpPr>
          <p:cNvPr id="77828" name="Slide Number Placeholder 3"/>
          <p:cNvSpPr>
            <a:spLocks noGrp="1"/>
          </p:cNvSpPr>
          <p:nvPr>
            <p:ph type="sldNum" sz="quarter" idx="5"/>
          </p:nvPr>
        </p:nvSpPr>
        <p:spPr>
          <a:noFill/>
        </p:spPr>
        <p:txBody>
          <a:bodyPr/>
          <a:lstStyle/>
          <a:p>
            <a:fld id="{FA1971BA-5DE0-C244-959D-1BE4CEC44E1B}" type="slidenum">
              <a:rPr lang="en-US" smtClean="0"/>
              <a:pPr/>
              <a:t>37</a:t>
            </a:fld>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0DC06FA-569A-4B46-99A6-889B5D5715C2}" type="slidenum">
              <a:rPr lang="en-US"/>
              <a:pPr/>
              <a:t>38</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principal difference between broadcast radio and microwave is that the former is omnidirectional and the latter is directional. Thus broadcast radio does not require dish-shaped antennas, and the antennas need not be rigidly mounted to a precise alignment.</a:t>
            </a:r>
          </a:p>
          <a:p>
            <a:endParaRPr lang="en-US" sz="1200" b="1" i="1" kern="1200" cap="small"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Radio is a general term used to encompass frequencies in the range of 3 kHz to 300 GHz. We are using the informal term broadcast radio to cover the VHF and part of the UHF band: 30 MHz to 1 GHz. This range covers FM radio and UHF and VHF television. This range is also used for a number of data networking applications.</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range 30 MHz to 1 GHz is an effective one for broadcast communications. Unlike the case for lower-frequency electromagnetic waves, the ionosphere is transparent to radio waves above 30 MHz. Thus transmission is limited  to the line of sight, and distant transmitters will not interfere with each other due to reflection from the atmosphere. Unlike the higher frequencies of the microwave region, broadcast radio waves are less sensitive to attenuation from rainfall.</a:t>
            </a:r>
          </a:p>
          <a:p>
            <a:endParaRPr lang="en-US" b="0" dirty="0" smtClean="0">
              <a:latin typeface="Times" pitchFamily="-110"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4A12927-EC83-7349-8302-A509F7F28E31}" type="slidenum">
              <a:rPr lang="en-US"/>
              <a:pPr/>
              <a:t>39</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Infrared communications is achieved using transmitters/receivers (transceivers) that modulate noncoherent infrared light. Transceivers must be within the line of sight of each other either directly or via reflection from a light-colored surface such as the ceiling of a room.</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One important difference between infrared and microwave transmission is that the former does not penetrate walls. Thus the security and interference problems encountered in microwave systems are not present. Furthermore, there is no frequency allocation issue with infrared, because no licensing is required.</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1D28E9A-6407-3C43-BFE8-9B4E5196BA1D}" type="slidenum">
              <a:rPr lang="en-US"/>
              <a:pPr/>
              <a:t>4</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Data rate and distance are the key considerations in data transmission system design; with emphasis placed on achieving the highest data rates over the longest distances. A number of design factors relating to the transmission medium and the signal determine the data rate and distance: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Bandwidth: All other factors remaining constant, the greater the bandwidth of a signal, the higher the data rate that can be achieved.</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Transmission impairments: Impairments, such as attenuation, limit the distance. For guided media, twisted pair generally suffers more impairment than coaxial cable, which in turn suffers more than optical fiber.</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Interference: Interference from competing signals in overlapping frequency bands can distort or cancels out a signal. Interference is of particular concern for unguided media, but is also a problem with guided media. For guided media, interference can be caused by emanations coupling from nearby cables (alien crosstalk) or adjacent conductors under the same cable sheath (internal crosstalk). For example, twisted pairs are often bundled together and conduits often carry multiple cables. Interference can also be caused by electromagnetic coupling from unguided transmissions. Proper shielding of a guided medium can minimize this problem.</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Number of receivers: A guided medium can be used to construct a point-to-point link or a shared link with multiple attachments. In the latter case, each attachment introduces some attenuation and distortion on the line, limiting distance and/or data rate.</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b="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signal radiated from an antenna travels along one of three routes: ground 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sky wave, or line of sight (LOS). Table 4.5 shows in which frequency range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predominates. In this book, we are almost exclusively concerned with LOS communication,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but a short overview of each mode is given in this section.</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FD2BB3B-504D-8C43-BE68-6FDA71F14860}" type="slidenum">
              <a:rPr lang="en-US"/>
              <a:pPr/>
              <a:t>41</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Ground wave propagation (Figure 4.11a) more or less follows the contour of the earth and can propagate considerable distances, well over the visual horizon. This effect is found in frequencies up to about 2 MHz. Several factors account for the tendency of electromagnetic wave in this frequency band to follow the earth's curvature. One factor is that the electromagnetic wave induces a current in the earth's surface, the result of which is to slow the wavefront near the earth, causing the wavefront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best-known example of ground wave communication is AM radio.</a:t>
            </a:r>
          </a:p>
          <a:p>
            <a:endParaRPr lang="en-US" dirty="0">
              <a:latin typeface="Times" pitchFamily="-110"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6F6204B-BA1C-154D-A35F-EB5F36D12E0E}" type="slidenum">
              <a:rPr lang="en-US"/>
              <a:pPr/>
              <a:t>42</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Sky wave propagation is used for amateur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sky wave signal can travel through a number of hops, bouncing back and forth between the ionosphere and the earth's surface (Figure 4.11b). With this propagation mode, a signal can be picked up thousands of kilometers from the transmitter.</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0DCB067-ACE6-8349-B9BE-9EA2E7AED9D6}" type="slidenum">
              <a:rPr lang="en-US"/>
              <a:pPr/>
              <a:t>43</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Above 30 MHz, neither ground wave nor sky wave propagation modes operate, and communication must be by line of sight( Figure 4.11c).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effective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line of sight of each other. The term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effective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used because microwaves are bent or refracted by the atmosphere. The amount and even the direction of the bend depend on conditions, but generally microwaves are bent with the curvature of the earth and will therefore propagate farther than the optical line of sight.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dirty="0">
              <a:latin typeface="Times" pitchFamily="-110"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25C79ED-9B53-0B47-9F06-79EE2DC93AA4}" type="slidenum">
              <a:rPr lang="en-US"/>
              <a:pPr/>
              <a:t>44</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Before proceeding, a brief discussion of refraction is warranted. Refraction occurs because the velocity of an electromagnetic wave is a function of the density of the medium through which it travels. In a vacuum, an electromagnetic wave (such as light or a radio wave) travels at approximately 3 </a:t>
            </a:r>
            <a:r>
              <a:rPr lang="en-US" sz="1200" kern="1200" dirty="0" smtClean="0">
                <a:solidFill>
                  <a:schemeClr val="tx1"/>
                </a:solidFill>
                <a:latin typeface="Times New Roman" pitchFamily="-110" charset="0"/>
                <a:ea typeface="ＭＳ Ｐゴシック" pitchFamily="-110" charset="-128"/>
                <a:cs typeface="ＭＳ Ｐゴシック" pitchFamily="-110" charset="-128"/>
                <a:sym typeface="Symbol"/>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8</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m/s. This is the constant, c, commonly referred to as the speed of light, but actually referring to the speed of light in a vacuum. In air, water, glass, and other transparent or partially transparent media, electromagnetic waves travel at speeds less than c.</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When an electromagnetic wave moves from a medium of one density to a medium of another density, its speed changes. The effect is to cause a one-time bending of the direction of the wave at the boundary between the two media. Moving from a less dense to a more dense medium, the wave bends toward the more dense medium. This phenomenon is easily observed by partially immersing a stick in water.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index of refraction, or refractive index, of one medium relative to another is the sine of the angle of incidence divided by the sine of the angle of refraction. The index of refraction is also equal to the ratio of the respective velocities in the two media. The absolute index of refraction of a medium is calculated in comparison with that of a vacuum. Refractive index varies with wavelength, so that refractive effects differ for signals with different wavelengths.</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Although an abrupt, one-time change in direction occurs as a signal moves from one medium to another, a continuous, gradual bending of a signal occurs if it is moving through a medium in which the index of refraction gradually changes. Under normal propagation conditions, the refractive index of the atmosphere decreases with height so that radio waves travel more slowly near the ground than at higher altitudes. The result is a slight bending of the radio waves toward the earth.</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b="0" dirty="0">
              <a:latin typeface="Times" pitchFamily="-110"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effective, or radio, line of sight to the horizon.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See page 139 in textbook for formulas and examples.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64F0120-0EEF-8D4E-9648-C412FB3A9824}" type="slidenum">
              <a:rPr lang="en-US"/>
              <a:pPr/>
              <a:t>46</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Section 3.3 discusses various transmission impairments common to both guided and wireless transmission. In this section, we extend the discussion to examine some impairments specific to wireless line-of-sight transmission.</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For any type of wireless communication the signal disperses with distance. Therefore, an antenna with a fixed area receives less signal power the farther it is from the transmitting antenna. For satellite communication this is the primary mode of signal loss. Even if no other sources of attenuation or impairment are assumed, a transmitted signal attenuates over distance because the signal is being spread over a larger and larger area. This form of attenuation is known as free space loss, which can be expressed in terms of the ratio of the radiated power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to the power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received by the antenna or, in decibels, by taking 10 times the log of that ratio. </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 additional loss between the transmitting and receiving antennas is atmospheric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absorption. Water vapor and oxygen contribute most to attenuation.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peak attenuation occurs in the vicinity of 22 GHz due to water vapor. At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below 15 GHz, the attenuation is less. The presence of oxygen results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absorption peak in the vicinity of 60 GHz but contributes less at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below 30 GHz. Rain and fog (suspended water droplets) cause scattering of radio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waves that results in attenuation. In this context, the term scattering  refers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production of waves of changed direction or frequency when radio waves encounter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matter. This can be a major cause of signal loss. Thus, in areas of significant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precipitation, either path lengths have to be kept short or lower-frequency bands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should be used.</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For wireless facilities where there is a relatively free choice of where antennas are to be located, they can be placed so that if there are no nearby interfering obstacles, there is a direct line-of-sight path from transmitter to receiver. This is generally the case for many satellite facilities and for point-to-point microwave. In other cases, such as mobile telephony, there are obstacles in abundance. The signal can be reflected by such obstacles so that multiple copies of the signal with varying delays can be received. In fact, in extreme cases, there may be no direct signal. Depending on the differences in the path lengths of the direct and reflected waves, the composite signal can be either larger or smaller than the direct signal. Reinforcement and cancellation of the signal resulting from the signal following multiple paths can be controlled for communication between fixed, well-sited antennas, and between satellites and fixed ground stations. One exception is when the path goes across water, where the wind keeps the reflective surface of the water in motion. For mobile telephony and communication to antennas that are not well sited, multipath considerations can be paramount.</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Radio waves are refracted (or bent) when they propagate through the atmosphere.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refraction is caused by changes in the speed of the signal with altitude or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 spatial changes in the atmospheric conditions. Normally, the speed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increases with altitude, causing radio waves to bend downward. However,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occasion, weather conditions may lead to variations in speed with height that differ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significantly from the typical variations. This may result in a situation in which only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fraction or no part of the line-of-sight wave reaches the receiving antenna.</a:t>
            </a:r>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FBC88D6-DA3E-294B-B70C-7CCBA1ABBC61}" type="slidenum">
              <a:rPr lang="en-US"/>
              <a:pPr/>
              <a:t>47</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4.13 illustrates the free space loss equation.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C1E74F7-2128-1244-9A29-5FDD58F9DC6B}" type="slidenum">
              <a:rPr lang="en-US"/>
              <a:pPr/>
              <a:t>48</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4.14 illustrates in general terms the types of multipath interference typical in terrestrial, fixed microwave and in mobile communications. For fixed microwave, in addition to the direct line of sight, the signal may follow a curved path through the atmosphere due to refraction and the signal may also reflect from the ground. For mobile communications, structures and topographic features provide reflection surfaces.</a:t>
            </a:r>
          </a:p>
          <a:p>
            <a:endParaRPr lang="en-US" dirty="0">
              <a:solidFill>
                <a:srgbClr val="000000"/>
              </a:solidFill>
              <a:latin typeface="Times" pitchFamily="-110"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49</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a:t>
            </a:r>
            <a:r>
              <a:rPr lang="en-US" dirty="0"/>
              <a:t>4</a:t>
            </a:r>
            <a:r>
              <a:rPr lang="en-US" dirty="0" smtClean="0"/>
              <a:t> </a:t>
            </a:r>
            <a:r>
              <a:rPr lang="en-US" dirty="0"/>
              <a:t>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4329D57-1674-A44F-99BD-51F714B38E0B}" type="slidenum">
              <a:rPr lang="en-US"/>
              <a:pPr/>
              <a:t>5</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4.1 depicts the electromagnetic spectrum and indicates the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which various guided media and unguided transmission techniques operate.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chapter, we examine these guided and unguided alternatives. In all cases,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describe the systems physically, briefly discuss applications, and summarize key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characteristics.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892C17E-30B1-EF41-A901-653E38A1669E}" type="slidenum">
              <a:rPr lang="en-US"/>
              <a:pPr/>
              <a:t>6</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guided transmission media, the transmission capacity, in terms of either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rate or bandwidth, depends critically on the distance and on whether the medium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point-to-point or multipoint. Table 4.1 indicates the characteristics typical for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common guided media for long-distance point-to-point applications; we defer a discussion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use of these media for local area networks (LANs) to Part Four.</a:t>
            </a:r>
            <a:endParaRPr lang="en-US" dirty="0">
              <a:latin typeface="Times" pitchFamily="-11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three guided media commonly used for data transmission are twisted pair,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and optical fiber (Figure 4.2). We examine each of these in turn.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55FE68B-F834-E741-A230-52702C0E591E}" type="slidenum">
              <a:rPr lang="en-US"/>
              <a:pPr/>
              <a:t>8</a:t>
            </a:fld>
            <a:endParaRPr lang="en-US"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least expensive and most widely used guided transmission medium is twisted pair.</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twisted pair consists of two insulated copper wires arranged in a regular spiral pattern. A wire pair acts as a single communication link. Typically, a number of these pairs are bundled together into a cable by wrapping them in a tough protective sheath, or jacket. Over longer distances, cables may contain hundreds of pairs.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By far the most common guided transmission medium for both analog and digital signals is twisted pair. It is the most commonly used medium in the telephone network and is the workhorse for communications within buildings.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the telephone system, individual residential telephone sets are connected to the local telephone exchange, or "end office," by twisted-pair wire. These are referred to </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as subscriber loops. Within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an office building, each telephone is also connected to a twisted pair, which goes to the in-house private branch exchange (PBX) system or to a Centrex facility at the end office. These twisted-pair installations were designed to support voice traffic using analog signaling. However, by means of a modem, these facilities can handle digital data traffic at modest data rates.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is also the most common medium used for digital signaling. For connections to a digital data switch or digital PBX within a building, a data rate of 64 kbps is common. Ethernet operating over twisted-pair cabling is commonly used within a building for local area networks supporting personal computers. Data rates for Ethernet products are typically in the neighborhood of 100 Mbps to 1 Gbps. Emerging twisted-pair cabling Ethernet technology can support data rates of 10Gbps. For long-distance applications, twisted pair can be used at data rates of 4 Mbps or more.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is much less expensive than the other commonly used guided transmission media (coaxial cable, optical fiber) and is easier to work with.</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E41BF72-988E-174F-8E2B-D158DA705906}" type="slidenum">
              <a:rPr lang="en-US"/>
              <a:pPr/>
              <a:t>9</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may be used to transmit both analog and digital transmission. For analog signals, amplifiers are required about every 5 to 6 km. For digital transmission (using either analog or digital signals), repeaters are required every 2 or 3 km.</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Compared to other commonly used guided transmission media (coaxial cable, optical fiber), twisted pair is limited in distance, bandwidth, and data rate. As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4.3a shows, the attenuation for twisted pair is a very strong function of frequency. Twisted-pair cabling is also susceptible to signal reflections, or return loss, caused by impedance mismatches along the length of the transmission line and crosstalk from adjacent twisted-pairs or twisted-pair cables. Due to the well-controlled geometry of the twisted-pair itself (pairs are manufactured with a unique and precise twist rate that varies from pair to pair within a cable) and the media’s differential mode transmission scheme (discussed in Chapter 5), twisted-pair cabling used for data transmission is highly immune to interference from low frequency (i.e., 60 Hz) disturbers. Note that twisted-pair cabling is usually run separately from cables transmitting ac power in order to comply with local safety codes, which protect low voltage telecommunications installers from high voltage applications. The possibility of electromagnetic interference from high frequency (i.e., greater than 30 MHz) disturbers such as walkie-talkies and other wireless transmitters can be alleviated by using shielded twisted-pair cabling.</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point-to-point analog signaling, a bandwidth of up to about 1 MHz is possible. This accommodates a number of voice channels. For long-distance digital point-to-point signaling, data rates of up to a few Mbps are possible. Ethernet data rates of up to 10Gbps can be achieved over 100 meters of twisted-pair cabling.</a:t>
            </a:r>
          </a:p>
          <a:p>
            <a:endParaRPr lang="en-US" dirty="0">
              <a:latin typeface="Times" pitchFamily="-11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7174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174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9F12F899-89A0-B64E-99BD-3E3999A8302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A1D206F2-814F-9B4F-9D7A-776C0841CCD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13327D6-CDBA-2441-A894-3802EE975742}"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6340FBB-B682-DD48-A48B-650033821B6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A02561A-64DA-484B-963A-1ABA6FC923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B54FEE9-D8AE-A540-AC39-85711FE6D5A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2A77D61E-D56E-8346-A953-22872EE0A1C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B9F997DE-7886-9B45-96D0-C20146AB15D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E9D566DB-1CF5-2141-A832-49C44349275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9C0AC9B5-265B-1841-B0D3-32909E360B6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6E00A0A-C6F4-FD47-AAB1-7F673F27B2F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AA11DAE-5A81-D749-88FF-3821F5C26A3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065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066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6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6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6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7067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7067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7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7067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7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7067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7068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7068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8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7068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7068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8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7068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7068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8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8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7069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9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9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9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7070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1075" name="Group 54"/>
              <p:cNvGrpSpPr>
                <a:grpSpLocks/>
              </p:cNvGrpSpPr>
              <p:nvPr userDrawn="1"/>
            </p:nvGrpSpPr>
            <p:grpSpPr bwMode="auto">
              <a:xfrm>
                <a:off x="4546" y="3608"/>
                <a:ext cx="518" cy="319"/>
                <a:chOff x="4546" y="3608"/>
                <a:chExt cx="518" cy="319"/>
              </a:xfrm>
            </p:grpSpPr>
            <p:sp>
              <p:nvSpPr>
                <p:cNvPr id="7071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7071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1076" name="Group 61"/>
              <p:cNvGrpSpPr>
                <a:grpSpLocks/>
              </p:cNvGrpSpPr>
              <p:nvPr userDrawn="1"/>
            </p:nvGrpSpPr>
            <p:grpSpPr bwMode="auto">
              <a:xfrm>
                <a:off x="5381" y="3085"/>
                <a:ext cx="227" cy="132"/>
                <a:chOff x="5381" y="3085"/>
                <a:chExt cx="227" cy="132"/>
              </a:xfrm>
            </p:grpSpPr>
            <p:sp>
              <p:nvSpPr>
                <p:cNvPr id="7071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2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2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7072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072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7072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7072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40E478D2-EC01-0F42-B931-E072ADC7BAFB}" type="slidenum">
              <a:rPr lang="en-US"/>
              <a:pPr>
                <a:defRPr/>
              </a:pPr>
              <a:t>‹#›</a:t>
            </a:fld>
            <a:endParaRPr lang="en-US" dirty="0"/>
          </a:p>
        </p:txBody>
      </p:sp>
      <p:sp>
        <p:nvSpPr>
          <p:cNvPr id="7072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6"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OLE_LINK2" TargetMode="External"/><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Microsoft_Word_97_-_2004_Document1.doc"/><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21.w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22.wm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mclaughlinkl:Desktop:DCC10e-PPT-TestBank:DCC10e-Tables:T04-Media.doc!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4.emf"/></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image" Target="../media/image3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Prentice Hall,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152400"/>
            <a:ext cx="8229600" cy="1246187"/>
          </a:xfrm>
        </p:spPr>
        <p:txBody>
          <a:bodyPr/>
          <a:lstStyle/>
          <a:p>
            <a:pPr eaLnBrk="1" hangingPunct="1">
              <a:defRPr/>
            </a:pPr>
            <a:r>
              <a:rPr kumimoji="1" lang="en-US" dirty="0"/>
              <a:t>Unshielded</a:t>
            </a:r>
            <a:r>
              <a:rPr kumimoji="1" lang="en-US" dirty="0" smtClean="0"/>
              <a:t> and </a:t>
            </a:r>
            <a:r>
              <a:rPr kumimoji="1" lang="en-US" dirty="0"/>
              <a:t>Shielded Twisted Pair</a:t>
            </a:r>
          </a:p>
        </p:txBody>
      </p:sp>
      <p:graphicFrame>
        <p:nvGraphicFramePr>
          <p:cNvPr id="4" name="Diagram 3"/>
          <p:cNvGraphicFramePr/>
          <p:nvPr/>
        </p:nvGraphicFramePr>
        <p:xfrm>
          <a:off x="457200" y="1752600"/>
          <a:ext cx="8382000" cy="4953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graphicFrame>
        <p:nvGraphicFramePr>
          <p:cNvPr id="35848" name="Object 8"/>
          <p:cNvGraphicFramePr>
            <a:graphicFrameLocks noChangeAspect="1"/>
          </p:cNvGraphicFramePr>
          <p:nvPr/>
        </p:nvGraphicFramePr>
        <p:xfrm>
          <a:off x="574623" y="2266950"/>
          <a:ext cx="8244590" cy="3143250"/>
        </p:xfrm>
        <a:graphic>
          <a:graphicData uri="http://schemas.openxmlformats.org/presentationml/2006/ole">
            <p:oleObj spid="_x0000_s35854" name="Document" r:id="rId4" imgW="24380952" imgH="9295238" progId="Word.Document.12">
              <p:link updateAutomatic="1"/>
            </p:oleObj>
          </a:graphicData>
        </a:graphic>
      </p:graphicFrame>
      <p:sp>
        <p:nvSpPr>
          <p:cNvPr id="6" name="Rectangle 5"/>
          <p:cNvSpPr/>
          <p:nvPr/>
        </p:nvSpPr>
        <p:spPr>
          <a:xfrm>
            <a:off x="0" y="152400"/>
            <a:ext cx="9144000" cy="1692771"/>
          </a:xfrm>
          <a:prstGeom prst="rect">
            <a:avLst/>
          </a:prstGeom>
        </p:spPr>
        <p:txBody>
          <a:bodyPr wrap="square">
            <a:spAutoFit/>
          </a:bodyPr>
          <a:lstStyle/>
          <a:p>
            <a:pPr algn="ctr"/>
            <a:r>
              <a:rPr kumimoji="1" lang="en-US" sz="44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Table 4.2  </a:t>
            </a:r>
          </a:p>
          <a:p>
            <a:pPr algn="ctr"/>
            <a:endParaRPr kumimoji="1" lang="en-US" sz="20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a:p>
            <a:pPr algn="ctr"/>
            <a:r>
              <a:rPr kumimoji="1" lang="en-US" sz="40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Twisted Pair Categories and Classes </a:t>
            </a:r>
            <a:endParaRPr kumimoji="1" lang="en-US" sz="40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p:txBody>
      </p:sp>
      <p:sp>
        <p:nvSpPr>
          <p:cNvPr id="7" name="TextBox 6"/>
          <p:cNvSpPr txBox="1"/>
          <p:nvPr/>
        </p:nvSpPr>
        <p:spPr>
          <a:xfrm>
            <a:off x="533400" y="5562600"/>
            <a:ext cx="4114800" cy="923330"/>
          </a:xfrm>
          <a:prstGeom prst="rect">
            <a:avLst/>
          </a:prstGeom>
          <a:noFill/>
        </p:spPr>
        <p:txBody>
          <a:bodyPr wrap="square" rtlCol="0">
            <a:spAutoFit/>
          </a:bodyPr>
          <a:lstStyle/>
          <a:p>
            <a:r>
              <a:rPr lang="en-US" sz="1800" dirty="0" smtClean="0"/>
              <a:t>UTP = Unshielded twisted pair</a:t>
            </a:r>
          </a:p>
          <a:p>
            <a:r>
              <a:rPr lang="en-US" sz="1800" dirty="0" smtClean="0"/>
              <a:t>FTP = Foil twisted pair</a:t>
            </a:r>
          </a:p>
          <a:p>
            <a:r>
              <a:rPr lang="en-US" sz="1800" dirty="0" smtClean="0"/>
              <a:t>S/FTP = Shielded/foil twisted pair </a:t>
            </a:r>
            <a:endParaRPr lang="en-US" sz="1800" dirty="0"/>
          </a:p>
        </p:txBody>
      </p:sp>
    </p:spTree>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kumimoji="1" lang="en-US" dirty="0" smtClean="0">
                <a:ea typeface="+mj-ea"/>
                <a:cs typeface="+mj-cs"/>
              </a:rPr>
              <a:t>Near-End Crosstalk </a:t>
            </a:r>
            <a:br>
              <a:rPr kumimoji="1" lang="en-US" dirty="0" smtClean="0">
                <a:ea typeface="+mj-ea"/>
                <a:cs typeface="+mj-cs"/>
              </a:rPr>
            </a:br>
            <a:r>
              <a:rPr kumimoji="1" lang="en-US" dirty="0" smtClean="0">
                <a:ea typeface="+mj-ea"/>
                <a:cs typeface="+mj-cs"/>
              </a:rPr>
              <a:t>(NEXT)</a:t>
            </a:r>
            <a:endParaRPr kumimoji="1" lang="en-US" dirty="0">
              <a:ea typeface="+mj-ea"/>
              <a:cs typeface="+mj-cs"/>
            </a:endParaRPr>
          </a:p>
        </p:txBody>
      </p:sp>
      <p:sp>
        <p:nvSpPr>
          <p:cNvPr id="14339" name="Rectangle 3"/>
          <p:cNvSpPr>
            <a:spLocks noGrp="1" noChangeArrowheads="1"/>
          </p:cNvSpPr>
          <p:nvPr>
            <p:ph type="body" idx="1"/>
          </p:nvPr>
        </p:nvSpPr>
        <p:spPr>
          <a:xfrm>
            <a:off x="457200" y="1828800"/>
            <a:ext cx="8229600" cy="4454525"/>
          </a:xfrm>
        </p:spPr>
        <p:txBody>
          <a:bodyPr>
            <a:normAutofit fontScale="92500" lnSpcReduction="10000"/>
          </a:bodyPr>
          <a:lstStyle/>
          <a:p>
            <a:pPr eaLnBrk="1" hangingPunct="1">
              <a:defRPr/>
            </a:pPr>
            <a:r>
              <a:rPr kumimoji="1" lang="en-US" dirty="0"/>
              <a:t>C</a:t>
            </a:r>
            <a:r>
              <a:rPr kumimoji="1" lang="en-US" dirty="0" smtClean="0"/>
              <a:t>oupling </a:t>
            </a:r>
            <a:r>
              <a:rPr kumimoji="1" lang="en-US" dirty="0"/>
              <a:t>of signal from one pair of conductors to </a:t>
            </a:r>
            <a:r>
              <a:rPr kumimoji="1" lang="en-US" dirty="0" smtClean="0"/>
              <a:t>another</a:t>
            </a:r>
          </a:p>
          <a:p>
            <a:pPr lvl="1" eaLnBrk="1" hangingPunct="1">
              <a:defRPr/>
            </a:pPr>
            <a:r>
              <a:rPr kumimoji="1" lang="en-US" dirty="0" smtClean="0"/>
              <a:t>Conductors may be the metal pins in a connector or wire pairs in a cable</a:t>
            </a:r>
          </a:p>
          <a:p>
            <a:pPr eaLnBrk="1" hangingPunct="1">
              <a:defRPr/>
            </a:pPr>
            <a:r>
              <a:rPr kumimoji="1" lang="en-US" dirty="0" smtClean="0"/>
              <a:t>Near end refers to coupling that takes place when the transmit signal entering the link couples back to the receive conductor pair at that same end of the link</a:t>
            </a:r>
          </a:p>
          <a:p>
            <a:pPr eaLnBrk="1" hangingPunct="1">
              <a:defRPr/>
            </a:pPr>
            <a:r>
              <a:rPr kumimoji="1" lang="en-US" dirty="0" smtClean="0"/>
              <a:t>Greater NEXT loss magnitudes are associated with less crosstalk noise</a:t>
            </a:r>
            <a:endParaRPr kumimoji="1" lang="en-US" dirty="0"/>
          </a:p>
        </p:txBody>
      </p:sp>
      <p:pic>
        <p:nvPicPr>
          <p:cNvPr id="39940" name="Picture 3"/>
          <p:cNvPicPr>
            <a:picLocks noChangeAspect="1"/>
          </p:cNvPicPr>
          <p:nvPr/>
        </p:nvPicPr>
        <p:blipFill>
          <a:blip r:embed="rId3"/>
          <a:srcRect/>
          <a:stretch>
            <a:fillRect/>
          </a:stretch>
        </p:blipFill>
        <p:spPr bwMode="auto">
          <a:xfrm>
            <a:off x="7162800" y="5029200"/>
            <a:ext cx="17145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18182" b="32727"/>
          <a:stretch>
            <a:fillRect/>
          </a:stretch>
        </p:blipFill>
        <p:spPr>
          <a:xfrm>
            <a:off x="381000" y="838200"/>
            <a:ext cx="8493602" cy="5395937"/>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5.pdf"/>
          <p:cNvPicPr>
            <a:picLocks noChangeAspect="1"/>
          </p:cNvPicPr>
          <p:nvPr/>
        </p:nvPicPr>
        <p:blipFill>
          <a:blip r:embed="rId3"/>
          <a:srcRect t="19091" b="20000"/>
          <a:stretch>
            <a:fillRect/>
          </a:stretch>
        </p:blipFill>
        <p:spPr>
          <a:xfrm>
            <a:off x="938044" y="533399"/>
            <a:ext cx="7520156" cy="5927687"/>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
            <a:ext cx="8229600" cy="838200"/>
          </a:xfrm>
        </p:spPr>
        <p:txBody>
          <a:bodyPr/>
          <a:lstStyle/>
          <a:p>
            <a:pPr eaLnBrk="1" hangingPunct="1">
              <a:defRPr/>
            </a:pPr>
            <a:r>
              <a:rPr kumimoji="1" lang="en-US" dirty="0">
                <a:ea typeface="+mj-ea"/>
                <a:cs typeface="+mj-cs"/>
              </a:rPr>
              <a:t>Coaxial Cable</a:t>
            </a:r>
          </a:p>
        </p:txBody>
      </p:sp>
      <p:pic>
        <p:nvPicPr>
          <p:cNvPr id="41987" name="Picture 6" descr="Z-Guided Media                                                 00282829  Mnementh                      BEAE7A2F:"/>
          <p:cNvPicPr>
            <a:picLocks noChangeAspect="1" noChangeArrowheads="1"/>
          </p:cNvPicPr>
          <p:nvPr/>
        </p:nvPicPr>
        <p:blipFill>
          <a:blip r:embed="rId3">
            <a:lum/>
            <a:alphaModFix/>
          </a:blip>
          <a:srcRect t="20795" b="42955"/>
          <a:stretch>
            <a:fillRect/>
          </a:stretch>
        </p:blipFill>
        <p:spPr bwMode="auto">
          <a:xfrm>
            <a:off x="838200" y="762000"/>
            <a:ext cx="7772400" cy="3276600"/>
          </a:xfrm>
          <a:prstGeom prst="rect">
            <a:avLst/>
          </a:prstGeom>
          <a:noFill/>
          <a:ln w="9525">
            <a:noFill/>
            <a:miter lim="800000"/>
            <a:headEnd/>
            <a:tailEnd/>
          </a:ln>
        </p:spPr>
      </p:pic>
      <p:sp>
        <p:nvSpPr>
          <p:cNvPr id="6" name="Rectangle 5"/>
          <p:cNvSpPr/>
          <p:nvPr/>
        </p:nvSpPr>
        <p:spPr>
          <a:xfrm>
            <a:off x="0" y="3995678"/>
            <a:ext cx="9144000" cy="2862322"/>
          </a:xfrm>
          <a:prstGeom prst="rect">
            <a:avLst/>
          </a:prstGeom>
        </p:spPr>
        <p:txBody>
          <a:bodyPr wrap="square">
            <a:spAutoFit/>
          </a:bodyPr>
          <a:lstStyle/>
          <a:p>
            <a:pPr algn="ctr">
              <a:defRPr/>
            </a:pPr>
            <a:r>
              <a:rPr kumimoji="1" lang="en-US" b="1" dirty="0">
                <a:solidFill>
                  <a:schemeClr val="tx2"/>
                </a:solidFill>
                <a:effectLst>
                  <a:outerShdw blurRad="38100" dist="38100" dir="2700000" algn="tl">
                    <a:srgbClr val="000000"/>
                  </a:outerShdw>
                </a:effectLst>
                <a:latin typeface="+mn-lt"/>
              </a:rPr>
              <a:t>Coaxial cable can be used over longer distances and support more stations on a shared line than twisted </a:t>
            </a:r>
            <a:r>
              <a:rPr kumimoji="1" lang="en-US" b="1" dirty="0" smtClean="0">
                <a:solidFill>
                  <a:schemeClr val="tx2"/>
                </a:solidFill>
                <a:effectLst>
                  <a:outerShdw blurRad="38100" dist="38100" dir="2700000" algn="tl">
                    <a:srgbClr val="000000"/>
                  </a:outerShdw>
                </a:effectLst>
                <a:latin typeface="+mn-lt"/>
              </a:rPr>
              <a:t>pair</a:t>
            </a:r>
          </a:p>
          <a:p>
            <a:pPr algn="ctr">
              <a:defRPr/>
            </a:pPr>
            <a:endParaRPr kumimoji="1" lang="en-US" sz="1200" b="1" dirty="0">
              <a:solidFill>
                <a:schemeClr val="tx2"/>
              </a:solidFill>
              <a:effectLst>
                <a:outerShdw blurRad="38100" dist="38100" dir="2700000" algn="tl">
                  <a:srgbClr val="000000"/>
                </a:outerShdw>
              </a:effectLst>
              <a:latin typeface="+mn-lt"/>
            </a:endParaRPr>
          </a:p>
          <a:p>
            <a:pPr lvl="1">
              <a:buFont typeface="Wingdings" charset="2"/>
              <a:buChar char="Ø"/>
              <a:defRPr/>
            </a:pPr>
            <a:r>
              <a:rPr lang="en-US" sz="2000" b="1" dirty="0">
                <a:latin typeface="+mn-lt"/>
              </a:rPr>
              <a:t> </a:t>
            </a:r>
            <a:r>
              <a:rPr lang="en-US" sz="2000" b="1" dirty="0" smtClean="0">
                <a:latin typeface="+mn-lt"/>
              </a:rPr>
              <a:t>	</a:t>
            </a:r>
            <a:r>
              <a:rPr lang="en-US" sz="2000" b="1" dirty="0">
                <a:solidFill>
                  <a:schemeClr val="tx2"/>
                </a:solidFill>
                <a:latin typeface="+mn-lt"/>
              </a:rPr>
              <a:t>C</a:t>
            </a:r>
            <a:r>
              <a:rPr lang="en-US" sz="2000" b="1" dirty="0" smtClean="0">
                <a:solidFill>
                  <a:schemeClr val="tx2"/>
                </a:solidFill>
                <a:latin typeface="+mn-lt"/>
              </a:rPr>
              <a:t>onsists </a:t>
            </a:r>
            <a:r>
              <a:rPr lang="en-US" sz="2000" b="1" dirty="0">
                <a:solidFill>
                  <a:schemeClr val="tx2"/>
                </a:solidFill>
                <a:latin typeface="+mn-lt"/>
              </a:rPr>
              <a:t>of a hollow outer cylindrical conductor that surrounds a</a:t>
            </a:r>
            <a:r>
              <a:rPr lang="en-US" sz="2000" b="1" dirty="0" smtClean="0">
                <a:solidFill>
                  <a:schemeClr val="tx2"/>
                </a:solidFill>
                <a:latin typeface="+mn-lt"/>
              </a:rPr>
              <a:t> 	single </a:t>
            </a:r>
            <a:r>
              <a:rPr lang="en-US" sz="2000" b="1" dirty="0">
                <a:solidFill>
                  <a:schemeClr val="tx2"/>
                </a:solidFill>
                <a:latin typeface="+mn-lt"/>
              </a:rPr>
              <a:t>	inner wire conductor</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Is </a:t>
            </a:r>
            <a:r>
              <a:rPr lang="en-US" sz="2000" b="1" dirty="0">
                <a:solidFill>
                  <a:schemeClr val="tx2"/>
                </a:solidFill>
                <a:latin typeface="+mn-lt"/>
              </a:rPr>
              <a:t>a versatile transmission medium used in a wide variety of</a:t>
            </a:r>
            <a:r>
              <a:rPr lang="en-US" sz="2000" b="1" dirty="0" smtClean="0">
                <a:solidFill>
                  <a:schemeClr val="tx2"/>
                </a:solidFill>
                <a:latin typeface="+mn-lt"/>
              </a:rPr>
              <a:t> 	applications</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Used </a:t>
            </a:r>
            <a:r>
              <a:rPr lang="en-US" sz="2000" b="1" dirty="0">
                <a:solidFill>
                  <a:schemeClr val="tx2"/>
                </a:solidFill>
                <a:latin typeface="+mn-lt"/>
              </a:rPr>
              <a:t>for TV distribution, long distance telephone transmission</a:t>
            </a:r>
            <a:r>
              <a:rPr lang="en-US" sz="2000" b="1" dirty="0" smtClean="0">
                <a:solidFill>
                  <a:schemeClr val="tx2"/>
                </a:solidFill>
                <a:latin typeface="+mn-lt"/>
              </a:rPr>
              <a:t> 	and </a:t>
            </a:r>
            <a:r>
              <a:rPr lang="en-US" sz="2000" b="1" dirty="0">
                <a:solidFill>
                  <a:schemeClr val="tx2"/>
                </a:solidFill>
                <a:latin typeface="+mn-lt"/>
              </a:rPr>
              <a:t>LANs</a:t>
            </a:r>
          </a:p>
        </p:txBody>
      </p:sp>
    </p:spTree>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kumimoji="1" lang="en-US" dirty="0">
                <a:ea typeface="+mj-ea"/>
                <a:cs typeface="+mj-cs"/>
              </a:rPr>
              <a:t>Coaxial Cable - Transmission Characteristics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213232965"/>
              </p:ext>
            </p:extLst>
          </p:nvPr>
        </p:nvGraphicFramePr>
        <p:xfrm>
          <a:off x="457200" y="1676400"/>
          <a:ext cx="4038600" cy="445452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594582761"/>
              </p:ext>
            </p:extLst>
          </p:nvPr>
        </p:nvGraphicFramePr>
        <p:xfrm>
          <a:off x="4648200" y="2209800"/>
          <a:ext cx="4038600" cy="2743200"/>
        </p:xfrm>
        <a:graphic>
          <a:graphicData uri="http://schemas.openxmlformats.org/drawingml/2006/diagram">
            <a: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818" t="2353" r="1818" b="3529"/>
          <a:stretch>
            <a:fillRect/>
          </a:stretch>
        </p:blipFill>
        <p:spPr>
          <a:xfrm>
            <a:off x="295842" y="161420"/>
            <a:ext cx="8552315" cy="6454510"/>
          </a:xfrm>
          <a:prstGeom prst="rect">
            <a:avLst/>
          </a:prstGeom>
          <a:solidFill>
            <a:schemeClr val="accent3">
              <a:lumMod val="20000"/>
              <a:lumOff val="80000"/>
            </a:schemeClr>
          </a:solidFill>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Optical Fiber</a:t>
            </a:r>
          </a:p>
        </p:txBody>
      </p:sp>
      <p:pic>
        <p:nvPicPr>
          <p:cNvPr id="46083" name="Picture 5" descr="Z-Guided Media                                                 00282829  Mnementh                      BEAE7A2F:"/>
          <p:cNvPicPr>
            <a:picLocks noChangeAspect="1" noChangeArrowheads="1"/>
          </p:cNvPicPr>
          <p:nvPr/>
        </p:nvPicPr>
        <p:blipFill>
          <a:blip r:embed="rId3">
            <a:lum/>
            <a:alphaModFix/>
          </a:blip>
          <a:srcRect t="55482" b="8949"/>
          <a:stretch>
            <a:fillRect/>
          </a:stretch>
        </p:blipFill>
        <p:spPr bwMode="auto">
          <a:xfrm>
            <a:off x="1295400" y="990600"/>
            <a:ext cx="7010400" cy="3216275"/>
          </a:xfrm>
          <a:prstGeom prst="rect">
            <a:avLst/>
          </a:prstGeom>
          <a:noFill/>
          <a:ln w="9525">
            <a:noFill/>
            <a:miter lim="800000"/>
            <a:headEnd/>
            <a:tailEnd/>
          </a:ln>
        </p:spPr>
      </p:pic>
      <p:sp>
        <p:nvSpPr>
          <p:cNvPr id="6" name="TextBox 5"/>
          <p:cNvSpPr txBox="1"/>
          <p:nvPr/>
        </p:nvSpPr>
        <p:spPr>
          <a:xfrm>
            <a:off x="0" y="4267200"/>
            <a:ext cx="9144000" cy="2554545"/>
          </a:xfrm>
          <a:prstGeom prst="rect">
            <a:avLst/>
          </a:prstGeom>
          <a:noFill/>
        </p:spPr>
        <p:txBody>
          <a:bodyPr wrap="square">
            <a:spAutoFit/>
          </a:bodyPr>
          <a:lstStyle/>
          <a:p>
            <a:pPr algn="ctr">
              <a:defRPr/>
            </a:pPr>
            <a:r>
              <a:rPr kumimoji="1" lang="en-US" b="1" dirty="0">
                <a:solidFill>
                  <a:schemeClr val="tx2"/>
                </a:solidFill>
                <a:effectLst>
                  <a:outerShdw blurRad="38100" dist="38100" dir="2700000" algn="tl">
                    <a:srgbClr val="000000"/>
                  </a:outerShdw>
                </a:effectLst>
                <a:latin typeface="+mj-lt"/>
                <a:ea typeface="+mj-ea"/>
                <a:cs typeface="+mj-cs"/>
              </a:rPr>
              <a:t>Optical fiber is a thin flexible medium capable of guiding an optical </a:t>
            </a:r>
            <a:r>
              <a:rPr kumimoji="1" lang="en-US" b="1" dirty="0" smtClean="0">
                <a:solidFill>
                  <a:schemeClr val="tx2"/>
                </a:solidFill>
                <a:effectLst>
                  <a:outerShdw blurRad="38100" dist="38100" dir="2700000" algn="tl">
                    <a:srgbClr val="000000"/>
                  </a:outerShdw>
                </a:effectLst>
                <a:latin typeface="+mj-lt"/>
                <a:ea typeface="+mj-ea"/>
                <a:cs typeface="+mj-cs"/>
              </a:rPr>
              <a:t>ray</a:t>
            </a:r>
          </a:p>
          <a:p>
            <a:pPr algn="ctr">
              <a:defRPr/>
            </a:pPr>
            <a:endParaRPr kumimoji="1" lang="en-US" sz="1200"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sz="2000" b="1" dirty="0"/>
              <a:t> </a:t>
            </a:r>
            <a:r>
              <a:rPr lang="en-US" sz="2000" b="1" dirty="0" smtClean="0">
                <a:latin typeface="+mn-lt"/>
              </a:rPr>
              <a:t>	</a:t>
            </a:r>
            <a:r>
              <a:rPr lang="en-US" sz="2000" b="1" dirty="0">
                <a:solidFill>
                  <a:schemeClr val="tx2"/>
                </a:solidFill>
                <a:latin typeface="+mn-lt"/>
              </a:rPr>
              <a:t>V</a:t>
            </a:r>
            <a:r>
              <a:rPr lang="en-US" sz="2000" b="1" dirty="0" smtClean="0">
                <a:solidFill>
                  <a:schemeClr val="tx2"/>
                </a:solidFill>
                <a:latin typeface="+mn-lt"/>
              </a:rPr>
              <a:t>arious </a:t>
            </a:r>
            <a:r>
              <a:rPr lang="en-US" sz="2000" b="1" dirty="0">
                <a:solidFill>
                  <a:schemeClr val="tx2"/>
                </a:solidFill>
                <a:latin typeface="+mn-lt"/>
              </a:rPr>
              <a:t>glasses and plastics can be used to make optical</a:t>
            </a:r>
            <a:r>
              <a:rPr lang="en-US" sz="2000" b="1" dirty="0" smtClean="0">
                <a:solidFill>
                  <a:schemeClr val="tx2"/>
                </a:solidFill>
                <a:latin typeface="+mn-lt"/>
              </a:rPr>
              <a:t> fibers</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Has </a:t>
            </a:r>
            <a:r>
              <a:rPr lang="en-US" sz="2000" b="1" dirty="0">
                <a:solidFill>
                  <a:schemeClr val="tx2"/>
                </a:solidFill>
                <a:latin typeface="+mn-lt"/>
              </a:rPr>
              <a:t>a cylindrical shape with three sections – core,</a:t>
            </a:r>
            <a:r>
              <a:rPr lang="en-US" sz="2000" b="1" dirty="0" smtClean="0">
                <a:solidFill>
                  <a:schemeClr val="tx2"/>
                </a:solidFill>
                <a:latin typeface="+mn-lt"/>
              </a:rPr>
              <a:t> cladding</a:t>
            </a:r>
            <a:r>
              <a:rPr lang="en-US" sz="2000" b="1" dirty="0">
                <a:solidFill>
                  <a:schemeClr val="tx2"/>
                </a:solidFill>
                <a:latin typeface="+mn-lt"/>
              </a:rPr>
              <a:t>,</a:t>
            </a:r>
            <a:r>
              <a:rPr lang="en-US" sz="2000" b="1" dirty="0" smtClean="0">
                <a:solidFill>
                  <a:schemeClr val="tx2"/>
                </a:solidFill>
                <a:latin typeface="+mn-lt"/>
              </a:rPr>
              <a:t> 	jacket</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Widely </a:t>
            </a:r>
            <a:r>
              <a:rPr lang="en-US" sz="2000" b="1" dirty="0">
                <a:solidFill>
                  <a:schemeClr val="tx2"/>
                </a:solidFill>
                <a:latin typeface="+mn-lt"/>
              </a:rPr>
              <a:t>used in long distance telecommunications</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Performance</a:t>
            </a:r>
            <a:r>
              <a:rPr lang="en-US" sz="2000" b="1" dirty="0">
                <a:solidFill>
                  <a:schemeClr val="tx2"/>
                </a:solidFill>
                <a:latin typeface="+mn-lt"/>
              </a:rPr>
              <a:t>, price and advantages have made it popular</a:t>
            </a:r>
            <a:r>
              <a:rPr lang="en-US" sz="2000" b="1" dirty="0" smtClean="0">
                <a:solidFill>
                  <a:schemeClr val="tx2"/>
                </a:solidFill>
                <a:latin typeface="+mn-lt"/>
              </a:rPr>
              <a:t> to 	use</a:t>
            </a:r>
            <a:endParaRPr lang="en-US" sz="2000" b="1" dirty="0">
              <a:solidFill>
                <a:schemeClr val="tx2"/>
              </a:solidFill>
              <a:latin typeface="+mn-lt"/>
            </a:endParaRPr>
          </a:p>
        </p:txBody>
      </p:sp>
    </p:spTree>
  </p:cSld>
  <p:clrMapOvr>
    <a:masterClrMapping/>
  </p:clrMapOvr>
  <p:transition spd="slow">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229600" cy="1139825"/>
          </a:xfrm>
        </p:spPr>
        <p:txBody>
          <a:bodyPr/>
          <a:lstStyle/>
          <a:p>
            <a:pPr eaLnBrk="1" hangingPunct="1">
              <a:defRPr/>
            </a:pPr>
            <a:r>
              <a:rPr kumimoji="1" lang="en-US" dirty="0">
                <a:ea typeface="+mj-ea"/>
                <a:cs typeface="+mj-cs"/>
              </a:rPr>
              <a:t>Optical Fiber - Benefits</a:t>
            </a:r>
          </a:p>
        </p:txBody>
      </p:sp>
      <p:sp>
        <p:nvSpPr>
          <p:cNvPr id="19459" name="Rectangle 3"/>
          <p:cNvSpPr>
            <a:spLocks noGrp="1" noChangeArrowheads="1"/>
          </p:cNvSpPr>
          <p:nvPr>
            <p:ph type="body" idx="1"/>
          </p:nvPr>
        </p:nvSpPr>
        <p:spPr>
          <a:xfrm>
            <a:off x="381000" y="1295400"/>
            <a:ext cx="8534400" cy="5257800"/>
          </a:xfrm>
        </p:spPr>
        <p:txBody>
          <a:bodyPr>
            <a:normAutofit lnSpcReduction="10000"/>
          </a:bodyPr>
          <a:lstStyle/>
          <a:p>
            <a:pPr eaLnBrk="1" hangingPunct="1">
              <a:defRPr/>
            </a:pPr>
            <a:r>
              <a:rPr kumimoji="1" lang="en-US" dirty="0"/>
              <a:t>G</a:t>
            </a:r>
            <a:r>
              <a:rPr kumimoji="1" lang="en-US" dirty="0" smtClean="0"/>
              <a:t>reater </a:t>
            </a:r>
            <a:r>
              <a:rPr kumimoji="1" lang="en-US" dirty="0"/>
              <a:t>capacity</a:t>
            </a:r>
            <a:endParaRPr kumimoji="1" lang="en-US" dirty="0" smtClean="0"/>
          </a:p>
          <a:p>
            <a:pPr lvl="1" eaLnBrk="1" hangingPunct="1">
              <a:defRPr/>
            </a:pPr>
            <a:r>
              <a:rPr kumimoji="1" lang="en-US" sz="2000" dirty="0"/>
              <a:t>D</a:t>
            </a:r>
            <a:r>
              <a:rPr kumimoji="1" lang="en-US" sz="2000" dirty="0" smtClean="0"/>
              <a:t>ata </a:t>
            </a:r>
            <a:r>
              <a:rPr kumimoji="1" lang="en-US" sz="2000" dirty="0"/>
              <a:t>rates of hundreds of </a:t>
            </a:r>
            <a:r>
              <a:rPr kumimoji="1" lang="en-US" sz="2000" dirty="0" err="1" smtClean="0"/>
              <a:t>Gbps</a:t>
            </a:r>
            <a:r>
              <a:rPr kumimoji="1" lang="en-US" sz="2000" dirty="0" smtClean="0"/>
              <a:t> over tens of kilometers have been demonstrated</a:t>
            </a:r>
          </a:p>
          <a:p>
            <a:pPr eaLnBrk="1" hangingPunct="1">
              <a:defRPr/>
            </a:pPr>
            <a:r>
              <a:rPr kumimoji="1" lang="en-US" dirty="0"/>
              <a:t>S</a:t>
            </a:r>
            <a:r>
              <a:rPr kumimoji="1" lang="en-US" dirty="0" smtClean="0"/>
              <a:t>maller </a:t>
            </a:r>
            <a:r>
              <a:rPr kumimoji="1" lang="en-US" dirty="0"/>
              <a:t>size and lighter weight</a:t>
            </a:r>
            <a:endParaRPr kumimoji="1" lang="en-US" dirty="0" smtClean="0"/>
          </a:p>
          <a:p>
            <a:pPr lvl="1" eaLnBrk="1" hangingPunct="1">
              <a:defRPr/>
            </a:pPr>
            <a:r>
              <a:rPr kumimoji="1" lang="en-US" sz="2000" dirty="0"/>
              <a:t>C</a:t>
            </a:r>
            <a:r>
              <a:rPr kumimoji="1" lang="en-US" sz="2000" dirty="0" smtClean="0"/>
              <a:t>onsiderably </a:t>
            </a:r>
            <a:r>
              <a:rPr kumimoji="1" lang="en-US" sz="2000" dirty="0"/>
              <a:t>thinner than coaxial or twisted pair cable</a:t>
            </a:r>
            <a:endParaRPr kumimoji="1" lang="en-US" sz="2000" dirty="0" smtClean="0"/>
          </a:p>
          <a:p>
            <a:pPr lvl="1" eaLnBrk="1" hangingPunct="1">
              <a:defRPr/>
            </a:pPr>
            <a:r>
              <a:rPr kumimoji="1" lang="en-US" sz="2000" dirty="0"/>
              <a:t>R</a:t>
            </a:r>
            <a:r>
              <a:rPr kumimoji="1" lang="en-US" sz="2000" dirty="0" smtClean="0"/>
              <a:t>educes </a:t>
            </a:r>
            <a:r>
              <a:rPr kumimoji="1" lang="en-US" sz="2000" dirty="0"/>
              <a:t>structural support requirements</a:t>
            </a:r>
            <a:endParaRPr kumimoji="1" lang="en-US" sz="2000" dirty="0" smtClean="0"/>
          </a:p>
          <a:p>
            <a:pPr eaLnBrk="1" hangingPunct="1">
              <a:defRPr/>
            </a:pPr>
            <a:r>
              <a:rPr kumimoji="1" lang="en-US" dirty="0"/>
              <a:t>L</a:t>
            </a:r>
            <a:r>
              <a:rPr kumimoji="1" lang="en-US" dirty="0" smtClean="0"/>
              <a:t>ower </a:t>
            </a:r>
            <a:r>
              <a:rPr kumimoji="1" lang="en-US" dirty="0"/>
              <a:t>attenuation</a:t>
            </a:r>
            <a:endParaRPr kumimoji="1" lang="en-US" dirty="0" smtClean="0"/>
          </a:p>
          <a:p>
            <a:pPr eaLnBrk="1" hangingPunct="1">
              <a:defRPr/>
            </a:pPr>
            <a:r>
              <a:rPr kumimoji="1" lang="en-US" dirty="0"/>
              <a:t>E</a:t>
            </a:r>
            <a:r>
              <a:rPr kumimoji="1" lang="en-US" dirty="0" smtClean="0"/>
              <a:t>lectromagnetic </a:t>
            </a:r>
            <a:r>
              <a:rPr kumimoji="1" lang="en-US" dirty="0"/>
              <a:t>isolation</a:t>
            </a:r>
            <a:endParaRPr kumimoji="1" lang="en-US" dirty="0" smtClean="0"/>
          </a:p>
          <a:p>
            <a:pPr lvl="1" eaLnBrk="1" hangingPunct="1">
              <a:defRPr/>
            </a:pPr>
            <a:r>
              <a:rPr kumimoji="1" lang="en-US" sz="2000" dirty="0"/>
              <a:t>N</a:t>
            </a:r>
            <a:r>
              <a:rPr kumimoji="1" lang="en-US" sz="2000" dirty="0" smtClean="0"/>
              <a:t>ot </a:t>
            </a:r>
            <a:r>
              <a:rPr kumimoji="1" lang="en-US" sz="2000" dirty="0"/>
              <a:t>vulnerable to interference, impulse noise, or crosstalk</a:t>
            </a:r>
            <a:endParaRPr kumimoji="1" lang="en-US" sz="2000" dirty="0" smtClean="0"/>
          </a:p>
          <a:p>
            <a:pPr lvl="1" eaLnBrk="1" hangingPunct="1">
              <a:defRPr/>
            </a:pPr>
            <a:r>
              <a:rPr kumimoji="1" lang="en-US" sz="2000" dirty="0"/>
              <a:t>H</a:t>
            </a:r>
            <a:r>
              <a:rPr kumimoji="1" lang="en-US" sz="2000" dirty="0" smtClean="0"/>
              <a:t>igh </a:t>
            </a:r>
            <a:r>
              <a:rPr kumimoji="1" lang="en-US" sz="2000" dirty="0"/>
              <a:t>degree of security from eavesdropping</a:t>
            </a:r>
            <a:endParaRPr kumimoji="1" lang="en-US" sz="2000" dirty="0" smtClean="0"/>
          </a:p>
          <a:p>
            <a:pPr eaLnBrk="1" hangingPunct="1">
              <a:defRPr/>
            </a:pPr>
            <a:r>
              <a:rPr kumimoji="1" lang="en-US" dirty="0"/>
              <a:t>G</a:t>
            </a:r>
            <a:r>
              <a:rPr kumimoji="1" lang="en-US" dirty="0" smtClean="0"/>
              <a:t>reater </a:t>
            </a:r>
            <a:r>
              <a:rPr kumimoji="1" lang="en-US" dirty="0"/>
              <a:t>repeater spacing</a:t>
            </a:r>
            <a:endParaRPr kumimoji="1" lang="en-US" dirty="0" smtClean="0"/>
          </a:p>
          <a:p>
            <a:pPr lvl="1" eaLnBrk="1" hangingPunct="1">
              <a:defRPr/>
            </a:pPr>
            <a:r>
              <a:rPr kumimoji="1" lang="en-US" sz="2000" dirty="0"/>
              <a:t>L</a:t>
            </a:r>
            <a:r>
              <a:rPr kumimoji="1" lang="en-US" sz="2000" dirty="0" smtClean="0"/>
              <a:t>ower </a:t>
            </a:r>
            <a:r>
              <a:rPr kumimoji="1" lang="en-US" sz="2000" dirty="0"/>
              <a:t>cost and fewer sources of error</a:t>
            </a:r>
          </a:p>
        </p:txBody>
      </p:sp>
      <p:pic>
        <p:nvPicPr>
          <p:cNvPr id="48132" name="Picture 3"/>
          <p:cNvPicPr>
            <a:picLocks noChangeAspect="1"/>
          </p:cNvPicPr>
          <p:nvPr/>
        </p:nvPicPr>
        <p:blipFill>
          <a:blip r:embed="rId3"/>
          <a:srcRect/>
          <a:stretch>
            <a:fillRect/>
          </a:stretch>
        </p:blipFill>
        <p:spPr bwMode="auto">
          <a:xfrm>
            <a:off x="7010400" y="5181600"/>
            <a:ext cx="1449388"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GB" sz="3200" cap="none" dirty="0" smtClean="0">
                <a:latin typeface="Arial" pitchFamily="-110" charset="0"/>
              </a:rPr>
              <a:t>Transmission Media</a:t>
            </a:r>
            <a:endParaRPr lang="en-US" sz="3200" cap="none" dirty="0"/>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Application</a:t>
            </a:r>
            <a:endParaRPr lang="en-US" dirty="0"/>
          </a:p>
        </p:txBody>
      </p:sp>
      <p:sp>
        <p:nvSpPr>
          <p:cNvPr id="3" name="Content Placeholder 2"/>
          <p:cNvSpPr>
            <a:spLocks noGrp="1"/>
          </p:cNvSpPr>
          <p:nvPr>
            <p:ph idx="1"/>
          </p:nvPr>
        </p:nvSpPr>
        <p:spPr/>
        <p:txBody>
          <a:bodyPr/>
          <a:lstStyle/>
          <a:p>
            <a:r>
              <a:rPr lang="en-US" dirty="0" smtClean="0"/>
              <a:t>Five basic categories of application have become important for optical fiber:</a:t>
            </a:r>
          </a:p>
          <a:p>
            <a:pPr lvl="1"/>
            <a:r>
              <a:rPr lang="en-US" dirty="0" smtClean="0"/>
              <a:t>Long-haul trunks</a:t>
            </a:r>
          </a:p>
          <a:p>
            <a:pPr lvl="1"/>
            <a:r>
              <a:rPr lang="en-US" dirty="0" smtClean="0"/>
              <a:t>Metropolitan trunks</a:t>
            </a:r>
          </a:p>
          <a:p>
            <a:pPr lvl="1"/>
            <a:r>
              <a:rPr lang="en-US" dirty="0" smtClean="0"/>
              <a:t>Rural exchange trunks</a:t>
            </a:r>
          </a:p>
          <a:p>
            <a:pPr lvl="1"/>
            <a:r>
              <a:rPr lang="en-US" dirty="0" smtClean="0"/>
              <a:t>Subscriber loops</a:t>
            </a:r>
          </a:p>
          <a:p>
            <a:pPr lvl="1"/>
            <a:r>
              <a:rPr lang="en-US" dirty="0" smtClean="0"/>
              <a:t>Local area networks</a:t>
            </a:r>
            <a:endParaRPr lang="en-US" dirty="0"/>
          </a:p>
        </p:txBody>
      </p:sp>
      <p:pic>
        <p:nvPicPr>
          <p:cNvPr id="4" name="Picture 3"/>
          <p:cNvPicPr>
            <a:picLocks noChangeAspect="1"/>
          </p:cNvPicPr>
          <p:nvPr/>
        </p:nvPicPr>
        <p:blipFill>
          <a:blip r:embed="rId3"/>
          <a:stretch>
            <a:fillRect/>
          </a:stretch>
        </p:blipFill>
        <p:spPr>
          <a:xfrm>
            <a:off x="6553200" y="4495800"/>
            <a:ext cx="1905000" cy="1905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32727" b="30909"/>
          <a:stretch>
            <a:fillRect/>
          </a:stretch>
        </p:blipFill>
        <p:spPr>
          <a:xfrm>
            <a:off x="228600" y="1447800"/>
            <a:ext cx="8581897" cy="4038599"/>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3636" t="4706" r="3636" b="5882"/>
          <a:stretch>
            <a:fillRect/>
          </a:stretch>
        </p:blipFill>
        <p:spPr>
          <a:xfrm>
            <a:off x="457245" y="322782"/>
            <a:ext cx="8229513" cy="6131764"/>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45138" name="Rectangle 82"/>
          <p:cNvSpPr>
            <a:spLocks noGrp="1" noChangeArrowheads="1"/>
          </p:cNvSpPr>
          <p:nvPr>
            <p:ph type="title"/>
          </p:nvPr>
        </p:nvSpPr>
        <p:spPr>
          <a:xfrm>
            <a:off x="457200" y="1066800"/>
            <a:ext cx="8229600" cy="987425"/>
          </a:xfrm>
        </p:spPr>
        <p:txBody>
          <a:bodyPr/>
          <a:lstStyle/>
          <a:p>
            <a:pPr eaLnBrk="1" hangingPunct="1">
              <a:defRPr/>
            </a:pPr>
            <a:r>
              <a:rPr kumimoji="1" lang="en-US" dirty="0" smtClean="0">
                <a:ea typeface="+mj-ea"/>
                <a:cs typeface="+mj-cs"/>
              </a:rPr>
              <a:t>Table 4.3</a:t>
            </a:r>
            <a:r>
              <a:rPr kumimoji="1" lang="en-US" sz="2800" dirty="0" smtClean="0">
                <a:ea typeface="+mj-ea"/>
                <a:cs typeface="+mj-cs"/>
              </a:rPr>
              <a:t/>
            </a:r>
            <a:br>
              <a:rPr kumimoji="1" lang="en-US" sz="2800" dirty="0" smtClean="0">
                <a:ea typeface="+mj-ea"/>
                <a:cs typeface="+mj-cs"/>
              </a:rPr>
            </a:br>
            <a:r>
              <a:rPr kumimoji="1" lang="en-US" dirty="0" smtClean="0">
                <a:ea typeface="+mj-ea"/>
                <a:cs typeface="+mj-cs"/>
              </a:rPr>
              <a:t/>
            </a:r>
            <a:br>
              <a:rPr kumimoji="1" lang="en-US" dirty="0" smtClean="0">
                <a:ea typeface="+mj-ea"/>
                <a:cs typeface="+mj-cs"/>
              </a:rPr>
            </a:br>
            <a:r>
              <a:rPr kumimoji="1" lang="en-US" dirty="0" smtClean="0">
                <a:ea typeface="+mj-ea"/>
                <a:cs typeface="+mj-cs"/>
              </a:rPr>
              <a:t>Frequency </a:t>
            </a:r>
            <a:r>
              <a:rPr kumimoji="1" lang="en-US" dirty="0">
                <a:ea typeface="+mj-ea"/>
                <a:cs typeface="+mj-cs"/>
              </a:rPr>
              <a:t>Utilization for Fiber Applications</a:t>
            </a:r>
            <a:r>
              <a:rPr kumimoji="1" lang="en-GB" dirty="0">
                <a:ea typeface="+mj-ea"/>
                <a:cs typeface="+mj-cs"/>
              </a:rPr>
              <a:t> </a:t>
            </a:r>
          </a:p>
        </p:txBody>
      </p:sp>
      <p:graphicFrame>
        <p:nvGraphicFramePr>
          <p:cNvPr id="54274" name="Object 2"/>
          <p:cNvGraphicFramePr>
            <a:graphicFrameLocks noChangeAspect="1"/>
          </p:cNvGraphicFramePr>
          <p:nvPr/>
        </p:nvGraphicFramePr>
        <p:xfrm>
          <a:off x="228600" y="3124200"/>
          <a:ext cx="8686800" cy="2816225"/>
        </p:xfrm>
        <a:graphic>
          <a:graphicData uri="http://schemas.openxmlformats.org/presentationml/2006/ole">
            <p:oleObj spid="_x0000_s54280" name="Document" r:id="rId4" imgW="5629656" imgH="1825752" progId="Word.Document.8">
              <p:embed/>
            </p:oleObj>
          </a:graphicData>
        </a:graphic>
      </p:graphicFrame>
      <p:sp>
        <p:nvSpPr>
          <p:cNvPr id="54276" name="TextBox 5"/>
          <p:cNvSpPr txBox="1">
            <a:spLocks noChangeArrowheads="1"/>
          </p:cNvSpPr>
          <p:nvPr/>
        </p:nvSpPr>
        <p:spPr bwMode="auto">
          <a:xfrm>
            <a:off x="228600" y="6019800"/>
            <a:ext cx="3852863" cy="338138"/>
          </a:xfrm>
          <a:prstGeom prst="rect">
            <a:avLst/>
          </a:prstGeom>
          <a:noFill/>
          <a:ln w="9525">
            <a:noFill/>
            <a:miter lim="800000"/>
            <a:headEnd/>
            <a:tailEnd/>
          </a:ln>
        </p:spPr>
        <p:txBody>
          <a:bodyPr wrap="none">
            <a:prstTxWarp prst="textNoShape">
              <a:avLst/>
            </a:prstTxWarp>
            <a:spAutoFit/>
          </a:bodyPr>
          <a:lstStyle/>
          <a:p>
            <a:r>
              <a:rPr lang="en-US" sz="1600" b="1" dirty="0">
                <a:solidFill>
                  <a:schemeClr val="tx2"/>
                </a:solidFill>
              </a:rPr>
              <a:t>WDM = wavelength division multiplexing</a:t>
            </a:r>
          </a:p>
        </p:txBody>
      </p:sp>
    </p:spTree>
  </p:cSld>
  <p:clrMapOvr>
    <a:masterClrMapping/>
  </p:clrMapOvr>
  <p:transition spd="slow">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kumimoji="1" lang="en-GB" dirty="0">
                <a:ea typeface="+mj-ea"/>
                <a:cs typeface="+mj-cs"/>
              </a:rPr>
              <a:t>Attenuation in Guided Media</a:t>
            </a:r>
          </a:p>
        </p:txBody>
      </p:sp>
      <p:pic>
        <p:nvPicPr>
          <p:cNvPr id="56323" name="Picture 5" descr="Attenuation                                                    00282829  Mnementh                      BEAE7A2F:"/>
          <p:cNvPicPr>
            <a:picLocks noChangeAspect="1" noChangeArrowheads="1"/>
          </p:cNvPicPr>
          <p:nvPr/>
        </p:nvPicPr>
        <p:blipFill>
          <a:blip r:embed="rId3">
            <a:lum/>
            <a:alphaModFix/>
          </a:blip>
          <a:srcRect t="4633" b="9265"/>
          <a:stretch>
            <a:fillRect/>
          </a:stretch>
        </p:blipFill>
        <p:spPr bwMode="auto">
          <a:xfrm>
            <a:off x="609600" y="1295400"/>
            <a:ext cx="8043863" cy="5354638"/>
          </a:xfrm>
          <a:prstGeom prst="rect">
            <a:avLst/>
          </a:prstGeom>
          <a:noFill/>
          <a:ln w="9525">
            <a:noFill/>
            <a:miter lim="800000"/>
            <a:headEnd/>
            <a:tailEnd/>
          </a:ln>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0"/>
            <a:ext cx="8229600" cy="1447800"/>
          </a:xfrm>
        </p:spPr>
        <p:txBody>
          <a:bodyPr/>
          <a:lstStyle/>
          <a:p>
            <a:pPr eaLnBrk="1" hangingPunct="1">
              <a:defRPr/>
            </a:pPr>
            <a:r>
              <a:rPr kumimoji="1" lang="en-US" dirty="0">
                <a:ea typeface="+mj-ea"/>
                <a:cs typeface="+mj-cs"/>
              </a:rPr>
              <a:t>Wireless Transmission Frequencies</a:t>
            </a:r>
          </a:p>
        </p:txBody>
      </p:sp>
      <p:graphicFrame>
        <p:nvGraphicFramePr>
          <p:cNvPr id="4" name="Diagram 3"/>
          <p:cNvGraphicFramePr/>
          <p:nvPr/>
        </p:nvGraphicFramePr>
        <p:xfrm>
          <a:off x="457200" y="1676400"/>
          <a:ext cx="8229600" cy="5181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kumimoji="1" lang="en-GB" dirty="0">
                <a:ea typeface="+mj-ea"/>
                <a:cs typeface="+mj-cs"/>
              </a:rPr>
              <a:t>Antennas</a:t>
            </a:r>
          </a:p>
        </p:txBody>
      </p:sp>
      <p:sp>
        <p:nvSpPr>
          <p:cNvPr id="7" name="Content Placeholder 6"/>
          <p:cNvSpPr>
            <a:spLocks noGrp="1"/>
          </p:cNvSpPr>
          <p:nvPr>
            <p:ph idx="1"/>
          </p:nvPr>
        </p:nvSpPr>
        <p:spPr>
          <a:xfrm>
            <a:off x="457200" y="2057400"/>
            <a:ext cx="8229600" cy="4454525"/>
          </a:xfrm>
        </p:spPr>
        <p:txBody>
          <a:bodyPr>
            <a:normAutofit fontScale="85000" lnSpcReduction="10000"/>
          </a:bodyPr>
          <a:lstStyle/>
          <a:p>
            <a:pPr>
              <a:defRPr/>
            </a:pPr>
            <a:r>
              <a:rPr kumimoji="1" lang="en-US" dirty="0" smtClean="0"/>
              <a:t>Electrical conductor or system of conductors used to radiate or collect electromagnetic energy</a:t>
            </a:r>
            <a:endParaRPr lang="en-US" dirty="0" smtClean="0"/>
          </a:p>
          <a:p>
            <a:pPr>
              <a:defRPr/>
            </a:pPr>
            <a:r>
              <a:rPr lang="en-US" dirty="0" smtClean="0"/>
              <a:t>Radio frequency electrical energy from the transmitter is converted into electromagnetic energy by the antenna and radiated into the surrounding environment</a:t>
            </a:r>
          </a:p>
          <a:p>
            <a:pPr>
              <a:defRPr/>
            </a:pPr>
            <a:r>
              <a:rPr lang="en-US" dirty="0" smtClean="0"/>
              <a:t>Reception occurs when the electromagnetic signal intersects the antenna</a:t>
            </a:r>
          </a:p>
          <a:p>
            <a:pPr>
              <a:defRPr/>
            </a:pPr>
            <a:r>
              <a:rPr lang="en-US" dirty="0" smtClean="0"/>
              <a:t>In two way communication, the same antenna can be used for both transmission and reception</a:t>
            </a:r>
          </a:p>
          <a:p>
            <a:pPr>
              <a:defRPr/>
            </a:pPr>
            <a:endParaRPr lang="en-US" dirty="0"/>
          </a:p>
        </p:txBody>
      </p:sp>
      <p:pic>
        <p:nvPicPr>
          <p:cNvPr id="5" name="Picture 4"/>
          <p:cNvPicPr>
            <a:picLocks noChangeAspect="1"/>
          </p:cNvPicPr>
          <p:nvPr/>
        </p:nvPicPr>
        <p:blipFill>
          <a:blip r:embed="rId3"/>
          <a:stretch>
            <a:fillRect/>
          </a:stretch>
        </p:blipFill>
        <p:spPr>
          <a:xfrm>
            <a:off x="6934200" y="381000"/>
            <a:ext cx="1323802" cy="155273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GB" dirty="0">
                <a:ea typeface="+mj-ea"/>
                <a:cs typeface="+mj-cs"/>
              </a:rPr>
              <a:t>Radiation Pattern</a:t>
            </a:r>
          </a:p>
        </p:txBody>
      </p:sp>
      <p:sp>
        <p:nvSpPr>
          <p:cNvPr id="48131" name="Rectangle 3"/>
          <p:cNvSpPr>
            <a:spLocks noGrp="1" noChangeArrowheads="1"/>
          </p:cNvSpPr>
          <p:nvPr>
            <p:ph type="body" idx="1"/>
          </p:nvPr>
        </p:nvSpPr>
        <p:spPr>
          <a:xfrm>
            <a:off x="304800" y="1676400"/>
            <a:ext cx="8610600" cy="4724400"/>
          </a:xfrm>
        </p:spPr>
        <p:txBody>
          <a:bodyPr>
            <a:normAutofit fontScale="92500" lnSpcReduction="10000"/>
          </a:bodyPr>
          <a:lstStyle/>
          <a:p>
            <a:pPr eaLnBrk="1" hangingPunct="1">
              <a:defRPr/>
            </a:pPr>
            <a:r>
              <a:rPr kumimoji="1" lang="en-GB" dirty="0"/>
              <a:t>P</a:t>
            </a:r>
            <a:r>
              <a:rPr kumimoji="1" lang="en-GB" dirty="0" smtClean="0"/>
              <a:t>ower </a:t>
            </a:r>
            <a:r>
              <a:rPr kumimoji="1" lang="en-GB" dirty="0"/>
              <a:t>radiated in all directions</a:t>
            </a:r>
            <a:endParaRPr kumimoji="1" lang="en-GB" dirty="0" smtClean="0"/>
          </a:p>
          <a:p>
            <a:pPr lvl="1" eaLnBrk="1" hangingPunct="1">
              <a:defRPr/>
            </a:pPr>
            <a:r>
              <a:rPr kumimoji="1" lang="en-GB" dirty="0"/>
              <a:t>D</a:t>
            </a:r>
            <a:r>
              <a:rPr kumimoji="1" lang="en-GB" dirty="0" smtClean="0"/>
              <a:t>oes </a:t>
            </a:r>
            <a:r>
              <a:rPr kumimoji="1" lang="en-GB" dirty="0"/>
              <a:t>not perform equally well in all directions</a:t>
            </a:r>
            <a:endParaRPr kumimoji="1" lang="en-GB" dirty="0" smtClean="0"/>
          </a:p>
          <a:p>
            <a:pPr marL="342900" lvl="1" indent="-342900" eaLnBrk="1" hangingPunct="1">
              <a:buClr>
                <a:schemeClr val="hlink"/>
              </a:buClr>
              <a:buSzPct val="80000"/>
              <a:buFont typeface="Wingdings" pitchFamily="-110" charset="2"/>
              <a:buChar char="Ø"/>
              <a:defRPr/>
            </a:pPr>
            <a:r>
              <a:rPr kumimoji="1" lang="en-US" sz="3200" dirty="0" smtClean="0">
                <a:cs typeface="ＭＳ Ｐゴシック" pitchFamily="-110" charset="-128"/>
              </a:rPr>
              <a:t>Radiation pattern</a:t>
            </a:r>
          </a:p>
          <a:p>
            <a:pPr lvl="1" eaLnBrk="1" hangingPunct="1">
              <a:defRPr/>
            </a:pPr>
            <a:r>
              <a:rPr kumimoji="1" lang="en-US" dirty="0" smtClean="0"/>
              <a:t>A graphical representation of the radiation properties of an antenna as a function of space coordinates</a:t>
            </a:r>
            <a:endParaRPr kumimoji="1" lang="en-GB" dirty="0" smtClean="0"/>
          </a:p>
          <a:p>
            <a:pPr eaLnBrk="1" hangingPunct="1">
              <a:defRPr/>
            </a:pPr>
            <a:r>
              <a:rPr kumimoji="1" lang="en-GB" dirty="0" smtClean="0"/>
              <a:t>Isotropic antenna</a:t>
            </a:r>
          </a:p>
          <a:p>
            <a:pPr lvl="1" eaLnBrk="1" hangingPunct="1">
              <a:defRPr/>
            </a:pPr>
            <a:r>
              <a:rPr kumimoji="1" lang="en-GB" dirty="0" smtClean="0"/>
              <a:t>A </a:t>
            </a:r>
            <a:r>
              <a:rPr kumimoji="1" lang="en-GB" dirty="0"/>
              <a:t>point in space that radiates </a:t>
            </a:r>
            <a:r>
              <a:rPr kumimoji="1" lang="en-GB" dirty="0" smtClean="0"/>
              <a:t>power                        in </a:t>
            </a:r>
            <a:r>
              <a:rPr kumimoji="1" lang="en-GB" dirty="0"/>
              <a:t>all directions equally</a:t>
            </a:r>
            <a:endParaRPr kumimoji="1" lang="en-GB" dirty="0" smtClean="0"/>
          </a:p>
          <a:p>
            <a:pPr lvl="1" eaLnBrk="1" hangingPunct="1">
              <a:defRPr/>
            </a:pPr>
            <a:r>
              <a:rPr kumimoji="1" lang="en-GB" dirty="0" smtClean="0"/>
              <a:t>Actual radiation pattern is a sphere                      with the antenna at the center</a:t>
            </a:r>
            <a:endParaRPr kumimoji="1" lang="en-GB" dirty="0"/>
          </a:p>
        </p:txBody>
      </p:sp>
      <p:pic>
        <p:nvPicPr>
          <p:cNvPr id="62468" name="Picture 3"/>
          <p:cNvPicPr>
            <a:picLocks noChangeAspect="1"/>
          </p:cNvPicPr>
          <p:nvPr/>
        </p:nvPicPr>
        <p:blipFill>
          <a:blip r:embed="rId3"/>
          <a:srcRect/>
          <a:stretch>
            <a:fillRect/>
          </a:stretch>
        </p:blipFill>
        <p:spPr bwMode="auto">
          <a:xfrm>
            <a:off x="6781800" y="4267200"/>
            <a:ext cx="1552575" cy="1820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5882" t="8182" r="2353" b="22727"/>
          <a:stretch>
            <a:fillRect/>
          </a:stretch>
        </p:blipFill>
        <p:spPr>
          <a:xfrm>
            <a:off x="1371600" y="381000"/>
            <a:ext cx="6400800" cy="6236734"/>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2700"/>
            <a:ext cx="8229600" cy="1139825"/>
          </a:xfrm>
        </p:spPr>
        <p:txBody>
          <a:bodyPr/>
          <a:lstStyle/>
          <a:p>
            <a:pPr eaLnBrk="1" hangingPunct="1">
              <a:defRPr/>
            </a:pPr>
            <a:r>
              <a:rPr kumimoji="1" lang="en-GB" dirty="0">
                <a:ea typeface="+mj-ea"/>
                <a:cs typeface="+mj-cs"/>
              </a:rPr>
              <a:t>Antenna Gain</a:t>
            </a:r>
          </a:p>
        </p:txBody>
      </p:sp>
      <p:graphicFrame>
        <p:nvGraphicFramePr>
          <p:cNvPr id="2" name="Diagram 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4079369118"/>
              </p:ext>
            </p:extLst>
          </p:nvPr>
        </p:nvGraphicFramePr>
        <p:xfrm>
          <a:off x="152400" y="990600"/>
          <a:ext cx="8686800" cy="5562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886200" y="3048000"/>
            <a:ext cx="1306583" cy="13960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81000" y="762000"/>
            <a:ext cx="8305800" cy="4953000"/>
          </a:xfrm>
        </p:spPr>
        <p:txBody>
          <a:bodyPr/>
          <a:lstStyle/>
          <a:p>
            <a:pPr eaLnBrk="1" hangingPunct="1">
              <a:buFont typeface="Wingdings" pitchFamily="-110" charset="2"/>
              <a:buNone/>
            </a:pPr>
            <a:r>
              <a:rPr lang="en-US" sz="2800" i="1" dirty="0" smtClean="0">
                <a:latin typeface="Times" pitchFamily="-110" charset="0"/>
              </a:rPr>
              <a:t>	“Communication </a:t>
            </a:r>
            <a:r>
              <a:rPr lang="en-US" sz="2800" i="1" dirty="0" smtClean="0">
                <a:latin typeface="Times" pitchFamily="-110" charset="0"/>
              </a:rPr>
              <a:t>channels in the animal world include touch, sound, sight, and scent. Electric eels even use electric pulses. Ravens also are very expressive. By a combination voice, patterns of feather erection and body posture ravens communicate so clearly that an experienced observer can identify anger, </a:t>
            </a:r>
          </a:p>
          <a:p>
            <a:pPr eaLnBrk="1" hangingPunct="1">
              <a:buFont typeface="Wingdings" pitchFamily="-110" charset="2"/>
              <a:buNone/>
            </a:pPr>
            <a:r>
              <a:rPr lang="en-US" sz="2800" i="1" dirty="0" smtClean="0">
                <a:latin typeface="Times" pitchFamily="-110" charset="0"/>
              </a:rPr>
              <a:t>	affection, hunger, curiosity, playfulness, </a:t>
            </a:r>
          </a:p>
          <a:p>
            <a:pPr eaLnBrk="1" hangingPunct="1">
              <a:buFont typeface="Wingdings" pitchFamily="-110" charset="2"/>
              <a:buNone/>
            </a:pPr>
            <a:r>
              <a:rPr lang="en-US" sz="2800" i="1" dirty="0" smtClean="0">
                <a:latin typeface="Times" pitchFamily="-110" charset="0"/>
              </a:rPr>
              <a:t>	fright, boldness, and depression</a:t>
            </a:r>
            <a:r>
              <a:rPr lang="en-US" sz="2800" i="1" dirty="0" smtClean="0">
                <a:latin typeface="Times" pitchFamily="-110" charset="0"/>
              </a:rPr>
              <a:t>.”</a:t>
            </a:r>
          </a:p>
          <a:p>
            <a:pPr eaLnBrk="1" hangingPunct="1">
              <a:buFont typeface="Wingdings" pitchFamily="-110" charset="2"/>
              <a:buNone/>
            </a:pPr>
            <a:endParaRPr lang="en-US" sz="2800" i="1" dirty="0" smtClean="0">
              <a:latin typeface="Times" pitchFamily="-110" charset="0"/>
            </a:endParaRPr>
          </a:p>
          <a:p>
            <a:pPr eaLnBrk="1" hangingPunct="1">
              <a:buFont typeface="Wingdings" pitchFamily="-110" charset="2"/>
              <a:buNone/>
            </a:pPr>
            <a:r>
              <a:rPr lang="en-US" sz="2800" i="1" dirty="0" smtClean="0">
                <a:latin typeface="Times" pitchFamily="-110" charset="0"/>
              </a:rPr>
              <a:t> 				</a:t>
            </a:r>
            <a:r>
              <a:rPr lang="en-US" sz="2800" i="1" dirty="0" smtClean="0">
                <a:effectLst/>
                <a:latin typeface="Times" pitchFamily="-110" charset="0"/>
              </a:rPr>
              <a:t>—Mind of the Raven</a:t>
            </a:r>
            <a:r>
              <a:rPr lang="en-US" sz="2800" dirty="0" smtClean="0">
                <a:effectLst/>
                <a:latin typeface="Times" pitchFamily="-110" charset="0"/>
              </a:rPr>
              <a:t>, </a:t>
            </a:r>
          </a:p>
          <a:p>
            <a:pPr eaLnBrk="1" hangingPunct="1">
              <a:buFont typeface="Wingdings" pitchFamily="-110" charset="2"/>
              <a:buNone/>
            </a:pPr>
            <a:r>
              <a:rPr lang="en-US" sz="2800" dirty="0" smtClean="0">
                <a:effectLst/>
                <a:latin typeface="Times" pitchFamily="-110" charset="0"/>
              </a:rPr>
              <a:t>					Bernd Heinrich</a:t>
            </a:r>
            <a:endParaRPr kumimoji="1" lang="en-AU" sz="2800" dirty="0" smtClean="0"/>
          </a:p>
          <a:p>
            <a:pPr eaLnBrk="1" hangingPunct="1">
              <a:lnSpc>
                <a:spcPct val="90000"/>
              </a:lnSpc>
            </a:pPr>
            <a:endParaRPr kumimoji="1" lang="en-AU" sz="2800" dirty="0" smtClean="0"/>
          </a:p>
        </p:txBody>
      </p:sp>
      <p:pic>
        <p:nvPicPr>
          <p:cNvPr id="17412" name="Picture 3"/>
          <p:cNvPicPr>
            <a:picLocks noChangeAspect="1"/>
          </p:cNvPicPr>
          <p:nvPr/>
        </p:nvPicPr>
        <p:blipFill>
          <a:blip r:embed="rId3"/>
          <a:srcRect/>
          <a:stretch>
            <a:fillRect/>
          </a:stretch>
        </p:blipFill>
        <p:spPr bwMode="auto">
          <a:xfrm>
            <a:off x="6629400" y="3733800"/>
            <a:ext cx="2362200" cy="2840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Terrestrial Microwave</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439796555"/>
              </p:ext>
            </p:extLst>
          </p:nvPr>
        </p:nvGraphicFramePr>
        <p:xfrm>
          <a:off x="228600" y="1371600"/>
          <a:ext cx="8763000" cy="5257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962400" y="3200400"/>
            <a:ext cx="1414463" cy="162663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98588"/>
          </a:xfrm>
        </p:spPr>
        <p:txBody>
          <a:bodyPr/>
          <a:lstStyle/>
          <a:p>
            <a:pPr eaLnBrk="1" hangingPunct="1">
              <a:defRPr/>
            </a:pPr>
            <a:r>
              <a:rPr lang="en-US" dirty="0" smtClean="0">
                <a:ea typeface="+mj-ea"/>
                <a:cs typeface="+mj-cs"/>
              </a:rPr>
              <a:t>Terrestrial Microwave Applications</a:t>
            </a:r>
          </a:p>
        </p:txBody>
      </p:sp>
      <p:sp>
        <p:nvSpPr>
          <p:cNvPr id="3" name="Content Placeholder 2"/>
          <p:cNvSpPr>
            <a:spLocks noGrp="1"/>
          </p:cNvSpPr>
          <p:nvPr>
            <p:ph idx="1"/>
          </p:nvPr>
        </p:nvSpPr>
        <p:spPr>
          <a:xfrm>
            <a:off x="685800" y="2057400"/>
            <a:ext cx="7848600" cy="4454525"/>
          </a:xfrm>
        </p:spPr>
        <p:txBody>
          <a:bodyPr/>
          <a:lstStyle/>
          <a:p>
            <a:pPr eaLnBrk="1" hangingPunct="1">
              <a:lnSpc>
                <a:spcPct val="90000"/>
              </a:lnSpc>
              <a:defRPr/>
            </a:pPr>
            <a:r>
              <a:rPr kumimoji="1" lang="en-US" sz="2800" dirty="0" smtClean="0">
                <a:ea typeface="+mn-ea"/>
                <a:cs typeface="+mn-cs"/>
              </a:rPr>
              <a:t>Used for long haul telecommunications service as an alternative to coaxial cable or optical fiber</a:t>
            </a:r>
          </a:p>
          <a:p>
            <a:pPr eaLnBrk="1" hangingPunct="1">
              <a:lnSpc>
                <a:spcPct val="90000"/>
              </a:lnSpc>
              <a:defRPr/>
            </a:pPr>
            <a:r>
              <a:rPr kumimoji="1" lang="en-US" sz="2800" dirty="0" smtClean="0">
                <a:ea typeface="+mn-ea"/>
                <a:cs typeface="+mn-cs"/>
              </a:rPr>
              <a:t>Used for both voice and TV transmission</a:t>
            </a:r>
          </a:p>
          <a:p>
            <a:pPr eaLnBrk="1" hangingPunct="1">
              <a:lnSpc>
                <a:spcPct val="90000"/>
              </a:lnSpc>
              <a:defRPr/>
            </a:pPr>
            <a:r>
              <a:rPr kumimoji="1" lang="en-US" sz="2800" dirty="0" smtClean="0">
                <a:ea typeface="+mn-ea"/>
                <a:cs typeface="+mn-cs"/>
              </a:rPr>
              <a:t>Fewer repeaters but requires line-of-sight transmission</a:t>
            </a:r>
          </a:p>
          <a:p>
            <a:pPr eaLnBrk="1" hangingPunct="1">
              <a:lnSpc>
                <a:spcPct val="90000"/>
              </a:lnSpc>
              <a:defRPr/>
            </a:pPr>
            <a:r>
              <a:rPr kumimoji="1" lang="en-US" sz="2800" dirty="0" smtClean="0">
                <a:ea typeface="+mn-ea"/>
                <a:cs typeface="+mn-cs"/>
              </a:rPr>
              <a:t>1-40GHz frequencies, with higher frequencies having higher data rates</a:t>
            </a:r>
          </a:p>
          <a:p>
            <a:pPr eaLnBrk="1" hangingPunct="1">
              <a:lnSpc>
                <a:spcPct val="90000"/>
              </a:lnSpc>
              <a:defRPr/>
            </a:pPr>
            <a:r>
              <a:rPr kumimoji="1" lang="en-US" sz="2800" dirty="0" smtClean="0">
                <a:ea typeface="+mn-ea"/>
                <a:cs typeface="+mn-cs"/>
              </a:rPr>
              <a:t>Main source of loss is attenuation caused mostly by distance, rainfall</a:t>
            </a:r>
            <a:r>
              <a:rPr kumimoji="1" lang="en-US" sz="2400" dirty="0" smtClean="0">
                <a:ea typeface="+mn-ea"/>
                <a:cs typeface="+mn-cs"/>
              </a:rPr>
              <a:t> and interference</a:t>
            </a:r>
            <a:endParaRPr kumimoji="1" lang="en-US" sz="2800" dirty="0" smtClean="0">
              <a:ea typeface="+mn-ea"/>
              <a:cs typeface="+mn-cs"/>
            </a:endParaRPr>
          </a:p>
          <a:p>
            <a:pPr eaLnBrk="1" hangingPunct="1">
              <a:lnSpc>
                <a:spcPct val="90000"/>
              </a:lnSpc>
              <a:defRPr/>
            </a:pPr>
            <a:endParaRPr kumimoji="1" lang="en-US" sz="2800" dirty="0" smtClean="0">
              <a:ea typeface="+mn-ea"/>
              <a:cs typeface="+mn-cs"/>
            </a:endParaRPr>
          </a:p>
          <a:p>
            <a:pPr eaLnBrk="1" hangingPunct="1">
              <a:defRPr/>
            </a:pPr>
            <a:endParaRPr lang="en-US" dirty="0" smtClean="0">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703387"/>
          </a:xfrm>
        </p:spPr>
        <p:txBody>
          <a:bodyPr/>
          <a:lstStyle/>
          <a:p>
            <a:r>
              <a:rPr lang="en-US" dirty="0" smtClean="0"/>
              <a:t/>
            </a:r>
            <a:br>
              <a:rPr lang="en-US" dirty="0" smtClean="0"/>
            </a:br>
            <a:r>
              <a:rPr lang="en-US" dirty="0" smtClean="0"/>
              <a:t>Table 4.4 </a:t>
            </a:r>
            <a:br>
              <a:rPr lang="en-US" dirty="0" smtClean="0"/>
            </a:br>
            <a:r>
              <a:rPr lang="en-US" dirty="0" smtClean="0"/>
              <a:t>Typical Digital Microwave Performance </a:t>
            </a:r>
            <a:endParaRPr lang="en-US" dirty="0"/>
          </a:p>
        </p:txBody>
      </p:sp>
      <p:pic>
        <p:nvPicPr>
          <p:cNvPr id="4" name="Picture 3"/>
          <p:cNvPicPr>
            <a:picLocks noChangeAspect="1"/>
          </p:cNvPicPr>
          <p:nvPr/>
        </p:nvPicPr>
        <p:blipFill>
          <a:blip r:embed="rId3"/>
          <a:srcRect b="12308"/>
          <a:stretch>
            <a:fillRect/>
          </a:stretch>
        </p:blipFill>
        <p:spPr>
          <a:xfrm>
            <a:off x="228600" y="3124200"/>
            <a:ext cx="8638930" cy="1854301"/>
          </a:xfrm>
          <a:prstGeom prst="rect">
            <a:avLst/>
          </a:prstGeom>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229600" cy="1139825"/>
          </a:xfrm>
        </p:spPr>
        <p:txBody>
          <a:bodyPr/>
          <a:lstStyle/>
          <a:p>
            <a:pPr eaLnBrk="1" hangingPunct="1">
              <a:defRPr/>
            </a:pPr>
            <a:r>
              <a:rPr kumimoji="1" lang="en-US" dirty="0">
                <a:ea typeface="+mj-ea"/>
                <a:cs typeface="+mj-cs"/>
              </a:rPr>
              <a:t>Satellite Microwave</a:t>
            </a:r>
          </a:p>
        </p:txBody>
      </p:sp>
      <p:sp>
        <p:nvSpPr>
          <p:cNvPr id="27651" name="Rectangle 3"/>
          <p:cNvSpPr>
            <a:spLocks noGrp="1" noChangeArrowheads="1"/>
          </p:cNvSpPr>
          <p:nvPr>
            <p:ph type="body" idx="1"/>
          </p:nvPr>
        </p:nvSpPr>
        <p:spPr>
          <a:xfrm>
            <a:off x="457200" y="1905000"/>
            <a:ext cx="8229600" cy="4648200"/>
          </a:xfrm>
        </p:spPr>
        <p:txBody>
          <a:bodyPr/>
          <a:lstStyle/>
          <a:p>
            <a:pPr eaLnBrk="1" hangingPunct="1">
              <a:lnSpc>
                <a:spcPct val="90000"/>
              </a:lnSpc>
              <a:defRPr/>
            </a:pPr>
            <a:r>
              <a:rPr kumimoji="1" lang="en-US" sz="2800" dirty="0" smtClean="0"/>
              <a:t>A communication satellite is in effect a microwave relay station</a:t>
            </a:r>
          </a:p>
          <a:p>
            <a:pPr eaLnBrk="1" hangingPunct="1">
              <a:lnSpc>
                <a:spcPct val="90000"/>
              </a:lnSpc>
              <a:defRPr/>
            </a:pPr>
            <a:r>
              <a:rPr kumimoji="1" lang="en-US" sz="2800" dirty="0" smtClean="0"/>
              <a:t>Used to link two or more ground stations</a:t>
            </a:r>
          </a:p>
          <a:p>
            <a:pPr eaLnBrk="1" hangingPunct="1">
              <a:lnSpc>
                <a:spcPct val="90000"/>
              </a:lnSpc>
              <a:defRPr/>
            </a:pPr>
            <a:r>
              <a:rPr kumimoji="1" lang="en-US" sz="2800" dirty="0" smtClean="0"/>
              <a:t>Receives transmissions on one frequency band, amplifies or repeats the signal, and transmits it on another frequency</a:t>
            </a:r>
          </a:p>
          <a:p>
            <a:pPr lvl="1" eaLnBrk="1" hangingPunct="1">
              <a:lnSpc>
                <a:spcPct val="90000"/>
              </a:lnSpc>
              <a:defRPr/>
            </a:pPr>
            <a:r>
              <a:rPr kumimoji="1" lang="en-US" sz="2400" dirty="0" smtClean="0"/>
              <a:t>Frequency bands are called transponder channels</a:t>
            </a:r>
          </a:p>
        </p:txBody>
      </p:sp>
      <p:pic>
        <p:nvPicPr>
          <p:cNvPr id="5" name="Picture 4"/>
          <p:cNvPicPr>
            <a:picLocks noChangeAspect="1"/>
          </p:cNvPicPr>
          <p:nvPr/>
        </p:nvPicPr>
        <p:blipFill>
          <a:blip r:embed="rId3"/>
          <a:stretch>
            <a:fillRect/>
          </a:stretch>
        </p:blipFill>
        <p:spPr>
          <a:xfrm>
            <a:off x="7502525" y="5106277"/>
            <a:ext cx="1641475" cy="175172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818" b="7273"/>
          <a:stretch>
            <a:fillRect/>
          </a:stretch>
        </p:blipFill>
        <p:spPr>
          <a:xfrm>
            <a:off x="1981200" y="228600"/>
            <a:ext cx="5299364" cy="6234512"/>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lstStyle/>
          <a:p>
            <a:pPr eaLnBrk="1" hangingPunct="1">
              <a:defRPr/>
            </a:pPr>
            <a:r>
              <a:rPr lang="en-US" dirty="0" smtClean="0">
                <a:ea typeface="+mj-ea"/>
                <a:cs typeface="+mj-cs"/>
              </a:rPr>
              <a:t>Satellite Microwave Applications</a:t>
            </a:r>
          </a:p>
        </p:txBody>
      </p:sp>
      <p:sp>
        <p:nvSpPr>
          <p:cNvPr id="9" name="Content Placeholder 8"/>
          <p:cNvSpPr>
            <a:spLocks noGrp="1"/>
          </p:cNvSpPr>
          <p:nvPr>
            <p:ph idx="1"/>
          </p:nvPr>
        </p:nvSpPr>
        <p:spPr>
          <a:xfrm>
            <a:off x="533400" y="1143000"/>
            <a:ext cx="8229600" cy="609600"/>
          </a:xfrm>
        </p:spPr>
        <p:txBody>
          <a:bodyPr>
            <a:normAutofit/>
          </a:bodyPr>
          <a:lstStyle/>
          <a:p>
            <a:pPr>
              <a:defRPr/>
            </a:pPr>
            <a:r>
              <a:rPr kumimoji="1" lang="en-US" sz="2800" dirty="0" smtClean="0"/>
              <a:t>Most important applications for satellites are:</a:t>
            </a:r>
          </a:p>
        </p:txBody>
      </p:sp>
      <p:graphicFrame>
        <p:nvGraphicFramePr>
          <p:cNvPr id="3" name="Diagram 2"/>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59785787"/>
              </p:ext>
            </p:extLst>
          </p:nvPr>
        </p:nvGraphicFramePr>
        <p:xfrm>
          <a:off x="939800" y="1803400"/>
          <a:ext cx="9144000" cy="49657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t="17273" b="27273"/>
          <a:stretch>
            <a:fillRect/>
          </a:stretch>
        </p:blipFill>
        <p:spPr>
          <a:xfrm>
            <a:off x="484027" y="533400"/>
            <a:ext cx="8152041" cy="5850239"/>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flas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Transmission Characteristics</a:t>
            </a:r>
          </a:p>
        </p:txBody>
      </p:sp>
      <p:sp>
        <p:nvSpPr>
          <p:cNvPr id="3" name="Content Placeholder 2"/>
          <p:cNvSpPr>
            <a:spLocks noGrp="1"/>
          </p:cNvSpPr>
          <p:nvPr>
            <p:ph idx="1"/>
          </p:nvPr>
        </p:nvSpPr>
        <p:spPr>
          <a:xfrm>
            <a:off x="381000" y="1600200"/>
            <a:ext cx="8534400" cy="4876800"/>
          </a:xfrm>
        </p:spPr>
        <p:txBody>
          <a:bodyPr/>
          <a:lstStyle/>
          <a:p>
            <a:pPr eaLnBrk="1" hangingPunct="1">
              <a:defRPr/>
            </a:pPr>
            <a:r>
              <a:rPr lang="en-US" sz="2800" dirty="0" smtClean="0">
                <a:ea typeface="+mn-ea"/>
                <a:cs typeface="+mn-cs"/>
              </a:rPr>
              <a:t>The optimum frequency range for satellite transmission is 1 to 10 GHz</a:t>
            </a:r>
          </a:p>
          <a:p>
            <a:pPr lvl="2" eaLnBrk="1" hangingPunct="1">
              <a:buClr>
                <a:schemeClr val="tx2"/>
              </a:buClr>
              <a:defRPr/>
            </a:pPr>
            <a:r>
              <a:rPr lang="en-US" sz="2000" dirty="0" smtClean="0"/>
              <a:t>Below 1 GHz there is significant noise from natural sources</a:t>
            </a:r>
          </a:p>
          <a:p>
            <a:pPr lvl="2" eaLnBrk="1" hangingPunct="1">
              <a:buClr>
                <a:schemeClr val="tx2"/>
              </a:buClr>
              <a:defRPr/>
            </a:pPr>
            <a:r>
              <a:rPr lang="en-US" sz="2000" dirty="0" smtClean="0"/>
              <a:t>Above 10 GHz the signal is severely attenuated by atmospheric absorption and precipitation</a:t>
            </a:r>
          </a:p>
          <a:p>
            <a:pPr eaLnBrk="1" hangingPunct="1">
              <a:buClr>
                <a:schemeClr val="bg2"/>
              </a:buClr>
              <a:buFont typeface="Wingdings" charset="2"/>
              <a:buChar char="Ø"/>
              <a:defRPr/>
            </a:pPr>
            <a:r>
              <a:rPr lang="en-US" sz="2800" dirty="0" smtClean="0">
                <a:ea typeface="+mn-ea"/>
                <a:cs typeface="+mn-cs"/>
              </a:rPr>
              <a:t>Satellites use a frequency bandwidth range of 5.925 to 6.425 GHz from earth to satellite (uplink) and a range of 3.7 to 4.2 GHz from satellite to earth (downlink)</a:t>
            </a:r>
          </a:p>
          <a:p>
            <a:pPr lvl="2" eaLnBrk="1" hangingPunct="1">
              <a:buClr>
                <a:schemeClr val="tx2"/>
              </a:buClr>
              <a:buFont typeface="Arial"/>
              <a:buChar char="•"/>
              <a:defRPr/>
            </a:pPr>
            <a:r>
              <a:rPr lang="en-US" sz="2000" dirty="0" smtClean="0"/>
              <a:t>This is referred to as the 4/6-GHz band</a:t>
            </a:r>
          </a:p>
          <a:p>
            <a:pPr lvl="2" eaLnBrk="1" hangingPunct="1">
              <a:buClr>
                <a:schemeClr val="tx2"/>
              </a:buClr>
              <a:buFont typeface="Arial"/>
              <a:buChar char="•"/>
              <a:defRPr/>
            </a:pPr>
            <a:r>
              <a:rPr lang="en-US" sz="2000" dirty="0" smtClean="0"/>
              <a:t>Because of saturation the 12/14-GHz band has been developed</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pPr eaLnBrk="1" hangingPunct="1">
              <a:defRPr/>
            </a:pPr>
            <a:r>
              <a:rPr kumimoji="1" lang="en-US" dirty="0">
                <a:ea typeface="+mj-ea"/>
                <a:cs typeface="+mj-cs"/>
              </a:rPr>
              <a:t>Broadcast Radio</a:t>
            </a:r>
          </a:p>
        </p:txBody>
      </p:sp>
      <p:sp>
        <p:nvSpPr>
          <p:cNvPr id="28677" name="Rectangle 5"/>
          <p:cNvSpPr>
            <a:spLocks noGrp="1" noChangeArrowheads="1"/>
          </p:cNvSpPr>
          <p:nvPr>
            <p:ph type="body" idx="1"/>
          </p:nvPr>
        </p:nvSpPr>
        <p:spPr>
          <a:xfrm>
            <a:off x="457200" y="1447800"/>
            <a:ext cx="8458200" cy="5105400"/>
          </a:xfrm>
        </p:spPr>
        <p:txBody>
          <a:bodyPr>
            <a:normAutofit/>
          </a:bodyPr>
          <a:lstStyle/>
          <a:p>
            <a:pPr eaLnBrk="1" hangingPunct="1">
              <a:defRPr/>
            </a:pPr>
            <a:r>
              <a:rPr kumimoji="1" lang="en-US" dirty="0" smtClean="0">
                <a:ea typeface="+mn-ea"/>
                <a:cs typeface="+mn-cs"/>
              </a:rPr>
              <a:t>Broadcast radio is omnidirectional and microwave is directional</a:t>
            </a:r>
          </a:p>
          <a:p>
            <a:pPr eaLnBrk="1" hangingPunct="1">
              <a:defRPr/>
            </a:pPr>
            <a:r>
              <a:rPr kumimoji="1" lang="en-US" b="1" dirty="0" smtClean="0">
                <a:ea typeface="+mn-ea"/>
                <a:cs typeface="+mn-cs"/>
              </a:rPr>
              <a:t>Radio</a:t>
            </a:r>
            <a:r>
              <a:rPr kumimoji="1" lang="en-US" dirty="0" smtClean="0">
                <a:ea typeface="+mn-ea"/>
                <a:cs typeface="+mn-cs"/>
              </a:rPr>
              <a:t> </a:t>
            </a:r>
            <a:r>
              <a:rPr kumimoji="1" lang="en-US" dirty="0">
                <a:ea typeface="+mn-ea"/>
                <a:cs typeface="+mn-cs"/>
              </a:rPr>
              <a:t>is</a:t>
            </a:r>
            <a:r>
              <a:rPr kumimoji="1" lang="en-US" dirty="0" smtClean="0">
                <a:ea typeface="+mn-ea"/>
                <a:cs typeface="+mn-cs"/>
              </a:rPr>
              <a:t> the term used to encompass frequencies in the range of 3kHz </a:t>
            </a:r>
            <a:r>
              <a:rPr kumimoji="1" lang="en-US" dirty="0">
                <a:ea typeface="+mn-ea"/>
                <a:cs typeface="+mn-cs"/>
              </a:rPr>
              <a:t>to 300GHz</a:t>
            </a:r>
            <a:endParaRPr kumimoji="1" lang="en-US" dirty="0" smtClean="0">
              <a:ea typeface="+mn-ea"/>
              <a:cs typeface="+mn-cs"/>
            </a:endParaRPr>
          </a:p>
          <a:p>
            <a:pPr eaLnBrk="1" hangingPunct="1">
              <a:defRPr/>
            </a:pPr>
            <a:r>
              <a:rPr kumimoji="1" lang="en-US" b="1" dirty="0" smtClean="0">
                <a:ea typeface="+mn-ea"/>
                <a:cs typeface="+mn-cs"/>
              </a:rPr>
              <a:t>Broadcast radio</a:t>
            </a:r>
            <a:r>
              <a:rPr kumimoji="1" lang="en-US" dirty="0" smtClean="0">
                <a:ea typeface="+mn-ea"/>
                <a:cs typeface="+mn-cs"/>
              </a:rPr>
              <a:t> (30MHz </a:t>
            </a:r>
            <a:r>
              <a:rPr kumimoji="1" lang="en-US" dirty="0">
                <a:ea typeface="+mn-ea"/>
                <a:cs typeface="+mn-cs"/>
              </a:rPr>
              <a:t>- </a:t>
            </a:r>
            <a:r>
              <a:rPr kumimoji="1" lang="en-US" dirty="0" smtClean="0">
                <a:ea typeface="+mn-ea"/>
                <a:cs typeface="+mn-cs"/>
              </a:rPr>
              <a:t>1GHz) covers:</a:t>
            </a:r>
            <a:endParaRPr kumimoji="1" lang="en-US" dirty="0" smtClean="0">
              <a:ea typeface="+mn-ea"/>
              <a:cs typeface="+mn-cs"/>
            </a:endParaRPr>
          </a:p>
          <a:p>
            <a:pPr lvl="3" eaLnBrk="1" hangingPunct="1">
              <a:buClr>
                <a:schemeClr val="tx2"/>
              </a:buClr>
              <a:buSzPct val="100000"/>
              <a:buFont typeface="Arial"/>
              <a:buChar char="•"/>
              <a:defRPr/>
            </a:pPr>
            <a:r>
              <a:rPr kumimoji="1" lang="en-US" dirty="0" smtClean="0"/>
              <a:t>FM </a:t>
            </a:r>
            <a:r>
              <a:rPr kumimoji="1" lang="en-US" dirty="0" smtClean="0"/>
              <a:t>radio and UHF </a:t>
            </a:r>
            <a:r>
              <a:rPr kumimoji="1" lang="en-US" dirty="0"/>
              <a:t>and VHF </a:t>
            </a:r>
            <a:r>
              <a:rPr kumimoji="1" lang="en-US" dirty="0" smtClean="0"/>
              <a:t>television band</a:t>
            </a:r>
          </a:p>
          <a:p>
            <a:pPr lvl="3" eaLnBrk="1" hangingPunct="1">
              <a:buClr>
                <a:schemeClr val="tx2"/>
              </a:buClr>
              <a:buSzPct val="100000"/>
              <a:buFont typeface="Arial"/>
              <a:buChar char="•"/>
              <a:defRPr/>
            </a:pPr>
            <a:r>
              <a:rPr kumimoji="1" lang="en-US" dirty="0" smtClean="0"/>
              <a:t>Data networking applications</a:t>
            </a:r>
          </a:p>
          <a:p>
            <a:pPr eaLnBrk="1" hangingPunct="1">
              <a:defRPr/>
            </a:pPr>
            <a:r>
              <a:rPr kumimoji="1" lang="en-US" dirty="0" smtClean="0">
                <a:ea typeface="+mn-ea"/>
                <a:cs typeface="+mn-cs"/>
              </a:rPr>
              <a:t>Limited to </a:t>
            </a:r>
            <a:r>
              <a:rPr kumimoji="1" lang="en-US" b="1" dirty="0" smtClean="0">
                <a:ea typeface="+mn-ea"/>
                <a:cs typeface="+mn-cs"/>
              </a:rPr>
              <a:t>line </a:t>
            </a:r>
            <a:r>
              <a:rPr kumimoji="1" lang="en-US" b="1" dirty="0">
                <a:ea typeface="+mn-ea"/>
                <a:cs typeface="+mn-cs"/>
              </a:rPr>
              <a:t>of sight</a:t>
            </a:r>
            <a:endParaRPr kumimoji="1" lang="en-US" b="1" dirty="0" smtClean="0">
              <a:ea typeface="+mn-ea"/>
              <a:cs typeface="+mn-cs"/>
            </a:endParaRPr>
          </a:p>
          <a:p>
            <a:pPr eaLnBrk="1" hangingPunct="1">
              <a:defRPr/>
            </a:pPr>
            <a:r>
              <a:rPr kumimoji="1" lang="en-US" dirty="0">
                <a:ea typeface="+mn-ea"/>
                <a:cs typeface="+mn-cs"/>
              </a:rPr>
              <a:t>S</a:t>
            </a:r>
            <a:r>
              <a:rPr kumimoji="1" lang="en-US" dirty="0" smtClean="0">
                <a:ea typeface="+mn-ea"/>
                <a:cs typeface="+mn-cs"/>
              </a:rPr>
              <a:t>uffers </a:t>
            </a:r>
            <a:r>
              <a:rPr kumimoji="1" lang="en-US" dirty="0">
                <a:ea typeface="+mn-ea"/>
                <a:cs typeface="+mn-cs"/>
              </a:rPr>
              <a:t>from </a:t>
            </a:r>
            <a:r>
              <a:rPr kumimoji="1" lang="en-US" b="1" dirty="0">
                <a:ea typeface="+mn-ea"/>
                <a:cs typeface="+mn-cs"/>
              </a:rPr>
              <a:t>multipath interference</a:t>
            </a:r>
            <a:endParaRPr kumimoji="1" lang="en-US" b="1" dirty="0" smtClean="0">
              <a:ea typeface="+mn-ea"/>
              <a:cs typeface="+mn-cs"/>
            </a:endParaRPr>
          </a:p>
          <a:p>
            <a:pPr lvl="3" eaLnBrk="1" hangingPunct="1">
              <a:defRPr/>
            </a:pPr>
            <a:r>
              <a:rPr kumimoji="1" lang="en-US" dirty="0"/>
              <a:t>R</a:t>
            </a:r>
            <a:r>
              <a:rPr kumimoji="1" lang="en-US" dirty="0" smtClean="0"/>
              <a:t>eflections </a:t>
            </a:r>
            <a:r>
              <a:rPr kumimoji="1" lang="en-US" dirty="0"/>
              <a:t>from land, water, man-made objects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kumimoji="1" lang="en-US" dirty="0">
                <a:ea typeface="+mj-ea"/>
                <a:cs typeface="+mj-cs"/>
              </a:rPr>
              <a:t>Infrared</a:t>
            </a:r>
          </a:p>
        </p:txBody>
      </p:sp>
      <p:sp>
        <p:nvSpPr>
          <p:cNvPr id="30723" name="Rectangle 3"/>
          <p:cNvSpPr>
            <a:spLocks noGrp="1" noChangeArrowheads="1"/>
          </p:cNvSpPr>
          <p:nvPr>
            <p:ph type="body" idx="1"/>
          </p:nvPr>
        </p:nvSpPr>
        <p:spPr>
          <a:xfrm>
            <a:off x="457200" y="1676400"/>
            <a:ext cx="8229600" cy="4724400"/>
          </a:xfrm>
        </p:spPr>
        <p:txBody>
          <a:bodyPr/>
          <a:lstStyle/>
          <a:p>
            <a:pPr eaLnBrk="1" hangingPunct="1">
              <a:lnSpc>
                <a:spcPct val="90000"/>
              </a:lnSpc>
              <a:defRPr/>
            </a:pPr>
            <a:r>
              <a:rPr kumimoji="1" lang="en-US" dirty="0" smtClean="0"/>
              <a:t>Achieved using transceivers that modulate noncoherent infrared light</a:t>
            </a:r>
          </a:p>
          <a:p>
            <a:pPr eaLnBrk="1" hangingPunct="1">
              <a:lnSpc>
                <a:spcPct val="90000"/>
              </a:lnSpc>
              <a:defRPr/>
            </a:pPr>
            <a:r>
              <a:rPr kumimoji="1" lang="en-US" dirty="0" smtClean="0"/>
              <a:t>Transceivers must be within line of sight of each other directly or via reflection</a:t>
            </a:r>
          </a:p>
          <a:p>
            <a:pPr eaLnBrk="1" hangingPunct="1">
              <a:lnSpc>
                <a:spcPct val="90000"/>
              </a:lnSpc>
              <a:defRPr/>
            </a:pPr>
            <a:r>
              <a:rPr kumimoji="1" lang="en-US" dirty="0" smtClean="0"/>
              <a:t>Does not penetrate walls</a:t>
            </a:r>
          </a:p>
          <a:p>
            <a:pPr eaLnBrk="1" hangingPunct="1">
              <a:lnSpc>
                <a:spcPct val="90000"/>
              </a:lnSpc>
              <a:defRPr/>
            </a:pPr>
            <a:r>
              <a:rPr kumimoji="1" lang="en-US" dirty="0" smtClean="0"/>
              <a:t>No licensing is required</a:t>
            </a:r>
          </a:p>
          <a:p>
            <a:pPr eaLnBrk="1" hangingPunct="1">
              <a:lnSpc>
                <a:spcPct val="90000"/>
              </a:lnSpc>
              <a:defRPr/>
            </a:pPr>
            <a:r>
              <a:rPr kumimoji="1" lang="en-US" dirty="0" smtClean="0"/>
              <a:t>No frequency allocation issues</a:t>
            </a:r>
          </a:p>
        </p:txBody>
      </p:sp>
      <p:pic>
        <p:nvPicPr>
          <p:cNvPr id="84996" name="Picture 3"/>
          <p:cNvPicPr>
            <a:picLocks noChangeAspect="1"/>
          </p:cNvPicPr>
          <p:nvPr/>
        </p:nvPicPr>
        <p:blipFill>
          <a:blip r:embed="rId3"/>
          <a:srcRect/>
          <a:stretch>
            <a:fillRect/>
          </a:stretch>
        </p:blipFill>
        <p:spPr bwMode="auto">
          <a:xfrm>
            <a:off x="7162800" y="4572000"/>
            <a:ext cx="1350963"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kumimoji="1" lang="en-US" dirty="0"/>
              <a:t>Design Factors Determining Data Rate and Distance</a:t>
            </a:r>
          </a:p>
        </p:txBody>
      </p:sp>
      <p:graphicFrame>
        <p:nvGraphicFramePr>
          <p:cNvPr id="5" name="Diagram 4"/>
          <p:cNvGraphicFramePr/>
          <p:nvPr/>
        </p:nvGraphicFramePr>
        <p:xfrm>
          <a:off x="304800" y="1600200"/>
          <a:ext cx="8229600" cy="4724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2209800"/>
            <a:ext cx="1600200" cy="1066800"/>
          </a:xfrm>
        </p:spPr>
        <p:txBody>
          <a:bodyPr/>
          <a:lstStyle/>
          <a:p>
            <a:r>
              <a:rPr lang="en-US" sz="2000" dirty="0" smtClean="0"/>
              <a:t/>
            </a:r>
            <a:br>
              <a:rPr lang="en-US" sz="2000" dirty="0" smtClean="0"/>
            </a:br>
            <a:r>
              <a:rPr lang="en-US" sz="2000" dirty="0" smtClean="0"/>
              <a:t/>
            </a:r>
            <a:br>
              <a:rPr lang="en-US" sz="2000" dirty="0" smtClean="0"/>
            </a:br>
            <a:r>
              <a:rPr lang="en-US" sz="2000" dirty="0" smtClean="0"/>
              <a:t>Table 4.5</a:t>
            </a:r>
            <a:br>
              <a:rPr lang="en-US" sz="2000" dirty="0" smtClean="0"/>
            </a:br>
            <a:r>
              <a:rPr lang="en-US" sz="2000" dirty="0" smtClean="0"/>
              <a:t/>
            </a:r>
            <a:br>
              <a:rPr lang="en-US" sz="2000" dirty="0" smtClean="0"/>
            </a:br>
            <a:r>
              <a:rPr lang="en-US" sz="2000" dirty="0" smtClean="0"/>
              <a:t>Frequency Bands</a:t>
            </a:r>
            <a:endParaRPr lang="en-US" sz="2000" dirty="0"/>
          </a:p>
        </p:txBody>
      </p:sp>
      <p:graphicFrame>
        <p:nvGraphicFramePr>
          <p:cNvPr id="112645" name="Object 5"/>
          <p:cNvGraphicFramePr>
            <a:graphicFrameLocks noChangeAspect="1"/>
          </p:cNvGraphicFramePr>
          <p:nvPr/>
        </p:nvGraphicFramePr>
        <p:xfrm>
          <a:off x="0" y="0"/>
          <a:ext cx="7517122" cy="6858000"/>
        </p:xfrm>
        <a:graphic>
          <a:graphicData uri="http://schemas.openxmlformats.org/presentationml/2006/ole">
            <p:oleObj spid="_x0000_s112651" name="Document" r:id="rId4" imgW="24330159" imgH="22196825" progId="Word.Document.12">
              <p:link updateAutomatic="1"/>
            </p:oleObj>
          </a:graphicData>
        </a:graphic>
      </p:graphicFrame>
      <p:sp>
        <p:nvSpPr>
          <p:cNvPr id="5" name="TextBox 4"/>
          <p:cNvSpPr txBox="1"/>
          <p:nvPr/>
        </p:nvSpPr>
        <p:spPr>
          <a:xfrm>
            <a:off x="7620000" y="5943600"/>
            <a:ext cx="1371600" cy="738664"/>
          </a:xfrm>
          <a:prstGeom prst="rect">
            <a:avLst/>
          </a:prstGeom>
          <a:noFill/>
        </p:spPr>
        <p:txBody>
          <a:bodyPr wrap="square" rtlCol="0">
            <a:spAutoFit/>
          </a:bodyPr>
          <a:lstStyle/>
          <a:p>
            <a:r>
              <a:rPr lang="en-US" sz="1400" dirty="0" smtClean="0"/>
              <a:t>(Table can be found on page 136 in textbook)</a:t>
            </a:r>
            <a:endParaRPr lang="en-US" sz="1400"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6" name="TextBox 5"/>
          <p:cNvSpPr txBox="1"/>
          <p:nvPr/>
        </p:nvSpPr>
        <p:spPr>
          <a:xfrm>
            <a:off x="609600" y="4648200"/>
            <a:ext cx="8077200" cy="2123658"/>
          </a:xfrm>
          <a:prstGeom prst="rect">
            <a:avLst/>
          </a:prstGeom>
          <a:noFill/>
        </p:spPr>
        <p:txBody>
          <a:bodyPr>
            <a:spAutoFit/>
          </a:bodyPr>
          <a:lstStyle/>
          <a:p>
            <a:pPr algn="ctr">
              <a:defRPr/>
            </a:pPr>
            <a:endParaRPr kumimoji="1" lang="en-US" sz="1200"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sz="2000" b="1" dirty="0">
                <a:latin typeface="+mn-lt"/>
              </a:rPr>
              <a:t> </a:t>
            </a:r>
            <a:r>
              <a:rPr lang="en-US" sz="2000" b="1" dirty="0" smtClean="0">
                <a:latin typeface="+mn-lt"/>
              </a:rPr>
              <a:t>	</a:t>
            </a:r>
            <a:r>
              <a:rPr lang="en-US" sz="2000" b="1" dirty="0">
                <a:solidFill>
                  <a:schemeClr val="tx2"/>
                </a:solidFill>
                <a:latin typeface="+mn-lt"/>
              </a:rPr>
              <a:t>G</a:t>
            </a:r>
            <a:r>
              <a:rPr lang="en-US" sz="2000" b="1" dirty="0" smtClean="0">
                <a:solidFill>
                  <a:schemeClr val="tx2"/>
                </a:solidFill>
                <a:latin typeface="+mn-lt"/>
              </a:rPr>
              <a:t>round </a:t>
            </a:r>
            <a:r>
              <a:rPr lang="en-US" sz="2000" b="1" dirty="0">
                <a:solidFill>
                  <a:schemeClr val="tx2"/>
                </a:solidFill>
                <a:latin typeface="+mn-lt"/>
              </a:rPr>
              <a:t>wave propagation follows the contour of the</a:t>
            </a:r>
            <a:r>
              <a:rPr lang="en-US" sz="2000" b="1" dirty="0" smtClean="0">
                <a:solidFill>
                  <a:schemeClr val="tx2"/>
                </a:solidFill>
                <a:latin typeface="+mn-lt"/>
              </a:rPr>
              <a:t> 	earth and </a:t>
            </a:r>
            <a:r>
              <a:rPr lang="en-US" sz="2000" b="1" dirty="0">
                <a:solidFill>
                  <a:schemeClr val="tx2"/>
                </a:solidFill>
                <a:latin typeface="+mn-lt"/>
              </a:rPr>
              <a:t>can propagate distances well over the </a:t>
            </a:r>
            <a:r>
              <a:rPr lang="en-US" sz="2000" b="1" dirty="0" smtClean="0">
                <a:solidFill>
                  <a:schemeClr val="tx2"/>
                </a:solidFill>
                <a:latin typeface="+mn-lt"/>
              </a:rPr>
              <a:t>visual</a:t>
            </a:r>
            <a:r>
              <a:rPr lang="en-US" sz="2000" b="1" dirty="0" smtClean="0">
                <a:solidFill>
                  <a:schemeClr val="tx2"/>
                </a:solidFill>
                <a:latin typeface="+mn-lt"/>
              </a:rPr>
              <a:t> 	horizon</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This </a:t>
            </a:r>
            <a:r>
              <a:rPr lang="en-US" sz="2000" b="1" dirty="0">
                <a:solidFill>
                  <a:schemeClr val="tx2"/>
                </a:solidFill>
                <a:latin typeface="+mn-lt"/>
              </a:rPr>
              <a:t>effect is found in frequencies up to</a:t>
            </a:r>
            <a:r>
              <a:rPr lang="en-US" sz="2000" b="1" dirty="0" smtClean="0">
                <a:solidFill>
                  <a:schemeClr val="tx2"/>
                </a:solidFill>
                <a:latin typeface="+mn-lt"/>
              </a:rPr>
              <a:t> about 2MHz</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The </a:t>
            </a:r>
            <a:r>
              <a:rPr lang="en-US" sz="2000" b="1" dirty="0">
                <a:solidFill>
                  <a:schemeClr val="tx2"/>
                </a:solidFill>
                <a:latin typeface="+mn-lt"/>
              </a:rPr>
              <a:t>best known example of ground wave communication </a:t>
            </a:r>
          </a:p>
          <a:p>
            <a:pPr lvl="2">
              <a:defRPr/>
            </a:pPr>
            <a:r>
              <a:rPr lang="en-US" sz="2000" b="1" dirty="0">
                <a:solidFill>
                  <a:schemeClr val="tx2"/>
                </a:solidFill>
                <a:latin typeface="+mn-lt"/>
              </a:rPr>
              <a:t>is AM radio</a:t>
            </a:r>
          </a:p>
        </p:txBody>
      </p:sp>
      <p:pic>
        <p:nvPicPr>
          <p:cNvPr id="8" name="Picture 7" descr="f11.pdf"/>
          <p:cNvPicPr>
            <a:picLocks noChangeAspect="1"/>
          </p:cNvPicPr>
          <p:nvPr/>
        </p:nvPicPr>
        <p:blipFill>
          <a:blip r:embed="rId3"/>
          <a:srcRect l="12941" t="6364" r="14118" b="63636"/>
          <a:stretch>
            <a:fillRect/>
          </a:stretch>
        </p:blipFill>
        <p:spPr>
          <a:xfrm>
            <a:off x="907048" y="457200"/>
            <a:ext cx="7246352" cy="3856856"/>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828800" y="3886200"/>
            <a:ext cx="5299364" cy="436475"/>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89092" name="TextBox 5"/>
          <p:cNvSpPr txBox="1">
            <a:spLocks noChangeArrowheads="1"/>
          </p:cNvSpPr>
          <p:nvPr/>
        </p:nvSpPr>
        <p:spPr bwMode="auto">
          <a:xfrm>
            <a:off x="609600" y="3962400"/>
            <a:ext cx="8229600" cy="2862322"/>
          </a:xfrm>
          <a:prstGeom prst="rect">
            <a:avLst/>
          </a:prstGeom>
          <a:noFill/>
          <a:ln w="9525">
            <a:noFill/>
            <a:miter lim="800000"/>
            <a:headEnd/>
            <a:tailEnd/>
          </a:ln>
        </p:spPr>
        <p:txBody>
          <a:bodyPr wrap="square">
            <a:prstTxWarp prst="textNoShape">
              <a:avLst/>
            </a:prstTxWarp>
            <a:spAutoFit/>
          </a:bodyPr>
          <a:lstStyle/>
          <a:p>
            <a:pPr algn="ctr"/>
            <a:endParaRPr lang="en-US" sz="2000" b="1" dirty="0">
              <a:solidFill>
                <a:schemeClr val="tx2"/>
              </a:solidFill>
              <a:latin typeface="+mn-lt"/>
            </a:endParaRPr>
          </a:p>
          <a:p>
            <a:pPr lvl="1">
              <a:buFont typeface="Wingdings" pitchFamily="-110" charset="2"/>
              <a:buChar char="Ø"/>
            </a:pPr>
            <a:r>
              <a:rPr lang="en-US" sz="2000" b="1" dirty="0">
                <a:solidFill>
                  <a:schemeClr val="tx2"/>
                </a:solidFill>
                <a:latin typeface="+mn-lt"/>
              </a:rPr>
              <a:t> </a:t>
            </a:r>
            <a:r>
              <a:rPr lang="en-US" sz="2000" b="1" dirty="0" smtClean="0">
                <a:solidFill>
                  <a:schemeClr val="tx2"/>
                </a:solidFill>
                <a:latin typeface="+mn-lt"/>
              </a:rPr>
              <a:t>	Sky </a:t>
            </a:r>
            <a:r>
              <a:rPr lang="en-US" sz="2000" b="1" dirty="0">
                <a:solidFill>
                  <a:schemeClr val="tx2"/>
                </a:solidFill>
                <a:latin typeface="+mn-lt"/>
              </a:rPr>
              <a:t>wave propagation is used for amateur </a:t>
            </a:r>
            <a:r>
              <a:rPr lang="en-US" sz="2000" b="1" dirty="0" smtClean="0">
                <a:solidFill>
                  <a:schemeClr val="tx2"/>
                </a:solidFill>
                <a:latin typeface="+mn-lt"/>
              </a:rPr>
              <a:t>radio and </a:t>
            </a:r>
            <a:r>
              <a:rPr lang="en-US" sz="2000" b="1" dirty="0">
                <a:solidFill>
                  <a:schemeClr val="tx2"/>
                </a:solidFill>
                <a:latin typeface="+mn-lt"/>
              </a:rPr>
              <a:t>	international broadcasts such as </a:t>
            </a:r>
            <a:r>
              <a:rPr lang="en-US" sz="2000" b="1" i="1" dirty="0">
                <a:solidFill>
                  <a:schemeClr val="tx2"/>
                </a:solidFill>
                <a:latin typeface="+mn-lt"/>
              </a:rPr>
              <a:t>BBC</a:t>
            </a:r>
            <a:r>
              <a:rPr lang="en-US" sz="2000" b="1" dirty="0">
                <a:solidFill>
                  <a:schemeClr val="tx2"/>
                </a:solidFill>
                <a:latin typeface="+mn-lt"/>
              </a:rPr>
              <a:t> and </a:t>
            </a:r>
            <a:r>
              <a:rPr lang="en-US" sz="2000" b="1" i="1" dirty="0">
                <a:solidFill>
                  <a:schemeClr val="tx2"/>
                </a:solidFill>
                <a:latin typeface="+mn-lt"/>
              </a:rPr>
              <a:t>Voice of</a:t>
            </a:r>
            <a:r>
              <a:rPr lang="en-US" sz="2000" b="1" i="1" dirty="0" smtClean="0">
                <a:solidFill>
                  <a:schemeClr val="tx2"/>
                </a:solidFill>
                <a:latin typeface="+mn-lt"/>
              </a:rPr>
              <a:t> 	America</a:t>
            </a:r>
            <a:endParaRPr lang="en-US" sz="2000" b="1" i="1" dirty="0">
              <a:solidFill>
                <a:schemeClr val="tx2"/>
              </a:solidFill>
              <a:latin typeface="+mn-lt"/>
            </a:endParaRPr>
          </a:p>
          <a:p>
            <a:pPr lvl="1">
              <a:buFont typeface="Wingdings" pitchFamily="-110" charset="2"/>
              <a:buChar char="Ø"/>
            </a:pPr>
            <a:r>
              <a:rPr lang="en-US" sz="2000" b="1" dirty="0">
                <a:solidFill>
                  <a:schemeClr val="tx2"/>
                </a:solidFill>
                <a:latin typeface="+mn-lt"/>
              </a:rPr>
              <a:t> </a:t>
            </a:r>
            <a:r>
              <a:rPr lang="en-US" sz="2000" b="1" dirty="0" smtClean="0">
                <a:solidFill>
                  <a:schemeClr val="tx2"/>
                </a:solidFill>
                <a:latin typeface="+mn-lt"/>
              </a:rPr>
              <a:t>	A </a:t>
            </a:r>
            <a:r>
              <a:rPr lang="en-US" sz="2000" b="1" dirty="0">
                <a:solidFill>
                  <a:schemeClr val="tx2"/>
                </a:solidFill>
                <a:latin typeface="+mn-lt"/>
              </a:rPr>
              <a:t>signal from an earth based antenna is reflected from the 	ionized layer of the upper atmosphere back down to earth</a:t>
            </a:r>
          </a:p>
          <a:p>
            <a:pPr lvl="1">
              <a:buFont typeface="Wingdings" pitchFamily="-110" charset="2"/>
              <a:buChar char="Ø"/>
            </a:pPr>
            <a:r>
              <a:rPr lang="en-US" sz="2000" b="1" dirty="0">
                <a:solidFill>
                  <a:schemeClr val="tx2"/>
                </a:solidFill>
                <a:latin typeface="+mn-lt"/>
              </a:rPr>
              <a:t>   </a:t>
            </a:r>
            <a:r>
              <a:rPr lang="en-US" sz="2000" b="1" dirty="0" smtClean="0">
                <a:solidFill>
                  <a:schemeClr val="tx2"/>
                </a:solidFill>
                <a:latin typeface="+mn-lt"/>
              </a:rPr>
              <a:t> Sky </a:t>
            </a:r>
            <a:r>
              <a:rPr lang="en-US" sz="2000" b="1" dirty="0">
                <a:solidFill>
                  <a:schemeClr val="tx2"/>
                </a:solidFill>
                <a:latin typeface="+mn-lt"/>
              </a:rPr>
              <a:t>wave signals can travel through a number of hops,</a:t>
            </a:r>
            <a:r>
              <a:rPr lang="en-US" sz="2000" b="1" dirty="0" smtClean="0">
                <a:solidFill>
                  <a:schemeClr val="tx2"/>
                </a:solidFill>
                <a:latin typeface="+mn-lt"/>
              </a:rPr>
              <a:t> 	bouncing back </a:t>
            </a:r>
            <a:r>
              <a:rPr lang="en-US" sz="2000" b="1" dirty="0">
                <a:solidFill>
                  <a:schemeClr val="tx2"/>
                </a:solidFill>
                <a:latin typeface="+mn-lt"/>
              </a:rPr>
              <a:t>and </a:t>
            </a:r>
            <a:r>
              <a:rPr lang="en-US" sz="2000" b="1" dirty="0" smtClean="0">
                <a:solidFill>
                  <a:schemeClr val="tx2"/>
                </a:solidFill>
                <a:latin typeface="+mn-lt"/>
              </a:rPr>
              <a:t>forth between </a:t>
            </a:r>
            <a:r>
              <a:rPr lang="en-US" sz="2000" b="1" dirty="0">
                <a:solidFill>
                  <a:schemeClr val="tx2"/>
                </a:solidFill>
                <a:latin typeface="+mn-lt"/>
              </a:rPr>
              <a:t>the ionosphere and the</a:t>
            </a:r>
            <a:r>
              <a:rPr lang="en-US" sz="2000" b="1" dirty="0" smtClean="0">
                <a:solidFill>
                  <a:schemeClr val="tx2"/>
                </a:solidFill>
                <a:latin typeface="+mn-lt"/>
              </a:rPr>
              <a:t> 	earth’s </a:t>
            </a:r>
            <a:r>
              <a:rPr lang="en-US" sz="2000" b="1" dirty="0">
                <a:solidFill>
                  <a:schemeClr val="tx2"/>
                </a:solidFill>
                <a:latin typeface="+mn-lt"/>
              </a:rPr>
              <a:t>surface</a:t>
            </a:r>
          </a:p>
        </p:txBody>
      </p:sp>
      <p:pic>
        <p:nvPicPr>
          <p:cNvPr id="6" name="Picture 5" descr="f11.pdf"/>
          <p:cNvPicPr>
            <a:picLocks noChangeAspect="1"/>
          </p:cNvPicPr>
          <p:nvPr/>
        </p:nvPicPr>
        <p:blipFill>
          <a:blip r:embed="rId3"/>
          <a:srcRect t="32727" b="30909"/>
          <a:stretch>
            <a:fillRect/>
          </a:stretch>
        </p:blipFill>
        <p:spPr>
          <a:xfrm>
            <a:off x="838200" y="228600"/>
            <a:ext cx="7867658" cy="3702422"/>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981200" y="3505200"/>
            <a:ext cx="5299364" cy="436475"/>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6" name="TextBox 5"/>
          <p:cNvSpPr txBox="1"/>
          <p:nvPr/>
        </p:nvSpPr>
        <p:spPr>
          <a:xfrm>
            <a:off x="381000" y="4495800"/>
            <a:ext cx="8305800" cy="1815882"/>
          </a:xfrm>
          <a:prstGeom prst="rect">
            <a:avLst/>
          </a:prstGeom>
          <a:noFill/>
        </p:spPr>
        <p:txBody>
          <a:bodyPr>
            <a:spAutoFit/>
          </a:bodyPr>
          <a:lstStyle/>
          <a:p>
            <a:pPr algn="ctr">
              <a:defRPr/>
            </a:pPr>
            <a:endParaRPr lang="en-US" sz="2800" b="1" dirty="0">
              <a:solidFill>
                <a:schemeClr val="tx2"/>
              </a:solidFill>
              <a:latin typeface="+mn-lt"/>
            </a:endParaRPr>
          </a:p>
          <a:p>
            <a:pPr lvl="1">
              <a:buFont typeface="Wingdings" charset="2"/>
              <a:buChar char="Ø"/>
              <a:defRPr/>
            </a:pPr>
            <a:r>
              <a:rPr lang="en-US" sz="2800" b="1" dirty="0">
                <a:solidFill>
                  <a:schemeClr val="tx2"/>
                </a:solidFill>
                <a:latin typeface="+mn-lt"/>
              </a:rPr>
              <a:t> </a:t>
            </a:r>
            <a:r>
              <a:rPr lang="en-US" sz="2800" b="1" dirty="0" smtClean="0">
                <a:solidFill>
                  <a:schemeClr val="tx2"/>
                </a:solidFill>
                <a:latin typeface="+mn-lt"/>
              </a:rPr>
              <a:t>	</a:t>
            </a:r>
            <a:r>
              <a:rPr lang="en-US" sz="2800" b="1" dirty="0">
                <a:solidFill>
                  <a:schemeClr val="tx2"/>
                </a:solidFill>
                <a:latin typeface="+mn-lt"/>
              </a:rPr>
              <a:t>G</a:t>
            </a:r>
            <a:r>
              <a:rPr lang="en-US" sz="2800" b="1" dirty="0" smtClean="0">
                <a:solidFill>
                  <a:schemeClr val="tx2"/>
                </a:solidFill>
                <a:latin typeface="+mn-lt"/>
              </a:rPr>
              <a:t>round </a:t>
            </a:r>
            <a:r>
              <a:rPr lang="en-US" sz="2800" b="1" dirty="0">
                <a:solidFill>
                  <a:schemeClr val="tx2"/>
                </a:solidFill>
                <a:latin typeface="+mn-lt"/>
              </a:rPr>
              <a:t>and sky wave propagation modes</a:t>
            </a:r>
            <a:r>
              <a:rPr lang="en-US" sz="2800" b="1" dirty="0" smtClean="0">
                <a:solidFill>
                  <a:schemeClr val="tx2"/>
                </a:solidFill>
                <a:latin typeface="+mn-lt"/>
              </a:rPr>
              <a:t> 	do </a:t>
            </a:r>
            <a:r>
              <a:rPr lang="en-US" sz="2800" b="1" dirty="0">
                <a:solidFill>
                  <a:schemeClr val="tx2"/>
                </a:solidFill>
                <a:latin typeface="+mn-lt"/>
              </a:rPr>
              <a:t>not operate above </a:t>
            </a:r>
            <a:r>
              <a:rPr lang="en-US" sz="2800" b="1" dirty="0" smtClean="0">
                <a:solidFill>
                  <a:schemeClr val="tx2"/>
                </a:solidFill>
                <a:latin typeface="+mn-lt"/>
              </a:rPr>
              <a:t>30</a:t>
            </a:r>
            <a:r>
              <a:rPr lang="en-US" sz="2800" b="1" dirty="0" smtClean="0">
                <a:solidFill>
                  <a:schemeClr val="tx2"/>
                </a:solidFill>
                <a:latin typeface="+mn-lt"/>
              </a:rPr>
              <a:t> </a:t>
            </a:r>
            <a:r>
              <a:rPr lang="en-US" sz="2800" b="1" dirty="0" smtClean="0">
                <a:solidFill>
                  <a:schemeClr val="tx2"/>
                </a:solidFill>
                <a:latin typeface="+mn-lt"/>
              </a:rPr>
              <a:t>MHz </a:t>
            </a:r>
            <a:r>
              <a:rPr lang="en-US" sz="2800" b="1" dirty="0">
                <a:solidFill>
                  <a:schemeClr val="tx2"/>
                </a:solidFill>
                <a:latin typeface="+mn-lt"/>
              </a:rPr>
              <a:t>- -</a:t>
            </a:r>
            <a:r>
              <a:rPr lang="en-US" sz="2800" b="1" dirty="0" smtClean="0">
                <a:solidFill>
                  <a:schemeClr val="tx2"/>
                </a:solidFill>
                <a:latin typeface="+mn-lt"/>
              </a:rPr>
              <a:t> 	communication </a:t>
            </a:r>
            <a:r>
              <a:rPr lang="en-US" sz="2800" b="1" dirty="0">
                <a:solidFill>
                  <a:schemeClr val="tx2"/>
                </a:solidFill>
                <a:latin typeface="+mn-lt"/>
              </a:rPr>
              <a:t>must be by line of sight</a:t>
            </a:r>
            <a:endParaRPr lang="en-US" sz="2000" b="1" dirty="0">
              <a:solidFill>
                <a:schemeClr val="tx2"/>
              </a:solidFill>
              <a:latin typeface="+mn-lt"/>
            </a:endParaRPr>
          </a:p>
        </p:txBody>
      </p:sp>
      <p:pic>
        <p:nvPicPr>
          <p:cNvPr id="7" name="Picture 6" descr="f11.pdf"/>
          <p:cNvPicPr>
            <a:picLocks noChangeAspect="1"/>
          </p:cNvPicPr>
          <p:nvPr/>
        </p:nvPicPr>
        <p:blipFill>
          <a:blip r:embed="rId3"/>
          <a:srcRect t="65455" b="2727"/>
          <a:stretch>
            <a:fillRect/>
          </a:stretch>
        </p:blipFill>
        <p:spPr>
          <a:xfrm>
            <a:off x="533400" y="609600"/>
            <a:ext cx="8142753" cy="3352800"/>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381000"/>
            <a:ext cx="8229600" cy="1139825"/>
          </a:xfrm>
        </p:spPr>
        <p:txBody>
          <a:bodyPr/>
          <a:lstStyle/>
          <a:p>
            <a:pPr eaLnBrk="1" hangingPunct="1">
              <a:defRPr/>
            </a:pPr>
            <a:r>
              <a:rPr kumimoji="1" lang="en-GB" dirty="0">
                <a:ea typeface="+mj-ea"/>
                <a:cs typeface="+mj-cs"/>
              </a:rPr>
              <a:t>Refraction</a:t>
            </a:r>
          </a:p>
        </p:txBody>
      </p:sp>
      <p:sp>
        <p:nvSpPr>
          <p:cNvPr id="58371" name="Rectangle 3"/>
          <p:cNvSpPr>
            <a:spLocks noGrp="1" noChangeArrowheads="1"/>
          </p:cNvSpPr>
          <p:nvPr>
            <p:ph type="body" idx="1"/>
          </p:nvPr>
        </p:nvSpPr>
        <p:spPr>
          <a:xfrm>
            <a:off x="457200" y="1828800"/>
            <a:ext cx="8458200" cy="4876800"/>
          </a:xfrm>
        </p:spPr>
        <p:txBody>
          <a:bodyPr>
            <a:normAutofit fontScale="92500" lnSpcReduction="20000"/>
          </a:bodyPr>
          <a:lstStyle/>
          <a:p>
            <a:pPr eaLnBrk="1" hangingPunct="1">
              <a:lnSpc>
                <a:spcPct val="90000"/>
              </a:lnSpc>
              <a:defRPr/>
            </a:pPr>
            <a:r>
              <a:rPr kumimoji="1" lang="en-GB" sz="2800" dirty="0" smtClean="0">
                <a:ea typeface="+mn-ea"/>
                <a:cs typeface="+mn-cs"/>
              </a:rPr>
              <a:t>Occurs because the velocity of an electromagnetic wave is a function of the density of the medium through which it travels</a:t>
            </a:r>
          </a:p>
          <a:p>
            <a:pPr lvl="1" eaLnBrk="1" hangingPunct="1">
              <a:lnSpc>
                <a:spcPct val="90000"/>
              </a:lnSpc>
              <a:buSzPct val="100000"/>
              <a:buFont typeface="Arial"/>
              <a:buChar char="•"/>
              <a:defRPr/>
            </a:pPr>
            <a:r>
              <a:rPr kumimoji="1" lang="en-GB" sz="2400" dirty="0" smtClean="0"/>
              <a:t>3 </a:t>
            </a:r>
            <a:r>
              <a:rPr kumimoji="1" lang="en-GB" sz="2400" dirty="0"/>
              <a:t>x 10</a:t>
            </a:r>
            <a:r>
              <a:rPr kumimoji="1" lang="en-GB" sz="2400" baseline="30000" dirty="0"/>
              <a:t>8</a:t>
            </a:r>
            <a:r>
              <a:rPr kumimoji="1" lang="en-GB" sz="2400" dirty="0"/>
              <a:t> m/s in</a:t>
            </a:r>
            <a:r>
              <a:rPr kumimoji="1" lang="en-GB" sz="2400" dirty="0" smtClean="0"/>
              <a:t> a vacuum</a:t>
            </a:r>
            <a:r>
              <a:rPr kumimoji="1" lang="en-GB" sz="2400" dirty="0"/>
              <a:t>, less in anything else</a:t>
            </a:r>
            <a:endParaRPr kumimoji="1" lang="en-GB" sz="2400" dirty="0" smtClean="0"/>
          </a:p>
          <a:p>
            <a:pPr eaLnBrk="1" hangingPunct="1">
              <a:lnSpc>
                <a:spcPct val="90000"/>
              </a:lnSpc>
              <a:defRPr/>
            </a:pPr>
            <a:r>
              <a:rPr kumimoji="1" lang="en-GB" sz="2800" dirty="0" smtClean="0">
                <a:ea typeface="+mn-ea"/>
                <a:cs typeface="+mn-cs"/>
              </a:rPr>
              <a:t>The speed </a:t>
            </a:r>
            <a:r>
              <a:rPr kumimoji="1" lang="en-GB" sz="2800" dirty="0">
                <a:ea typeface="+mn-ea"/>
                <a:cs typeface="+mn-cs"/>
              </a:rPr>
              <a:t>changes</a:t>
            </a:r>
            <a:r>
              <a:rPr kumimoji="1" lang="en-GB" sz="2800" dirty="0" smtClean="0">
                <a:ea typeface="+mn-ea"/>
                <a:cs typeface="+mn-cs"/>
              </a:rPr>
              <a:t> with movement between a medium of one density to a medium of another density</a:t>
            </a:r>
          </a:p>
          <a:p>
            <a:pPr eaLnBrk="1" hangingPunct="1">
              <a:lnSpc>
                <a:spcPct val="90000"/>
              </a:lnSpc>
              <a:defRPr/>
            </a:pPr>
            <a:r>
              <a:rPr kumimoji="1" lang="en-GB" sz="2800" dirty="0">
                <a:ea typeface="+mn-ea"/>
                <a:cs typeface="+mn-cs"/>
              </a:rPr>
              <a:t>I</a:t>
            </a:r>
            <a:r>
              <a:rPr kumimoji="1" lang="en-GB" sz="2800" dirty="0" smtClean="0">
                <a:ea typeface="+mn-ea"/>
                <a:cs typeface="+mn-cs"/>
              </a:rPr>
              <a:t>ndex </a:t>
            </a:r>
            <a:r>
              <a:rPr kumimoji="1" lang="en-GB" sz="2800" dirty="0">
                <a:ea typeface="+mn-ea"/>
                <a:cs typeface="+mn-cs"/>
              </a:rPr>
              <a:t>of refraction (refractive index</a:t>
            </a:r>
            <a:r>
              <a:rPr kumimoji="1" lang="en-GB" sz="2800" dirty="0" smtClean="0">
                <a:ea typeface="+mn-ea"/>
                <a:cs typeface="+mn-cs"/>
              </a:rPr>
              <a:t>)</a:t>
            </a:r>
          </a:p>
          <a:p>
            <a:pPr lvl="1" eaLnBrk="1" hangingPunct="1">
              <a:lnSpc>
                <a:spcPct val="90000"/>
              </a:lnSpc>
              <a:defRPr/>
            </a:pPr>
            <a:r>
              <a:rPr kumimoji="1" lang="en-GB" sz="2400" dirty="0" smtClean="0">
                <a:ea typeface="+mn-ea"/>
                <a:cs typeface="+mn-cs"/>
              </a:rPr>
              <a:t>The sine of the angle of incidence divided by the sine of the angle of refraction</a:t>
            </a:r>
          </a:p>
          <a:p>
            <a:pPr lvl="1" eaLnBrk="1" hangingPunct="1">
              <a:lnSpc>
                <a:spcPct val="90000"/>
              </a:lnSpc>
              <a:defRPr/>
            </a:pPr>
            <a:r>
              <a:rPr kumimoji="1" lang="en-GB" sz="2400" dirty="0" smtClean="0">
                <a:ea typeface="+mn-ea"/>
                <a:cs typeface="+mn-cs"/>
              </a:rPr>
              <a:t>Is also equal to the ratio of the respective velocities in the two media </a:t>
            </a:r>
          </a:p>
          <a:p>
            <a:pPr lvl="1" eaLnBrk="1" hangingPunct="1">
              <a:lnSpc>
                <a:spcPct val="90000"/>
              </a:lnSpc>
              <a:defRPr/>
            </a:pPr>
            <a:r>
              <a:rPr kumimoji="1" lang="en-GB" sz="2400" dirty="0" smtClean="0"/>
              <a:t>Varies </a:t>
            </a:r>
            <a:r>
              <a:rPr kumimoji="1" lang="en-GB" sz="2400" dirty="0"/>
              <a:t>with wavelength</a:t>
            </a:r>
            <a:endParaRPr kumimoji="1" lang="en-GB" sz="2400" dirty="0" smtClean="0"/>
          </a:p>
          <a:p>
            <a:pPr eaLnBrk="1" hangingPunct="1">
              <a:lnSpc>
                <a:spcPct val="90000"/>
              </a:lnSpc>
              <a:defRPr/>
            </a:pPr>
            <a:r>
              <a:rPr kumimoji="1" lang="en-GB" sz="2800" dirty="0" smtClean="0">
                <a:ea typeface="+mn-ea"/>
                <a:cs typeface="+mn-cs"/>
              </a:rPr>
              <a:t>Gradual bending</a:t>
            </a:r>
          </a:p>
          <a:p>
            <a:pPr lvl="1" eaLnBrk="1" hangingPunct="1">
              <a:lnSpc>
                <a:spcPct val="90000"/>
              </a:lnSpc>
              <a:defRPr/>
            </a:pPr>
            <a:r>
              <a:rPr kumimoji="1" lang="en-GB" sz="2400" dirty="0"/>
              <a:t>D</a:t>
            </a:r>
            <a:r>
              <a:rPr kumimoji="1" lang="en-GB" sz="2400" dirty="0" smtClean="0"/>
              <a:t>ensity </a:t>
            </a:r>
            <a:r>
              <a:rPr kumimoji="1" lang="en-GB" sz="2400" dirty="0"/>
              <a:t>of atmosphere decreases with </a:t>
            </a:r>
            <a:r>
              <a:rPr kumimoji="1" lang="en-GB" sz="2400" dirty="0" smtClean="0"/>
              <a:t>height, resulting </a:t>
            </a:r>
            <a:r>
              <a:rPr kumimoji="1" lang="en-GB" sz="2400" dirty="0"/>
              <a:t>in bending</a:t>
            </a:r>
            <a:r>
              <a:rPr kumimoji="1" lang="en-GB" sz="2400" dirty="0" smtClean="0"/>
              <a:t> of radio waves toward the earth</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l="5455" t="14118" r="9091" b="35294"/>
          <a:stretch>
            <a:fillRect/>
          </a:stretch>
        </p:blipFill>
        <p:spPr>
          <a:xfrm>
            <a:off x="364581" y="1371599"/>
            <a:ext cx="8398419" cy="3841891"/>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kumimoji="1" lang="en-GB" dirty="0" smtClean="0">
                <a:ea typeface="+mj-ea"/>
                <a:cs typeface="+mj-cs"/>
              </a:rPr>
              <a:t>Line-of-Sight Transmission</a:t>
            </a:r>
            <a:endParaRPr kumimoji="1" lang="en-GB" dirty="0">
              <a:ea typeface="+mj-ea"/>
              <a:cs typeface="+mj-cs"/>
            </a:endParaRPr>
          </a:p>
        </p:txBody>
      </p:sp>
      <p:graphicFrame>
        <p:nvGraphicFramePr>
          <p:cNvPr id="4" name="Diagram 3"/>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185478837"/>
              </p:ext>
            </p:extLst>
          </p:nvPr>
        </p:nvGraphicFramePr>
        <p:xfrm>
          <a:off x="457200" y="1371600"/>
          <a:ext cx="8229600" cy="475932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9091" b="14545"/>
          <a:stretch>
            <a:fillRect/>
          </a:stretch>
        </p:blipFill>
        <p:spPr>
          <a:xfrm>
            <a:off x="1524000" y="304800"/>
            <a:ext cx="6245404" cy="6171874"/>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l="8235" t="11818" r="7059" b="19091"/>
          <a:stretch>
            <a:fillRect/>
          </a:stretch>
        </p:blipFill>
        <p:spPr>
          <a:xfrm>
            <a:off x="1676400" y="304800"/>
            <a:ext cx="5912002" cy="6240503"/>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990600" y="0"/>
            <a:ext cx="7010400" cy="16002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fontScale="92500"/>
          </a:bodyPr>
          <a:lstStyle/>
          <a:p>
            <a:pPr eaLnBrk="1" hangingPunct="1"/>
            <a:r>
              <a:rPr lang="en-US" dirty="0" smtClean="0"/>
              <a:t>Guided transmission media</a:t>
            </a:r>
          </a:p>
          <a:p>
            <a:pPr lvl="1" eaLnBrk="1" hangingPunct="1"/>
            <a:r>
              <a:rPr lang="en-US" dirty="0" smtClean="0"/>
              <a:t>Twisted pair</a:t>
            </a:r>
          </a:p>
          <a:p>
            <a:pPr lvl="1" eaLnBrk="1" hangingPunct="1"/>
            <a:r>
              <a:rPr lang="en-US" dirty="0" smtClean="0"/>
              <a:t>Coaxial cable</a:t>
            </a:r>
          </a:p>
          <a:p>
            <a:pPr lvl="1" eaLnBrk="1" hangingPunct="1"/>
            <a:r>
              <a:rPr lang="en-US" dirty="0" smtClean="0"/>
              <a:t>Optical fiber</a:t>
            </a:r>
          </a:p>
          <a:p>
            <a:pPr eaLnBrk="1" hangingPunct="1"/>
            <a:r>
              <a:rPr lang="en-US" dirty="0" smtClean="0"/>
              <a:t>Wireless transmission</a:t>
            </a:r>
          </a:p>
          <a:p>
            <a:pPr lvl="1" eaLnBrk="1" hangingPunct="1"/>
            <a:r>
              <a:rPr lang="en-US" dirty="0" smtClean="0"/>
              <a:t>Antennas</a:t>
            </a:r>
          </a:p>
          <a:p>
            <a:pPr lvl="1" eaLnBrk="1" hangingPunct="1"/>
            <a:r>
              <a:rPr lang="en-US" dirty="0" smtClean="0"/>
              <a:t>Terrestrial microwave</a:t>
            </a:r>
          </a:p>
          <a:p>
            <a:pPr lvl="1" eaLnBrk="1" hangingPunct="1"/>
            <a:r>
              <a:rPr lang="en-US" dirty="0" smtClean="0"/>
              <a:t>Satellite microwave</a:t>
            </a:r>
          </a:p>
          <a:p>
            <a:pPr lvl="1" eaLnBrk="1" hangingPunct="1"/>
            <a:r>
              <a:rPr lang="en-US" dirty="0" smtClean="0"/>
              <a:t>Broadcast radio</a:t>
            </a:r>
          </a:p>
          <a:p>
            <a:pPr lvl="1" eaLnBrk="1" hangingPunct="1"/>
            <a:r>
              <a:rPr lang="en-US" dirty="0" smtClean="0"/>
              <a:t>Infrared </a:t>
            </a:r>
            <a:endParaRPr lang="en-AU" dirty="0" smtClean="0"/>
          </a:p>
        </p:txBody>
      </p:sp>
      <p:sp>
        <p:nvSpPr>
          <p:cNvPr id="5" name="Content Placeholder 4"/>
          <p:cNvSpPr>
            <a:spLocks noGrp="1"/>
          </p:cNvSpPr>
          <p:nvPr>
            <p:ph sz="half" idx="2"/>
          </p:nvPr>
        </p:nvSpPr>
        <p:spPr>
          <a:xfrm>
            <a:off x="4648200" y="1676400"/>
            <a:ext cx="4038600" cy="5029200"/>
          </a:xfrm>
        </p:spPr>
        <p:txBody>
          <a:bodyPr>
            <a:normAutofit fontScale="92500"/>
          </a:bodyPr>
          <a:lstStyle/>
          <a:p>
            <a:pPr eaLnBrk="1" hangingPunct="1"/>
            <a:r>
              <a:rPr lang="en-US" dirty="0" smtClean="0"/>
              <a:t>Wireless propagation</a:t>
            </a:r>
          </a:p>
          <a:p>
            <a:pPr lvl="1" eaLnBrk="1" hangingPunct="1"/>
            <a:r>
              <a:rPr lang="en-US" dirty="0" smtClean="0"/>
              <a:t>Ground wave propagation</a:t>
            </a:r>
          </a:p>
          <a:p>
            <a:pPr lvl="1" eaLnBrk="1" hangingPunct="1"/>
            <a:r>
              <a:rPr lang="en-US" dirty="0" smtClean="0"/>
              <a:t>Sky wave propagation</a:t>
            </a:r>
          </a:p>
          <a:p>
            <a:pPr lvl="1" eaLnBrk="1" hangingPunct="1"/>
            <a:r>
              <a:rPr lang="en-US" dirty="0" smtClean="0"/>
              <a:t>Line-of-sight propagation</a:t>
            </a:r>
          </a:p>
          <a:p>
            <a:pPr eaLnBrk="1" hangingPunct="1"/>
            <a:r>
              <a:rPr lang="en-US" dirty="0" smtClean="0"/>
              <a:t>Line-of-sight transmission</a:t>
            </a:r>
          </a:p>
          <a:p>
            <a:pPr lvl="1" eaLnBrk="1" hangingPunct="1"/>
            <a:r>
              <a:rPr lang="en-US" dirty="0" smtClean="0"/>
              <a:t>Free space loss</a:t>
            </a:r>
          </a:p>
          <a:p>
            <a:pPr lvl="1" eaLnBrk="1" hangingPunct="1"/>
            <a:r>
              <a:rPr lang="en-US" dirty="0" smtClean="0"/>
              <a:t>Atmospheric absorption</a:t>
            </a:r>
          </a:p>
          <a:p>
            <a:pPr lvl="1" eaLnBrk="1" hangingPunct="1"/>
            <a:r>
              <a:rPr lang="en-US" dirty="0" smtClean="0"/>
              <a:t>Multipath</a:t>
            </a:r>
          </a:p>
          <a:p>
            <a:pPr lvl="1" eaLnBrk="1" hangingPunct="1"/>
            <a:r>
              <a:rPr lang="en-US" dirty="0" smtClean="0"/>
              <a:t>Refraction </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0000" b="13636"/>
          <a:stretch>
            <a:fillRect/>
          </a:stretch>
        </p:blipFill>
        <p:spPr>
          <a:xfrm>
            <a:off x="914400" y="304800"/>
            <a:ext cx="7397038" cy="6352729"/>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38020" name="Rectangle 1156"/>
          <p:cNvSpPr>
            <a:spLocks noGrp="1" noChangeArrowheads="1"/>
          </p:cNvSpPr>
          <p:nvPr>
            <p:ph type="title"/>
          </p:nvPr>
        </p:nvSpPr>
        <p:spPr>
          <a:xfrm>
            <a:off x="0" y="762000"/>
            <a:ext cx="9144000" cy="1627187"/>
          </a:xfrm>
        </p:spPr>
        <p:txBody>
          <a:bodyPr/>
          <a:lstStyle/>
          <a:p>
            <a:pPr eaLnBrk="1" hangingPunct="1">
              <a:defRPr/>
            </a:pPr>
            <a:r>
              <a:rPr lang="en-US" dirty="0" smtClean="0"/>
              <a:t>Table 4.1   </a:t>
            </a:r>
            <a:br>
              <a:rPr lang="en-US" dirty="0" smtClean="0"/>
            </a:br>
            <a:r>
              <a:rPr lang="en-US" sz="2000" dirty="0" smtClean="0"/>
              <a:t/>
            </a:r>
            <a:br>
              <a:rPr lang="en-US" sz="2000" dirty="0" smtClean="0"/>
            </a:br>
            <a:r>
              <a:rPr lang="en-US" sz="3600" dirty="0" smtClean="0"/>
              <a:t>Point-to-Point Transmission Characteristics of Guided Media</a:t>
            </a:r>
            <a:r>
              <a:rPr lang="en-US" dirty="0" smtClean="0"/>
              <a:t/>
            </a:r>
            <a:br>
              <a:rPr lang="en-US" dirty="0" smtClean="0"/>
            </a:br>
            <a:r>
              <a:rPr kumimoji="1" lang="en-US" dirty="0" smtClean="0">
                <a:ea typeface="+mj-ea"/>
                <a:cs typeface="+mj-cs"/>
              </a:rPr>
              <a:t> </a:t>
            </a:r>
            <a:endParaRPr kumimoji="1" lang="en-GB" dirty="0">
              <a:ea typeface="+mj-ea"/>
              <a:cs typeface="+mj-cs"/>
            </a:endParaRPr>
          </a:p>
        </p:txBody>
      </p:sp>
      <p:sp>
        <p:nvSpPr>
          <p:cNvPr id="27651" name="Rectangle 1029"/>
          <p:cNvSpPr>
            <a:spLocks noChangeArrowheads="1"/>
          </p:cNvSpPr>
          <p:nvPr/>
        </p:nvSpPr>
        <p:spPr bwMode="auto">
          <a:xfrm>
            <a:off x="3175" y="1325563"/>
            <a:ext cx="9144000" cy="639762"/>
          </a:xfrm>
          <a:prstGeom prst="rect">
            <a:avLst/>
          </a:prstGeom>
          <a:noFill/>
          <a:ln w="9525">
            <a:noFill/>
            <a:miter lim="800000"/>
            <a:headEnd/>
            <a:tailEnd/>
          </a:ln>
        </p:spPr>
        <p:txBody>
          <a:bodyPr lIns="90000" tIns="46800" rIns="90000" bIns="46800">
            <a:prstTxWarp prst="textNoShape">
              <a:avLst/>
            </a:prstTxWarp>
            <a:spAutoFit/>
          </a:bodyPr>
          <a:lstStyle/>
          <a:p>
            <a:r>
              <a:rPr lang="en-US" sz="1200" dirty="0">
                <a:latin typeface="Times" pitchFamily="-110" charset="0"/>
                <a:ea typeface="Times New Roman" pitchFamily="-110" charset="0"/>
                <a:cs typeface="Times New Roman" pitchFamily="-110" charset="0"/>
              </a:rPr>
              <a:t> </a:t>
            </a:r>
          </a:p>
          <a:p>
            <a:endParaRPr lang="en-US" dirty="0"/>
          </a:p>
        </p:txBody>
      </p:sp>
      <p:pic>
        <p:nvPicPr>
          <p:cNvPr id="130" name="Picture 129"/>
          <p:cNvPicPr>
            <a:picLocks noChangeAspect="1"/>
          </p:cNvPicPr>
          <p:nvPr/>
        </p:nvPicPr>
        <p:blipFill>
          <a:blip r:embed="rId3"/>
          <a:stretch>
            <a:fillRect/>
          </a:stretch>
        </p:blipFill>
        <p:spPr>
          <a:xfrm>
            <a:off x="457200" y="2667000"/>
            <a:ext cx="8386119" cy="3232150"/>
          </a:xfrm>
          <a:prstGeom prst="rect">
            <a:avLst/>
          </a:prstGeom>
        </p:spPr>
      </p:pic>
      <p:sp>
        <p:nvSpPr>
          <p:cNvPr id="131" name="TextBox 130"/>
          <p:cNvSpPr txBox="1"/>
          <p:nvPr/>
        </p:nvSpPr>
        <p:spPr>
          <a:xfrm>
            <a:off x="482600" y="6223000"/>
            <a:ext cx="3514153" cy="461665"/>
          </a:xfrm>
          <a:prstGeom prst="rect">
            <a:avLst/>
          </a:prstGeom>
          <a:noFill/>
        </p:spPr>
        <p:txBody>
          <a:bodyPr wrap="none" rtlCol="0">
            <a:spAutoFit/>
          </a:bodyPr>
          <a:lstStyle/>
          <a:p>
            <a:r>
              <a:rPr lang="en-US" dirty="0" smtClean="0"/>
              <a:t>THz = terahertz = 10</a:t>
            </a:r>
            <a:r>
              <a:rPr lang="en-US" baseline="30000" dirty="0" smtClean="0"/>
              <a:t>12</a:t>
            </a:r>
            <a:r>
              <a:rPr lang="en-US" dirty="0" smtClean="0"/>
              <a:t> Hz </a:t>
            </a:r>
            <a:endParaRPr lang="en-US" dirty="0"/>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t="3636" b="3636"/>
          <a:stretch>
            <a:fillRect/>
          </a:stretch>
        </p:blipFill>
        <p:spPr>
          <a:xfrm>
            <a:off x="1922318" y="249415"/>
            <a:ext cx="5299364" cy="6359169"/>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Twisted Pair</a:t>
            </a:r>
          </a:p>
        </p:txBody>
      </p:sp>
      <p:pic>
        <p:nvPicPr>
          <p:cNvPr id="29699" name="Picture 7" descr="Z-Guided Media                                                 00282829  Mnementh                      BEAE7A2F:"/>
          <p:cNvPicPr>
            <a:picLocks noChangeAspect="1" noChangeArrowheads="1"/>
          </p:cNvPicPr>
          <p:nvPr/>
        </p:nvPicPr>
        <p:blipFill>
          <a:blip r:embed="rId3">
            <a:lum/>
            <a:alphaModFix/>
          </a:blip>
          <a:srcRect b="78751"/>
          <a:stretch>
            <a:fillRect/>
          </a:stretch>
        </p:blipFill>
        <p:spPr bwMode="auto">
          <a:xfrm>
            <a:off x="762000" y="1066800"/>
            <a:ext cx="7772400" cy="2138363"/>
          </a:xfrm>
          <a:prstGeom prst="rect">
            <a:avLst/>
          </a:prstGeom>
          <a:noFill/>
          <a:ln w="9525">
            <a:noFill/>
            <a:miter lim="800000"/>
            <a:headEnd/>
            <a:tailEnd/>
          </a:ln>
        </p:spPr>
      </p:pic>
      <p:sp>
        <p:nvSpPr>
          <p:cNvPr id="6" name="TextBox 5"/>
          <p:cNvSpPr txBox="1"/>
          <p:nvPr/>
        </p:nvSpPr>
        <p:spPr>
          <a:xfrm>
            <a:off x="152400" y="3581400"/>
            <a:ext cx="8991600" cy="3046988"/>
          </a:xfrm>
          <a:prstGeom prst="rect">
            <a:avLst/>
          </a:prstGeom>
          <a:noFill/>
        </p:spPr>
        <p:txBody>
          <a:bodyPr>
            <a:spAutoFit/>
          </a:bodyPr>
          <a:lstStyle/>
          <a:p>
            <a:pPr algn="ctr">
              <a:defRPr/>
            </a:pPr>
            <a:r>
              <a:rPr kumimoji="1" lang="en-US" b="1" dirty="0">
                <a:solidFill>
                  <a:schemeClr val="tx2"/>
                </a:solidFill>
                <a:effectLst>
                  <a:outerShdw blurRad="38100" dist="38100" dir="2700000" algn="tl">
                    <a:srgbClr val="000000"/>
                  </a:outerShdw>
                </a:effectLst>
                <a:latin typeface="+mj-lt"/>
                <a:ea typeface="+mj-ea"/>
                <a:cs typeface="+mj-cs"/>
              </a:rPr>
              <a:t>Twisted pair is the least expensive and most widely used guided transmission </a:t>
            </a:r>
            <a:r>
              <a:rPr kumimoji="1" lang="en-US" b="1" dirty="0" smtClean="0">
                <a:solidFill>
                  <a:schemeClr val="tx2"/>
                </a:solidFill>
                <a:effectLst>
                  <a:outerShdw blurRad="38100" dist="38100" dir="2700000" algn="tl">
                    <a:srgbClr val="000000"/>
                  </a:outerShdw>
                </a:effectLst>
                <a:latin typeface="+mj-lt"/>
                <a:ea typeface="+mj-ea"/>
                <a:cs typeface="+mj-cs"/>
              </a:rPr>
              <a:t>medium</a:t>
            </a:r>
          </a:p>
          <a:p>
            <a:pPr algn="ctr">
              <a:defRPr/>
            </a:pPr>
            <a:endParaRPr kumimoji="1" lang="en-US"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sz="2000" b="1" dirty="0"/>
              <a:t> </a:t>
            </a:r>
            <a:r>
              <a:rPr lang="en-US" sz="2000" b="1" dirty="0" smtClean="0"/>
              <a:t>	</a:t>
            </a:r>
            <a:r>
              <a:rPr lang="en-US" sz="2000" b="1" dirty="0">
                <a:solidFill>
                  <a:schemeClr val="tx2"/>
                </a:solidFill>
                <a:latin typeface="+mn-lt"/>
              </a:rPr>
              <a:t>C</a:t>
            </a:r>
            <a:r>
              <a:rPr lang="en-US" sz="2000" b="1" dirty="0" smtClean="0">
                <a:solidFill>
                  <a:schemeClr val="tx2"/>
                </a:solidFill>
                <a:latin typeface="+mn-lt"/>
              </a:rPr>
              <a:t>onsists </a:t>
            </a:r>
            <a:r>
              <a:rPr lang="en-US" sz="2000" b="1" dirty="0">
                <a:solidFill>
                  <a:schemeClr val="tx2"/>
                </a:solidFill>
                <a:latin typeface="+mn-lt"/>
              </a:rPr>
              <a:t>of two insulated copper wires arranged in a regular</a:t>
            </a:r>
            <a:r>
              <a:rPr lang="en-US" sz="2000" b="1" dirty="0" smtClean="0">
                <a:solidFill>
                  <a:schemeClr val="tx2"/>
                </a:solidFill>
                <a:latin typeface="+mn-lt"/>
              </a:rPr>
              <a:t> 	spiral pattern</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A </a:t>
            </a:r>
            <a:r>
              <a:rPr lang="en-US" sz="2000" b="1" dirty="0">
                <a:solidFill>
                  <a:schemeClr val="tx2"/>
                </a:solidFill>
                <a:latin typeface="+mn-lt"/>
              </a:rPr>
              <a:t>wire pair acts as a single communication link</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Pairs </a:t>
            </a:r>
            <a:r>
              <a:rPr lang="en-US" sz="2000" b="1" dirty="0">
                <a:solidFill>
                  <a:schemeClr val="tx2"/>
                </a:solidFill>
                <a:latin typeface="+mn-lt"/>
              </a:rPr>
              <a:t>are bundled together into a cable</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Most </a:t>
            </a:r>
            <a:r>
              <a:rPr lang="en-US" sz="2000" b="1" dirty="0">
                <a:solidFill>
                  <a:schemeClr val="tx2"/>
                </a:solidFill>
                <a:latin typeface="+mn-lt"/>
              </a:rPr>
              <a:t>commonly used in the telephone network and for</a:t>
            </a:r>
            <a:r>
              <a:rPr lang="en-US" sz="2000" b="1" dirty="0" smtClean="0">
                <a:solidFill>
                  <a:schemeClr val="tx2"/>
                </a:solidFill>
                <a:latin typeface="+mn-lt"/>
              </a:rPr>
              <a:t> 	communications within </a:t>
            </a:r>
            <a:r>
              <a:rPr lang="en-US" sz="2000" b="1" dirty="0">
                <a:solidFill>
                  <a:schemeClr val="tx2"/>
                </a:solidFill>
                <a:latin typeface="+mn-lt"/>
              </a:rPr>
              <a:t>buildings</a:t>
            </a:r>
          </a:p>
        </p:txBody>
      </p:sp>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7" name="Picture 6" descr="f3.pdf"/>
          <p:cNvPicPr>
            <a:picLocks noChangeAspect="1"/>
          </p:cNvPicPr>
          <p:nvPr/>
        </p:nvPicPr>
        <p:blipFill>
          <a:blip r:embed="rId3"/>
          <a:srcRect l="1818" t="2353" r="2727" b="3529"/>
          <a:stretch>
            <a:fillRect/>
          </a:stretch>
        </p:blipFill>
        <p:spPr>
          <a:xfrm>
            <a:off x="295842" y="161396"/>
            <a:ext cx="8471618" cy="6454531"/>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16683</TotalTime>
  <Words>12319</Words>
  <Application>Microsoft Macintosh PowerPoint</Application>
  <PresentationFormat>On-screen Show (4:3)</PresentationFormat>
  <Paragraphs>770</Paragraphs>
  <Slides>49</Slides>
  <Notes>49</Notes>
  <HiddenSlides>0</HiddenSlides>
  <MMClips>0</MMClips>
  <ScaleCrop>false</ScaleCrop>
  <HeadingPairs>
    <vt:vector size="8" baseType="variant">
      <vt:variant>
        <vt:lpstr>Design Template</vt:lpstr>
      </vt:variant>
      <vt:variant>
        <vt:i4>2</vt:i4>
      </vt:variant>
      <vt:variant>
        <vt:lpstr>Links</vt:lpstr>
      </vt:variant>
      <vt:variant>
        <vt:i4>2</vt:i4>
      </vt:variant>
      <vt:variant>
        <vt:lpstr>Embedded OLE Servers</vt:lpstr>
      </vt:variant>
      <vt:variant>
        <vt:i4>1</vt:i4>
      </vt:variant>
      <vt:variant>
        <vt:lpstr>Slide Titles</vt:lpstr>
      </vt:variant>
      <vt:variant>
        <vt:i4>49</vt:i4>
      </vt:variant>
    </vt:vector>
  </HeadingPairs>
  <TitlesOfParts>
    <vt:vector size="54" baseType="lpstr">
      <vt:lpstr>01-Overview</vt:lpstr>
      <vt:lpstr>ch01</vt:lpstr>
      <vt:lpstr>!OLE_LINK2</vt:lpstr>
      <vt:lpstr>mclaughlinkl:Desktop:DCC10e-PPT-TestBank:DCC10e-Tables:T04-Media.doc!OLE_LINK2</vt:lpstr>
      <vt:lpstr>Document</vt:lpstr>
      <vt:lpstr>Data and Computer Communications</vt:lpstr>
      <vt:lpstr>Transmission Media</vt:lpstr>
      <vt:lpstr>Slide 3</vt:lpstr>
      <vt:lpstr>Design Factors Determining Data Rate and Distance</vt:lpstr>
      <vt:lpstr>Slide 5</vt:lpstr>
      <vt:lpstr>Table 4.1     Point-to-Point Transmission Characteristics of Guided Media  </vt:lpstr>
      <vt:lpstr>Slide 7</vt:lpstr>
      <vt:lpstr>Twisted Pair</vt:lpstr>
      <vt:lpstr>Slide 9</vt:lpstr>
      <vt:lpstr>Unshielded and Shielded Twisted Pair</vt:lpstr>
      <vt:lpstr>Slide 11</vt:lpstr>
      <vt:lpstr>Near-End Crosstalk  (NEXT)</vt:lpstr>
      <vt:lpstr>Slide 13</vt:lpstr>
      <vt:lpstr>Slide 14</vt:lpstr>
      <vt:lpstr>Coaxial Cable</vt:lpstr>
      <vt:lpstr>Coaxial Cable - Transmission Characteristics</vt:lpstr>
      <vt:lpstr>Slide 17</vt:lpstr>
      <vt:lpstr>Optical Fiber</vt:lpstr>
      <vt:lpstr>Optical Fiber - Benefits</vt:lpstr>
      <vt:lpstr>Categories of Application</vt:lpstr>
      <vt:lpstr>Slide 21</vt:lpstr>
      <vt:lpstr>Slide 22</vt:lpstr>
      <vt:lpstr>Table 4.3  Frequency Utilization for Fiber Applications </vt:lpstr>
      <vt:lpstr>Attenuation in Guided Media</vt:lpstr>
      <vt:lpstr>Wireless Transmission Frequencies</vt:lpstr>
      <vt:lpstr>Antennas</vt:lpstr>
      <vt:lpstr>Radiation Pattern</vt:lpstr>
      <vt:lpstr>Slide 28</vt:lpstr>
      <vt:lpstr>Antenna Gain</vt:lpstr>
      <vt:lpstr>Terrestrial Microwave</vt:lpstr>
      <vt:lpstr>Terrestrial Microwave Applications</vt:lpstr>
      <vt:lpstr> Table 4.4  Typical Digital Microwave Performance </vt:lpstr>
      <vt:lpstr>Satellite Microwave</vt:lpstr>
      <vt:lpstr>Slide 34</vt:lpstr>
      <vt:lpstr>Satellite Microwave Applications</vt:lpstr>
      <vt:lpstr>Slide 36</vt:lpstr>
      <vt:lpstr>Transmission Characteristics</vt:lpstr>
      <vt:lpstr>Broadcast Radio</vt:lpstr>
      <vt:lpstr>Infrared</vt:lpstr>
      <vt:lpstr>  Table 4.5  Frequency Bands</vt:lpstr>
      <vt:lpstr>Slide 41</vt:lpstr>
      <vt:lpstr>Slide 42</vt:lpstr>
      <vt:lpstr>Slide 43</vt:lpstr>
      <vt:lpstr>Refraction</vt:lpstr>
      <vt:lpstr>Slide 45</vt:lpstr>
      <vt:lpstr>Line-of-Sight Transmission</vt:lpstr>
      <vt:lpstr>Slide 47</vt:lpstr>
      <vt:lpstr>Slide 48</vt:lpstr>
      <vt:lpstr>Summary</vt:lpstr>
    </vt:vector>
  </TitlesOfParts>
  <Manager>School of IT&amp;EE, UNSW@ADFA, Australia</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William Stallings, Data and Computer Communications, 8/e </dc:title>
  <dc:subject>Lecture Slides</dc:subject>
  <dc:creator>Dr Lawrie Brown</dc:creator>
  <cp:keywords/>
  <dc:description/>
  <cp:lastModifiedBy>Kevin McLaughlin</cp:lastModifiedBy>
  <cp:revision>118</cp:revision>
  <dcterms:created xsi:type="dcterms:W3CDTF">2013-09-17T02:47:14Z</dcterms:created>
  <dcterms:modified xsi:type="dcterms:W3CDTF">2013-09-17T13:57:35Z</dcterms:modified>
  <cp:category/>
</cp:coreProperties>
</file>