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68" r:id="rId3"/>
    <p:sldId id="269" r:id="rId4"/>
    <p:sldId id="312" r:id="rId5"/>
    <p:sldId id="277" r:id="rId6"/>
    <p:sldId id="278" r:id="rId7"/>
    <p:sldId id="279" r:id="rId8"/>
    <p:sldId id="282" r:id="rId9"/>
    <p:sldId id="283" r:id="rId10"/>
    <p:sldId id="284" r:id="rId11"/>
    <p:sldId id="285" r:id="rId12"/>
    <p:sldId id="286" r:id="rId13"/>
    <p:sldId id="287" r:id="rId14"/>
    <p:sldId id="288" r:id="rId15"/>
    <p:sldId id="289" r:id="rId16"/>
    <p:sldId id="290" r:id="rId17"/>
    <p:sldId id="291" r:id="rId18"/>
    <p:sldId id="292" r:id="rId19"/>
    <p:sldId id="295" r:id="rId20"/>
    <p:sldId id="280" r:id="rId21"/>
    <p:sldId id="281" r:id="rId22"/>
    <p:sldId id="293" r:id="rId23"/>
    <p:sldId id="294" r:id="rId24"/>
    <p:sldId id="296" r:id="rId25"/>
    <p:sldId id="299" r:id="rId26"/>
    <p:sldId id="297" r:id="rId27"/>
    <p:sldId id="298" r:id="rId28"/>
    <p:sldId id="300" r:id="rId29"/>
    <p:sldId id="301" r:id="rId30"/>
    <p:sldId id="302" r:id="rId31"/>
    <p:sldId id="303" r:id="rId32"/>
    <p:sldId id="304" r:id="rId33"/>
    <p:sldId id="307" r:id="rId34"/>
    <p:sldId id="308" r:id="rId35"/>
    <p:sldId id="309" r:id="rId36"/>
    <p:sldId id="305" r:id="rId37"/>
    <p:sldId id="306" r:id="rId38"/>
    <p:sldId id="310" r:id="rId39"/>
    <p:sldId id="311" r:id="rId40"/>
    <p:sldId id="313" r:id="rId41"/>
    <p:sldId id="314" r:id="rId42"/>
    <p:sldId id="316" r:id="rId43"/>
    <p:sldId id="315" r:id="rId44"/>
    <p:sldId id="317" r:id="rId45"/>
    <p:sldId id="318" r:id="rId46"/>
    <p:sldId id="319" r:id="rId47"/>
    <p:sldId id="271" r:id="rId48"/>
    <p:sldId id="272" r:id="rId49"/>
    <p:sldId id="273" r:id="rId50"/>
    <p:sldId id="274" r:id="rId51"/>
    <p:sldId id="275" r:id="rId52"/>
    <p:sldId id="267" r:id="rId53"/>
    <p:sldId id="266" r:id="rId54"/>
    <p:sldId id="265" r:id="rId55"/>
    <p:sldId id="26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6DC4D-924A-4699-8625-EA7237178408}" type="datetimeFigureOut">
              <a:rPr lang="en-US" smtClean="0"/>
              <a:t>1/21/2021</a:t>
            </a:fld>
            <a:endParaRPr lang="en-US"/>
          </a:p>
        </p:txBody>
      </p:sp>
      <p:sp>
        <p:nvSpPr>
          <p:cNvPr id="4" name="Skaidrės vaizdo vietos rezervavimo ženkla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2FB57-131C-4863-8245-F5979EC57F1E}" type="slidenum">
              <a:rPr lang="en-US" smtClean="0"/>
              <a:t>‹#›</a:t>
            </a:fld>
            <a:endParaRPr lang="en-US"/>
          </a:p>
        </p:txBody>
      </p:sp>
    </p:spTree>
    <p:extLst>
      <p:ext uri="{BB962C8B-B14F-4D97-AF65-F5344CB8AC3E}">
        <p14:creationId xmlns:p14="http://schemas.microsoft.com/office/powerpoint/2010/main" val="81393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en-US" dirty="0"/>
          </a:p>
        </p:txBody>
      </p:sp>
      <p:sp>
        <p:nvSpPr>
          <p:cNvPr id="4" name="Skaidrės numerio vietos rezervavimo ženklas 3"/>
          <p:cNvSpPr>
            <a:spLocks noGrp="1"/>
          </p:cNvSpPr>
          <p:nvPr>
            <p:ph type="sldNum" sz="quarter" idx="5"/>
          </p:nvPr>
        </p:nvSpPr>
        <p:spPr/>
        <p:txBody>
          <a:bodyPr/>
          <a:lstStyle/>
          <a:p>
            <a:fld id="{2142FB57-131C-4863-8245-F5979EC57F1E}" type="slidenum">
              <a:rPr lang="en-US" smtClean="0"/>
              <a:t>1</a:t>
            </a:fld>
            <a:endParaRPr lang="en-US"/>
          </a:p>
        </p:txBody>
      </p:sp>
    </p:spTree>
    <p:extLst>
      <p:ext uri="{BB962C8B-B14F-4D97-AF65-F5344CB8AC3E}">
        <p14:creationId xmlns:p14="http://schemas.microsoft.com/office/powerpoint/2010/main" val="155842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2142FB57-131C-4863-8245-F5979EC57F1E}" type="slidenum">
              <a:rPr lang="en-US" smtClean="0"/>
              <a:t>7</a:t>
            </a:fld>
            <a:endParaRPr lang="en-US"/>
          </a:p>
        </p:txBody>
      </p:sp>
    </p:spTree>
    <p:extLst>
      <p:ext uri="{BB962C8B-B14F-4D97-AF65-F5344CB8AC3E}">
        <p14:creationId xmlns:p14="http://schemas.microsoft.com/office/powerpoint/2010/main" val="15657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2142FB57-131C-4863-8245-F5979EC57F1E}" type="slidenum">
              <a:rPr lang="en-US" smtClean="0"/>
              <a:t>23</a:t>
            </a:fld>
            <a:endParaRPr lang="en-US"/>
          </a:p>
        </p:txBody>
      </p:sp>
    </p:spTree>
    <p:extLst>
      <p:ext uri="{BB962C8B-B14F-4D97-AF65-F5344CB8AC3E}">
        <p14:creationId xmlns:p14="http://schemas.microsoft.com/office/powerpoint/2010/main" val="262366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2142FB57-131C-4863-8245-F5979EC57F1E}" type="slidenum">
              <a:rPr lang="en-US" smtClean="0"/>
              <a:t>42</a:t>
            </a:fld>
            <a:endParaRPr lang="en-US"/>
          </a:p>
        </p:txBody>
      </p:sp>
    </p:spTree>
    <p:extLst>
      <p:ext uri="{BB962C8B-B14F-4D97-AF65-F5344CB8AC3E}">
        <p14:creationId xmlns:p14="http://schemas.microsoft.com/office/powerpoint/2010/main" val="580132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2142FB57-131C-4863-8245-F5979EC57F1E}" type="slidenum">
              <a:rPr lang="en-US" smtClean="0"/>
              <a:t>47</a:t>
            </a:fld>
            <a:endParaRPr lang="en-US"/>
          </a:p>
        </p:txBody>
      </p:sp>
    </p:spTree>
    <p:extLst>
      <p:ext uri="{BB962C8B-B14F-4D97-AF65-F5344CB8AC3E}">
        <p14:creationId xmlns:p14="http://schemas.microsoft.com/office/powerpoint/2010/main" val="2818304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2142FB57-131C-4863-8245-F5979EC57F1E}" type="slidenum">
              <a:rPr lang="en-US" smtClean="0"/>
              <a:t>48</a:t>
            </a:fld>
            <a:endParaRPr lang="en-US"/>
          </a:p>
        </p:txBody>
      </p:sp>
    </p:spTree>
    <p:extLst>
      <p:ext uri="{BB962C8B-B14F-4D97-AF65-F5344CB8AC3E}">
        <p14:creationId xmlns:p14="http://schemas.microsoft.com/office/powerpoint/2010/main" val="236450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F8C7D5C-F6DE-423B-8510-460F533C2178}"/>
              </a:ext>
            </a:extLst>
          </p:cNvPr>
          <p:cNvSpPr>
            <a:spLocks noGrp="1"/>
          </p:cNvSpPr>
          <p:nvPr>
            <p:ph type="ctrTitle"/>
          </p:nvPr>
        </p:nvSpPr>
        <p:spPr>
          <a:xfrm>
            <a:off x="1524000" y="1122363"/>
            <a:ext cx="9144000" cy="2387600"/>
          </a:xfrm>
        </p:spPr>
        <p:txBody>
          <a:bodyPr anchor="b"/>
          <a:lstStyle>
            <a:lvl1pPr algn="ctr">
              <a:defRPr sz="6000"/>
            </a:lvl1pPr>
          </a:lstStyle>
          <a:p>
            <a:r>
              <a:rPr lang="lt-LT"/>
              <a:t>Spustelėję redaguokite stilių</a:t>
            </a:r>
            <a:endParaRPr lang="en-US"/>
          </a:p>
        </p:txBody>
      </p:sp>
      <p:sp>
        <p:nvSpPr>
          <p:cNvPr id="3" name="Antrinis pavadinimas 2">
            <a:extLst>
              <a:ext uri="{FF2B5EF4-FFF2-40B4-BE49-F238E27FC236}">
                <a16:creationId xmlns:a16="http://schemas.microsoft.com/office/drawing/2014/main" id="{6D7C1AD1-4A25-478A-875D-CF88D858B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t-LT"/>
              <a:t>Spustelėkite norėdami redaguoti šablono paantraštės stilių</a:t>
            </a:r>
            <a:endParaRPr lang="en-US"/>
          </a:p>
        </p:txBody>
      </p:sp>
      <p:sp>
        <p:nvSpPr>
          <p:cNvPr id="4" name="Datos vietos rezervavimo ženklas 3">
            <a:extLst>
              <a:ext uri="{FF2B5EF4-FFF2-40B4-BE49-F238E27FC236}">
                <a16:creationId xmlns:a16="http://schemas.microsoft.com/office/drawing/2014/main" id="{CBF82418-79E5-4AC7-93A1-0543A4323A6F}"/>
              </a:ext>
            </a:extLst>
          </p:cNvPr>
          <p:cNvSpPr>
            <a:spLocks noGrp="1"/>
          </p:cNvSpPr>
          <p:nvPr>
            <p:ph type="dt" sz="half" idx="10"/>
          </p:nvPr>
        </p:nvSpPr>
        <p:spPr/>
        <p:txBody>
          <a:bodyPr/>
          <a:lstStyle/>
          <a:p>
            <a:fld id="{0CBACF0C-473E-4F29-9B50-6E1EABFFB8B1}" type="datetimeFigureOut">
              <a:rPr lang="en-US" smtClean="0"/>
              <a:t>1/21/2021</a:t>
            </a:fld>
            <a:endParaRPr lang="en-US"/>
          </a:p>
        </p:txBody>
      </p:sp>
      <p:sp>
        <p:nvSpPr>
          <p:cNvPr id="5" name="Poraštės vietos rezervavimo ženklas 4">
            <a:extLst>
              <a:ext uri="{FF2B5EF4-FFF2-40B4-BE49-F238E27FC236}">
                <a16:creationId xmlns:a16="http://schemas.microsoft.com/office/drawing/2014/main" id="{240421A6-E7BE-4145-BAEE-AC9908C2EC42}"/>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F2D39F6A-EBD3-4F92-88C9-3DC3F5EBF0E1}"/>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62021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9D52AABC-C99C-4C11-82A4-5958DE2131FF}"/>
              </a:ext>
            </a:extLst>
          </p:cNvPr>
          <p:cNvSpPr>
            <a:spLocks noGrp="1"/>
          </p:cNvSpPr>
          <p:nvPr>
            <p:ph type="title"/>
          </p:nvPr>
        </p:nvSpPr>
        <p:spPr/>
        <p:txBody>
          <a:bodyPr/>
          <a:lstStyle/>
          <a:p>
            <a:r>
              <a:rPr lang="lt-LT"/>
              <a:t>Spustelėję redaguokite stilių</a:t>
            </a:r>
            <a:endParaRPr lang="en-US"/>
          </a:p>
        </p:txBody>
      </p:sp>
      <p:sp>
        <p:nvSpPr>
          <p:cNvPr id="3" name="Vertikalaus teksto vietos rezervavimo ženklas 2">
            <a:extLst>
              <a:ext uri="{FF2B5EF4-FFF2-40B4-BE49-F238E27FC236}">
                <a16:creationId xmlns:a16="http://schemas.microsoft.com/office/drawing/2014/main" id="{466F927C-02F2-4E54-82C3-078E1F17B828}"/>
              </a:ext>
            </a:extLst>
          </p:cNvPr>
          <p:cNvSpPr>
            <a:spLocks noGrp="1"/>
          </p:cNvSpPr>
          <p:nvPr>
            <p:ph type="body" orient="vert" idx="1"/>
          </p:nvPr>
        </p:nvSpPr>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653C8C30-10CB-45A1-A629-1C82615C7523}"/>
              </a:ext>
            </a:extLst>
          </p:cNvPr>
          <p:cNvSpPr>
            <a:spLocks noGrp="1"/>
          </p:cNvSpPr>
          <p:nvPr>
            <p:ph type="dt" sz="half" idx="10"/>
          </p:nvPr>
        </p:nvSpPr>
        <p:spPr/>
        <p:txBody>
          <a:bodyPr/>
          <a:lstStyle/>
          <a:p>
            <a:fld id="{0CBACF0C-473E-4F29-9B50-6E1EABFFB8B1}" type="datetimeFigureOut">
              <a:rPr lang="en-US" smtClean="0"/>
              <a:t>1/21/2021</a:t>
            </a:fld>
            <a:endParaRPr lang="en-US"/>
          </a:p>
        </p:txBody>
      </p:sp>
      <p:sp>
        <p:nvSpPr>
          <p:cNvPr id="5" name="Poraštės vietos rezervavimo ženklas 4">
            <a:extLst>
              <a:ext uri="{FF2B5EF4-FFF2-40B4-BE49-F238E27FC236}">
                <a16:creationId xmlns:a16="http://schemas.microsoft.com/office/drawing/2014/main" id="{5D8678A4-3F7B-41C4-A522-BC0DAF81FBD6}"/>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5D407CFA-408B-4D4A-A157-14E5EE9C8E44}"/>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147635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a:extLst>
              <a:ext uri="{FF2B5EF4-FFF2-40B4-BE49-F238E27FC236}">
                <a16:creationId xmlns:a16="http://schemas.microsoft.com/office/drawing/2014/main" id="{C9DB477C-3F4F-436A-B8E6-C9FF4AF7929A}"/>
              </a:ext>
            </a:extLst>
          </p:cNvPr>
          <p:cNvSpPr>
            <a:spLocks noGrp="1"/>
          </p:cNvSpPr>
          <p:nvPr>
            <p:ph type="title" orient="vert"/>
          </p:nvPr>
        </p:nvSpPr>
        <p:spPr>
          <a:xfrm>
            <a:off x="8724900" y="365125"/>
            <a:ext cx="2628900" cy="5811838"/>
          </a:xfrm>
        </p:spPr>
        <p:txBody>
          <a:bodyPr vert="eaVert"/>
          <a:lstStyle/>
          <a:p>
            <a:r>
              <a:rPr lang="lt-LT"/>
              <a:t>Spustelėję redaguokite stilių</a:t>
            </a:r>
            <a:endParaRPr lang="en-US"/>
          </a:p>
        </p:txBody>
      </p:sp>
      <p:sp>
        <p:nvSpPr>
          <p:cNvPr id="3" name="Vertikalaus teksto vietos rezervavimo ženklas 2">
            <a:extLst>
              <a:ext uri="{FF2B5EF4-FFF2-40B4-BE49-F238E27FC236}">
                <a16:creationId xmlns:a16="http://schemas.microsoft.com/office/drawing/2014/main" id="{D8D765E2-48E0-4114-A26E-4AC12B2CF42A}"/>
              </a:ext>
            </a:extLst>
          </p:cNvPr>
          <p:cNvSpPr>
            <a:spLocks noGrp="1"/>
          </p:cNvSpPr>
          <p:nvPr>
            <p:ph type="body" orient="vert" idx="1"/>
          </p:nvPr>
        </p:nvSpPr>
        <p:spPr>
          <a:xfrm>
            <a:off x="838200" y="365125"/>
            <a:ext cx="7734300" cy="5811838"/>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9B83D0CE-E1E6-4B1D-A058-4B5F4E33FD26}"/>
              </a:ext>
            </a:extLst>
          </p:cNvPr>
          <p:cNvSpPr>
            <a:spLocks noGrp="1"/>
          </p:cNvSpPr>
          <p:nvPr>
            <p:ph type="dt" sz="half" idx="10"/>
          </p:nvPr>
        </p:nvSpPr>
        <p:spPr/>
        <p:txBody>
          <a:bodyPr/>
          <a:lstStyle/>
          <a:p>
            <a:fld id="{0CBACF0C-473E-4F29-9B50-6E1EABFFB8B1}" type="datetimeFigureOut">
              <a:rPr lang="en-US" smtClean="0"/>
              <a:t>1/21/2021</a:t>
            </a:fld>
            <a:endParaRPr lang="en-US"/>
          </a:p>
        </p:txBody>
      </p:sp>
      <p:sp>
        <p:nvSpPr>
          <p:cNvPr id="5" name="Poraštės vietos rezervavimo ženklas 4">
            <a:extLst>
              <a:ext uri="{FF2B5EF4-FFF2-40B4-BE49-F238E27FC236}">
                <a16:creationId xmlns:a16="http://schemas.microsoft.com/office/drawing/2014/main" id="{BDF891A1-309B-4CAE-ACE6-7A938366147C}"/>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B97D9C16-F55A-4697-859C-6D7AACE894BC}"/>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204906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17BB98C-FFA0-470D-AFE9-9113B94D1224}"/>
              </a:ext>
            </a:extLst>
          </p:cNvPr>
          <p:cNvSpPr>
            <a:spLocks noGrp="1"/>
          </p:cNvSpPr>
          <p:nvPr>
            <p:ph type="title"/>
          </p:nvPr>
        </p:nvSpPr>
        <p:spPr/>
        <p:txBody>
          <a:body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DFFE531B-A8D8-4332-B366-BE2710AB02CF}"/>
              </a:ext>
            </a:extLst>
          </p:cNvPr>
          <p:cNvSpPr>
            <a:spLocks noGrp="1"/>
          </p:cNvSpPr>
          <p:nvPr>
            <p:ph idx="1"/>
          </p:nvPr>
        </p:nvSpPr>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7364E3A3-6904-428B-AC3F-7ADA03AFA817}"/>
              </a:ext>
            </a:extLst>
          </p:cNvPr>
          <p:cNvSpPr>
            <a:spLocks noGrp="1"/>
          </p:cNvSpPr>
          <p:nvPr>
            <p:ph type="dt" sz="half" idx="10"/>
          </p:nvPr>
        </p:nvSpPr>
        <p:spPr/>
        <p:txBody>
          <a:bodyPr/>
          <a:lstStyle/>
          <a:p>
            <a:fld id="{0CBACF0C-473E-4F29-9B50-6E1EABFFB8B1}" type="datetimeFigureOut">
              <a:rPr lang="en-US" smtClean="0"/>
              <a:t>1/21/2021</a:t>
            </a:fld>
            <a:endParaRPr lang="en-US"/>
          </a:p>
        </p:txBody>
      </p:sp>
      <p:sp>
        <p:nvSpPr>
          <p:cNvPr id="5" name="Poraštės vietos rezervavimo ženklas 4">
            <a:extLst>
              <a:ext uri="{FF2B5EF4-FFF2-40B4-BE49-F238E27FC236}">
                <a16:creationId xmlns:a16="http://schemas.microsoft.com/office/drawing/2014/main" id="{36C5EF5F-0960-47C0-B81B-D57322C4DE19}"/>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1FCA435E-67D6-4CEB-91AC-612A63B03F73}"/>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227016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39DAB81-061C-4B6A-ABA5-E7F50DB60A0A}"/>
              </a:ext>
            </a:extLst>
          </p:cNvPr>
          <p:cNvSpPr>
            <a:spLocks noGrp="1"/>
          </p:cNvSpPr>
          <p:nvPr>
            <p:ph type="title"/>
          </p:nvPr>
        </p:nvSpPr>
        <p:spPr>
          <a:xfrm>
            <a:off x="831850" y="1709738"/>
            <a:ext cx="10515600" cy="2852737"/>
          </a:xfrm>
        </p:spPr>
        <p:txBody>
          <a:bodyPr anchor="b"/>
          <a:lstStyle>
            <a:lvl1pPr>
              <a:defRPr sz="6000"/>
            </a:lvl1p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E9FD5ABA-2ED5-4146-969C-BEAF8606E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lt-LT"/>
              <a:t>Spustelėkite, kad galėtumėte redaguoti šablono teksto stilius</a:t>
            </a:r>
          </a:p>
        </p:txBody>
      </p:sp>
      <p:sp>
        <p:nvSpPr>
          <p:cNvPr id="4" name="Datos vietos rezervavimo ženklas 3">
            <a:extLst>
              <a:ext uri="{FF2B5EF4-FFF2-40B4-BE49-F238E27FC236}">
                <a16:creationId xmlns:a16="http://schemas.microsoft.com/office/drawing/2014/main" id="{679AFFAF-23E4-4870-803E-006354E8D518}"/>
              </a:ext>
            </a:extLst>
          </p:cNvPr>
          <p:cNvSpPr>
            <a:spLocks noGrp="1"/>
          </p:cNvSpPr>
          <p:nvPr>
            <p:ph type="dt" sz="half" idx="10"/>
          </p:nvPr>
        </p:nvSpPr>
        <p:spPr/>
        <p:txBody>
          <a:bodyPr/>
          <a:lstStyle/>
          <a:p>
            <a:fld id="{0CBACF0C-473E-4F29-9B50-6E1EABFFB8B1}" type="datetimeFigureOut">
              <a:rPr lang="en-US" smtClean="0"/>
              <a:t>1/21/2021</a:t>
            </a:fld>
            <a:endParaRPr lang="en-US"/>
          </a:p>
        </p:txBody>
      </p:sp>
      <p:sp>
        <p:nvSpPr>
          <p:cNvPr id="5" name="Poraštės vietos rezervavimo ženklas 4">
            <a:extLst>
              <a:ext uri="{FF2B5EF4-FFF2-40B4-BE49-F238E27FC236}">
                <a16:creationId xmlns:a16="http://schemas.microsoft.com/office/drawing/2014/main" id="{3A915BE4-AC84-4074-B3C9-D8D7961A8DAA}"/>
              </a:ext>
            </a:extLst>
          </p:cNvPr>
          <p:cNvSpPr>
            <a:spLocks noGrp="1"/>
          </p:cNvSpPr>
          <p:nvPr>
            <p:ph type="ftr" sz="quarter" idx="11"/>
          </p:nvPr>
        </p:nvSpPr>
        <p:spPr/>
        <p:txBody>
          <a:bodyPr/>
          <a:lstStyle/>
          <a:p>
            <a:endParaRPr lang="en-US"/>
          </a:p>
        </p:txBody>
      </p:sp>
      <p:sp>
        <p:nvSpPr>
          <p:cNvPr id="6" name="Skaidrės numerio vietos rezervavimo ženklas 5">
            <a:extLst>
              <a:ext uri="{FF2B5EF4-FFF2-40B4-BE49-F238E27FC236}">
                <a16:creationId xmlns:a16="http://schemas.microsoft.com/office/drawing/2014/main" id="{90B417BD-9EDC-4434-AB3D-811E2EEF6171}"/>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388569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5BEDE68-C4F4-481F-AEF2-CE510876256A}"/>
              </a:ext>
            </a:extLst>
          </p:cNvPr>
          <p:cNvSpPr>
            <a:spLocks noGrp="1"/>
          </p:cNvSpPr>
          <p:nvPr>
            <p:ph type="title"/>
          </p:nvPr>
        </p:nvSpPr>
        <p:spPr/>
        <p:txBody>
          <a:body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BFE6F6EC-91C2-4E0C-9A70-CC2176950C33}"/>
              </a:ext>
            </a:extLst>
          </p:cNvPr>
          <p:cNvSpPr>
            <a:spLocks noGrp="1"/>
          </p:cNvSpPr>
          <p:nvPr>
            <p:ph sz="half" idx="1"/>
          </p:nvPr>
        </p:nvSpPr>
        <p:spPr>
          <a:xfrm>
            <a:off x="838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Turinio vietos rezervavimo ženklas 3">
            <a:extLst>
              <a:ext uri="{FF2B5EF4-FFF2-40B4-BE49-F238E27FC236}">
                <a16:creationId xmlns:a16="http://schemas.microsoft.com/office/drawing/2014/main" id="{A7A1C67A-1F45-404F-87BE-96B7BA498E56}"/>
              </a:ext>
            </a:extLst>
          </p:cNvPr>
          <p:cNvSpPr>
            <a:spLocks noGrp="1"/>
          </p:cNvSpPr>
          <p:nvPr>
            <p:ph sz="half" idx="2"/>
          </p:nvPr>
        </p:nvSpPr>
        <p:spPr>
          <a:xfrm>
            <a:off x="6172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5" name="Datos vietos rezervavimo ženklas 4">
            <a:extLst>
              <a:ext uri="{FF2B5EF4-FFF2-40B4-BE49-F238E27FC236}">
                <a16:creationId xmlns:a16="http://schemas.microsoft.com/office/drawing/2014/main" id="{F49F0DDF-70F9-433A-A349-1A34403C3E07}"/>
              </a:ext>
            </a:extLst>
          </p:cNvPr>
          <p:cNvSpPr>
            <a:spLocks noGrp="1"/>
          </p:cNvSpPr>
          <p:nvPr>
            <p:ph type="dt" sz="half" idx="10"/>
          </p:nvPr>
        </p:nvSpPr>
        <p:spPr/>
        <p:txBody>
          <a:bodyPr/>
          <a:lstStyle/>
          <a:p>
            <a:fld id="{0CBACF0C-473E-4F29-9B50-6E1EABFFB8B1}" type="datetimeFigureOut">
              <a:rPr lang="en-US" smtClean="0"/>
              <a:t>1/21/2021</a:t>
            </a:fld>
            <a:endParaRPr lang="en-US"/>
          </a:p>
        </p:txBody>
      </p:sp>
      <p:sp>
        <p:nvSpPr>
          <p:cNvPr id="6" name="Poraštės vietos rezervavimo ženklas 5">
            <a:extLst>
              <a:ext uri="{FF2B5EF4-FFF2-40B4-BE49-F238E27FC236}">
                <a16:creationId xmlns:a16="http://schemas.microsoft.com/office/drawing/2014/main" id="{E221D2B8-D914-4994-BFC7-234C3776D7DF}"/>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F2A3D4CB-7FCF-482C-B3B2-6FC4DE566CEB}"/>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86766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1708D0A-627C-4FC1-9444-CE8F2D7FDCBA}"/>
              </a:ext>
            </a:extLst>
          </p:cNvPr>
          <p:cNvSpPr>
            <a:spLocks noGrp="1"/>
          </p:cNvSpPr>
          <p:nvPr>
            <p:ph type="title"/>
          </p:nvPr>
        </p:nvSpPr>
        <p:spPr>
          <a:xfrm>
            <a:off x="839788" y="365125"/>
            <a:ext cx="10515600" cy="1325563"/>
          </a:xfrm>
        </p:spPr>
        <p:txBody>
          <a:body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1645D926-398E-46B2-8789-881FD43E6C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Turinio vietos rezervavimo ženklas 3">
            <a:extLst>
              <a:ext uri="{FF2B5EF4-FFF2-40B4-BE49-F238E27FC236}">
                <a16:creationId xmlns:a16="http://schemas.microsoft.com/office/drawing/2014/main" id="{53F234D3-7A90-4117-8061-F63E861D7179}"/>
              </a:ext>
            </a:extLst>
          </p:cNvPr>
          <p:cNvSpPr>
            <a:spLocks noGrp="1"/>
          </p:cNvSpPr>
          <p:nvPr>
            <p:ph sz="half" idx="2"/>
          </p:nvPr>
        </p:nvSpPr>
        <p:spPr>
          <a:xfrm>
            <a:off x="839788" y="2505075"/>
            <a:ext cx="5157787"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5" name="Teksto vietos rezervavimo ženklas 4">
            <a:extLst>
              <a:ext uri="{FF2B5EF4-FFF2-40B4-BE49-F238E27FC236}">
                <a16:creationId xmlns:a16="http://schemas.microsoft.com/office/drawing/2014/main" id="{3FD6AFDF-E8FE-4C4D-88D7-7AB8B58487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Turinio vietos rezervavimo ženklas 5">
            <a:extLst>
              <a:ext uri="{FF2B5EF4-FFF2-40B4-BE49-F238E27FC236}">
                <a16:creationId xmlns:a16="http://schemas.microsoft.com/office/drawing/2014/main" id="{C6E9E852-548D-4B51-8CB0-BEFD1EC138B2}"/>
              </a:ext>
            </a:extLst>
          </p:cNvPr>
          <p:cNvSpPr>
            <a:spLocks noGrp="1"/>
          </p:cNvSpPr>
          <p:nvPr>
            <p:ph sz="quarter" idx="4"/>
          </p:nvPr>
        </p:nvSpPr>
        <p:spPr>
          <a:xfrm>
            <a:off x="6172200" y="2505075"/>
            <a:ext cx="5183188"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7" name="Datos vietos rezervavimo ženklas 6">
            <a:extLst>
              <a:ext uri="{FF2B5EF4-FFF2-40B4-BE49-F238E27FC236}">
                <a16:creationId xmlns:a16="http://schemas.microsoft.com/office/drawing/2014/main" id="{56EF8001-2CCD-410E-AC2F-05B93828BC87}"/>
              </a:ext>
            </a:extLst>
          </p:cNvPr>
          <p:cNvSpPr>
            <a:spLocks noGrp="1"/>
          </p:cNvSpPr>
          <p:nvPr>
            <p:ph type="dt" sz="half" idx="10"/>
          </p:nvPr>
        </p:nvSpPr>
        <p:spPr/>
        <p:txBody>
          <a:bodyPr/>
          <a:lstStyle/>
          <a:p>
            <a:fld id="{0CBACF0C-473E-4F29-9B50-6E1EABFFB8B1}" type="datetimeFigureOut">
              <a:rPr lang="en-US" smtClean="0"/>
              <a:t>1/21/2021</a:t>
            </a:fld>
            <a:endParaRPr lang="en-US"/>
          </a:p>
        </p:txBody>
      </p:sp>
      <p:sp>
        <p:nvSpPr>
          <p:cNvPr id="8" name="Poraštės vietos rezervavimo ženklas 7">
            <a:extLst>
              <a:ext uri="{FF2B5EF4-FFF2-40B4-BE49-F238E27FC236}">
                <a16:creationId xmlns:a16="http://schemas.microsoft.com/office/drawing/2014/main" id="{72621DCD-4DE0-4A1C-AE49-67C7D7F1F4E7}"/>
              </a:ext>
            </a:extLst>
          </p:cNvPr>
          <p:cNvSpPr>
            <a:spLocks noGrp="1"/>
          </p:cNvSpPr>
          <p:nvPr>
            <p:ph type="ftr" sz="quarter" idx="11"/>
          </p:nvPr>
        </p:nvSpPr>
        <p:spPr/>
        <p:txBody>
          <a:bodyPr/>
          <a:lstStyle/>
          <a:p>
            <a:endParaRPr lang="en-US"/>
          </a:p>
        </p:txBody>
      </p:sp>
      <p:sp>
        <p:nvSpPr>
          <p:cNvPr id="9" name="Skaidrės numerio vietos rezervavimo ženklas 8">
            <a:extLst>
              <a:ext uri="{FF2B5EF4-FFF2-40B4-BE49-F238E27FC236}">
                <a16:creationId xmlns:a16="http://schemas.microsoft.com/office/drawing/2014/main" id="{2D5464CF-2142-42D8-9E76-607F5894F033}"/>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422497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A7B861-1D3D-48A2-BAC7-5E78891D6A1C}"/>
              </a:ext>
            </a:extLst>
          </p:cNvPr>
          <p:cNvSpPr>
            <a:spLocks noGrp="1"/>
          </p:cNvSpPr>
          <p:nvPr>
            <p:ph type="title"/>
          </p:nvPr>
        </p:nvSpPr>
        <p:spPr/>
        <p:txBody>
          <a:bodyPr/>
          <a:lstStyle/>
          <a:p>
            <a:r>
              <a:rPr lang="lt-LT"/>
              <a:t>Spustelėję redaguokite stilių</a:t>
            </a:r>
            <a:endParaRPr lang="en-US"/>
          </a:p>
        </p:txBody>
      </p:sp>
      <p:sp>
        <p:nvSpPr>
          <p:cNvPr id="3" name="Datos vietos rezervavimo ženklas 2">
            <a:extLst>
              <a:ext uri="{FF2B5EF4-FFF2-40B4-BE49-F238E27FC236}">
                <a16:creationId xmlns:a16="http://schemas.microsoft.com/office/drawing/2014/main" id="{099F70D1-B82B-4564-8708-F66248F640B9}"/>
              </a:ext>
            </a:extLst>
          </p:cNvPr>
          <p:cNvSpPr>
            <a:spLocks noGrp="1"/>
          </p:cNvSpPr>
          <p:nvPr>
            <p:ph type="dt" sz="half" idx="10"/>
          </p:nvPr>
        </p:nvSpPr>
        <p:spPr/>
        <p:txBody>
          <a:bodyPr/>
          <a:lstStyle/>
          <a:p>
            <a:fld id="{0CBACF0C-473E-4F29-9B50-6E1EABFFB8B1}" type="datetimeFigureOut">
              <a:rPr lang="en-US" smtClean="0"/>
              <a:t>1/21/2021</a:t>
            </a:fld>
            <a:endParaRPr lang="en-US"/>
          </a:p>
        </p:txBody>
      </p:sp>
      <p:sp>
        <p:nvSpPr>
          <p:cNvPr id="4" name="Poraštės vietos rezervavimo ženklas 3">
            <a:extLst>
              <a:ext uri="{FF2B5EF4-FFF2-40B4-BE49-F238E27FC236}">
                <a16:creationId xmlns:a16="http://schemas.microsoft.com/office/drawing/2014/main" id="{D881D748-ACED-4F3D-B663-DE16CB999CA4}"/>
              </a:ext>
            </a:extLst>
          </p:cNvPr>
          <p:cNvSpPr>
            <a:spLocks noGrp="1"/>
          </p:cNvSpPr>
          <p:nvPr>
            <p:ph type="ftr" sz="quarter" idx="11"/>
          </p:nvPr>
        </p:nvSpPr>
        <p:spPr/>
        <p:txBody>
          <a:bodyPr/>
          <a:lstStyle/>
          <a:p>
            <a:endParaRPr lang="en-US"/>
          </a:p>
        </p:txBody>
      </p:sp>
      <p:sp>
        <p:nvSpPr>
          <p:cNvPr id="5" name="Skaidrės numerio vietos rezervavimo ženklas 4">
            <a:extLst>
              <a:ext uri="{FF2B5EF4-FFF2-40B4-BE49-F238E27FC236}">
                <a16:creationId xmlns:a16="http://schemas.microsoft.com/office/drawing/2014/main" id="{DEFF4F8F-6790-4B6D-8D23-5DDFA976D430}"/>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350031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a:extLst>
              <a:ext uri="{FF2B5EF4-FFF2-40B4-BE49-F238E27FC236}">
                <a16:creationId xmlns:a16="http://schemas.microsoft.com/office/drawing/2014/main" id="{65070E23-D750-4AF0-8E7A-C1099253A792}"/>
              </a:ext>
            </a:extLst>
          </p:cNvPr>
          <p:cNvSpPr>
            <a:spLocks noGrp="1"/>
          </p:cNvSpPr>
          <p:nvPr>
            <p:ph type="dt" sz="half" idx="10"/>
          </p:nvPr>
        </p:nvSpPr>
        <p:spPr/>
        <p:txBody>
          <a:bodyPr/>
          <a:lstStyle/>
          <a:p>
            <a:fld id="{0CBACF0C-473E-4F29-9B50-6E1EABFFB8B1}" type="datetimeFigureOut">
              <a:rPr lang="en-US" smtClean="0"/>
              <a:t>1/21/2021</a:t>
            </a:fld>
            <a:endParaRPr lang="en-US"/>
          </a:p>
        </p:txBody>
      </p:sp>
      <p:sp>
        <p:nvSpPr>
          <p:cNvPr id="3" name="Poraštės vietos rezervavimo ženklas 2">
            <a:extLst>
              <a:ext uri="{FF2B5EF4-FFF2-40B4-BE49-F238E27FC236}">
                <a16:creationId xmlns:a16="http://schemas.microsoft.com/office/drawing/2014/main" id="{AB06CF3A-A59E-419F-BE71-750A53BDDBC1}"/>
              </a:ext>
            </a:extLst>
          </p:cNvPr>
          <p:cNvSpPr>
            <a:spLocks noGrp="1"/>
          </p:cNvSpPr>
          <p:nvPr>
            <p:ph type="ftr" sz="quarter" idx="11"/>
          </p:nvPr>
        </p:nvSpPr>
        <p:spPr/>
        <p:txBody>
          <a:bodyPr/>
          <a:lstStyle/>
          <a:p>
            <a:endParaRPr lang="en-US"/>
          </a:p>
        </p:txBody>
      </p:sp>
      <p:sp>
        <p:nvSpPr>
          <p:cNvPr id="4" name="Skaidrės numerio vietos rezervavimo ženklas 3">
            <a:extLst>
              <a:ext uri="{FF2B5EF4-FFF2-40B4-BE49-F238E27FC236}">
                <a16:creationId xmlns:a16="http://schemas.microsoft.com/office/drawing/2014/main" id="{97749B7E-4140-4AC5-A151-20DD06F7243F}"/>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163546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A86BA14-BEC3-43A6-85F5-AE29EBE855F3}"/>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endParaRPr lang="en-US"/>
          </a:p>
        </p:txBody>
      </p:sp>
      <p:sp>
        <p:nvSpPr>
          <p:cNvPr id="3" name="Turinio vietos rezervavimo ženklas 2">
            <a:extLst>
              <a:ext uri="{FF2B5EF4-FFF2-40B4-BE49-F238E27FC236}">
                <a16:creationId xmlns:a16="http://schemas.microsoft.com/office/drawing/2014/main" id="{C5A8A0DC-34E8-4CE2-803F-538F374BC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Teksto vietos rezervavimo ženklas 3">
            <a:extLst>
              <a:ext uri="{FF2B5EF4-FFF2-40B4-BE49-F238E27FC236}">
                <a16:creationId xmlns:a16="http://schemas.microsoft.com/office/drawing/2014/main" id="{0AF99B49-371E-4B26-AA05-27EA075D3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CD73F949-5252-492C-85FF-9C87003BDF9B}"/>
              </a:ext>
            </a:extLst>
          </p:cNvPr>
          <p:cNvSpPr>
            <a:spLocks noGrp="1"/>
          </p:cNvSpPr>
          <p:nvPr>
            <p:ph type="dt" sz="half" idx="10"/>
          </p:nvPr>
        </p:nvSpPr>
        <p:spPr/>
        <p:txBody>
          <a:bodyPr/>
          <a:lstStyle/>
          <a:p>
            <a:fld id="{0CBACF0C-473E-4F29-9B50-6E1EABFFB8B1}" type="datetimeFigureOut">
              <a:rPr lang="en-US" smtClean="0"/>
              <a:t>1/21/2021</a:t>
            </a:fld>
            <a:endParaRPr lang="en-US"/>
          </a:p>
        </p:txBody>
      </p:sp>
      <p:sp>
        <p:nvSpPr>
          <p:cNvPr id="6" name="Poraštės vietos rezervavimo ženklas 5">
            <a:extLst>
              <a:ext uri="{FF2B5EF4-FFF2-40B4-BE49-F238E27FC236}">
                <a16:creationId xmlns:a16="http://schemas.microsoft.com/office/drawing/2014/main" id="{3EF6DEC6-2D0E-422D-AD39-E41F08D2C1A9}"/>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F23C55AA-FE41-4A36-AF90-6A84B86FFDAE}"/>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133419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178D7A9-8310-447E-9F09-187EEA7CFFFE}"/>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endParaRPr lang="en-US"/>
          </a:p>
        </p:txBody>
      </p:sp>
      <p:sp>
        <p:nvSpPr>
          <p:cNvPr id="3" name="Paveikslėlio vietos rezervavimo ženklas 2">
            <a:extLst>
              <a:ext uri="{FF2B5EF4-FFF2-40B4-BE49-F238E27FC236}">
                <a16:creationId xmlns:a16="http://schemas.microsoft.com/office/drawing/2014/main" id="{8D96A077-3F67-4374-B434-33F4E0CD90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ksto vietos rezervavimo ženklas 3">
            <a:extLst>
              <a:ext uri="{FF2B5EF4-FFF2-40B4-BE49-F238E27FC236}">
                <a16:creationId xmlns:a16="http://schemas.microsoft.com/office/drawing/2014/main" id="{5AF15389-FA65-464F-8047-E0CDABB49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228BF4AE-BB9F-40B6-BF3C-026F9214431C}"/>
              </a:ext>
            </a:extLst>
          </p:cNvPr>
          <p:cNvSpPr>
            <a:spLocks noGrp="1"/>
          </p:cNvSpPr>
          <p:nvPr>
            <p:ph type="dt" sz="half" idx="10"/>
          </p:nvPr>
        </p:nvSpPr>
        <p:spPr/>
        <p:txBody>
          <a:bodyPr/>
          <a:lstStyle/>
          <a:p>
            <a:fld id="{0CBACF0C-473E-4F29-9B50-6E1EABFFB8B1}" type="datetimeFigureOut">
              <a:rPr lang="en-US" smtClean="0"/>
              <a:t>1/21/2021</a:t>
            </a:fld>
            <a:endParaRPr lang="en-US"/>
          </a:p>
        </p:txBody>
      </p:sp>
      <p:sp>
        <p:nvSpPr>
          <p:cNvPr id="6" name="Poraštės vietos rezervavimo ženklas 5">
            <a:extLst>
              <a:ext uri="{FF2B5EF4-FFF2-40B4-BE49-F238E27FC236}">
                <a16:creationId xmlns:a16="http://schemas.microsoft.com/office/drawing/2014/main" id="{81BF67FC-DB9C-4BA4-B25D-51ECA9C52B70}"/>
              </a:ext>
            </a:extLst>
          </p:cNvPr>
          <p:cNvSpPr>
            <a:spLocks noGrp="1"/>
          </p:cNvSpPr>
          <p:nvPr>
            <p:ph type="ftr" sz="quarter" idx="11"/>
          </p:nvPr>
        </p:nvSpPr>
        <p:spPr/>
        <p:txBody>
          <a:bodyPr/>
          <a:lstStyle/>
          <a:p>
            <a:endParaRPr lang="en-US"/>
          </a:p>
        </p:txBody>
      </p:sp>
      <p:sp>
        <p:nvSpPr>
          <p:cNvPr id="7" name="Skaidrės numerio vietos rezervavimo ženklas 6">
            <a:extLst>
              <a:ext uri="{FF2B5EF4-FFF2-40B4-BE49-F238E27FC236}">
                <a16:creationId xmlns:a16="http://schemas.microsoft.com/office/drawing/2014/main" id="{AAAF7C6F-ECB0-46BA-9DA3-B2BF679B14ED}"/>
              </a:ext>
            </a:extLst>
          </p:cNvPr>
          <p:cNvSpPr>
            <a:spLocks noGrp="1"/>
          </p:cNvSpPr>
          <p:nvPr>
            <p:ph type="sldNum" sz="quarter" idx="12"/>
          </p:nvPr>
        </p:nvSpPr>
        <p:spPr/>
        <p:txBody>
          <a:bodyPr/>
          <a:lstStyle/>
          <a:p>
            <a:fld id="{61BF5E4E-CA93-422C-B106-5EA3DD1B74C7}" type="slidenum">
              <a:rPr lang="en-US" smtClean="0"/>
              <a:t>‹#›</a:t>
            </a:fld>
            <a:endParaRPr lang="en-US"/>
          </a:p>
        </p:txBody>
      </p:sp>
    </p:spTree>
    <p:extLst>
      <p:ext uri="{BB962C8B-B14F-4D97-AF65-F5344CB8AC3E}">
        <p14:creationId xmlns:p14="http://schemas.microsoft.com/office/powerpoint/2010/main" val="81622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17000" b="-17000"/>
          </a:stretch>
        </a:blipFill>
        <a:effectLst/>
      </p:bgPr>
    </p:bg>
    <p:spTree>
      <p:nvGrpSpPr>
        <p:cNvPr id="1" name=""/>
        <p:cNvGrpSpPr/>
        <p:nvPr/>
      </p:nvGrpSpPr>
      <p:grpSpPr>
        <a:xfrm>
          <a:off x="0" y="0"/>
          <a:ext cx="0" cy="0"/>
          <a:chOff x="0" y="0"/>
          <a:chExt cx="0" cy="0"/>
        </a:xfrm>
      </p:grpSpPr>
      <p:sp>
        <p:nvSpPr>
          <p:cNvPr id="2" name="Pavadinimo vietos rezervavimo ženklas 1">
            <a:extLst>
              <a:ext uri="{FF2B5EF4-FFF2-40B4-BE49-F238E27FC236}">
                <a16:creationId xmlns:a16="http://schemas.microsoft.com/office/drawing/2014/main" id="{8BC20C0A-1A95-4729-91DD-603226E8C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lt-LT"/>
              <a:t>Spustelėję redaguokite stilių</a:t>
            </a:r>
            <a:endParaRPr lang="en-US"/>
          </a:p>
        </p:txBody>
      </p:sp>
      <p:sp>
        <p:nvSpPr>
          <p:cNvPr id="3" name="Teksto vietos rezervavimo ženklas 2">
            <a:extLst>
              <a:ext uri="{FF2B5EF4-FFF2-40B4-BE49-F238E27FC236}">
                <a16:creationId xmlns:a16="http://schemas.microsoft.com/office/drawing/2014/main" id="{5653DBB9-4EBC-4633-B1CD-89E5B8505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endParaRPr lang="en-US"/>
          </a:p>
        </p:txBody>
      </p:sp>
      <p:sp>
        <p:nvSpPr>
          <p:cNvPr id="4" name="Datos vietos rezervavimo ženklas 3">
            <a:extLst>
              <a:ext uri="{FF2B5EF4-FFF2-40B4-BE49-F238E27FC236}">
                <a16:creationId xmlns:a16="http://schemas.microsoft.com/office/drawing/2014/main" id="{5F278535-FA13-42AE-9A9C-123EAFC8E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ACF0C-473E-4F29-9B50-6E1EABFFB8B1}" type="datetimeFigureOut">
              <a:rPr lang="en-US" smtClean="0"/>
              <a:t>1/21/2021</a:t>
            </a:fld>
            <a:endParaRPr lang="en-US"/>
          </a:p>
        </p:txBody>
      </p:sp>
      <p:sp>
        <p:nvSpPr>
          <p:cNvPr id="5" name="Poraštės vietos rezervavimo ženklas 4">
            <a:extLst>
              <a:ext uri="{FF2B5EF4-FFF2-40B4-BE49-F238E27FC236}">
                <a16:creationId xmlns:a16="http://schemas.microsoft.com/office/drawing/2014/main" id="{73CEFD7D-E655-456C-B5D6-0140FD249B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kaidrės numerio vietos rezervavimo ženklas 5">
            <a:extLst>
              <a:ext uri="{FF2B5EF4-FFF2-40B4-BE49-F238E27FC236}">
                <a16:creationId xmlns:a16="http://schemas.microsoft.com/office/drawing/2014/main" id="{541C1B40-16C3-436A-B27A-32F5E3509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F5E4E-CA93-422C-B106-5EA3DD1B74C7}" type="slidenum">
              <a:rPr lang="en-US" smtClean="0"/>
              <a:t>‹#›</a:t>
            </a:fld>
            <a:endParaRPr lang="en-US"/>
          </a:p>
        </p:txBody>
      </p:sp>
    </p:spTree>
    <p:extLst>
      <p:ext uri="{BB962C8B-B14F-4D97-AF65-F5344CB8AC3E}">
        <p14:creationId xmlns:p14="http://schemas.microsoft.com/office/powerpoint/2010/main" val="702132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1906579-51B4-4B29-BFEA-EC2B21B414EB}"/>
              </a:ext>
            </a:extLst>
          </p:cNvPr>
          <p:cNvSpPr>
            <a:spLocks noGrp="1"/>
          </p:cNvSpPr>
          <p:nvPr>
            <p:ph type="ctrTitle"/>
          </p:nvPr>
        </p:nvSpPr>
        <p:spPr>
          <a:xfrm>
            <a:off x="1524000" y="2556588"/>
            <a:ext cx="9144000" cy="1744824"/>
          </a:xfrm>
        </p:spPr>
        <p:txBody>
          <a:bodyPr>
            <a:normAutofit fontScale="90000"/>
          </a:bodyPr>
          <a:lstStyle/>
          <a:p>
            <a:r>
              <a:rPr lang="lt-LT" b="1" cap="all" dirty="0" err="1">
                <a:effectLst>
                  <a:outerShdw blurRad="38100" dist="38100" dir="2700000" algn="tl">
                    <a:srgbClr val="000000">
                      <a:alpha val="43137"/>
                    </a:srgbClr>
                  </a:outerShdw>
                </a:effectLst>
                <a:latin typeface="Times New Roman" panose="02020603050405020304" pitchFamily="18" charset="0"/>
              </a:rPr>
              <a:t>Smart</a:t>
            </a:r>
            <a:r>
              <a:rPr lang="lt-LT" b="1" cap="all" dirty="0">
                <a:effectLst>
                  <a:outerShdw blurRad="38100" dist="38100" dir="2700000" algn="tl">
                    <a:srgbClr val="000000">
                      <a:alpha val="43137"/>
                    </a:srgbClr>
                  </a:outerShdw>
                </a:effectLst>
                <a:latin typeface="Times New Roman" panose="02020603050405020304" pitchFamily="18" charset="0"/>
              </a:rPr>
              <a:t> </a:t>
            </a:r>
            <a:r>
              <a:rPr lang="lt-LT" b="1" cap="all" dirty="0" err="1">
                <a:effectLst>
                  <a:outerShdw blurRad="38100" dist="38100" dir="2700000" algn="tl">
                    <a:srgbClr val="000000">
                      <a:alpha val="43137"/>
                    </a:srgbClr>
                  </a:outerShdw>
                </a:effectLst>
                <a:latin typeface="Times New Roman" panose="02020603050405020304" pitchFamily="18" charset="0"/>
              </a:rPr>
              <a:t>devices</a:t>
            </a:r>
            <a:r>
              <a:rPr lang="lt-LT" b="1" cap="all" dirty="0">
                <a:effectLst>
                  <a:outerShdw blurRad="38100" dist="38100" dir="2700000" algn="tl">
                    <a:srgbClr val="000000">
                      <a:alpha val="43137"/>
                    </a:srgbClr>
                  </a:outerShdw>
                </a:effectLst>
                <a:latin typeface="Times New Roman" panose="02020603050405020304" pitchFamily="18" charset="0"/>
              </a:rPr>
              <a:t> </a:t>
            </a:r>
            <a:r>
              <a:rPr lang="lt-LT" b="1" cap="all" dirty="0" err="1">
                <a:effectLst>
                  <a:outerShdw blurRad="38100" dist="38100" dir="2700000" algn="tl">
                    <a:srgbClr val="000000">
                      <a:alpha val="43137"/>
                    </a:srgbClr>
                  </a:outerShdw>
                </a:effectLst>
                <a:latin typeface="Times New Roman" panose="02020603050405020304" pitchFamily="18" charset="0"/>
              </a:rPr>
              <a:t>sensors</a:t>
            </a:r>
            <a:r>
              <a:rPr lang="lt-LT" b="1" cap="all" dirty="0">
                <a:effectLst>
                  <a:outerShdw blurRad="38100" dist="38100" dir="2700000" algn="tl">
                    <a:srgbClr val="000000">
                      <a:alpha val="43137"/>
                    </a:srgbClr>
                  </a:outerShdw>
                </a:effectLst>
                <a:latin typeface="Times New Roman" panose="02020603050405020304" pitchFamily="18" charset="0"/>
              </a:rPr>
              <a:t> </a:t>
            </a:r>
            <a:r>
              <a:rPr lang="lt-LT" b="1" cap="all" dirty="0" err="1">
                <a:effectLst>
                  <a:outerShdw blurRad="38100" dist="38100" dir="2700000" algn="tl">
                    <a:srgbClr val="000000">
                      <a:alpha val="43137"/>
                    </a:srgbClr>
                  </a:outerShdw>
                </a:effectLst>
                <a:latin typeface="Times New Roman" panose="02020603050405020304" pitchFamily="18" charset="0"/>
              </a:rPr>
              <a:t>programming</a:t>
            </a:r>
            <a:endParaRPr lang="en-US" b="1" cap="all" dirty="0">
              <a:latin typeface="Times New Roman" panose="02020603050405020304" pitchFamily="18" charset="0"/>
            </a:endParaRPr>
          </a:p>
        </p:txBody>
      </p:sp>
      <p:sp>
        <p:nvSpPr>
          <p:cNvPr id="3" name="Antrinis pavadinimas 2">
            <a:extLst>
              <a:ext uri="{FF2B5EF4-FFF2-40B4-BE49-F238E27FC236}">
                <a16:creationId xmlns:a16="http://schemas.microsoft.com/office/drawing/2014/main" id="{3028C9FD-149D-4EF5-95DD-31600BAFC7FA}"/>
              </a:ext>
            </a:extLst>
          </p:cNvPr>
          <p:cNvSpPr>
            <a:spLocks noGrp="1"/>
          </p:cNvSpPr>
          <p:nvPr>
            <p:ph type="subTitle" idx="1"/>
          </p:nvPr>
        </p:nvSpPr>
        <p:spPr>
          <a:xfrm>
            <a:off x="0" y="6354147"/>
            <a:ext cx="12192000" cy="503852"/>
          </a:xfrm>
        </p:spPr>
        <p:txBody>
          <a:bodyPr/>
          <a:lstStyle/>
          <a:p>
            <a:pPr algn="l"/>
            <a:r>
              <a:rPr lang="en-US" dirty="0">
                <a:latin typeface="Times New Roman" panose="02020603050405020304" pitchFamily="18" charset="0"/>
                <a:cs typeface="Times New Roman" panose="02020603050405020304" pitchFamily="18" charset="0"/>
              </a:rPr>
              <a:t>A</a:t>
            </a:r>
            <a:r>
              <a:rPr lang="lt-LT" dirty="0" err="1">
                <a:latin typeface="Times New Roman" panose="02020603050405020304" pitchFamily="18" charset="0"/>
                <a:cs typeface="Times New Roman" panose="02020603050405020304" pitchFamily="18" charset="0"/>
              </a:rPr>
              <a:t>ssistant</a:t>
            </a:r>
            <a:r>
              <a:rPr lang="lt-LT" dirty="0">
                <a:latin typeface="Times New Roman" panose="02020603050405020304" pitchFamily="18" charset="0"/>
                <a:cs typeface="Times New Roman" panose="02020603050405020304" pitchFamily="18" charset="0"/>
              </a:rPr>
              <a:t> : Simonas Česnauskas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97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F0B2547-933B-4951-BD3A-D301CB85D5C8}"/>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Metal / carbon film resistors</a:t>
            </a:r>
            <a:endParaRPr lang="lt-LT" sz="4500" dirty="0"/>
          </a:p>
        </p:txBody>
      </p:sp>
      <p:pic>
        <p:nvPicPr>
          <p:cNvPr id="5" name="Paveikslėlis 4">
            <a:extLst>
              <a:ext uri="{FF2B5EF4-FFF2-40B4-BE49-F238E27FC236}">
                <a16:creationId xmlns:a16="http://schemas.microsoft.com/office/drawing/2014/main" id="{2E285467-028C-49A6-BD1A-9069DE063412}"/>
              </a:ext>
            </a:extLst>
          </p:cNvPr>
          <p:cNvPicPr>
            <a:picLocks noChangeAspect="1"/>
          </p:cNvPicPr>
          <p:nvPr/>
        </p:nvPicPr>
        <p:blipFill rotWithShape="1">
          <a:blip r:embed="rId2"/>
          <a:srcRect l="5956" t="24477" r="1531" b="3267"/>
          <a:stretch/>
        </p:blipFill>
        <p:spPr>
          <a:xfrm>
            <a:off x="5388401" y="4993593"/>
            <a:ext cx="4643590" cy="1628193"/>
          </a:xfrm>
          <a:prstGeom prst="roundRect">
            <a:avLst/>
          </a:prstGeom>
        </p:spPr>
      </p:pic>
      <p:pic>
        <p:nvPicPr>
          <p:cNvPr id="7" name="Paveikslėlis 6">
            <a:extLst>
              <a:ext uri="{FF2B5EF4-FFF2-40B4-BE49-F238E27FC236}">
                <a16:creationId xmlns:a16="http://schemas.microsoft.com/office/drawing/2014/main" id="{31B48060-DD1D-4C6F-8758-7347EF8A2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56458"/>
            <a:ext cx="4834728" cy="1872358"/>
          </a:xfrm>
          <a:prstGeom prst="roundRect">
            <a:avLst/>
          </a:prstGeom>
        </p:spPr>
      </p:pic>
      <p:pic>
        <p:nvPicPr>
          <p:cNvPr id="9" name="Paveikslėlis 8" descr="Paveikslėlis, kuriame yra dūdelė, vamzdis&#10;&#10;Automatiškai sugeneruotas aprašymas">
            <a:extLst>
              <a:ext uri="{FF2B5EF4-FFF2-40B4-BE49-F238E27FC236}">
                <a16:creationId xmlns:a16="http://schemas.microsoft.com/office/drawing/2014/main" id="{5C61B8F6-F96C-4A9D-B984-4ECD062A9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991" y="4429091"/>
            <a:ext cx="2857500" cy="2143125"/>
          </a:xfrm>
          <a:prstGeom prst="roundRect">
            <a:avLst/>
          </a:prstGeom>
        </p:spPr>
      </p:pic>
      <p:pic>
        <p:nvPicPr>
          <p:cNvPr id="11" name="Paveikslėlis 10">
            <a:extLst>
              <a:ext uri="{FF2B5EF4-FFF2-40B4-BE49-F238E27FC236}">
                <a16:creationId xmlns:a16="http://schemas.microsoft.com/office/drawing/2014/main" id="{89463BFC-5ABC-4FA9-9948-CF9823B7A1E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59" t="17586" r="6147" b="7241"/>
          <a:stretch/>
        </p:blipFill>
        <p:spPr>
          <a:xfrm>
            <a:off x="6792685" y="1756458"/>
            <a:ext cx="4369835" cy="2083344"/>
          </a:xfrm>
          <a:prstGeom prst="roundRect">
            <a:avLst/>
          </a:prstGeom>
        </p:spPr>
      </p:pic>
    </p:spTree>
    <p:extLst>
      <p:ext uri="{BB962C8B-B14F-4D97-AF65-F5344CB8AC3E}">
        <p14:creationId xmlns:p14="http://schemas.microsoft.com/office/powerpoint/2010/main" val="145741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9861528-8406-4AFD-B94A-2A32F12E2A6F}"/>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Color codes for 3 to 4 band resistors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10E2078E-353A-4E77-897E-483D3073FBB5}"/>
              </a:ext>
            </a:extLst>
          </p:cNvPr>
          <p:cNvSpPr>
            <a:spLocks noGrp="1"/>
          </p:cNvSpPr>
          <p:nvPr>
            <p:ph idx="1"/>
          </p:nvPr>
        </p:nvSpPr>
        <p:spPr/>
        <p:txBody>
          <a:bodyPr>
            <a:normAutofit/>
          </a:bodyPr>
          <a:lstStyle/>
          <a:p>
            <a:pPr algn="just"/>
            <a:r>
              <a:rPr lang="en-US" sz="3000" dirty="0">
                <a:latin typeface="Times New Roman" panose="02020603050405020304" pitchFamily="18" charset="0"/>
                <a:cs typeface="Times New Roman" panose="02020603050405020304" pitchFamily="18" charset="0"/>
              </a:rPr>
              <a:t>The first two bands always indicate the resistance value in ohms;</a:t>
            </a:r>
            <a:endParaRPr lang="lt-LT"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The third band indicates the multiplier from which we will multiply the resulting resistance value;</a:t>
            </a:r>
            <a:endParaRPr lang="lt-LT"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The fourth band indicates the tolerance of the resistor;</a:t>
            </a:r>
            <a:endParaRPr lang="lt-LT"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If a 3-band resistor is used and the fourth band is not available, the tolerance of such resistors shall be ± 20%.</a:t>
            </a:r>
            <a:endParaRPr lang="lt-LT" sz="3000" dirty="0">
              <a:latin typeface="Times New Roman" panose="02020603050405020304" pitchFamily="18" charset="0"/>
              <a:cs typeface="Times New Roman" panose="02020603050405020304" pitchFamily="18" charset="0"/>
            </a:endParaRPr>
          </a:p>
          <a:p>
            <a:pPr algn="just"/>
            <a:endParaRPr lang="lt-LT"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48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6F367EB-4253-41A1-9392-9767B272EF58}"/>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Color codes for 5 to 6 band resistors</a:t>
            </a:r>
            <a:endParaRPr lang="lt-LT" sz="4500" dirty="0"/>
          </a:p>
        </p:txBody>
      </p:sp>
      <p:sp>
        <p:nvSpPr>
          <p:cNvPr id="3" name="Turinio vietos rezervavimo ženklas 2">
            <a:extLst>
              <a:ext uri="{FF2B5EF4-FFF2-40B4-BE49-F238E27FC236}">
                <a16:creationId xmlns:a16="http://schemas.microsoft.com/office/drawing/2014/main" id="{0D037D8E-DDD6-4EA9-BBC3-85E60584BA30}"/>
              </a:ext>
            </a:extLst>
          </p:cNvPr>
          <p:cNvSpPr>
            <a:spLocks noGrp="1"/>
          </p:cNvSpPr>
          <p:nvPr>
            <p:ph idx="1"/>
          </p:nvPr>
        </p:nvSpPr>
        <p:spPr/>
        <p:txBody>
          <a:bodyPr>
            <a:normAutofit/>
          </a:bodyPr>
          <a:lstStyle/>
          <a:p>
            <a:pPr algn="just"/>
            <a:r>
              <a:rPr lang="en-US" sz="3000" dirty="0">
                <a:latin typeface="Times New Roman" panose="02020603050405020304" pitchFamily="18" charset="0"/>
                <a:cs typeface="Times New Roman" panose="02020603050405020304" pitchFamily="18" charset="0"/>
              </a:rPr>
              <a:t>These are more accurate resistors because the denomination of the value is indicated by three numbers. So the first three bands indicate the resistance in ohms.</a:t>
            </a:r>
          </a:p>
          <a:p>
            <a:pPr algn="just"/>
            <a:r>
              <a:rPr lang="en-US" sz="3000" dirty="0">
                <a:latin typeface="Times New Roman" panose="02020603050405020304" pitchFamily="18" charset="0"/>
                <a:cs typeface="Times New Roman" panose="02020603050405020304" pitchFamily="18" charset="0"/>
              </a:rPr>
              <a:t>Everything else remains as in the color codes of the 3-4 band resistors. The fourth bar indicates the multiplier</a:t>
            </a:r>
            <a:r>
              <a:rPr lang="lt-LT"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The fifth bar indicates the tolerance of the component</a:t>
            </a:r>
            <a:r>
              <a:rPr lang="lt-LT"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The sixth bar can indicate either the reliability rating or the temperature dependence of the resistance</a:t>
            </a:r>
            <a:r>
              <a:rPr lang="lt-LT"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15636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E698A70-1BED-48E5-8549-F812994F7209}"/>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understand color code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Turinio vietos rezervavimo ženklas 2">
            <a:extLst>
              <a:ext uri="{FF2B5EF4-FFF2-40B4-BE49-F238E27FC236}">
                <a16:creationId xmlns:a16="http://schemas.microsoft.com/office/drawing/2014/main" id="{E54FECC3-4A82-40BD-9A3D-3EF454191777}"/>
              </a:ext>
            </a:extLst>
          </p:cNvPr>
          <p:cNvSpPr>
            <a:spLocks noGrp="1"/>
          </p:cNvSpPr>
          <p:nvPr>
            <p:ph idx="1"/>
          </p:nvPr>
        </p:nvSpPr>
        <p:spPr/>
        <p:txBody>
          <a:bodyPr>
            <a:normAutofit/>
          </a:bodyPr>
          <a:lstStyle/>
          <a:p>
            <a:pPr algn="just"/>
            <a:r>
              <a:rPr lang="en-US" sz="3000" dirty="0">
                <a:latin typeface="Times New Roman" panose="02020603050405020304" pitchFamily="18" charset="0"/>
                <a:cs typeface="Times New Roman" panose="02020603050405020304" pitchFamily="18" charset="0"/>
              </a:rPr>
              <a:t>The color code is read from left to right</a:t>
            </a:r>
            <a:r>
              <a:rPr lang="lt-LT"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Usually the strips on a component are placed closer to one edge than the other. Thus, the edge to which the strips are placed closer is read as the beginning;</a:t>
            </a:r>
          </a:p>
          <a:p>
            <a:pPr algn="just"/>
            <a:r>
              <a:rPr lang="en-US" sz="3000" dirty="0">
                <a:latin typeface="Times New Roman" panose="02020603050405020304" pitchFamily="18" charset="0"/>
                <a:cs typeface="Times New Roman" panose="02020603050405020304" pitchFamily="18" charset="0"/>
              </a:rPr>
              <a:t>Or the strips on one side of the component are stacked more densely. Then this side will be the beginning</a:t>
            </a:r>
            <a:r>
              <a:rPr lang="lt-LT"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The color code never starts with a metallic color (gold or silver), so if there is such a bar, it will by at the end</a:t>
            </a:r>
            <a:r>
              <a:rPr lang="lt-LT"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1470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8A09326-6100-40A9-AC72-6EE5A194CBB2}"/>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understand color code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lt-LT" sz="4500" dirty="0"/>
          </a:p>
        </p:txBody>
      </p:sp>
      <p:pic>
        <p:nvPicPr>
          <p:cNvPr id="5" name="Paveikslėlis 4">
            <a:extLst>
              <a:ext uri="{FF2B5EF4-FFF2-40B4-BE49-F238E27FC236}">
                <a16:creationId xmlns:a16="http://schemas.microsoft.com/office/drawing/2014/main" id="{AB5A6313-5AFC-4B1A-AB2F-B6C62ADC1073}"/>
              </a:ext>
            </a:extLst>
          </p:cNvPr>
          <p:cNvPicPr>
            <a:picLocks noChangeAspect="1"/>
          </p:cNvPicPr>
          <p:nvPr/>
        </p:nvPicPr>
        <p:blipFill rotWithShape="1">
          <a:blip r:embed="rId2"/>
          <a:srcRect l="18411" t="23593" r="33498" b="9965"/>
          <a:stretch/>
        </p:blipFill>
        <p:spPr>
          <a:xfrm>
            <a:off x="321906" y="3032450"/>
            <a:ext cx="5551714" cy="1455576"/>
          </a:xfrm>
          <a:prstGeom prst="roundRect">
            <a:avLst/>
          </a:prstGeom>
        </p:spPr>
      </p:pic>
      <p:pic>
        <p:nvPicPr>
          <p:cNvPr id="7" name="Paveikslėlis 6">
            <a:extLst>
              <a:ext uri="{FF2B5EF4-FFF2-40B4-BE49-F238E27FC236}">
                <a16:creationId xmlns:a16="http://schemas.microsoft.com/office/drawing/2014/main" id="{760834EF-6FEE-4D33-B54D-166E6748BC0B}"/>
              </a:ext>
            </a:extLst>
          </p:cNvPr>
          <p:cNvPicPr>
            <a:picLocks noChangeAspect="1"/>
          </p:cNvPicPr>
          <p:nvPr/>
        </p:nvPicPr>
        <p:blipFill rotWithShape="1">
          <a:blip r:embed="rId3"/>
          <a:srcRect l="17295" t="27534" r="36939" b="12557"/>
          <a:stretch/>
        </p:blipFill>
        <p:spPr>
          <a:xfrm>
            <a:off x="6246843" y="3032450"/>
            <a:ext cx="5514393" cy="1455576"/>
          </a:xfrm>
          <a:prstGeom prst="roundRect">
            <a:avLst/>
          </a:prstGeom>
        </p:spPr>
      </p:pic>
    </p:spTree>
    <p:extLst>
      <p:ext uri="{BB962C8B-B14F-4D97-AF65-F5344CB8AC3E}">
        <p14:creationId xmlns:p14="http://schemas.microsoft.com/office/powerpoint/2010/main" val="130223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303EEE6-67E0-4928-AD42-A4EF870ADC19}"/>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Color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a:t>
            </a: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Turinio vietos rezervavimo ženklas 4">
            <a:extLst>
              <a:ext uri="{FF2B5EF4-FFF2-40B4-BE49-F238E27FC236}">
                <a16:creationId xmlns:a16="http://schemas.microsoft.com/office/drawing/2014/main" id="{0737F901-8CD4-4670-A96F-A7435D958F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838" b="24878"/>
          <a:stretch/>
        </p:blipFill>
        <p:spPr>
          <a:xfrm>
            <a:off x="2874170" y="1604865"/>
            <a:ext cx="6443659" cy="5072129"/>
          </a:xfrm>
          <a:prstGeom prst="roundRect">
            <a:avLst>
              <a:gd name="adj" fmla="val 6181"/>
            </a:avLst>
          </a:prstGeom>
        </p:spPr>
      </p:pic>
    </p:spTree>
    <p:extLst>
      <p:ext uri="{BB962C8B-B14F-4D97-AF65-F5344CB8AC3E}">
        <p14:creationId xmlns:p14="http://schemas.microsoft.com/office/powerpoint/2010/main" val="2110543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76524F2-5892-4421-8D11-B44D0B1A0324}"/>
              </a:ext>
            </a:extLst>
          </p:cNvPr>
          <p:cNvSpPr>
            <a:spLocks noGrp="1"/>
          </p:cNvSpPr>
          <p:nvPr>
            <p:ph type="title"/>
          </p:nvPr>
        </p:nvSpPr>
        <p:spPr/>
        <p:txBody>
          <a:bodyPr>
            <a:normAutofit fontScale="90000"/>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example of understanding color coding</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C62F3269-4DE2-4165-A4EB-A2979715DEB6}"/>
                  </a:ext>
                </a:extLst>
              </p:cNvPr>
              <p:cNvSpPr>
                <a:spLocks noGrp="1"/>
              </p:cNvSpPr>
              <p:nvPr>
                <p:ph idx="1"/>
              </p:nvPr>
            </p:nvSpPr>
            <p:spPr>
              <a:xfrm>
                <a:off x="838200" y="3074438"/>
                <a:ext cx="10515600" cy="3102526"/>
              </a:xfrm>
            </p:spPr>
            <p:txBody>
              <a:bodyPr>
                <a:noAutofit/>
              </a:bodyPr>
              <a:lstStyle/>
              <a:p>
                <a:pPr algn="just"/>
                <a:r>
                  <a:rPr lang="en-US" sz="3000" dirty="0">
                    <a:latin typeface="Times New Roman" panose="02020603050405020304" pitchFamily="18" charset="0"/>
                    <a:cs typeface="Times New Roman" panose="02020603050405020304" pitchFamily="18" charset="0"/>
                  </a:rPr>
                  <a:t>The first and second bands are </a:t>
                </a:r>
                <a:r>
                  <a:rPr lang="en-US" sz="3000" u="sng" dirty="0">
                    <a:latin typeface="Times New Roman" panose="02020603050405020304" pitchFamily="18" charset="0"/>
                    <a:cs typeface="Times New Roman" panose="02020603050405020304" pitchFamily="18" charset="0"/>
                  </a:rPr>
                  <a:t>black</a:t>
                </a:r>
                <a:r>
                  <a:rPr lang="en-US" sz="3000" dirty="0">
                    <a:latin typeface="Times New Roman" panose="02020603050405020304" pitchFamily="18" charset="0"/>
                    <a:cs typeface="Times New Roman" panose="02020603050405020304" pitchFamily="18" charset="0"/>
                  </a:rPr>
                  <a:t>, which when viewed in the table corresponds to 0, 0. In this case, we assume that the resistance of the resistor in ohms is 100ohm.</a:t>
                </a:r>
              </a:p>
              <a:p>
                <a:pPr algn="just"/>
                <a:r>
                  <a:rPr lang="en-US" sz="3000" dirty="0">
                    <a:latin typeface="Times New Roman" panose="02020603050405020304" pitchFamily="18" charset="0"/>
                    <a:cs typeface="Times New Roman" panose="02020603050405020304" pitchFamily="18" charset="0"/>
                  </a:rPr>
                  <a:t>The third band is </a:t>
                </a:r>
                <a:r>
                  <a:rPr lang="en-US" sz="3000" u="sng" dirty="0">
                    <a:latin typeface="Times New Roman" panose="02020603050405020304" pitchFamily="18" charset="0"/>
                    <a:cs typeface="Times New Roman" panose="02020603050405020304" pitchFamily="18" charset="0"/>
                  </a:rPr>
                  <a:t>red</a:t>
                </a:r>
                <a:r>
                  <a:rPr lang="en-US" sz="3000" dirty="0">
                    <a:latin typeface="Times New Roman" panose="02020603050405020304" pitchFamily="18" charset="0"/>
                    <a:cs typeface="Times New Roman" panose="02020603050405020304" pitchFamily="18" charset="0"/>
                  </a:rPr>
                  <a:t>, so the multiplier will be 100 or </a:t>
                </a:r>
                <a14:m>
                  <m:oMath xmlns:m="http://schemas.openxmlformats.org/officeDocument/2006/math">
                    <m:sSup>
                      <m:sSupPr>
                        <m:ctrlPr>
                          <a:rPr lang="en-US" sz="3000" i="1" smtClean="0">
                            <a:latin typeface="Cambria Math" panose="02040503050406030204" pitchFamily="18" charset="0"/>
                          </a:rPr>
                        </m:ctrlPr>
                      </m:sSupPr>
                      <m:e>
                        <m:r>
                          <a:rPr lang="en-US" sz="3000" b="0" i="1" smtClean="0">
                            <a:latin typeface="Cambria Math" panose="02040503050406030204" pitchFamily="18" charset="0"/>
                          </a:rPr>
                          <m:t>10</m:t>
                        </m:r>
                      </m:e>
                      <m:sup>
                        <m:r>
                          <a:rPr lang="en-US" sz="3000" b="0" i="1" smtClean="0">
                            <a:latin typeface="Cambria Math" panose="02040503050406030204" pitchFamily="18" charset="0"/>
                          </a:rPr>
                          <m:t>2</m:t>
                        </m:r>
                      </m:sup>
                    </m:sSup>
                  </m:oMath>
                </a14:m>
                <a:r>
                  <a:rPr lang="en-US"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Finally, the last, fourth band is brown so according to the table, the component tolerance is </a:t>
                </a:r>
                <a:r>
                  <a:rPr lang="lt-LT" sz="3000" dirty="0">
                    <a:latin typeface="Times New Roman" panose="02020603050405020304" pitchFamily="18" charset="0"/>
                    <a:cs typeface="Times New Roman" panose="02020603050405020304" pitchFamily="18" charset="0"/>
                  </a:rPr>
                  <a:t>±1</a:t>
                </a:r>
                <a:r>
                  <a:rPr lang="en-US" sz="3000" dirty="0">
                    <a:latin typeface="Times New Roman" panose="02020603050405020304" pitchFamily="18" charset="0"/>
                    <a:cs typeface="Times New Roman" panose="02020603050405020304" pitchFamily="18" charset="0"/>
                  </a:rPr>
                  <a:t>%.</a:t>
                </a:r>
                <a:endParaRPr lang="lt-LT" sz="3000" dirty="0">
                  <a:latin typeface="Times New Roman" panose="02020603050405020304" pitchFamily="18" charset="0"/>
                  <a:cs typeface="Times New Roman" panose="02020603050405020304" pitchFamily="18" charset="0"/>
                </a:endParaRPr>
              </a:p>
            </p:txBody>
          </p:sp>
        </mc:Choice>
        <mc:Fallback>
          <p:sp>
            <p:nvSpPr>
              <p:cNvPr id="3" name="Turinio vietos rezervavimo ženklas 2">
                <a:extLst>
                  <a:ext uri="{FF2B5EF4-FFF2-40B4-BE49-F238E27FC236}">
                    <a16:creationId xmlns:a16="http://schemas.microsoft.com/office/drawing/2014/main" id="{C62F3269-4DE2-4165-A4EB-A2979715DEB6}"/>
                  </a:ext>
                </a:extLst>
              </p:cNvPr>
              <p:cNvSpPr>
                <a:spLocks noGrp="1" noRot="1" noChangeAspect="1" noMove="1" noResize="1" noEditPoints="1" noAdjustHandles="1" noChangeArrowheads="1" noChangeShapeType="1" noTextEdit="1"/>
              </p:cNvSpPr>
              <p:nvPr>
                <p:ph idx="1"/>
              </p:nvPr>
            </p:nvSpPr>
            <p:spPr>
              <a:xfrm>
                <a:off x="838200" y="3074438"/>
                <a:ext cx="10515600" cy="3102526"/>
              </a:xfrm>
              <a:blipFill>
                <a:blip r:embed="rId2"/>
                <a:stretch>
                  <a:fillRect l="-1217" t="-3929" r="-1333"/>
                </a:stretch>
              </a:blipFill>
            </p:spPr>
            <p:txBody>
              <a:bodyPr/>
              <a:lstStyle/>
              <a:p>
                <a:r>
                  <a:rPr lang="lt-LT">
                    <a:noFill/>
                  </a:rPr>
                  <a:t> </a:t>
                </a:r>
              </a:p>
            </p:txBody>
          </p:sp>
        </mc:Fallback>
      </mc:AlternateContent>
      <p:pic>
        <p:nvPicPr>
          <p:cNvPr id="5" name="Paveikslėlis 4">
            <a:extLst>
              <a:ext uri="{FF2B5EF4-FFF2-40B4-BE49-F238E27FC236}">
                <a16:creationId xmlns:a16="http://schemas.microsoft.com/office/drawing/2014/main" id="{BDF0F797-D662-458B-8B47-6F40D08B0BCA}"/>
              </a:ext>
            </a:extLst>
          </p:cNvPr>
          <p:cNvPicPr>
            <a:picLocks noChangeAspect="1"/>
          </p:cNvPicPr>
          <p:nvPr/>
        </p:nvPicPr>
        <p:blipFill rotWithShape="1">
          <a:blip r:embed="rId3"/>
          <a:srcRect l="17295" t="6988" r="5834" b="12557"/>
          <a:stretch/>
        </p:blipFill>
        <p:spPr>
          <a:xfrm>
            <a:off x="2686049" y="1532474"/>
            <a:ext cx="6819901" cy="1439326"/>
          </a:xfrm>
          <a:prstGeom prst="roundRect">
            <a:avLst/>
          </a:prstGeom>
        </p:spPr>
      </p:pic>
    </p:spTree>
    <p:extLst>
      <p:ext uri="{BB962C8B-B14F-4D97-AF65-F5344CB8AC3E}">
        <p14:creationId xmlns:p14="http://schemas.microsoft.com/office/powerpoint/2010/main" val="1190280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C7A3150-EFBC-41DC-B687-377BD056357F}"/>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Which resistor is in the correct position?</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aveikslėlis 4" descr="Paveikslėlis, kuriame yra žinutė, vynas, vidinis&#10;&#10;Automatiškai sugeneruotas aprašymas">
            <a:extLst>
              <a:ext uri="{FF2B5EF4-FFF2-40B4-BE49-F238E27FC236}">
                <a16:creationId xmlns:a16="http://schemas.microsoft.com/office/drawing/2014/main" id="{603B9030-EEE1-4FFD-A53B-153E60FE6600}"/>
              </a:ext>
            </a:extLst>
          </p:cNvPr>
          <p:cNvPicPr>
            <a:picLocks noChangeAspect="1"/>
          </p:cNvPicPr>
          <p:nvPr/>
        </p:nvPicPr>
        <p:blipFill rotWithShape="1">
          <a:blip r:embed="rId2">
            <a:extLst>
              <a:ext uri="{28A0092B-C50C-407E-A947-70E740481C1C}">
                <a14:useLocalDpi xmlns:a14="http://schemas.microsoft.com/office/drawing/2010/main" val="0"/>
              </a:ext>
            </a:extLst>
          </a:blip>
          <a:srcRect l="30960" t="24558" r="50545" b="4830"/>
          <a:stretch/>
        </p:blipFill>
        <p:spPr>
          <a:xfrm rot="5400000">
            <a:off x="2192692" y="1007708"/>
            <a:ext cx="1108787" cy="4842583"/>
          </a:xfrm>
          <a:prstGeom prst="roundRect">
            <a:avLst>
              <a:gd name="adj" fmla="val 32235"/>
            </a:avLst>
          </a:prstGeom>
        </p:spPr>
      </p:pic>
      <p:pic>
        <p:nvPicPr>
          <p:cNvPr id="6" name="Paveikslėlis 5" descr="Paveikslėlis, kuriame yra žinutė, vynas, vidinis&#10;&#10;Automatiškai sugeneruotas aprašymas">
            <a:extLst>
              <a:ext uri="{FF2B5EF4-FFF2-40B4-BE49-F238E27FC236}">
                <a16:creationId xmlns:a16="http://schemas.microsoft.com/office/drawing/2014/main" id="{E4BA9936-AF22-4935-8B57-7424C5519400}"/>
              </a:ext>
            </a:extLst>
          </p:cNvPr>
          <p:cNvPicPr>
            <a:picLocks noChangeAspect="1"/>
          </p:cNvPicPr>
          <p:nvPr/>
        </p:nvPicPr>
        <p:blipFill rotWithShape="1">
          <a:blip r:embed="rId2">
            <a:extLst>
              <a:ext uri="{28A0092B-C50C-407E-A947-70E740481C1C}">
                <a14:useLocalDpi xmlns:a14="http://schemas.microsoft.com/office/drawing/2010/main" val="0"/>
              </a:ext>
            </a:extLst>
          </a:blip>
          <a:srcRect l="30960" t="24558" r="50545" b="4830"/>
          <a:stretch/>
        </p:blipFill>
        <p:spPr>
          <a:xfrm rot="16200000">
            <a:off x="8890523" y="1007708"/>
            <a:ext cx="1108787" cy="4842583"/>
          </a:xfrm>
          <a:prstGeom prst="roundRect">
            <a:avLst>
              <a:gd name="adj" fmla="val 32235"/>
            </a:avLst>
          </a:prstGeom>
        </p:spPr>
      </p:pic>
      <p:sp>
        <p:nvSpPr>
          <p:cNvPr id="7" name="TextBox 6">
            <a:extLst>
              <a:ext uri="{FF2B5EF4-FFF2-40B4-BE49-F238E27FC236}">
                <a16:creationId xmlns:a16="http://schemas.microsoft.com/office/drawing/2014/main" id="{A840D88B-783A-4123-BA0F-11D7865E39E1}"/>
              </a:ext>
            </a:extLst>
          </p:cNvPr>
          <p:cNvSpPr txBox="1"/>
          <p:nvPr/>
        </p:nvSpPr>
        <p:spPr>
          <a:xfrm>
            <a:off x="2439175" y="2095698"/>
            <a:ext cx="615820" cy="553998"/>
          </a:xfrm>
          <a:prstGeom prst="rect">
            <a:avLst/>
          </a:prstGeom>
          <a:noFill/>
        </p:spPr>
        <p:txBody>
          <a:bodyPr wrap="square" rtlCol="0">
            <a:spAutoFit/>
          </a:bodyPr>
          <a:lstStyle/>
          <a:p>
            <a:pPr algn="ctr"/>
            <a:r>
              <a:rPr lang="lt-LT" sz="3000" dirty="0">
                <a:latin typeface="Times New Roman" panose="02020603050405020304" pitchFamily="18" charset="0"/>
                <a:cs typeface="Times New Roman" panose="02020603050405020304" pitchFamily="18" charset="0"/>
              </a:rPr>
              <a:t>A</a:t>
            </a:r>
          </a:p>
        </p:txBody>
      </p:sp>
      <p:sp>
        <p:nvSpPr>
          <p:cNvPr id="8" name="TextBox 7">
            <a:extLst>
              <a:ext uri="{FF2B5EF4-FFF2-40B4-BE49-F238E27FC236}">
                <a16:creationId xmlns:a16="http://schemas.microsoft.com/office/drawing/2014/main" id="{AD51F7F1-D5B0-4654-A1C4-08FEE8EEFEB1}"/>
              </a:ext>
            </a:extLst>
          </p:cNvPr>
          <p:cNvSpPr txBox="1"/>
          <p:nvPr/>
        </p:nvSpPr>
        <p:spPr>
          <a:xfrm>
            <a:off x="9137007" y="2095698"/>
            <a:ext cx="615820" cy="553998"/>
          </a:xfrm>
          <a:prstGeom prst="rect">
            <a:avLst/>
          </a:prstGeom>
          <a:noFill/>
        </p:spPr>
        <p:txBody>
          <a:bodyPr wrap="square" rtlCol="0">
            <a:spAutoFit/>
          </a:bodyPr>
          <a:lstStyle/>
          <a:p>
            <a:pPr algn="ctr"/>
            <a:r>
              <a:rPr lang="lt-LT" sz="3000" dirty="0">
                <a:latin typeface="Times New Roman" panose="02020603050405020304" pitchFamily="18" charset="0"/>
                <a:cs typeface="Times New Roman" panose="02020603050405020304" pitchFamily="18" charset="0"/>
              </a:rPr>
              <a:t>B</a:t>
            </a:r>
          </a:p>
        </p:txBody>
      </p:sp>
      <p:pic>
        <p:nvPicPr>
          <p:cNvPr id="12" name="Paveikslėlis 11">
            <a:extLst>
              <a:ext uri="{FF2B5EF4-FFF2-40B4-BE49-F238E27FC236}">
                <a16:creationId xmlns:a16="http://schemas.microsoft.com/office/drawing/2014/main" id="{3DC8E853-7B36-46AB-B622-E6A5746DD2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8662" y="4258200"/>
            <a:ext cx="2234675" cy="2234675"/>
          </a:xfrm>
          <a:prstGeom prst="rect">
            <a:avLst/>
          </a:prstGeom>
        </p:spPr>
      </p:pic>
    </p:spTree>
    <p:extLst>
      <p:ext uri="{BB962C8B-B14F-4D97-AF65-F5344CB8AC3E}">
        <p14:creationId xmlns:p14="http://schemas.microsoft.com/office/powerpoint/2010/main" val="654263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D9B1666-CAAB-4735-B843-7E43ACEE0F2C}"/>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resistance of this resistor?</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419D701F-82E4-44A2-8CBD-B637CECAD82D}"/>
              </a:ext>
            </a:extLst>
          </p:cNvPr>
          <p:cNvSpPr>
            <a:spLocks noGrp="1"/>
          </p:cNvSpPr>
          <p:nvPr>
            <p:ph idx="1"/>
          </p:nvPr>
        </p:nvSpPr>
        <p:spPr>
          <a:xfrm>
            <a:off x="5855154" y="4106069"/>
            <a:ext cx="6336846" cy="685799"/>
          </a:xfrm>
        </p:spPr>
        <p:txBody>
          <a:bodyPr>
            <a:normAutofit/>
          </a:bodyPr>
          <a:lstStyle/>
          <a:p>
            <a:pPr marL="0" indent="0" algn="ctr">
              <a:buNone/>
            </a:pPr>
            <a:r>
              <a:rPr lang="en-US" sz="3000" dirty="0">
                <a:latin typeface="Times New Roman" panose="02020603050405020304" pitchFamily="18" charset="0"/>
                <a:cs typeface="Times New Roman" panose="02020603050405020304" pitchFamily="18" charset="0"/>
              </a:rPr>
              <a:t>Colors: Brown, red, green, gold.</a:t>
            </a:r>
            <a:endParaRPr lang="lt-LT" sz="3000" dirty="0">
              <a:latin typeface="Times New Roman" panose="02020603050405020304" pitchFamily="18" charset="0"/>
              <a:cs typeface="Times New Roman" panose="02020603050405020304" pitchFamily="18" charset="0"/>
            </a:endParaRPr>
          </a:p>
        </p:txBody>
      </p:sp>
      <p:pic>
        <p:nvPicPr>
          <p:cNvPr id="4" name="Paveikslėlis 3">
            <a:extLst>
              <a:ext uri="{FF2B5EF4-FFF2-40B4-BE49-F238E27FC236}">
                <a16:creationId xmlns:a16="http://schemas.microsoft.com/office/drawing/2014/main" id="{F63D103C-0D66-4FAA-97EB-CF6FAE4D3BF0}"/>
              </a:ext>
            </a:extLst>
          </p:cNvPr>
          <p:cNvPicPr>
            <a:picLocks noChangeAspect="1"/>
          </p:cNvPicPr>
          <p:nvPr/>
        </p:nvPicPr>
        <p:blipFill rotWithShape="1">
          <a:blip r:embed="rId2"/>
          <a:srcRect l="18411" t="23593" r="33498" b="9965"/>
          <a:stretch/>
        </p:blipFill>
        <p:spPr>
          <a:xfrm>
            <a:off x="6645714" y="1919288"/>
            <a:ext cx="4474028" cy="1173023"/>
          </a:xfrm>
          <a:prstGeom prst="roundRect">
            <a:avLst/>
          </a:prstGeom>
        </p:spPr>
      </p:pic>
      <p:pic>
        <p:nvPicPr>
          <p:cNvPr id="5" name="Turinio vietos rezervavimo ženklas 4">
            <a:extLst>
              <a:ext uri="{FF2B5EF4-FFF2-40B4-BE49-F238E27FC236}">
                <a16:creationId xmlns:a16="http://schemas.microsoft.com/office/drawing/2014/main" id="{106B9F54-C631-447B-9E97-0D86941C8B94}"/>
              </a:ext>
            </a:extLst>
          </p:cNvPr>
          <p:cNvPicPr>
            <a:picLocks noChangeAspect="1"/>
          </p:cNvPicPr>
          <p:nvPr/>
        </p:nvPicPr>
        <p:blipFill rotWithShape="1">
          <a:blip r:embed="rId3">
            <a:extLst>
              <a:ext uri="{28A0092B-C50C-407E-A947-70E740481C1C}">
                <a14:useLocalDpi xmlns:a14="http://schemas.microsoft.com/office/drawing/2010/main" val="0"/>
              </a:ext>
            </a:extLst>
          </a:blip>
          <a:srcRect l="1346" t="10838" r="1293" b="24875"/>
          <a:stretch/>
        </p:blipFill>
        <p:spPr>
          <a:xfrm>
            <a:off x="136752" y="1919288"/>
            <a:ext cx="5409536" cy="4373562"/>
          </a:xfrm>
          <a:prstGeom prst="roundRect">
            <a:avLst>
              <a:gd name="adj" fmla="val 6181"/>
            </a:avLst>
          </a:prstGeom>
        </p:spPr>
      </p:pic>
    </p:spTree>
    <p:extLst>
      <p:ext uri="{BB962C8B-B14F-4D97-AF65-F5344CB8AC3E}">
        <p14:creationId xmlns:p14="http://schemas.microsoft.com/office/powerpoint/2010/main" val="2881188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AFBCD52-DB3B-4814-99D3-70471549DC88}"/>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resistance</a:t>
            </a:r>
            <a:endParaRPr lang="lt-LT" sz="4500" dirty="0"/>
          </a:p>
        </p:txBody>
      </p:sp>
      <p:pic>
        <p:nvPicPr>
          <p:cNvPr id="4" name="Turinio vietos rezervavimo ženklas 3">
            <a:extLst>
              <a:ext uri="{FF2B5EF4-FFF2-40B4-BE49-F238E27FC236}">
                <a16:creationId xmlns:a16="http://schemas.microsoft.com/office/drawing/2014/main" id="{1CD725A2-67F9-42F6-ADBF-57139F0CD543}"/>
              </a:ext>
            </a:extLst>
          </p:cNvPr>
          <p:cNvPicPr>
            <a:picLocks noGrp="1" noChangeAspect="1"/>
          </p:cNvPicPr>
          <p:nvPr>
            <p:ph idx="1"/>
          </p:nvPr>
        </p:nvPicPr>
        <p:blipFill rotWithShape="1">
          <a:blip r:embed="rId2"/>
          <a:srcRect l="18390" t="1921" r="1733" b="11525"/>
          <a:stretch/>
        </p:blipFill>
        <p:spPr>
          <a:xfrm>
            <a:off x="590911" y="2440272"/>
            <a:ext cx="11258967" cy="2315238"/>
          </a:xfrm>
          <a:prstGeom prst="roundRect">
            <a:avLst/>
          </a:prstGeom>
        </p:spPr>
      </p:pic>
    </p:spTree>
    <p:extLst>
      <p:ext uri="{BB962C8B-B14F-4D97-AF65-F5344CB8AC3E}">
        <p14:creationId xmlns:p14="http://schemas.microsoft.com/office/powerpoint/2010/main" val="39852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5E0F1A9-8297-4B5B-8822-5E4545BBB574}"/>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 of electronic components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1D99B4F1-C646-4C11-B3AF-C08DA3B331F7}"/>
              </a:ext>
            </a:extLst>
          </p:cNvPr>
          <p:cNvSpPr>
            <a:spLocks noGrp="1"/>
          </p:cNvSpPr>
          <p:nvPr>
            <p:ph idx="1"/>
          </p:nvPr>
        </p:nvSpPr>
        <p:spPr/>
        <p:txBody>
          <a:bodyPr>
            <a:normAutofit/>
          </a:bodyPr>
          <a:lstStyle/>
          <a:p>
            <a:pPr marL="0" indent="0" algn="ctr">
              <a:buNone/>
            </a:pPr>
            <a:r>
              <a:rPr lang="en-US" sz="4000" u="sng" dirty="0">
                <a:latin typeface="Times New Roman" panose="02020603050405020304" pitchFamily="18" charset="0"/>
                <a:cs typeface="Times New Roman" panose="02020603050405020304" pitchFamily="18" charset="0"/>
              </a:rPr>
              <a:t>What is electronics?</a:t>
            </a:r>
            <a:endParaRPr lang="lt-LT" sz="4000" u="sng" dirty="0">
              <a:latin typeface="Times New Roman" panose="02020603050405020304" pitchFamily="18" charset="0"/>
              <a:cs typeface="Times New Roman" panose="02020603050405020304" pitchFamily="18" charset="0"/>
            </a:endParaRPr>
          </a:p>
        </p:txBody>
      </p:sp>
      <p:pic>
        <p:nvPicPr>
          <p:cNvPr id="5" name="Paveikslėlis 4" descr="Paveikslėlis, kuriame yra juoda&#10;&#10;Automatiškai sugeneruotas aprašymas">
            <a:extLst>
              <a:ext uri="{FF2B5EF4-FFF2-40B4-BE49-F238E27FC236}">
                <a16:creationId xmlns:a16="http://schemas.microsoft.com/office/drawing/2014/main" id="{331B0BC4-CC01-4F1A-8232-131493A13E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3622" y="2831262"/>
            <a:ext cx="2744756" cy="4026738"/>
          </a:xfrm>
          <a:prstGeom prst="rect">
            <a:avLst/>
          </a:prstGeom>
        </p:spPr>
      </p:pic>
    </p:spTree>
    <p:extLst>
      <p:ext uri="{BB962C8B-B14F-4D97-AF65-F5344CB8AC3E}">
        <p14:creationId xmlns:p14="http://schemas.microsoft.com/office/powerpoint/2010/main" val="2849222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75EE994-F2D1-4B7E-9EBC-8C5F40072F87}"/>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Wire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wound</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8A6F11A3-E958-49BB-9B31-E055510BD350}"/>
              </a:ext>
            </a:extLst>
          </p:cNvPr>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They consist of a metal wire of appropriate resistance wrapped around an impermeable core.</a:t>
            </a:r>
          </a:p>
          <a:p>
            <a:r>
              <a:rPr lang="en-US" sz="3000" dirty="0">
                <a:latin typeface="Times New Roman" panose="02020603050405020304" pitchFamily="18" charset="0"/>
                <a:cs typeface="Times New Roman" panose="02020603050405020304" pitchFamily="18" charset="0"/>
              </a:rPr>
              <a:t>The metal wire is usually either a nickel-chromium alloy or a copper-nickel manganese alloy.</a:t>
            </a:r>
          </a:p>
          <a:p>
            <a:r>
              <a:rPr lang="en-US" sz="3000" dirty="0">
                <a:latin typeface="Times New Roman" panose="02020603050405020304" pitchFamily="18" charset="0"/>
                <a:cs typeface="Times New Roman" panose="02020603050405020304" pitchFamily="18" charset="0"/>
              </a:rPr>
              <a:t>These are the oldest type resistors</a:t>
            </a:r>
            <a:r>
              <a:rPr lang="lt-LT"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They can withstand large amounts of power (w) and can become very hot during operation. Therefore, newer resistors of this type are housed in aluminum housings to dissipate heat more efficiently</a:t>
            </a:r>
            <a:r>
              <a:rPr lang="lt-LT"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73637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3AC95D0-5288-4DD9-973A-C54F0DFDA96B}"/>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Wire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wound</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a:t>
            </a:r>
            <a:endParaRPr lang="lt-LT" sz="4500" dirty="0"/>
          </a:p>
        </p:txBody>
      </p:sp>
      <p:pic>
        <p:nvPicPr>
          <p:cNvPr id="4" name="Paveikslėlis 3" descr="Paveikslėlis, kuriame yra žinutė&#10;&#10;Automatiškai sugeneruotas aprašymas">
            <a:extLst>
              <a:ext uri="{FF2B5EF4-FFF2-40B4-BE49-F238E27FC236}">
                <a16:creationId xmlns:a16="http://schemas.microsoft.com/office/drawing/2014/main" id="{AD68C204-A48A-4350-8B02-0A6DAAD247AE}"/>
              </a:ext>
            </a:extLst>
          </p:cNvPr>
          <p:cNvPicPr>
            <a:picLocks noChangeAspect="1"/>
          </p:cNvPicPr>
          <p:nvPr/>
        </p:nvPicPr>
        <p:blipFill rotWithShape="1">
          <a:blip r:embed="rId2">
            <a:extLst>
              <a:ext uri="{28A0092B-C50C-407E-A947-70E740481C1C}">
                <a14:useLocalDpi xmlns:a14="http://schemas.microsoft.com/office/drawing/2010/main" val="0"/>
              </a:ext>
            </a:extLst>
          </a:blip>
          <a:srcRect t="6957" b="5988"/>
          <a:stretch/>
        </p:blipFill>
        <p:spPr>
          <a:xfrm>
            <a:off x="838200" y="1875384"/>
            <a:ext cx="4206160" cy="2324169"/>
          </a:xfrm>
          <a:prstGeom prst="roundRect">
            <a:avLst/>
          </a:prstGeom>
        </p:spPr>
      </p:pic>
      <p:pic>
        <p:nvPicPr>
          <p:cNvPr id="5" name="Paveikslėlis 4">
            <a:extLst>
              <a:ext uri="{FF2B5EF4-FFF2-40B4-BE49-F238E27FC236}">
                <a16:creationId xmlns:a16="http://schemas.microsoft.com/office/drawing/2014/main" id="{F7687714-0DE3-4F70-B0D8-DB764B8BA6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464" y="1875385"/>
            <a:ext cx="4648336" cy="2324168"/>
          </a:xfrm>
          <a:prstGeom prst="roundRect">
            <a:avLst/>
          </a:prstGeom>
        </p:spPr>
      </p:pic>
      <p:pic>
        <p:nvPicPr>
          <p:cNvPr id="7" name="Paveikslėlis 6">
            <a:extLst>
              <a:ext uri="{FF2B5EF4-FFF2-40B4-BE49-F238E27FC236}">
                <a16:creationId xmlns:a16="http://schemas.microsoft.com/office/drawing/2014/main" id="{A03011BD-A4EA-48EB-85F9-97F9CF0EF5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7198" y="4809930"/>
            <a:ext cx="6057603" cy="1547651"/>
          </a:xfrm>
          <a:prstGeom prst="roundRect">
            <a:avLst/>
          </a:prstGeom>
        </p:spPr>
      </p:pic>
    </p:spTree>
    <p:extLst>
      <p:ext uri="{BB962C8B-B14F-4D97-AF65-F5344CB8AC3E}">
        <p14:creationId xmlns:p14="http://schemas.microsoft.com/office/powerpoint/2010/main" val="1024791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BD2BDA-4C7E-4D75-84EC-28CEB309CE77}"/>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Wire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wound</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a:t>
            </a:r>
            <a:endParaRPr lang="lt-LT" sz="4500" dirty="0"/>
          </a:p>
        </p:txBody>
      </p:sp>
      <p:sp>
        <p:nvSpPr>
          <p:cNvPr id="3" name="Turinio vietos rezervavimo ženklas 2">
            <a:extLst>
              <a:ext uri="{FF2B5EF4-FFF2-40B4-BE49-F238E27FC236}">
                <a16:creationId xmlns:a16="http://schemas.microsoft.com/office/drawing/2014/main" id="{BC8969BC-9C70-4798-9D20-966ACB8FB6CC}"/>
              </a:ext>
            </a:extLst>
          </p:cNvPr>
          <p:cNvSpPr>
            <a:spLocks noGrp="1"/>
          </p:cNvSpPr>
          <p:nvPr>
            <p:ph idx="1"/>
          </p:nvPr>
        </p:nvSpPr>
        <p:spPr>
          <a:xfrm>
            <a:off x="838200" y="1825625"/>
            <a:ext cx="10515600" cy="1561387"/>
          </a:xfrm>
        </p:spPr>
        <p:txBody>
          <a:bodyPr>
            <a:normAutofit/>
          </a:bodyPr>
          <a:lstStyle/>
          <a:p>
            <a:pPr algn="just"/>
            <a:r>
              <a:rPr lang="en-US" sz="3000" dirty="0">
                <a:latin typeface="Times New Roman" panose="02020603050405020304" pitchFamily="18" charset="0"/>
                <a:cs typeface="Times New Roman" panose="02020603050405020304" pitchFamily="18" charset="0"/>
              </a:rPr>
              <a:t>The codes for this type of resistor are usually quite simple and the information is written directly on it because the component itself is quite large.</a:t>
            </a:r>
            <a:endParaRPr lang="lt-LT" sz="3000"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375379A4-5B4C-41BF-8061-38AE62EF8073}"/>
              </a:ext>
            </a:extLst>
          </p:cNvPr>
          <p:cNvPicPr>
            <a:picLocks noChangeAspect="1"/>
          </p:cNvPicPr>
          <p:nvPr/>
        </p:nvPicPr>
        <p:blipFill rotWithShape="1">
          <a:blip r:embed="rId2"/>
          <a:srcRect r="1008" b="3850"/>
          <a:stretch/>
        </p:blipFill>
        <p:spPr>
          <a:xfrm>
            <a:off x="1036864" y="3196433"/>
            <a:ext cx="10118271" cy="3475515"/>
          </a:xfrm>
          <a:prstGeom prst="roundRect">
            <a:avLst>
              <a:gd name="adj" fmla="val 9934"/>
            </a:avLst>
          </a:prstGeom>
        </p:spPr>
      </p:pic>
    </p:spTree>
    <p:extLst>
      <p:ext uri="{BB962C8B-B14F-4D97-AF65-F5344CB8AC3E}">
        <p14:creationId xmlns:p14="http://schemas.microsoft.com/office/powerpoint/2010/main" val="2889991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25EB99F-4325-4B39-8E40-907F48E08355}"/>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of wire wound resistor code</a:t>
            </a:r>
            <a:endParaRPr lang="lt-LT" sz="4500" dirty="0"/>
          </a:p>
        </p:txBody>
      </p:sp>
      <p:sp>
        <p:nvSpPr>
          <p:cNvPr id="3" name="Turinio vietos rezervavimo ženklas 2">
            <a:extLst>
              <a:ext uri="{FF2B5EF4-FFF2-40B4-BE49-F238E27FC236}">
                <a16:creationId xmlns:a16="http://schemas.microsoft.com/office/drawing/2014/main" id="{9F2B0C91-1ED9-435E-A4B2-F35CFCD0A57E}"/>
              </a:ext>
            </a:extLst>
          </p:cNvPr>
          <p:cNvSpPr>
            <a:spLocks noGrp="1"/>
          </p:cNvSpPr>
          <p:nvPr>
            <p:ph idx="1"/>
          </p:nvPr>
        </p:nvSpPr>
        <p:spPr>
          <a:xfrm>
            <a:off x="838200" y="3984170"/>
            <a:ext cx="10515600" cy="522515"/>
          </a:xfrm>
        </p:spPr>
        <p:txBody>
          <a:bodyPr>
            <a:normAutofit/>
          </a:bodyPr>
          <a:lstStyle/>
          <a:p>
            <a:pPr marL="0" indent="0" algn="ctr">
              <a:buNone/>
            </a:pPr>
            <a:r>
              <a:rPr lang="en-US" sz="3000" u="sng" dirty="0">
                <a:latin typeface="Times New Roman" panose="02020603050405020304" pitchFamily="18" charset="0"/>
                <a:cs typeface="Times New Roman" panose="02020603050405020304" pitchFamily="18" charset="0"/>
              </a:rPr>
              <a:t>Code</a:t>
            </a:r>
            <a:r>
              <a:rPr lang="lt-LT" sz="3000" u="sng" dirty="0">
                <a:latin typeface="Times New Roman" panose="02020603050405020304" pitchFamily="18" charset="0"/>
                <a:cs typeface="Times New Roman" panose="02020603050405020304" pitchFamily="18" charset="0"/>
              </a:rPr>
              <a:t>: 10R J 50W</a:t>
            </a:r>
          </a:p>
        </p:txBody>
      </p:sp>
      <p:pic>
        <p:nvPicPr>
          <p:cNvPr id="4" name="Paveikslėlis 3">
            <a:extLst>
              <a:ext uri="{FF2B5EF4-FFF2-40B4-BE49-F238E27FC236}">
                <a16:creationId xmlns:a16="http://schemas.microsoft.com/office/drawing/2014/main" id="{33B3F862-AE6E-4A0E-B8AE-21BE22A2A6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1832" y="1436846"/>
            <a:ext cx="4648336" cy="2324168"/>
          </a:xfrm>
          <a:prstGeom prst="roundRect">
            <a:avLst/>
          </a:prstGeom>
        </p:spPr>
      </p:pic>
      <p:sp>
        <p:nvSpPr>
          <p:cNvPr id="5" name="Turinio vietos rezervavimo ženklas 2">
            <a:extLst>
              <a:ext uri="{FF2B5EF4-FFF2-40B4-BE49-F238E27FC236}">
                <a16:creationId xmlns:a16="http://schemas.microsoft.com/office/drawing/2014/main" id="{8E6607D7-90F8-4F02-938B-9D4D91F553F5}"/>
              </a:ext>
            </a:extLst>
          </p:cNvPr>
          <p:cNvSpPr txBox="1">
            <a:spLocks/>
          </p:cNvSpPr>
          <p:nvPr/>
        </p:nvSpPr>
        <p:spPr>
          <a:xfrm>
            <a:off x="887963" y="4743060"/>
            <a:ext cx="10515600" cy="2021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lt-LT" sz="3000" dirty="0" err="1">
                <a:latin typeface="Times New Roman" panose="02020603050405020304" pitchFamily="18" charset="0"/>
                <a:cs typeface="Times New Roman" panose="02020603050405020304" pitchFamily="18" charset="0"/>
              </a:rPr>
              <a:t>Resistance</a:t>
            </a:r>
            <a:r>
              <a:rPr lang="lt-LT" sz="3000" dirty="0">
                <a:latin typeface="Times New Roman" panose="02020603050405020304" pitchFamily="18" charset="0"/>
                <a:cs typeface="Times New Roman" panose="02020603050405020304" pitchFamily="18" charset="0"/>
              </a:rPr>
              <a:t> : 10 omų;</a:t>
            </a:r>
          </a:p>
          <a:p>
            <a:pPr algn="just"/>
            <a:r>
              <a:rPr lang="lt-LT" sz="3000" dirty="0" err="1">
                <a:latin typeface="Times New Roman" panose="02020603050405020304" pitchFamily="18" charset="0"/>
                <a:cs typeface="Times New Roman" panose="02020603050405020304" pitchFamily="18" charset="0"/>
              </a:rPr>
              <a:t>Tolerance</a:t>
            </a:r>
            <a:r>
              <a:rPr lang="lt-LT" sz="3000" dirty="0">
                <a:latin typeface="Times New Roman" panose="02020603050405020304" pitchFamily="18" charset="0"/>
                <a:cs typeface="Times New Roman" panose="02020603050405020304" pitchFamily="18" charset="0"/>
              </a:rPr>
              <a:t> : ±5</a:t>
            </a:r>
            <a:r>
              <a:rPr lang="en-US"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Power : 50 wat</a:t>
            </a:r>
            <a:r>
              <a:rPr lang="lt-LT" sz="3000" dirty="0">
                <a:latin typeface="Times New Roman" panose="02020603050405020304" pitchFamily="18" charset="0"/>
                <a:cs typeface="Times New Roman" panose="02020603050405020304" pitchFamily="18" charset="0"/>
              </a:rPr>
              <a:t>ų. </a:t>
            </a:r>
          </a:p>
        </p:txBody>
      </p:sp>
    </p:spTree>
    <p:extLst>
      <p:ext uri="{BB962C8B-B14F-4D97-AF65-F5344CB8AC3E}">
        <p14:creationId xmlns:p14="http://schemas.microsoft.com/office/powerpoint/2010/main" val="1720787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21FD4CD-617A-4B0E-8A56-3083A09A08DA}"/>
              </a:ext>
            </a:extLst>
          </p:cNvPr>
          <p:cNvSpPr>
            <a:spLocks noGrp="1"/>
          </p:cNvSpPr>
          <p:nvPr>
            <p:ph type="title"/>
          </p:nvPr>
        </p:nvSpPr>
        <p:spPr/>
        <p:txBody>
          <a:bodyPr>
            <a:no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Variable</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a:t>
            </a:r>
            <a:endParaRPr lang="lt-LT" sz="4500" b="1" dirty="0">
              <a:effectLst>
                <a:outerShdw blurRad="38100" dist="38100" dir="2700000" algn="tl">
                  <a:srgbClr val="000000">
                    <a:alpha val="43137"/>
                  </a:srgbClr>
                </a:outerShdw>
              </a:effectLst>
            </a:endParaRPr>
          </a:p>
        </p:txBody>
      </p:sp>
      <p:sp>
        <p:nvSpPr>
          <p:cNvPr id="3" name="Turinio vietos rezervavimo ženklas 2">
            <a:extLst>
              <a:ext uri="{FF2B5EF4-FFF2-40B4-BE49-F238E27FC236}">
                <a16:creationId xmlns:a16="http://schemas.microsoft.com/office/drawing/2014/main" id="{61DC7C46-D301-4C42-A540-78B2AA01DD3E}"/>
              </a:ext>
            </a:extLst>
          </p:cNvPr>
          <p:cNvSpPr>
            <a:spLocks noGrp="1"/>
          </p:cNvSpPr>
          <p:nvPr>
            <p:ph idx="1"/>
          </p:nvPr>
        </p:nvSpPr>
        <p:spPr>
          <a:xfrm>
            <a:off x="838200" y="1769641"/>
            <a:ext cx="10515600" cy="4351338"/>
          </a:xfrm>
        </p:spPr>
        <p:txBody>
          <a:bodyPr>
            <a:normAutofit/>
          </a:bodyPr>
          <a:lstStyle/>
          <a:p>
            <a:pPr algn="just"/>
            <a:r>
              <a:rPr lang="en-US" sz="3000" dirty="0">
                <a:latin typeface="Times New Roman" panose="02020603050405020304" pitchFamily="18" charset="0"/>
                <a:cs typeface="Times New Roman" panose="02020603050405020304" pitchFamily="18" charset="0"/>
              </a:rPr>
              <a:t>As the name implies this is an adjustable resistance resistor</a:t>
            </a:r>
            <a:r>
              <a:rPr lang="lt-LT"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The essence of this type of component is a certain resistive material and contact, which is moved around or along it, thus changing the resistance between the ends of the contacts</a:t>
            </a:r>
            <a:r>
              <a:rPr lang="lt-LT" sz="3000"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8D43D365-45C7-4229-9CF6-F69D404B5DF7}"/>
              </a:ext>
            </a:extLst>
          </p:cNvPr>
          <p:cNvPicPr>
            <a:picLocks noChangeAspect="1"/>
          </p:cNvPicPr>
          <p:nvPr/>
        </p:nvPicPr>
        <p:blipFill rotWithShape="1">
          <a:blip r:embed="rId2"/>
          <a:srcRect l="10417" t="5282" r="12100" b="1545"/>
          <a:stretch/>
        </p:blipFill>
        <p:spPr>
          <a:xfrm>
            <a:off x="6676829" y="3890060"/>
            <a:ext cx="2738535" cy="2814081"/>
          </a:xfrm>
          <a:prstGeom prst="roundRect">
            <a:avLst/>
          </a:prstGeom>
        </p:spPr>
      </p:pic>
      <p:pic>
        <p:nvPicPr>
          <p:cNvPr id="6" name="Paveikslėlis 5">
            <a:extLst>
              <a:ext uri="{FF2B5EF4-FFF2-40B4-BE49-F238E27FC236}">
                <a16:creationId xmlns:a16="http://schemas.microsoft.com/office/drawing/2014/main" id="{7F031504-564D-4D28-95CD-1CBBAFAD5B1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5455" r="34924" b="31763"/>
          <a:stretch/>
        </p:blipFill>
        <p:spPr>
          <a:xfrm>
            <a:off x="3260275" y="3429000"/>
            <a:ext cx="2591357" cy="1600200"/>
          </a:xfrm>
          <a:prstGeom prst="rect">
            <a:avLst/>
          </a:prstGeom>
        </p:spPr>
      </p:pic>
      <p:pic>
        <p:nvPicPr>
          <p:cNvPr id="7" name="Paveikslėlis 6">
            <a:extLst>
              <a:ext uri="{FF2B5EF4-FFF2-40B4-BE49-F238E27FC236}">
                <a16:creationId xmlns:a16="http://schemas.microsoft.com/office/drawing/2014/main" id="{DBC71C4C-6E9D-44AA-8FB5-E9F5103E0900}"/>
              </a:ext>
            </a:extLst>
          </p:cNvPr>
          <p:cNvPicPr>
            <a:picLocks noChangeAspect="1"/>
          </p:cNvPicPr>
          <p:nvPr/>
        </p:nvPicPr>
        <p:blipFill rotWithShape="1">
          <a:blip r:embed="rId4">
            <a:extLst>
              <a:ext uri="{28A0092B-C50C-407E-A947-70E740481C1C}">
                <a14:useLocalDpi xmlns:a14="http://schemas.microsoft.com/office/drawing/2010/main" val="0"/>
              </a:ext>
            </a:extLst>
          </a:blip>
          <a:srcRect l="37692" r="38316" b="37108"/>
          <a:stretch/>
        </p:blipFill>
        <p:spPr>
          <a:xfrm>
            <a:off x="3170854" y="5029200"/>
            <a:ext cx="2925146" cy="1411083"/>
          </a:xfrm>
          <a:prstGeom prst="rect">
            <a:avLst/>
          </a:prstGeom>
        </p:spPr>
      </p:pic>
    </p:spTree>
    <p:extLst>
      <p:ext uri="{BB962C8B-B14F-4D97-AF65-F5344CB8AC3E}">
        <p14:creationId xmlns:p14="http://schemas.microsoft.com/office/powerpoint/2010/main" val="2656162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9FFA9EA-AA79-42EC-9F6C-6E6C8921E2BD}"/>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Potentiometers</a:t>
            </a:r>
            <a:endParaRPr lang="lt-LT" sz="4500" b="1"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40003F7E-9D39-42FA-935B-02D4BA192A59}"/>
              </a:ext>
            </a:extLst>
          </p:cNvPr>
          <p:cNvSpPr>
            <a:spLocks noGrp="1"/>
          </p:cNvSpPr>
          <p:nvPr>
            <p:ph idx="1"/>
          </p:nvPr>
        </p:nvSpPr>
        <p:spPr/>
        <p:txBody>
          <a:bodyPr>
            <a:normAutofit/>
          </a:bodyPr>
          <a:lstStyle/>
          <a:p>
            <a:pPr algn="just">
              <a:lnSpc>
                <a:spcPct val="100000"/>
              </a:lnSpc>
            </a:pPr>
            <a:r>
              <a:rPr lang="en-US" sz="3000" dirty="0" err="1">
                <a:latin typeface="Times New Roman" panose="02020603050405020304" pitchFamily="18" charset="0"/>
                <a:cs typeface="Times New Roman" panose="02020603050405020304" pitchFamily="18" charset="0"/>
              </a:rPr>
              <a:t>Iin</a:t>
            </a:r>
            <a:r>
              <a:rPr lang="en-US" sz="3000" dirty="0">
                <a:latin typeface="Times New Roman" panose="02020603050405020304" pitchFamily="18" charset="0"/>
                <a:cs typeface="Times New Roman" panose="02020603050405020304" pitchFamily="18" charset="0"/>
              </a:rPr>
              <a:t> principle they are very similar to dimmable resistors and can be used as variable resistors if only 2 of the 3 contacts are used.</a:t>
            </a:r>
          </a:p>
          <a:p>
            <a:pPr algn="just">
              <a:lnSpc>
                <a:spcPct val="100000"/>
              </a:lnSpc>
            </a:pPr>
            <a:r>
              <a:rPr lang="en-US" sz="3000" dirty="0">
                <a:latin typeface="Times New Roman" panose="02020603050405020304" pitchFamily="18" charset="0"/>
                <a:cs typeface="Times New Roman" panose="02020603050405020304" pitchFamily="18" charset="0"/>
              </a:rPr>
              <a:t>Unlike adjustable resistors, the resistance of the potentiometer does not really change, the potential changes on the central moving contact, as a result of which this component can be thought of as a voltage divider.</a:t>
            </a:r>
            <a:r>
              <a:rPr lang="lt-LT" sz="3000"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EF8104A6-CF87-4718-84E5-1C844E6EC1D9}"/>
              </a:ext>
            </a:extLst>
          </p:cNvPr>
          <p:cNvPicPr>
            <a:picLocks noChangeAspect="1"/>
          </p:cNvPicPr>
          <p:nvPr/>
        </p:nvPicPr>
        <p:blipFill rotWithShape="1">
          <a:blip r:embed="rId2">
            <a:extLst>
              <a:ext uri="{28A0092B-C50C-407E-A947-70E740481C1C}">
                <a14:useLocalDpi xmlns:a14="http://schemas.microsoft.com/office/drawing/2010/main" val="0"/>
              </a:ext>
            </a:extLst>
          </a:blip>
          <a:srcRect l="2232" t="5659" r="3337" b="4022"/>
          <a:stretch/>
        </p:blipFill>
        <p:spPr>
          <a:xfrm>
            <a:off x="3256277" y="4849202"/>
            <a:ext cx="2346649" cy="1759322"/>
          </a:xfrm>
          <a:prstGeom prst="roundRect">
            <a:avLst/>
          </a:prstGeom>
        </p:spPr>
      </p:pic>
      <p:pic>
        <p:nvPicPr>
          <p:cNvPr id="7" name="Paveikslėlis 6">
            <a:extLst>
              <a:ext uri="{FF2B5EF4-FFF2-40B4-BE49-F238E27FC236}">
                <a16:creationId xmlns:a16="http://schemas.microsoft.com/office/drawing/2014/main" id="{8927C569-65CE-453F-AC31-2F184019D60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9987" b="26148"/>
          <a:stretch/>
        </p:blipFill>
        <p:spPr>
          <a:xfrm>
            <a:off x="6596744" y="5728863"/>
            <a:ext cx="1446244" cy="953938"/>
          </a:xfrm>
          <a:prstGeom prst="rect">
            <a:avLst/>
          </a:prstGeom>
        </p:spPr>
      </p:pic>
      <p:pic>
        <p:nvPicPr>
          <p:cNvPr id="8" name="Paveikslėlis 7">
            <a:extLst>
              <a:ext uri="{FF2B5EF4-FFF2-40B4-BE49-F238E27FC236}">
                <a16:creationId xmlns:a16="http://schemas.microsoft.com/office/drawing/2014/main" id="{29F8C6D9-308B-4702-BD7D-49702B53ED1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6735" t="-1702" r="-613" b="36828"/>
          <a:stretch/>
        </p:blipFill>
        <p:spPr>
          <a:xfrm>
            <a:off x="6596744" y="5001075"/>
            <a:ext cx="1455575" cy="727788"/>
          </a:xfrm>
          <a:prstGeom prst="rect">
            <a:avLst/>
          </a:prstGeom>
        </p:spPr>
      </p:pic>
    </p:spTree>
    <p:extLst>
      <p:ext uri="{BB962C8B-B14F-4D97-AF65-F5344CB8AC3E}">
        <p14:creationId xmlns:p14="http://schemas.microsoft.com/office/powerpoint/2010/main" val="2177124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9CFB577-09AD-42B2-A93C-B40A9F87E674}"/>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Light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dependent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photoresistor</a:t>
            </a:r>
            <a:endParaRPr lang="lt-LT" sz="4500" b="1" dirty="0">
              <a:effectLst>
                <a:outerShdw blurRad="38100" dist="38100" dir="2700000" algn="tl">
                  <a:srgbClr val="000000">
                    <a:alpha val="43137"/>
                  </a:srgbClr>
                </a:outerShdw>
              </a:effectLst>
            </a:endParaRPr>
          </a:p>
        </p:txBody>
      </p:sp>
      <p:sp>
        <p:nvSpPr>
          <p:cNvPr id="3" name="Turinio vietos rezervavimo ženklas 2">
            <a:extLst>
              <a:ext uri="{FF2B5EF4-FFF2-40B4-BE49-F238E27FC236}">
                <a16:creationId xmlns:a16="http://schemas.microsoft.com/office/drawing/2014/main" id="{C770877F-FDD1-4DEB-B16F-72C32294ED7D}"/>
              </a:ext>
            </a:extLst>
          </p:cNvPr>
          <p:cNvSpPr>
            <a:spLocks noGrp="1"/>
          </p:cNvSpPr>
          <p:nvPr>
            <p:ph idx="1"/>
          </p:nvPr>
        </p:nvSpPr>
        <p:spPr/>
        <p:txBody>
          <a:bodyPr>
            <a:normAutofit/>
          </a:bodyPr>
          <a:lstStyle/>
          <a:p>
            <a:pPr algn="just"/>
            <a:r>
              <a:rPr lang="en-US" sz="3000" dirty="0">
                <a:latin typeface="Times New Roman" panose="02020603050405020304" pitchFamily="18" charset="0"/>
                <a:cs typeface="Times New Roman" panose="02020603050405020304" pitchFamily="18" charset="0"/>
              </a:rPr>
              <a:t>These are components that change their resistance depending on the intensity of the light falling on it</a:t>
            </a:r>
            <a:r>
              <a:rPr lang="lt-LT"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They usually have a high resistance when in the dark and a significantly lower resistance when in the light</a:t>
            </a:r>
            <a:r>
              <a:rPr lang="lt-LT" sz="3000"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4BDD95C6-5F53-4D60-B137-A5A6143A43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027" r="7301"/>
          <a:stretch/>
        </p:blipFill>
        <p:spPr>
          <a:xfrm>
            <a:off x="6889009" y="3933297"/>
            <a:ext cx="2651543" cy="2630787"/>
          </a:xfrm>
          <a:prstGeom prst="roundRect">
            <a:avLst/>
          </a:prstGeom>
        </p:spPr>
      </p:pic>
      <p:pic>
        <p:nvPicPr>
          <p:cNvPr id="6" name="Paveikslėlis 5">
            <a:extLst>
              <a:ext uri="{FF2B5EF4-FFF2-40B4-BE49-F238E27FC236}">
                <a16:creationId xmlns:a16="http://schemas.microsoft.com/office/drawing/2014/main" id="{C495A300-FD09-48D3-87D3-3BC9EC30D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459" y="4442690"/>
            <a:ext cx="5333823" cy="1611999"/>
          </a:xfrm>
          <a:prstGeom prst="rect">
            <a:avLst/>
          </a:prstGeom>
        </p:spPr>
      </p:pic>
    </p:spTree>
    <p:extLst>
      <p:ext uri="{BB962C8B-B14F-4D97-AF65-F5344CB8AC3E}">
        <p14:creationId xmlns:p14="http://schemas.microsoft.com/office/powerpoint/2010/main" val="2154653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39B4F3E-B8EE-4B02-BB9B-CA4E623C8B11}"/>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SMD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3D8276ED-9584-47DF-A012-74BBB52816F3}"/>
              </a:ext>
            </a:extLst>
          </p:cNvPr>
          <p:cNvSpPr>
            <a:spLocks noGrp="1"/>
          </p:cNvSpPr>
          <p:nvPr>
            <p:ph idx="1"/>
          </p:nvPr>
        </p:nvSpPr>
        <p:spPr/>
        <p:txBody>
          <a:bodyPr>
            <a:normAutofit/>
          </a:bodyPr>
          <a:lstStyle/>
          <a:p>
            <a:pPr algn="just">
              <a:lnSpc>
                <a:spcPct val="100000"/>
              </a:lnSpc>
            </a:pPr>
            <a:r>
              <a:rPr lang="en-US" sz="3000" dirty="0">
                <a:latin typeface="Times New Roman" panose="02020603050405020304" pitchFamily="18" charset="0"/>
                <a:cs typeface="Times New Roman" panose="02020603050405020304" pitchFamily="18" charset="0"/>
              </a:rPr>
              <a:t>To understand what these components are, we need to discuss the methods of component assembly on the printed circuit board. Two component assembly methods are used in the design and implementation of printed circuit boards (PCBs).</a:t>
            </a:r>
            <a:endParaRPr lang="lt-LT"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076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3F1517E-13E4-4967-9CD7-530584E9846D}"/>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SMD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a:t>
            </a:r>
            <a:endParaRPr lang="lt-LT" sz="4500" dirty="0"/>
          </a:p>
        </p:txBody>
      </p:sp>
      <p:sp>
        <p:nvSpPr>
          <p:cNvPr id="3" name="Turinio vietos rezervavimo ženklas 2">
            <a:extLst>
              <a:ext uri="{FF2B5EF4-FFF2-40B4-BE49-F238E27FC236}">
                <a16:creationId xmlns:a16="http://schemas.microsoft.com/office/drawing/2014/main" id="{59195DAA-6C7C-4365-B9E0-14E444648ED4}"/>
              </a:ext>
            </a:extLst>
          </p:cNvPr>
          <p:cNvSpPr>
            <a:spLocks noGrp="1"/>
          </p:cNvSpPr>
          <p:nvPr>
            <p:ph idx="1"/>
          </p:nvPr>
        </p:nvSpPr>
        <p:spPr/>
        <p:txBody>
          <a:bodyPr>
            <a:normAutofit/>
          </a:bodyPr>
          <a:lstStyle/>
          <a:p>
            <a:pPr algn="just">
              <a:lnSpc>
                <a:spcPct val="100000"/>
              </a:lnSpc>
            </a:pPr>
            <a:r>
              <a:rPr lang="lt-LT" sz="3000" dirty="0">
                <a:latin typeface="Times New Roman" panose="02020603050405020304" pitchFamily="18" charset="0"/>
                <a:cs typeface="Times New Roman" panose="02020603050405020304" pitchFamily="18" charset="0"/>
              </a:rPr>
              <a:t>SMT- </a:t>
            </a:r>
            <a:r>
              <a:rPr lang="en-US" sz="3000" dirty="0">
                <a:latin typeface="Times New Roman" panose="02020603050405020304" pitchFamily="18" charset="0"/>
                <a:cs typeface="Times New Roman" panose="02020603050405020304" pitchFamily="18" charset="0"/>
              </a:rPr>
              <a:t>Surface mount technology, components that are soldered / mounted on one side of the board (picture on the left).</a:t>
            </a:r>
            <a:endParaRPr lang="lt-LT" sz="3000" dirty="0">
              <a:latin typeface="Times New Roman" panose="02020603050405020304" pitchFamily="18" charset="0"/>
              <a:cs typeface="Times New Roman" panose="02020603050405020304" pitchFamily="18" charset="0"/>
            </a:endParaRPr>
          </a:p>
          <a:p>
            <a:pPr algn="just">
              <a:lnSpc>
                <a:spcPct val="100000"/>
              </a:lnSpc>
            </a:pPr>
            <a:r>
              <a:rPr lang="lt-LT" sz="3000" dirty="0">
                <a:latin typeface="Times New Roman" panose="02020603050405020304" pitchFamily="18" charset="0"/>
                <a:cs typeface="Times New Roman" panose="02020603050405020304" pitchFamily="18" charset="0"/>
              </a:rPr>
              <a:t>THT – </a:t>
            </a:r>
            <a:r>
              <a:rPr lang="en-US" sz="3000" dirty="0">
                <a:latin typeface="Times New Roman" panose="02020603050405020304" pitchFamily="18" charset="0"/>
                <a:cs typeface="Times New Roman" panose="02020603050405020304" pitchFamily="18" charset="0"/>
              </a:rPr>
              <a:t>through hole technology, components are mounted by inserting contacts through a printed circuit board and soldered on the other side (picture on the right)</a:t>
            </a:r>
            <a:r>
              <a:rPr lang="lt-LT" sz="3000" dirty="0">
                <a:latin typeface="Times New Roman" panose="02020603050405020304" pitchFamily="18" charset="0"/>
                <a:cs typeface="Times New Roman" panose="02020603050405020304" pitchFamily="18" charset="0"/>
              </a:rPr>
              <a:t>.</a:t>
            </a:r>
          </a:p>
          <a:p>
            <a:endParaRPr lang="lt-LT" sz="3000" dirty="0"/>
          </a:p>
        </p:txBody>
      </p:sp>
      <p:pic>
        <p:nvPicPr>
          <p:cNvPr id="5" name="Paveikslėlis 4" descr="Paveikslėlis, kuriame yra elektroniniai prietaisai, grandinė&#10;&#10;Automatiškai sugeneruotas aprašymas">
            <a:extLst>
              <a:ext uri="{FF2B5EF4-FFF2-40B4-BE49-F238E27FC236}">
                <a16:creationId xmlns:a16="http://schemas.microsoft.com/office/drawing/2014/main" id="{CECD0208-9A71-4A1C-81E6-75847F1C23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5221" y="4828590"/>
            <a:ext cx="3325845" cy="1870788"/>
          </a:xfrm>
          <a:prstGeom prst="roundRect">
            <a:avLst/>
          </a:prstGeom>
        </p:spPr>
      </p:pic>
      <p:pic>
        <p:nvPicPr>
          <p:cNvPr id="7" name="Paveikslėlis 6" descr="Paveikslėlis, kuriame yra žinutė, įrenginys, matuoklis&#10;&#10;Automatiškai sugeneruotas aprašymas">
            <a:extLst>
              <a:ext uri="{FF2B5EF4-FFF2-40B4-BE49-F238E27FC236}">
                <a16:creationId xmlns:a16="http://schemas.microsoft.com/office/drawing/2014/main" id="{C3D7C094-6A68-4E55-B86E-EAD3281170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1739" y="4905568"/>
            <a:ext cx="2861388" cy="1716833"/>
          </a:xfrm>
          <a:prstGeom prst="rect">
            <a:avLst/>
          </a:prstGeom>
        </p:spPr>
      </p:pic>
    </p:spTree>
    <p:extLst>
      <p:ext uri="{BB962C8B-B14F-4D97-AF65-F5344CB8AC3E}">
        <p14:creationId xmlns:p14="http://schemas.microsoft.com/office/powerpoint/2010/main" val="901718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5600022-59E6-4F6B-A619-92B9DEE8B1A6}"/>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SMD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a:t>
            </a:r>
            <a:endParaRPr lang="lt-LT" sz="4500" dirty="0"/>
          </a:p>
        </p:txBody>
      </p:sp>
      <p:sp>
        <p:nvSpPr>
          <p:cNvPr id="3" name="Turinio vietos rezervavimo ženklas 2">
            <a:extLst>
              <a:ext uri="{FF2B5EF4-FFF2-40B4-BE49-F238E27FC236}">
                <a16:creationId xmlns:a16="http://schemas.microsoft.com/office/drawing/2014/main" id="{C55FFEE0-0413-415C-AE68-9647E0CF374E}"/>
              </a:ext>
            </a:extLst>
          </p:cNvPr>
          <p:cNvSpPr>
            <a:spLocks noGrp="1"/>
          </p:cNvSpPr>
          <p:nvPr>
            <p:ph idx="1"/>
          </p:nvPr>
        </p:nvSpPr>
        <p:spPr/>
        <p:txBody>
          <a:bodyPr>
            <a:normAutofit lnSpcReduction="10000"/>
          </a:bodyPr>
          <a:lstStyle/>
          <a:p>
            <a:pPr algn="just"/>
            <a:r>
              <a:rPr lang="en-US" sz="3000" dirty="0">
                <a:latin typeface="Times New Roman" panose="02020603050405020304" pitchFamily="18" charset="0"/>
                <a:cs typeface="Times New Roman" panose="02020603050405020304" pitchFamily="18" charset="0"/>
              </a:rPr>
              <a:t>Thus, SMD resistors are resistors that are mounted and soldered on one side of the board</a:t>
            </a:r>
            <a:r>
              <a:rPr lang="lt-LT"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Compared to simple THT resistors, their shape is usually square and they are significantly, significantly smaller than simple resistors.</a:t>
            </a:r>
          </a:p>
          <a:p>
            <a:pPr algn="just"/>
            <a:r>
              <a:rPr lang="en-US" sz="3000" dirty="0">
                <a:latin typeface="Times New Roman" panose="02020603050405020304" pitchFamily="18" charset="0"/>
                <a:cs typeface="Times New Roman" panose="02020603050405020304" pitchFamily="18" charset="0"/>
              </a:rPr>
              <a:t>The size of SMD components is determined by their package. It basically describes the size of the components used in it. The most commonly used SMT package is 0402. The size of the resistor included in this package can be approximately 1mm x 0.5mm</a:t>
            </a:r>
            <a:r>
              <a:rPr lang="lt-LT"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1260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102564D-84E7-4869-AF14-BD49C670769D}"/>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electronics?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B1A51CF0-FAFC-4585-8A9D-36A43ED248BB}"/>
              </a:ext>
            </a:extLst>
          </p:cNvPr>
          <p:cNvSpPr>
            <a:spLocks noGrp="1"/>
          </p:cNvSpPr>
          <p:nvPr>
            <p:ph idx="1"/>
          </p:nvPr>
        </p:nvSpPr>
        <p:spPr/>
        <p:txBody>
          <a:bodyPr/>
          <a:lstStyle/>
          <a:p>
            <a:pPr>
              <a:lnSpc>
                <a:spcPct val="100000"/>
              </a:lnSpc>
            </a:pPr>
            <a:endParaRPr lang="lt-LT" dirty="0"/>
          </a:p>
          <a:p>
            <a:pPr algn="just">
              <a:lnSpc>
                <a:spcPct val="100000"/>
              </a:lnSpc>
            </a:pPr>
            <a:r>
              <a:rPr lang="en-US" sz="3000" dirty="0">
                <a:latin typeface="Times New Roman" panose="02020603050405020304" pitchFamily="18" charset="0"/>
                <a:cs typeface="Times New Roman" panose="02020603050405020304" pitchFamily="18" charset="0"/>
              </a:rPr>
              <a:t>Electronics is the science of controlling the flow of electrons. It involves circuits that are made up of parts called components, and connecting wires / conductors that control the flow of electricity and direct it to do useful things or turn them into electrical current and voltage signals to store information</a:t>
            </a:r>
            <a:r>
              <a:rPr lang="lt-LT"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6165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761E9B8-F8F3-4524-9323-CA1C9E58639D}"/>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SMD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a:t>
            </a:r>
            <a:endParaRPr lang="lt-LT" sz="4500" dirty="0"/>
          </a:p>
        </p:txBody>
      </p:sp>
      <p:sp>
        <p:nvSpPr>
          <p:cNvPr id="3" name="Turinio vietos rezervavimo ženklas 2">
            <a:extLst>
              <a:ext uri="{FF2B5EF4-FFF2-40B4-BE49-F238E27FC236}">
                <a16:creationId xmlns:a16="http://schemas.microsoft.com/office/drawing/2014/main" id="{5D54FFA7-DC58-46EC-B9C8-52E226A49F9B}"/>
              </a:ext>
            </a:extLst>
          </p:cNvPr>
          <p:cNvSpPr>
            <a:spLocks noGrp="1"/>
          </p:cNvSpPr>
          <p:nvPr>
            <p:ph idx="1"/>
          </p:nvPr>
        </p:nvSpPr>
        <p:spPr/>
        <p:txBody>
          <a:bodyPr>
            <a:normAutofit/>
          </a:bodyPr>
          <a:lstStyle/>
          <a:p>
            <a:pPr algn="just">
              <a:lnSpc>
                <a:spcPct val="100000"/>
              </a:lnSpc>
            </a:pPr>
            <a:r>
              <a:rPr lang="en-US" sz="3000" dirty="0">
                <a:latin typeface="Times New Roman" panose="02020603050405020304" pitchFamily="18" charset="0"/>
                <a:cs typeface="Times New Roman" panose="02020603050405020304" pitchFamily="18" charset="0"/>
              </a:rPr>
              <a:t>Due to the small size of the components, it is no longer possible to use color codes to separate them, so the coding of SMD resistors consists of numbers.</a:t>
            </a:r>
          </a:p>
          <a:p>
            <a:pPr algn="just">
              <a:lnSpc>
                <a:spcPct val="100000"/>
              </a:lnSpc>
            </a:pPr>
            <a:r>
              <a:rPr lang="lt-LT" sz="3000" dirty="0">
                <a:latin typeface="Times New Roman" panose="02020603050405020304" pitchFamily="18" charset="0"/>
                <a:cs typeface="Times New Roman" panose="02020603050405020304" pitchFamily="18" charset="0"/>
              </a:rPr>
              <a:t>3-digit </a:t>
            </a:r>
            <a:r>
              <a:rPr lang="lt-LT" sz="3000" dirty="0" err="1">
                <a:latin typeface="Times New Roman" panose="02020603050405020304" pitchFamily="18" charset="0"/>
                <a:cs typeface="Times New Roman" panose="02020603050405020304" pitchFamily="18" charset="0"/>
              </a:rPr>
              <a:t>encoding</a:t>
            </a:r>
            <a:r>
              <a:rPr lang="en-US" sz="3000" dirty="0">
                <a:latin typeface="Times New Roman" panose="02020603050405020304" pitchFamily="18" charset="0"/>
                <a:cs typeface="Times New Roman" panose="02020603050405020304" pitchFamily="18" charset="0"/>
              </a:rPr>
              <a:t>;</a:t>
            </a:r>
          </a:p>
          <a:p>
            <a:pPr algn="just">
              <a:lnSpc>
                <a:spcPct val="100000"/>
              </a:lnSpc>
            </a:pPr>
            <a:r>
              <a:rPr lang="en-US" sz="3000" dirty="0">
                <a:latin typeface="Times New Roman" panose="02020603050405020304" pitchFamily="18" charset="0"/>
                <a:cs typeface="Times New Roman" panose="02020603050405020304" pitchFamily="18" charset="0"/>
              </a:rPr>
              <a:t>3-digit encoding;</a:t>
            </a:r>
            <a:endParaRPr lang="lt-LT" sz="3000" dirty="0">
              <a:latin typeface="Times New Roman" panose="02020603050405020304" pitchFamily="18" charset="0"/>
              <a:cs typeface="Times New Roman" panose="02020603050405020304" pitchFamily="18" charset="0"/>
            </a:endParaRPr>
          </a:p>
          <a:p>
            <a:pPr algn="just">
              <a:lnSpc>
                <a:spcPct val="100000"/>
              </a:lnSpc>
            </a:pPr>
            <a:r>
              <a:rPr lang="lt-LT" sz="3000" dirty="0">
                <a:latin typeface="Times New Roman" panose="02020603050405020304" pitchFamily="18" charset="0"/>
                <a:cs typeface="Times New Roman" panose="02020603050405020304" pitchFamily="18" charset="0"/>
              </a:rPr>
              <a:t>N</a:t>
            </a:r>
            <a:r>
              <a:rPr lang="en-US" sz="3000" dirty="0" err="1">
                <a:latin typeface="Times New Roman" panose="02020603050405020304" pitchFamily="18" charset="0"/>
                <a:cs typeface="Times New Roman" panose="02020603050405020304" pitchFamily="18" charset="0"/>
              </a:rPr>
              <a:t>ew</a:t>
            </a:r>
            <a:r>
              <a:rPr lang="lt-LT" sz="3000" dirty="0">
                <a:latin typeface="Times New Roman" panose="02020603050405020304" pitchFamily="18" charset="0"/>
                <a:cs typeface="Times New Roman" panose="02020603050405020304" pitchFamily="18" charset="0"/>
              </a:rPr>
              <a:t> EIA-96 </a:t>
            </a:r>
            <a:r>
              <a:rPr lang="en-US" sz="3000" dirty="0">
                <a:latin typeface="Times New Roman" panose="02020603050405020304" pitchFamily="18" charset="0"/>
                <a:cs typeface="Times New Roman" panose="02020603050405020304" pitchFamily="18" charset="0"/>
              </a:rPr>
              <a:t>encoding.</a:t>
            </a:r>
            <a:endParaRPr lang="lt-LT"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724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ADE48BE-3B8F-4EF9-9402-73BBE682079B}"/>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SMD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digit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coding</a:t>
            </a:r>
            <a:endParaRPr lang="lt-LT" sz="4500" dirty="0"/>
          </a:p>
        </p:txBody>
      </p:sp>
      <p:sp>
        <p:nvSpPr>
          <p:cNvPr id="3" name="Turinio vietos rezervavimo ženklas 2">
            <a:extLst>
              <a:ext uri="{FF2B5EF4-FFF2-40B4-BE49-F238E27FC236}">
                <a16:creationId xmlns:a16="http://schemas.microsoft.com/office/drawing/2014/main" id="{405414BB-E59D-4FFD-AF73-7D2A3C784B0C}"/>
              </a:ext>
            </a:extLst>
          </p:cNvPr>
          <p:cNvSpPr>
            <a:spLocks noGrp="1"/>
          </p:cNvSpPr>
          <p:nvPr>
            <p:ph idx="1"/>
          </p:nvPr>
        </p:nvSpPr>
        <p:spPr>
          <a:xfrm>
            <a:off x="838200" y="1825624"/>
            <a:ext cx="10515600" cy="2359155"/>
          </a:xfrm>
        </p:spPr>
        <p:txBody>
          <a:bodyPr>
            <a:normAutofit/>
          </a:bodyPr>
          <a:lstStyle/>
          <a:p>
            <a:pPr algn="just">
              <a:lnSpc>
                <a:spcPct val="100000"/>
              </a:lnSpc>
            </a:pPr>
            <a:r>
              <a:rPr lang="en-US" sz="3000" dirty="0">
                <a:latin typeface="Times New Roman" panose="02020603050405020304" pitchFamily="18" charset="0"/>
                <a:cs typeface="Times New Roman" panose="02020603050405020304" pitchFamily="18" charset="0"/>
              </a:rPr>
              <a:t>As with color band coding, the first 2 digits indicate the resistor resistance and the third digit indicates the multiplier.</a:t>
            </a:r>
            <a:r>
              <a:rPr lang="lt-LT" sz="3000" dirty="0">
                <a:latin typeface="Times New Roman" panose="02020603050405020304" pitchFamily="18" charset="0"/>
                <a:cs typeface="Times New Roman" panose="02020603050405020304" pitchFamily="18" charset="0"/>
              </a:rPr>
              <a:t>.</a:t>
            </a:r>
          </a:p>
          <a:p>
            <a:pPr algn="just">
              <a:lnSpc>
                <a:spcPct val="100000"/>
              </a:lnSpc>
            </a:pPr>
            <a:r>
              <a:rPr lang="en-US" sz="3000" dirty="0">
                <a:latin typeface="Times New Roman" panose="02020603050405020304" pitchFamily="18" charset="0"/>
                <a:cs typeface="Times New Roman" panose="02020603050405020304" pitchFamily="18" charset="0"/>
              </a:rPr>
              <a:t>If the resistance of the component is less than 10Ω, the letter R is used</a:t>
            </a:r>
            <a:r>
              <a:rPr lang="lt-LT" sz="3000"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189B4441-29B4-406C-9E74-70881FF1BBBE}"/>
              </a:ext>
            </a:extLst>
          </p:cNvPr>
          <p:cNvPicPr>
            <a:picLocks noChangeAspect="1"/>
          </p:cNvPicPr>
          <p:nvPr/>
        </p:nvPicPr>
        <p:blipFill>
          <a:blip r:embed="rId2"/>
          <a:stretch>
            <a:fillRect/>
          </a:stretch>
        </p:blipFill>
        <p:spPr>
          <a:xfrm>
            <a:off x="4604193" y="4222912"/>
            <a:ext cx="2983614" cy="1291415"/>
          </a:xfrm>
          <a:prstGeom prst="rect">
            <a:avLst/>
          </a:prstGeom>
        </p:spPr>
      </p:pic>
      <mc:AlternateContent xmlns:mc="http://schemas.openxmlformats.org/markup-compatibility/2006">
        <mc:Choice xmlns:a14="http://schemas.microsoft.com/office/drawing/2010/main" Requires="a14">
          <p:sp>
            <p:nvSpPr>
              <p:cNvPr id="6" name="Turinio vietos rezervavimo ženklas 2">
                <a:extLst>
                  <a:ext uri="{FF2B5EF4-FFF2-40B4-BE49-F238E27FC236}">
                    <a16:creationId xmlns:a16="http://schemas.microsoft.com/office/drawing/2014/main" id="{7658DCB4-7A1A-4307-9F43-8F58A188B111}"/>
                  </a:ext>
                </a:extLst>
              </p:cNvPr>
              <p:cNvSpPr txBox="1">
                <a:spLocks/>
              </p:cNvSpPr>
              <p:nvPr/>
            </p:nvSpPr>
            <p:spPr>
              <a:xfrm>
                <a:off x="838200" y="5514327"/>
                <a:ext cx="10515600" cy="1167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14:m>
                  <m:oMathPara xmlns:m="http://schemas.openxmlformats.org/officeDocument/2006/math">
                    <m:oMathParaPr>
                      <m:jc m:val="centerGroup"/>
                    </m:oMathParaPr>
                    <m:oMath xmlns:m="http://schemas.openxmlformats.org/officeDocument/2006/math">
                      <m:r>
                        <a:rPr lang="lt-LT" sz="3000" b="0" i="1" smtClean="0">
                          <a:latin typeface="Cambria Math" panose="02040503050406030204" pitchFamily="18" charset="0"/>
                          <a:cs typeface="Times New Roman" panose="02020603050405020304" pitchFamily="18" charset="0"/>
                        </a:rPr>
                        <m:t>10 </m:t>
                      </m:r>
                      <m:r>
                        <a:rPr lang="lt-LT" sz="3000" b="0" i="1" smtClean="0">
                          <a:latin typeface="Cambria Math" panose="02040503050406030204" pitchFamily="18" charset="0"/>
                          <a:ea typeface="Cambria Math" panose="02040503050406030204" pitchFamily="18" charset="0"/>
                          <a:cs typeface="Times New Roman" panose="02020603050405020304" pitchFamily="18" charset="0"/>
                        </a:rPr>
                        <m:t>× </m:t>
                      </m:r>
                      <m:sSup>
                        <m:sSupPr>
                          <m:ctrlPr>
                            <a:rPr lang="lt-LT" sz="3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lt-LT" sz="3000"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lt-LT" sz="30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lt-LT" sz="3000" b="0" i="1" smtClean="0">
                          <a:latin typeface="Cambria Math" panose="02040503050406030204" pitchFamily="18" charset="0"/>
                          <a:ea typeface="Cambria Math" panose="02040503050406030204" pitchFamily="18" charset="0"/>
                          <a:cs typeface="Times New Roman" panose="02020603050405020304" pitchFamily="18" charset="0"/>
                        </a:rPr>
                        <m:t> =1000</m:t>
                      </m:r>
                      <m:r>
                        <m:rPr>
                          <m:sty m:val="p"/>
                        </m:rPr>
                        <a:rPr lang="el-GR" sz="3000" b="0" i="1" smtClean="0">
                          <a:latin typeface="Cambria Math" panose="02040503050406030204" pitchFamily="18" charset="0"/>
                          <a:ea typeface="Cambria Math" panose="02040503050406030204" pitchFamily="18" charset="0"/>
                          <a:cs typeface="Times New Roman" panose="02020603050405020304" pitchFamily="18" charset="0"/>
                        </a:rPr>
                        <m:t>Ω</m:t>
                      </m:r>
                      <m:r>
                        <a:rPr lang="lt-LT" sz="30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𝑜𝑟</m:t>
                      </m:r>
                      <m:r>
                        <a:rPr lang="lt-LT" sz="3000" b="0" i="1" smtClean="0">
                          <a:latin typeface="Cambria Math" panose="02040503050406030204" pitchFamily="18" charset="0"/>
                          <a:ea typeface="Cambria Math" panose="02040503050406030204" pitchFamily="18" charset="0"/>
                          <a:cs typeface="Times New Roman" panose="02020603050405020304" pitchFamily="18" charset="0"/>
                        </a:rPr>
                        <m:t> 1</m:t>
                      </m:r>
                      <m:r>
                        <a:rPr lang="lt-LT" sz="3000" b="0" i="1" smtClean="0">
                          <a:latin typeface="Cambria Math" panose="02040503050406030204" pitchFamily="18" charset="0"/>
                          <a:ea typeface="Cambria Math" panose="02040503050406030204" pitchFamily="18" charset="0"/>
                          <a:cs typeface="Times New Roman" panose="02020603050405020304" pitchFamily="18" charset="0"/>
                        </a:rPr>
                        <m:t>𝑘</m:t>
                      </m:r>
                      <m:r>
                        <m:rPr>
                          <m:sty m:val="p"/>
                        </m:rPr>
                        <a:rPr lang="el-GR" sz="3000" b="0" i="1" smtClean="0">
                          <a:latin typeface="Cambria Math" panose="02040503050406030204" pitchFamily="18" charset="0"/>
                          <a:ea typeface="Cambria Math" panose="02040503050406030204" pitchFamily="18" charset="0"/>
                          <a:cs typeface="Times New Roman" panose="02020603050405020304" pitchFamily="18" charset="0"/>
                        </a:rPr>
                        <m:t>Ω</m:t>
                      </m:r>
                    </m:oMath>
                  </m:oMathPara>
                </a14:m>
                <a:endParaRPr lang="lt-LT" sz="3000" dirty="0">
                  <a:latin typeface="Times New Roman" panose="02020603050405020304" pitchFamily="18" charset="0"/>
                  <a:cs typeface="Times New Roman" panose="02020603050405020304" pitchFamily="18" charset="0"/>
                </a:endParaRPr>
              </a:p>
            </p:txBody>
          </p:sp>
        </mc:Choice>
        <mc:Fallback>
          <p:sp>
            <p:nvSpPr>
              <p:cNvPr id="6" name="Turinio vietos rezervavimo ženklas 2">
                <a:extLst>
                  <a:ext uri="{FF2B5EF4-FFF2-40B4-BE49-F238E27FC236}">
                    <a16:creationId xmlns:a16="http://schemas.microsoft.com/office/drawing/2014/main" id="{7658DCB4-7A1A-4307-9F43-8F58A188B111}"/>
                  </a:ext>
                </a:extLst>
              </p:cNvPr>
              <p:cNvSpPr txBox="1">
                <a:spLocks noRot="1" noChangeAspect="1" noMove="1" noResize="1" noEditPoints="1" noAdjustHandles="1" noChangeArrowheads="1" noChangeShapeType="1" noTextEdit="1"/>
              </p:cNvSpPr>
              <p:nvPr/>
            </p:nvSpPr>
            <p:spPr>
              <a:xfrm>
                <a:off x="838200" y="5514327"/>
                <a:ext cx="10515600" cy="1167606"/>
              </a:xfrm>
              <a:prstGeom prst="rect">
                <a:avLst/>
              </a:prstGeom>
              <a:blipFill>
                <a:blip r:embed="rId3"/>
                <a:stretch>
                  <a:fillRect/>
                </a:stretch>
              </a:blipFill>
            </p:spPr>
            <p:txBody>
              <a:bodyPr/>
              <a:lstStyle/>
              <a:p>
                <a:r>
                  <a:rPr lang="lt-LT">
                    <a:noFill/>
                  </a:rPr>
                  <a:t> </a:t>
                </a:r>
              </a:p>
            </p:txBody>
          </p:sp>
        </mc:Fallback>
      </mc:AlternateContent>
    </p:spTree>
    <p:extLst>
      <p:ext uri="{BB962C8B-B14F-4D97-AF65-F5344CB8AC3E}">
        <p14:creationId xmlns:p14="http://schemas.microsoft.com/office/powerpoint/2010/main" val="1403915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E1FACA8-187D-46B4-A3AE-AC2ECBB02436}"/>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SMD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digit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coding</a:t>
            </a:r>
            <a:endParaRPr lang="lt-LT" sz="4500" dirty="0"/>
          </a:p>
        </p:txBody>
      </p:sp>
      <p:pic>
        <p:nvPicPr>
          <p:cNvPr id="5" name="Turinio vietos rezervavimo ženklas 4">
            <a:extLst>
              <a:ext uri="{FF2B5EF4-FFF2-40B4-BE49-F238E27FC236}">
                <a16:creationId xmlns:a16="http://schemas.microsoft.com/office/drawing/2014/main" id="{743B2984-58AB-4EDE-81F5-B2C1D72BA4CB}"/>
              </a:ext>
            </a:extLst>
          </p:cNvPr>
          <p:cNvPicPr>
            <a:picLocks noGrp="1" noChangeAspect="1"/>
          </p:cNvPicPr>
          <p:nvPr>
            <p:ph idx="1"/>
          </p:nvPr>
        </p:nvPicPr>
        <p:blipFill>
          <a:blip r:embed="rId2"/>
          <a:stretch>
            <a:fillRect/>
          </a:stretch>
        </p:blipFill>
        <p:spPr>
          <a:xfrm>
            <a:off x="4709637" y="3066954"/>
            <a:ext cx="2772724" cy="1260329"/>
          </a:xfrm>
        </p:spPr>
      </p:pic>
      <p:sp>
        <p:nvSpPr>
          <p:cNvPr id="6" name="TextBox 5">
            <a:extLst>
              <a:ext uri="{FF2B5EF4-FFF2-40B4-BE49-F238E27FC236}">
                <a16:creationId xmlns:a16="http://schemas.microsoft.com/office/drawing/2014/main" id="{B82996FC-6774-466C-A4BF-D527F00F6450}"/>
              </a:ext>
            </a:extLst>
          </p:cNvPr>
          <p:cNvSpPr txBox="1"/>
          <p:nvPr/>
        </p:nvSpPr>
        <p:spPr>
          <a:xfrm>
            <a:off x="3086877" y="4416299"/>
            <a:ext cx="6018245" cy="553998"/>
          </a:xfrm>
          <a:prstGeom prst="rect">
            <a:avLst/>
          </a:prstGeom>
          <a:noFill/>
        </p:spPr>
        <p:txBody>
          <a:bodyPr wrap="square" rtlCol="0">
            <a:spAutoFit/>
          </a:bodyPr>
          <a:lstStyle/>
          <a:p>
            <a:pPr algn="ctr"/>
            <a:r>
              <a:rPr lang="lt-LT" sz="3000" dirty="0">
                <a:latin typeface="Times New Roman" panose="02020603050405020304" pitchFamily="18" charset="0"/>
                <a:cs typeface="Times New Roman" panose="02020603050405020304" pitchFamily="18" charset="0"/>
              </a:rPr>
              <a:t>3,3</a:t>
            </a:r>
            <a:r>
              <a:rPr lang="el-GR" sz="3000" dirty="0">
                <a:latin typeface="Times New Roman" panose="02020603050405020304" pitchFamily="18" charset="0"/>
                <a:cs typeface="Times New Roman" panose="02020603050405020304" pitchFamily="18" charset="0"/>
              </a:rPr>
              <a:t>Ω</a:t>
            </a:r>
            <a:endParaRPr lang="lt-LT"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832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E8B9412-F128-4C8D-B08E-D26875526652}"/>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SMD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4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digit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coding</a:t>
            </a:r>
            <a:endParaRPr lang="lt-LT" sz="4500" dirty="0"/>
          </a:p>
        </p:txBody>
      </p:sp>
      <p:sp>
        <p:nvSpPr>
          <p:cNvPr id="3" name="Turinio vietos rezervavimo ženklas 2">
            <a:extLst>
              <a:ext uri="{FF2B5EF4-FFF2-40B4-BE49-F238E27FC236}">
                <a16:creationId xmlns:a16="http://schemas.microsoft.com/office/drawing/2014/main" id="{2D8E4BE9-80C1-4E37-9B0E-AF2102852986}"/>
              </a:ext>
            </a:extLst>
          </p:cNvPr>
          <p:cNvSpPr>
            <a:spLocks noGrp="1"/>
          </p:cNvSpPr>
          <p:nvPr>
            <p:ph idx="1"/>
          </p:nvPr>
        </p:nvSpPr>
        <p:spPr>
          <a:xfrm>
            <a:off x="838200" y="1825625"/>
            <a:ext cx="10515600" cy="2214530"/>
          </a:xfrm>
        </p:spPr>
        <p:txBody>
          <a:bodyPr>
            <a:noAutofit/>
          </a:bodyPr>
          <a:lstStyle/>
          <a:p>
            <a:pPr algn="just">
              <a:lnSpc>
                <a:spcPct val="100000"/>
              </a:lnSpc>
            </a:pPr>
            <a:r>
              <a:rPr lang="en-US" sz="3000" dirty="0">
                <a:latin typeface="Times New Roman" panose="02020603050405020304" pitchFamily="18" charset="0"/>
                <a:cs typeface="Times New Roman" panose="02020603050405020304" pitchFamily="18" charset="0"/>
              </a:rPr>
              <a:t>As with the color band code, same here. The resulting additional number allows you to more accurately determine the resistance of the component and everything else shifts to the right</a:t>
            </a:r>
            <a:r>
              <a:rPr lang="lt-LT" sz="3000" dirty="0">
                <a:latin typeface="Times New Roman" panose="02020603050405020304" pitchFamily="18" charset="0"/>
                <a:cs typeface="Times New Roman" panose="02020603050405020304" pitchFamily="18" charset="0"/>
              </a:rPr>
              <a:t>. </a:t>
            </a:r>
          </a:p>
          <a:p>
            <a:pPr algn="just">
              <a:lnSpc>
                <a:spcPct val="100000"/>
              </a:lnSpc>
            </a:pPr>
            <a:r>
              <a:rPr lang="en-US" sz="3000" dirty="0">
                <a:latin typeface="Times New Roman" panose="02020603050405020304" pitchFamily="18" charset="0"/>
                <a:cs typeface="Times New Roman" panose="02020603050405020304" pitchFamily="18" charset="0"/>
              </a:rPr>
              <a:t>The first 3 digits indicate the value, and the remaining digits indicate the multiplier</a:t>
            </a:r>
            <a:r>
              <a:rPr lang="lt-LT" sz="3000"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BAF68260-FDF4-419B-8F93-2D5AE60145BD}"/>
              </a:ext>
            </a:extLst>
          </p:cNvPr>
          <p:cNvPicPr>
            <a:picLocks noChangeAspect="1"/>
          </p:cNvPicPr>
          <p:nvPr/>
        </p:nvPicPr>
        <p:blipFill>
          <a:blip r:embed="rId2"/>
          <a:stretch>
            <a:fillRect/>
          </a:stretch>
        </p:blipFill>
        <p:spPr>
          <a:xfrm>
            <a:off x="5119686" y="4599992"/>
            <a:ext cx="1952625" cy="885825"/>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A2007F2-C75E-4BFC-9FAA-427D6B8DAA09}"/>
                  </a:ext>
                </a:extLst>
              </p:cNvPr>
              <p:cNvSpPr txBox="1"/>
              <p:nvPr/>
            </p:nvSpPr>
            <p:spPr>
              <a:xfrm>
                <a:off x="3030893" y="5523723"/>
                <a:ext cx="6130212" cy="55399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lt-LT" sz="3000" b="0" i="1" smtClean="0">
                          <a:latin typeface="Cambria Math" panose="02040503050406030204" pitchFamily="18" charset="0"/>
                        </a:rPr>
                        <m:t>100 </m:t>
                      </m:r>
                      <m:r>
                        <a:rPr lang="lt-LT" sz="3000" b="0" i="1" smtClean="0">
                          <a:latin typeface="Cambria Math" panose="02040503050406030204" pitchFamily="18" charset="0"/>
                          <a:ea typeface="Cambria Math" panose="02040503050406030204" pitchFamily="18" charset="0"/>
                        </a:rPr>
                        <m:t>× </m:t>
                      </m:r>
                      <m:sSup>
                        <m:sSupPr>
                          <m:ctrlPr>
                            <a:rPr lang="lt-LT" sz="3000" b="0" i="1" smtClean="0">
                              <a:latin typeface="Cambria Math" panose="02040503050406030204" pitchFamily="18" charset="0"/>
                              <a:ea typeface="Cambria Math" panose="02040503050406030204" pitchFamily="18" charset="0"/>
                            </a:rPr>
                          </m:ctrlPr>
                        </m:sSupPr>
                        <m:e>
                          <m:r>
                            <a:rPr lang="lt-LT" sz="3000" b="0" i="1" smtClean="0">
                              <a:latin typeface="Cambria Math" panose="02040503050406030204" pitchFamily="18" charset="0"/>
                              <a:ea typeface="Cambria Math" panose="02040503050406030204" pitchFamily="18" charset="0"/>
                            </a:rPr>
                            <m:t>10</m:t>
                          </m:r>
                        </m:e>
                        <m:sup>
                          <m:r>
                            <a:rPr lang="lt-LT" sz="3000" b="0" i="1" smtClean="0">
                              <a:latin typeface="Cambria Math" panose="02040503050406030204" pitchFamily="18" charset="0"/>
                              <a:ea typeface="Cambria Math" panose="02040503050406030204" pitchFamily="18" charset="0"/>
                            </a:rPr>
                            <m:t>2</m:t>
                          </m:r>
                        </m:sup>
                      </m:sSup>
                      <m:r>
                        <a:rPr lang="lt-LT" sz="3000" b="0" i="1" smtClean="0">
                          <a:latin typeface="Cambria Math" panose="02040503050406030204" pitchFamily="18" charset="0"/>
                          <a:ea typeface="Cambria Math" panose="02040503050406030204" pitchFamily="18" charset="0"/>
                        </a:rPr>
                        <m:t> =10000</m:t>
                      </m:r>
                      <m:r>
                        <m:rPr>
                          <m:sty m:val="p"/>
                        </m:rPr>
                        <a:rPr lang="el-GR" sz="3000" b="0" i="1" smtClean="0">
                          <a:latin typeface="Cambria Math" panose="02040503050406030204" pitchFamily="18" charset="0"/>
                          <a:ea typeface="Cambria Math" panose="02040503050406030204" pitchFamily="18" charset="0"/>
                        </a:rPr>
                        <m:t>Ω</m:t>
                      </m:r>
                      <m:r>
                        <a:rPr lang="lt-LT" sz="3000" b="0" i="1" smtClean="0">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𝑜𝑟</m:t>
                      </m:r>
                      <m:r>
                        <a:rPr lang="lt-LT" sz="3000" b="0" i="1" smtClean="0">
                          <a:latin typeface="Cambria Math" panose="02040503050406030204" pitchFamily="18" charset="0"/>
                          <a:ea typeface="Cambria Math" panose="02040503050406030204" pitchFamily="18" charset="0"/>
                        </a:rPr>
                        <m:t> 10</m:t>
                      </m:r>
                      <m:r>
                        <a:rPr lang="lt-LT" sz="3000" b="0" i="1" smtClean="0">
                          <a:latin typeface="Cambria Math" panose="02040503050406030204" pitchFamily="18" charset="0"/>
                          <a:ea typeface="Cambria Math" panose="02040503050406030204" pitchFamily="18" charset="0"/>
                        </a:rPr>
                        <m:t>𝑘</m:t>
                      </m:r>
                      <m:r>
                        <m:rPr>
                          <m:sty m:val="p"/>
                        </m:rPr>
                        <a:rPr lang="el-GR" sz="3000" b="0" i="1" smtClean="0">
                          <a:latin typeface="Cambria Math" panose="02040503050406030204" pitchFamily="18" charset="0"/>
                          <a:ea typeface="Cambria Math" panose="02040503050406030204" pitchFamily="18" charset="0"/>
                        </a:rPr>
                        <m:t>Ω</m:t>
                      </m:r>
                    </m:oMath>
                  </m:oMathPara>
                </a14:m>
                <a:endParaRPr lang="lt-LT" sz="3000"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EA2007F2-C75E-4BFC-9FAA-427D6B8DAA09}"/>
                  </a:ext>
                </a:extLst>
              </p:cNvPr>
              <p:cNvSpPr txBox="1">
                <a:spLocks noRot="1" noChangeAspect="1" noMove="1" noResize="1" noEditPoints="1" noAdjustHandles="1" noChangeArrowheads="1" noChangeShapeType="1" noTextEdit="1"/>
              </p:cNvSpPr>
              <p:nvPr/>
            </p:nvSpPr>
            <p:spPr>
              <a:xfrm>
                <a:off x="3030893" y="5523723"/>
                <a:ext cx="6130212" cy="553998"/>
              </a:xfrm>
              <a:prstGeom prst="rect">
                <a:avLst/>
              </a:prstGeom>
              <a:blipFill>
                <a:blip r:embed="rId3"/>
                <a:stretch>
                  <a:fillRect/>
                </a:stretch>
              </a:blipFill>
            </p:spPr>
            <p:txBody>
              <a:bodyPr/>
              <a:lstStyle/>
              <a:p>
                <a:r>
                  <a:rPr lang="lt-LT">
                    <a:noFill/>
                  </a:rPr>
                  <a:t> </a:t>
                </a:r>
              </a:p>
            </p:txBody>
          </p:sp>
        </mc:Fallback>
      </mc:AlternateContent>
    </p:spTree>
    <p:extLst>
      <p:ext uri="{BB962C8B-B14F-4D97-AF65-F5344CB8AC3E}">
        <p14:creationId xmlns:p14="http://schemas.microsoft.com/office/powerpoint/2010/main" val="3812934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F6526FB-3C48-44DE-B099-C61211C844C3}"/>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SMD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EIA-96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coding</a:t>
            </a:r>
            <a:endParaRPr lang="lt-LT" sz="4500" dirty="0"/>
          </a:p>
        </p:txBody>
      </p:sp>
      <p:sp>
        <p:nvSpPr>
          <p:cNvPr id="3" name="Turinio vietos rezervavimo ženklas 2">
            <a:extLst>
              <a:ext uri="{FF2B5EF4-FFF2-40B4-BE49-F238E27FC236}">
                <a16:creationId xmlns:a16="http://schemas.microsoft.com/office/drawing/2014/main" id="{404E2879-FE15-422D-825E-F3805B5C1CFD}"/>
              </a:ext>
            </a:extLst>
          </p:cNvPr>
          <p:cNvSpPr>
            <a:spLocks noGrp="1"/>
          </p:cNvSpPr>
          <p:nvPr>
            <p:ph idx="1"/>
          </p:nvPr>
        </p:nvSpPr>
        <p:spPr/>
        <p:txBody>
          <a:bodyPr>
            <a:normAutofit/>
          </a:bodyPr>
          <a:lstStyle/>
          <a:p>
            <a:pPr algn="just">
              <a:lnSpc>
                <a:spcPct val="100000"/>
              </a:lnSpc>
            </a:pPr>
            <a:r>
              <a:rPr lang="en-US" sz="3000" dirty="0">
                <a:latin typeface="Times New Roman" panose="02020603050405020304" pitchFamily="18" charset="0"/>
                <a:cs typeface="Times New Roman" panose="02020603050405020304" pitchFamily="18" charset="0"/>
              </a:rPr>
              <a:t>The component is marked with 3 characters</a:t>
            </a:r>
            <a:r>
              <a:rPr lang="lt-LT" sz="3000" dirty="0">
                <a:latin typeface="Times New Roman" panose="02020603050405020304" pitchFamily="18" charset="0"/>
                <a:cs typeface="Times New Roman" panose="02020603050405020304" pitchFamily="18" charset="0"/>
              </a:rPr>
              <a:t>.</a:t>
            </a:r>
          </a:p>
          <a:p>
            <a:pPr algn="just">
              <a:lnSpc>
                <a:spcPct val="100000"/>
              </a:lnSpc>
            </a:pPr>
            <a:r>
              <a:rPr lang="en-US" sz="3000" dirty="0">
                <a:latin typeface="Times New Roman" panose="02020603050405020304" pitchFamily="18" charset="0"/>
                <a:cs typeface="Times New Roman" panose="02020603050405020304" pitchFamily="18" charset="0"/>
              </a:rPr>
              <a:t>The first two are always numbers indicating the value of the resistance in the form of 3 numbers</a:t>
            </a:r>
            <a:r>
              <a:rPr lang="lt-LT" sz="3000" dirty="0">
                <a:latin typeface="Times New Roman" panose="02020603050405020304" pitchFamily="18" charset="0"/>
                <a:cs typeface="Times New Roman" panose="02020603050405020304" pitchFamily="18" charset="0"/>
              </a:rPr>
              <a:t>. </a:t>
            </a:r>
          </a:p>
          <a:p>
            <a:pPr algn="just">
              <a:lnSpc>
                <a:spcPct val="100000"/>
              </a:lnSpc>
            </a:pPr>
            <a:r>
              <a:rPr lang="en-US" sz="3000" dirty="0">
                <a:latin typeface="Times New Roman" panose="02020603050405020304" pitchFamily="18" charset="0"/>
                <a:cs typeface="Times New Roman" panose="02020603050405020304" pitchFamily="18" charset="0"/>
              </a:rPr>
              <a:t>The last character is a letter indicating a multiplier</a:t>
            </a:r>
            <a:r>
              <a:rPr lang="lt-LT"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71297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01A945C4-D93E-40D1-ADE1-0F760CB2315D}"/>
              </a:ext>
            </a:extLst>
          </p:cNvPr>
          <p:cNvSpPr>
            <a:spLocks noGrp="1"/>
          </p:cNvSpPr>
          <p:nvPr>
            <p:ph type="title"/>
          </p:nvPr>
        </p:nvSpPr>
        <p:spPr/>
        <p:txBody>
          <a:bodyPr>
            <a:normAutofit/>
          </a:bodyPr>
          <a:lstStyle/>
          <a:p>
            <a:pPr algn="ct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SMD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EIA-96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coding</a:t>
            </a:r>
            <a:endParaRPr lang="lt-LT" sz="4500" dirty="0"/>
          </a:p>
        </p:txBody>
      </p:sp>
      <p:pic>
        <p:nvPicPr>
          <p:cNvPr id="5" name="Turinio vietos rezervavimo ženklas 4">
            <a:extLst>
              <a:ext uri="{FF2B5EF4-FFF2-40B4-BE49-F238E27FC236}">
                <a16:creationId xmlns:a16="http://schemas.microsoft.com/office/drawing/2014/main" id="{69B4F7C9-8CCD-488F-AEE7-DD884A2DCB21}"/>
              </a:ext>
            </a:extLst>
          </p:cNvPr>
          <p:cNvPicPr>
            <a:picLocks noGrp="1" noChangeAspect="1"/>
          </p:cNvPicPr>
          <p:nvPr>
            <p:ph idx="1"/>
          </p:nvPr>
        </p:nvPicPr>
        <p:blipFill>
          <a:blip r:embed="rId2"/>
          <a:stretch>
            <a:fillRect/>
          </a:stretch>
        </p:blipFill>
        <p:spPr>
          <a:xfrm>
            <a:off x="236375" y="1427583"/>
            <a:ext cx="3872855" cy="5194184"/>
          </a:xfrm>
        </p:spPr>
      </p:pic>
      <p:pic>
        <p:nvPicPr>
          <p:cNvPr id="7" name="Paveikslėlis 6">
            <a:extLst>
              <a:ext uri="{FF2B5EF4-FFF2-40B4-BE49-F238E27FC236}">
                <a16:creationId xmlns:a16="http://schemas.microsoft.com/office/drawing/2014/main" id="{F12D05AB-26F4-4185-B130-4D9E731F61D1}"/>
              </a:ext>
            </a:extLst>
          </p:cNvPr>
          <p:cNvPicPr>
            <a:picLocks noChangeAspect="1"/>
          </p:cNvPicPr>
          <p:nvPr/>
        </p:nvPicPr>
        <p:blipFill>
          <a:blip r:embed="rId3"/>
          <a:stretch>
            <a:fillRect/>
          </a:stretch>
        </p:blipFill>
        <p:spPr>
          <a:xfrm>
            <a:off x="4334360" y="2127305"/>
            <a:ext cx="2410687" cy="3794740"/>
          </a:xfrm>
          <a:prstGeom prst="rect">
            <a:avLst/>
          </a:prstGeom>
        </p:spPr>
      </p:pic>
      <p:pic>
        <p:nvPicPr>
          <p:cNvPr id="9" name="Paveikslėlis 8">
            <a:extLst>
              <a:ext uri="{FF2B5EF4-FFF2-40B4-BE49-F238E27FC236}">
                <a16:creationId xmlns:a16="http://schemas.microsoft.com/office/drawing/2014/main" id="{FA7C6F20-DA05-44F0-8803-622D2B8A3C3F}"/>
              </a:ext>
            </a:extLst>
          </p:cNvPr>
          <p:cNvPicPr>
            <a:picLocks noChangeAspect="1"/>
          </p:cNvPicPr>
          <p:nvPr/>
        </p:nvPicPr>
        <p:blipFill>
          <a:blip r:embed="rId4"/>
          <a:stretch>
            <a:fillRect/>
          </a:stretch>
        </p:blipFill>
        <p:spPr>
          <a:xfrm>
            <a:off x="8516517" y="2127305"/>
            <a:ext cx="1905000" cy="876300"/>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5DFC4AC-3D7F-4B58-9BB2-AED024B1934E}"/>
                  </a:ext>
                </a:extLst>
              </p:cNvPr>
              <p:cNvSpPr txBox="1"/>
              <p:nvPr/>
            </p:nvSpPr>
            <p:spPr>
              <a:xfrm>
                <a:off x="6478555" y="3120779"/>
                <a:ext cx="5980923"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lt-LT" sz="2500" b="0" i="1" smtClean="0">
                          <a:latin typeface="Cambria Math" panose="02040503050406030204" pitchFamily="18" charset="0"/>
                        </a:rPr>
                        <m:t>105 </m:t>
                      </m:r>
                      <m:r>
                        <a:rPr lang="lt-LT" sz="2500" b="0" i="1" smtClean="0">
                          <a:latin typeface="Cambria Math" panose="02040503050406030204" pitchFamily="18" charset="0"/>
                          <a:ea typeface="Cambria Math" panose="02040503050406030204" pitchFamily="18" charset="0"/>
                        </a:rPr>
                        <m:t>× </m:t>
                      </m:r>
                      <m:sSup>
                        <m:sSupPr>
                          <m:ctrlPr>
                            <a:rPr lang="lt-LT" sz="2500" b="0" i="1" smtClean="0">
                              <a:latin typeface="Cambria Math" panose="02040503050406030204" pitchFamily="18" charset="0"/>
                              <a:ea typeface="Cambria Math" panose="02040503050406030204" pitchFamily="18" charset="0"/>
                            </a:rPr>
                          </m:ctrlPr>
                        </m:sSupPr>
                        <m:e>
                          <m:r>
                            <a:rPr lang="lt-LT" sz="2500" b="0" i="1" smtClean="0">
                              <a:latin typeface="Cambria Math" panose="02040503050406030204" pitchFamily="18" charset="0"/>
                              <a:ea typeface="Cambria Math" panose="02040503050406030204" pitchFamily="18" charset="0"/>
                            </a:rPr>
                            <m:t>10</m:t>
                          </m:r>
                        </m:e>
                        <m:sup>
                          <m:r>
                            <a:rPr lang="lt-LT" sz="2500" b="0" i="1" smtClean="0">
                              <a:latin typeface="Cambria Math" panose="02040503050406030204" pitchFamily="18" charset="0"/>
                              <a:ea typeface="Cambria Math" panose="02040503050406030204" pitchFamily="18" charset="0"/>
                            </a:rPr>
                            <m:t>1</m:t>
                          </m:r>
                        </m:sup>
                      </m:sSup>
                      <m:r>
                        <a:rPr lang="lt-LT" sz="2500" b="0" i="1" smtClean="0">
                          <a:latin typeface="Cambria Math" panose="02040503050406030204" pitchFamily="18" charset="0"/>
                          <a:ea typeface="Cambria Math" panose="02040503050406030204" pitchFamily="18" charset="0"/>
                        </a:rPr>
                        <m:t> =1050</m:t>
                      </m:r>
                      <m:r>
                        <m:rPr>
                          <m:sty m:val="p"/>
                        </m:rPr>
                        <a:rPr lang="el-GR" sz="2500" b="0" i="1" smtClean="0">
                          <a:latin typeface="Cambria Math" panose="02040503050406030204" pitchFamily="18" charset="0"/>
                          <a:ea typeface="Cambria Math" panose="02040503050406030204" pitchFamily="18" charset="0"/>
                        </a:rPr>
                        <m:t>Ω</m:t>
                      </m:r>
                      <m:r>
                        <a:rPr lang="lt-LT" sz="2500" b="0" i="1" smtClean="0">
                          <a:latin typeface="Cambria Math" panose="02040503050406030204" pitchFamily="18" charset="0"/>
                          <a:ea typeface="Cambria Math" panose="02040503050406030204" pitchFamily="18" charset="0"/>
                        </a:rPr>
                        <m:t> </m:t>
                      </m:r>
                      <m:r>
                        <a:rPr lang="en-US" sz="2500" b="0" i="1" smtClean="0">
                          <a:latin typeface="Cambria Math" panose="02040503050406030204" pitchFamily="18" charset="0"/>
                          <a:ea typeface="Cambria Math" panose="02040503050406030204" pitchFamily="18" charset="0"/>
                        </a:rPr>
                        <m:t>𝑜𝑟</m:t>
                      </m:r>
                      <m:r>
                        <a:rPr lang="lt-LT" sz="2500" b="0" i="1" smtClean="0">
                          <a:latin typeface="Cambria Math" panose="02040503050406030204" pitchFamily="18" charset="0"/>
                          <a:ea typeface="Cambria Math" panose="02040503050406030204" pitchFamily="18" charset="0"/>
                        </a:rPr>
                        <m:t> 1,05</m:t>
                      </m:r>
                      <m:r>
                        <a:rPr lang="lt-LT" sz="2500" b="0" i="1" smtClean="0">
                          <a:latin typeface="Cambria Math" panose="02040503050406030204" pitchFamily="18" charset="0"/>
                          <a:ea typeface="Cambria Math" panose="02040503050406030204" pitchFamily="18" charset="0"/>
                        </a:rPr>
                        <m:t>𝑘</m:t>
                      </m:r>
                      <m:r>
                        <m:rPr>
                          <m:sty m:val="p"/>
                        </m:rPr>
                        <a:rPr lang="el-GR" sz="2500" b="0" i="1" smtClean="0">
                          <a:latin typeface="Cambria Math" panose="02040503050406030204" pitchFamily="18" charset="0"/>
                          <a:ea typeface="Cambria Math" panose="02040503050406030204" pitchFamily="18" charset="0"/>
                        </a:rPr>
                        <m:t>Ω</m:t>
                      </m:r>
                      <m:r>
                        <a:rPr lang="lt-LT" sz="2500" b="0" i="1" smtClean="0">
                          <a:latin typeface="Cambria Math" panose="02040503050406030204" pitchFamily="18" charset="0"/>
                          <a:ea typeface="Cambria Math" panose="02040503050406030204" pitchFamily="18" charset="0"/>
                        </a:rPr>
                        <m:t> </m:t>
                      </m:r>
                    </m:oMath>
                  </m:oMathPara>
                </a14:m>
                <a:endParaRPr lang="lt-LT" sz="2500" dirty="0"/>
              </a:p>
            </p:txBody>
          </p:sp>
        </mc:Choice>
        <mc:Fallback>
          <p:sp>
            <p:nvSpPr>
              <p:cNvPr id="10" name="TextBox 9">
                <a:extLst>
                  <a:ext uri="{FF2B5EF4-FFF2-40B4-BE49-F238E27FC236}">
                    <a16:creationId xmlns:a16="http://schemas.microsoft.com/office/drawing/2014/main" id="{85DFC4AC-3D7F-4B58-9BB2-AED024B1934E}"/>
                  </a:ext>
                </a:extLst>
              </p:cNvPr>
              <p:cNvSpPr txBox="1">
                <a:spLocks noRot="1" noChangeAspect="1" noMove="1" noResize="1" noEditPoints="1" noAdjustHandles="1" noChangeArrowheads="1" noChangeShapeType="1" noTextEdit="1"/>
              </p:cNvSpPr>
              <p:nvPr/>
            </p:nvSpPr>
            <p:spPr>
              <a:xfrm>
                <a:off x="6478555" y="3120779"/>
                <a:ext cx="5980923" cy="477054"/>
              </a:xfrm>
              <a:prstGeom prst="rect">
                <a:avLst/>
              </a:prstGeom>
              <a:blipFill>
                <a:blip r:embed="rId5"/>
                <a:stretch>
                  <a:fillRect/>
                </a:stretch>
              </a:blipFill>
            </p:spPr>
            <p:txBody>
              <a:bodyPr/>
              <a:lstStyle/>
              <a:p>
                <a:r>
                  <a:rPr lang="lt-LT">
                    <a:noFill/>
                  </a:rPr>
                  <a:t> </a:t>
                </a:r>
              </a:p>
            </p:txBody>
          </p:sp>
        </mc:Fallback>
      </mc:AlternateContent>
    </p:spTree>
    <p:extLst>
      <p:ext uri="{BB962C8B-B14F-4D97-AF65-F5344CB8AC3E}">
        <p14:creationId xmlns:p14="http://schemas.microsoft.com/office/powerpoint/2010/main" val="2410185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86D5A213-F896-49E3-92FB-FF07D86786D5}"/>
              </a:ext>
            </a:extLst>
          </p:cNvPr>
          <p:cNvSpPr>
            <a:spLocks noGrp="1"/>
          </p:cNvSpPr>
          <p:nvPr>
            <p:ph type="title"/>
          </p:nvPr>
        </p:nvSpPr>
        <p:spPr/>
        <p:txBody>
          <a:bodyPr>
            <a:normAutofit fontScale="90000"/>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resistance of this SMD resistor?</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5FBAEB4E-B83E-4947-9BF3-8F3FD7375CBB}"/>
              </a:ext>
            </a:extLst>
          </p:cNvPr>
          <p:cNvPicPr>
            <a:picLocks noChangeAspect="1"/>
          </p:cNvPicPr>
          <p:nvPr/>
        </p:nvPicPr>
        <p:blipFill>
          <a:blip r:embed="rId2"/>
          <a:stretch>
            <a:fillRect/>
          </a:stretch>
        </p:blipFill>
        <p:spPr>
          <a:xfrm>
            <a:off x="4559907" y="3012105"/>
            <a:ext cx="3072185" cy="1325562"/>
          </a:xfrm>
          <a:prstGeom prst="rect">
            <a:avLst/>
          </a:prstGeom>
        </p:spPr>
      </p:pic>
    </p:spTree>
    <p:extLst>
      <p:ext uri="{BB962C8B-B14F-4D97-AF65-F5344CB8AC3E}">
        <p14:creationId xmlns:p14="http://schemas.microsoft.com/office/powerpoint/2010/main" val="994988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F76F857-4080-4F60-A4AA-59260F244CAC}"/>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resistance of this SMD resistor</a:t>
            </a:r>
            <a:endParaRPr lang="lt-LT" sz="4500" dirty="0"/>
          </a:p>
        </p:txBody>
      </p:sp>
      <mc:AlternateContent xmlns:mc="http://schemas.openxmlformats.org/markup-compatibility/2006" xmlns:a14="http://schemas.microsoft.com/office/drawing/2010/main">
        <mc:Choice Requires="a14">
          <p:sp>
            <p:nvSpPr>
              <p:cNvPr id="3" name="Turinio vietos rezervavimo ženklas 2">
                <a:extLst>
                  <a:ext uri="{FF2B5EF4-FFF2-40B4-BE49-F238E27FC236}">
                    <a16:creationId xmlns:a16="http://schemas.microsoft.com/office/drawing/2014/main" id="{9790D1D2-26B2-41AC-A641-88EEC0CC345C}"/>
                  </a:ext>
                </a:extLst>
              </p:cNvPr>
              <p:cNvSpPr>
                <a:spLocks noGrp="1"/>
              </p:cNvSpPr>
              <p:nvPr>
                <p:ph idx="1"/>
              </p:nvPr>
            </p:nvSpPr>
            <p:spPr>
              <a:xfrm>
                <a:off x="3113313" y="4590661"/>
                <a:ext cx="5965371" cy="741783"/>
              </a:xfrm>
            </p:spPr>
            <p:txBody>
              <a:bodyPr>
                <a:normAutofit/>
              </a:bodyPr>
              <a:lstStyle/>
              <a:p>
                <a14:m>
                  <m:oMath xmlns:m="http://schemas.openxmlformats.org/officeDocument/2006/math">
                    <m:r>
                      <a:rPr lang="lt-LT" sz="3000" b="0" i="1" smtClean="0">
                        <a:latin typeface="Cambria Math" panose="02040503050406030204" pitchFamily="18" charset="0"/>
                      </a:rPr>
                      <m:t>12 </m:t>
                    </m:r>
                    <m:r>
                      <a:rPr lang="lt-LT" sz="3000" b="0" i="1" smtClean="0">
                        <a:latin typeface="Cambria Math" panose="02040503050406030204" pitchFamily="18" charset="0"/>
                        <a:ea typeface="Cambria Math" panose="02040503050406030204" pitchFamily="18" charset="0"/>
                      </a:rPr>
                      <m:t>× </m:t>
                    </m:r>
                    <m:sSup>
                      <m:sSupPr>
                        <m:ctrlPr>
                          <a:rPr lang="lt-LT" sz="3000" b="0" i="1" smtClean="0">
                            <a:latin typeface="Cambria Math" panose="02040503050406030204" pitchFamily="18" charset="0"/>
                            <a:ea typeface="Cambria Math" panose="02040503050406030204" pitchFamily="18" charset="0"/>
                          </a:rPr>
                        </m:ctrlPr>
                      </m:sSupPr>
                      <m:e>
                        <m:r>
                          <a:rPr lang="lt-LT" sz="3000" b="0" i="1" smtClean="0">
                            <a:latin typeface="Cambria Math" panose="02040503050406030204" pitchFamily="18" charset="0"/>
                            <a:ea typeface="Cambria Math" panose="02040503050406030204" pitchFamily="18" charset="0"/>
                          </a:rPr>
                          <m:t>10</m:t>
                        </m:r>
                      </m:e>
                      <m:sup>
                        <m:r>
                          <a:rPr lang="lt-LT" sz="3000" b="0" i="1" smtClean="0">
                            <a:latin typeface="Cambria Math" panose="02040503050406030204" pitchFamily="18" charset="0"/>
                            <a:ea typeface="Cambria Math" panose="02040503050406030204" pitchFamily="18" charset="0"/>
                          </a:rPr>
                          <m:t>3</m:t>
                        </m:r>
                      </m:sup>
                    </m:sSup>
                    <m:r>
                      <a:rPr lang="lt-LT" sz="3000" b="0" i="1" smtClean="0">
                        <a:latin typeface="Cambria Math" panose="02040503050406030204" pitchFamily="18" charset="0"/>
                        <a:ea typeface="Cambria Math" panose="02040503050406030204" pitchFamily="18" charset="0"/>
                      </a:rPr>
                      <m:t> =12000</m:t>
                    </m:r>
                    <m:r>
                      <m:rPr>
                        <m:sty m:val="p"/>
                      </m:rPr>
                      <a:rPr lang="el-GR" sz="3000" b="0" i="1" smtClean="0">
                        <a:latin typeface="Cambria Math" panose="02040503050406030204" pitchFamily="18" charset="0"/>
                        <a:ea typeface="Cambria Math" panose="02040503050406030204" pitchFamily="18" charset="0"/>
                      </a:rPr>
                      <m:t>Ω</m:t>
                    </m:r>
                    <m:r>
                      <a:rPr lang="lt-LT" sz="3000" b="0" i="1" smtClean="0">
                        <a:latin typeface="Cambria Math" panose="02040503050406030204" pitchFamily="18" charset="0"/>
                        <a:ea typeface="Cambria Math" panose="02040503050406030204" pitchFamily="18" charset="0"/>
                      </a:rPr>
                      <m:t> </m:t>
                    </m:r>
                    <m:r>
                      <a:rPr lang="lt-LT" sz="3000" b="0" i="1" smtClean="0">
                        <a:latin typeface="Cambria Math" panose="02040503050406030204" pitchFamily="18" charset="0"/>
                        <a:ea typeface="Cambria Math" panose="02040503050406030204" pitchFamily="18" charset="0"/>
                      </a:rPr>
                      <m:t>𝑎𝑟𝑏𝑎</m:t>
                    </m:r>
                    <m:r>
                      <a:rPr lang="lt-LT" sz="3000" b="0" i="1" smtClean="0">
                        <a:latin typeface="Cambria Math" panose="02040503050406030204" pitchFamily="18" charset="0"/>
                        <a:ea typeface="Cambria Math" panose="02040503050406030204" pitchFamily="18" charset="0"/>
                      </a:rPr>
                      <m:t> 12</m:t>
                    </m:r>
                    <m:r>
                      <a:rPr lang="lt-LT" sz="3000" b="0" i="1" smtClean="0">
                        <a:latin typeface="Cambria Math" panose="02040503050406030204" pitchFamily="18" charset="0"/>
                        <a:ea typeface="Cambria Math" panose="02040503050406030204" pitchFamily="18" charset="0"/>
                      </a:rPr>
                      <m:t>𝑘</m:t>
                    </m:r>
                    <m:r>
                      <m:rPr>
                        <m:sty m:val="p"/>
                      </m:rPr>
                      <a:rPr lang="el-GR" sz="3000" b="0" i="1" smtClean="0">
                        <a:latin typeface="Cambria Math" panose="02040503050406030204" pitchFamily="18" charset="0"/>
                        <a:ea typeface="Cambria Math" panose="02040503050406030204" pitchFamily="18" charset="0"/>
                      </a:rPr>
                      <m:t>Ω</m:t>
                    </m:r>
                  </m:oMath>
                </a14:m>
                <a:endParaRPr lang="lt-LT" sz="3000" dirty="0"/>
              </a:p>
            </p:txBody>
          </p:sp>
        </mc:Choice>
        <mc:Fallback xmlns="">
          <p:sp>
            <p:nvSpPr>
              <p:cNvPr id="3" name="Turinio vietos rezervavimo ženklas 2">
                <a:extLst>
                  <a:ext uri="{FF2B5EF4-FFF2-40B4-BE49-F238E27FC236}">
                    <a16:creationId xmlns:a16="http://schemas.microsoft.com/office/drawing/2014/main" id="{9790D1D2-26B2-41AC-A641-88EEC0CC345C}"/>
                  </a:ext>
                </a:extLst>
              </p:cNvPr>
              <p:cNvSpPr>
                <a:spLocks noGrp="1" noRot="1" noChangeAspect="1" noMove="1" noResize="1" noEditPoints="1" noAdjustHandles="1" noChangeArrowheads="1" noChangeShapeType="1" noTextEdit="1"/>
              </p:cNvSpPr>
              <p:nvPr>
                <p:ph idx="1"/>
              </p:nvPr>
            </p:nvSpPr>
            <p:spPr>
              <a:xfrm>
                <a:off x="3113313" y="4590661"/>
                <a:ext cx="5965371" cy="741783"/>
              </a:xfrm>
              <a:blipFill>
                <a:blip r:embed="rId2"/>
                <a:stretch>
                  <a:fillRect/>
                </a:stretch>
              </a:blipFill>
            </p:spPr>
            <p:txBody>
              <a:bodyPr/>
              <a:lstStyle/>
              <a:p>
                <a:r>
                  <a:rPr lang="lt-LT">
                    <a:noFill/>
                  </a:rPr>
                  <a:t> </a:t>
                </a:r>
              </a:p>
            </p:txBody>
          </p:sp>
        </mc:Fallback>
      </mc:AlternateContent>
      <p:pic>
        <p:nvPicPr>
          <p:cNvPr id="4" name="Paveikslėlis 3">
            <a:extLst>
              <a:ext uri="{FF2B5EF4-FFF2-40B4-BE49-F238E27FC236}">
                <a16:creationId xmlns:a16="http://schemas.microsoft.com/office/drawing/2014/main" id="{13976ACE-F9F0-4F42-836D-B27BC8A470B2}"/>
              </a:ext>
            </a:extLst>
          </p:cNvPr>
          <p:cNvPicPr>
            <a:picLocks noChangeAspect="1"/>
          </p:cNvPicPr>
          <p:nvPr/>
        </p:nvPicPr>
        <p:blipFill>
          <a:blip r:embed="rId3"/>
          <a:stretch>
            <a:fillRect/>
          </a:stretch>
        </p:blipFill>
        <p:spPr>
          <a:xfrm>
            <a:off x="4559907" y="3012105"/>
            <a:ext cx="3072185" cy="1325562"/>
          </a:xfrm>
          <a:prstGeom prst="rect">
            <a:avLst/>
          </a:prstGeom>
        </p:spPr>
      </p:pic>
    </p:spTree>
    <p:extLst>
      <p:ext uri="{BB962C8B-B14F-4D97-AF65-F5344CB8AC3E}">
        <p14:creationId xmlns:p14="http://schemas.microsoft.com/office/powerpoint/2010/main" val="3772615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D97B998-8BA5-4946-8FBC-051E35E371C4}"/>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Varistors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7259A4C4-4F83-4593-B9C9-E778543989C8}"/>
              </a:ext>
            </a:extLst>
          </p:cNvPr>
          <p:cNvSpPr>
            <a:spLocks noGrp="1"/>
          </p:cNvSpPr>
          <p:nvPr>
            <p:ph idx="1"/>
          </p:nvPr>
        </p:nvSpPr>
        <p:spPr/>
        <p:txBody>
          <a:bodyPr>
            <a:normAutofit/>
          </a:bodyPr>
          <a:lstStyle/>
          <a:p>
            <a:pPr algn="just">
              <a:lnSpc>
                <a:spcPct val="100000"/>
              </a:lnSpc>
            </a:pPr>
            <a:r>
              <a:rPr lang="en-US" sz="3000" dirty="0">
                <a:latin typeface="Times New Roman" panose="02020603050405020304" pitchFamily="18" charset="0"/>
                <a:cs typeface="Times New Roman" panose="02020603050405020304" pitchFamily="18" charset="0"/>
              </a:rPr>
              <a:t>A varistor is an electronic component whose resistance varies with the amount of voltage applied to it.</a:t>
            </a:r>
          </a:p>
          <a:p>
            <a:pPr algn="just">
              <a:lnSpc>
                <a:spcPct val="100000"/>
              </a:lnSpc>
            </a:pPr>
            <a:r>
              <a:rPr lang="en-US" sz="3000" dirty="0">
                <a:latin typeface="Times New Roman" panose="02020603050405020304" pitchFamily="18" charset="0"/>
                <a:cs typeface="Times New Roman" panose="02020603050405020304" pitchFamily="18" charset="0"/>
              </a:rPr>
              <a:t>It is also called a voltage-dependent resistor</a:t>
            </a:r>
            <a:r>
              <a:rPr lang="lt-LT" sz="3000" dirty="0">
                <a:latin typeface="Times New Roman" panose="02020603050405020304" pitchFamily="18" charset="0"/>
                <a:cs typeface="Times New Roman" panose="02020603050405020304" pitchFamily="18" charset="0"/>
              </a:rPr>
              <a:t>.</a:t>
            </a:r>
          </a:p>
          <a:p>
            <a:pPr algn="just">
              <a:lnSpc>
                <a:spcPct val="100000"/>
              </a:lnSpc>
            </a:pPr>
            <a:r>
              <a:rPr lang="en-US" sz="3000" dirty="0">
                <a:latin typeface="Times New Roman" panose="02020603050405020304" pitchFamily="18" charset="0"/>
                <a:cs typeface="Times New Roman" panose="02020603050405020304" pitchFamily="18" charset="0"/>
              </a:rPr>
              <a:t>At low voltage, the resistance of the varistor is usually high and decreases with increasing voltage</a:t>
            </a:r>
            <a:r>
              <a:rPr lang="lt-LT" sz="3000"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FDAC174F-68D2-4A9B-AA9B-FCEF1C516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412" y="4803937"/>
            <a:ext cx="2720079" cy="1688938"/>
          </a:xfrm>
          <a:prstGeom prst="roundRect">
            <a:avLst/>
          </a:prstGeom>
        </p:spPr>
      </p:pic>
      <p:pic>
        <p:nvPicPr>
          <p:cNvPr id="7" name="Paveikslėlis 6">
            <a:extLst>
              <a:ext uri="{FF2B5EF4-FFF2-40B4-BE49-F238E27FC236}">
                <a16:creationId xmlns:a16="http://schemas.microsoft.com/office/drawing/2014/main" id="{E31EB476-0B07-483B-8EA3-A0F45A5AA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314" y="4609322"/>
            <a:ext cx="2090057" cy="2090057"/>
          </a:xfrm>
          <a:prstGeom prst="roundRect">
            <a:avLst/>
          </a:prstGeom>
        </p:spPr>
      </p:pic>
    </p:spTree>
    <p:extLst>
      <p:ext uri="{BB962C8B-B14F-4D97-AF65-F5344CB8AC3E}">
        <p14:creationId xmlns:p14="http://schemas.microsoft.com/office/powerpoint/2010/main" val="3376607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960C247-AFA6-43D4-8210-856EB5A64153}"/>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Thermistors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0C9C2801-4335-43E6-B417-341D1FF662E7}"/>
              </a:ext>
            </a:extLst>
          </p:cNvPr>
          <p:cNvSpPr>
            <a:spLocks noGrp="1"/>
          </p:cNvSpPr>
          <p:nvPr>
            <p:ph idx="1"/>
          </p:nvPr>
        </p:nvSpPr>
        <p:spPr>
          <a:xfrm>
            <a:off x="838200" y="1825625"/>
            <a:ext cx="10515600" cy="2867673"/>
          </a:xfrm>
        </p:spPr>
        <p:txBody>
          <a:bodyPr>
            <a:normAutofit/>
          </a:bodyPr>
          <a:lstStyle/>
          <a:p>
            <a:pPr algn="just">
              <a:lnSpc>
                <a:spcPct val="100000"/>
              </a:lnSpc>
            </a:pPr>
            <a:r>
              <a:rPr lang="en-US" sz="3000" dirty="0">
                <a:latin typeface="Times New Roman" panose="02020603050405020304" pitchFamily="18" charset="0"/>
                <a:cs typeface="Times New Roman" panose="02020603050405020304" pitchFamily="18" charset="0"/>
              </a:rPr>
              <a:t>It is an electronic component whose resistance varies depending on the ambient temperature</a:t>
            </a:r>
            <a:r>
              <a:rPr lang="lt-LT" sz="3000" dirty="0">
                <a:latin typeface="Times New Roman" panose="02020603050405020304" pitchFamily="18" charset="0"/>
                <a:cs typeface="Times New Roman" panose="02020603050405020304" pitchFamily="18" charset="0"/>
              </a:rPr>
              <a:t>.</a:t>
            </a:r>
          </a:p>
          <a:p>
            <a:pPr algn="just">
              <a:lnSpc>
                <a:spcPct val="100000"/>
              </a:lnSpc>
            </a:pPr>
            <a:r>
              <a:rPr lang="en-US" sz="3000" dirty="0">
                <a:latin typeface="Times New Roman" panose="02020603050405020304" pitchFamily="18" charset="0"/>
                <a:cs typeface="Times New Roman" panose="02020603050405020304" pitchFamily="18" charset="0"/>
              </a:rPr>
              <a:t>There are two types of thermistors: PTC, whose resistance increases with increasing ambient temperature, and NTC, whose resistance increases with decreasing ambient temperature</a:t>
            </a:r>
            <a:r>
              <a:rPr lang="lt-LT" sz="3000" dirty="0">
                <a:latin typeface="Times New Roman" panose="02020603050405020304" pitchFamily="18" charset="0"/>
                <a:cs typeface="Times New Roman" panose="02020603050405020304" pitchFamily="18" charset="0"/>
              </a:rPr>
              <a:t>.</a:t>
            </a:r>
          </a:p>
        </p:txBody>
      </p:sp>
      <p:pic>
        <p:nvPicPr>
          <p:cNvPr id="5" name="Paveikslėlis 4">
            <a:extLst>
              <a:ext uri="{FF2B5EF4-FFF2-40B4-BE49-F238E27FC236}">
                <a16:creationId xmlns:a16="http://schemas.microsoft.com/office/drawing/2014/main" id="{CFCE5E1E-92D7-4C9C-AF1D-0A6DEFF6D983}"/>
              </a:ext>
            </a:extLst>
          </p:cNvPr>
          <p:cNvPicPr>
            <a:picLocks noChangeAspect="1"/>
          </p:cNvPicPr>
          <p:nvPr/>
        </p:nvPicPr>
        <p:blipFill rotWithShape="1">
          <a:blip r:embed="rId2">
            <a:extLst>
              <a:ext uri="{28A0092B-C50C-407E-A947-70E740481C1C}">
                <a14:useLocalDpi xmlns:a14="http://schemas.microsoft.com/office/drawing/2010/main" val="0"/>
              </a:ext>
            </a:extLst>
          </a:blip>
          <a:srcRect l="8661" t="12017" r="23967" b="4741"/>
          <a:stretch/>
        </p:blipFill>
        <p:spPr>
          <a:xfrm>
            <a:off x="8290250" y="4693298"/>
            <a:ext cx="1419734" cy="1754154"/>
          </a:xfrm>
          <a:prstGeom prst="roundRect">
            <a:avLst/>
          </a:prstGeom>
        </p:spPr>
      </p:pic>
      <p:pic>
        <p:nvPicPr>
          <p:cNvPr id="6" name="Paveikslėlis 5">
            <a:extLst>
              <a:ext uri="{FF2B5EF4-FFF2-40B4-BE49-F238E27FC236}">
                <a16:creationId xmlns:a16="http://schemas.microsoft.com/office/drawing/2014/main" id="{101BEA6A-EEA3-42BE-BFB1-762FA957E2EA}"/>
              </a:ext>
            </a:extLst>
          </p:cNvPr>
          <p:cNvPicPr>
            <a:picLocks noChangeAspect="1"/>
          </p:cNvPicPr>
          <p:nvPr/>
        </p:nvPicPr>
        <p:blipFill rotWithShape="1">
          <a:blip r:embed="rId3">
            <a:extLst>
              <a:ext uri="{28A0092B-C50C-407E-A947-70E740481C1C}">
                <a14:useLocalDpi xmlns:a14="http://schemas.microsoft.com/office/drawing/2010/main" val="0"/>
              </a:ext>
            </a:extLst>
          </a:blip>
          <a:srcRect t="23791" b="36251"/>
          <a:stretch/>
        </p:blipFill>
        <p:spPr>
          <a:xfrm>
            <a:off x="1684856" y="4954555"/>
            <a:ext cx="5529412" cy="1231640"/>
          </a:xfrm>
          <a:prstGeom prst="roundRect">
            <a:avLst/>
          </a:prstGeom>
        </p:spPr>
      </p:pic>
    </p:spTree>
    <p:extLst>
      <p:ext uri="{BB962C8B-B14F-4D97-AF65-F5344CB8AC3E}">
        <p14:creationId xmlns:p14="http://schemas.microsoft.com/office/powerpoint/2010/main" val="33133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60B3FEB2-33F8-40C5-B9CB-A60287ADD58D}"/>
              </a:ext>
            </a:extLst>
          </p:cNvPr>
          <p:cNvSpPr>
            <a:spLocks noGrp="1"/>
          </p:cNvSpPr>
          <p:nvPr>
            <p:ph type="title"/>
          </p:nvPr>
        </p:nvSpPr>
        <p:spPr>
          <a:xfrm>
            <a:off x="838200" y="2766218"/>
            <a:ext cx="10515600" cy="1325563"/>
          </a:xfrm>
        </p:spPr>
        <p:txBody>
          <a:bodyPr>
            <a:normAutofit fontScale="90000"/>
          </a:bodyPr>
          <a:lstStyle/>
          <a:p>
            <a:pPr algn="ctr"/>
            <a:r>
              <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 their types and encodings</a:t>
            </a:r>
            <a:endParaRPr lang="lt-LT"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623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C662939-B6FA-48C4-BDEA-D43907BA4432}"/>
              </a:ext>
            </a:extLst>
          </p:cNvPr>
          <p:cNvSpPr>
            <a:spLocks noGrp="1"/>
          </p:cNvSpPr>
          <p:nvPr>
            <p:ph type="title"/>
          </p:nvPr>
        </p:nvSpPr>
        <p:spPr>
          <a:xfrm>
            <a:off x="838200" y="1110035"/>
            <a:ext cx="10515600" cy="1325563"/>
          </a:xfrm>
        </p:spPr>
        <p:txBody>
          <a:bodyPr>
            <a:noAutofit/>
          </a:bodyPr>
          <a:lstStyle/>
          <a:p>
            <a:pPr algn="ctr"/>
            <a:r>
              <a:rPr lang="en-US"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Capacitors and their types</a:t>
            </a:r>
            <a:endParaRPr lang="lt-LT"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aveikslėlis 3" descr="Paveikslėlis, kuriame yra vidinis, elektroniniai prietaisai&#10;&#10;Automatiškai sugeneruotas aprašymas">
            <a:extLst>
              <a:ext uri="{FF2B5EF4-FFF2-40B4-BE49-F238E27FC236}">
                <a16:creationId xmlns:a16="http://schemas.microsoft.com/office/drawing/2014/main" id="{25431553-3B76-4E88-9B11-A447329F4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115" y="2783734"/>
            <a:ext cx="5743770" cy="3833342"/>
          </a:xfrm>
          <a:prstGeom prst="roundRect">
            <a:avLst/>
          </a:prstGeom>
        </p:spPr>
      </p:pic>
    </p:spTree>
    <p:extLst>
      <p:ext uri="{BB962C8B-B14F-4D97-AF65-F5344CB8AC3E}">
        <p14:creationId xmlns:p14="http://schemas.microsoft.com/office/powerpoint/2010/main" val="1636753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076ECE67-C3EC-45FF-9A39-3704B43CBF34}"/>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capacitor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Turinio vietos rezervavimo ženklas 2">
            <a:extLst>
              <a:ext uri="{FF2B5EF4-FFF2-40B4-BE49-F238E27FC236}">
                <a16:creationId xmlns:a16="http://schemas.microsoft.com/office/drawing/2014/main" id="{A4CFF14C-C8CB-4E65-B774-4BEE0D844884}"/>
              </a:ext>
            </a:extLst>
          </p:cNvPr>
          <p:cNvSpPr>
            <a:spLocks noGrp="1"/>
          </p:cNvSpPr>
          <p:nvPr>
            <p:ph idx="1"/>
          </p:nvPr>
        </p:nvSpPr>
        <p:spPr>
          <a:xfrm>
            <a:off x="838200" y="1825625"/>
            <a:ext cx="10515600" cy="4943734"/>
          </a:xfrm>
        </p:spPr>
        <p:txBody>
          <a:bodyPr>
            <a:normAutofit fontScale="92500"/>
          </a:bodyPr>
          <a:lstStyle/>
          <a:p>
            <a:pPr algn="just">
              <a:lnSpc>
                <a:spcPct val="110000"/>
              </a:lnSpc>
            </a:pPr>
            <a:r>
              <a:rPr lang="en-US" sz="3000" dirty="0">
                <a:latin typeface="Times New Roman" panose="02020603050405020304" pitchFamily="18" charset="0"/>
                <a:cs typeface="Times New Roman" panose="02020603050405020304" pitchFamily="18" charset="0"/>
              </a:rPr>
              <a:t>A capacitor is an element in an electrical circuit that can store electricity and supply it to the electrical circuit. It consists of two conductive electrodes of a certain shape with a layer of dielectric (rarely a semiconductor) between them. When a constant voltage is connected to the electrodes, they are charged, the dielectric polarizes and accumulates charges of the same size, but of the opposite sign - an electric field is created in the capacitor. The most important parameter of a capacitor is the electrical capacity. It is determined by the geometrical dimensions of the capacitor electrodes, the thickness of the layer of material between them and its dielectric constant</a:t>
            </a:r>
            <a:endParaRPr lang="lt-LT"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95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2E8D451-FD21-4994-88FF-77F2F9AA64B3}"/>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Capacitor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specifications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1272C68A-FBFA-4AFC-9931-41E347B3DBF5}"/>
                  </a:ext>
                </a:extLst>
              </p:cNvPr>
              <p:cNvSpPr>
                <a:spLocks noGrp="1"/>
              </p:cNvSpPr>
              <p:nvPr>
                <p:ph idx="1"/>
              </p:nvPr>
            </p:nvSpPr>
            <p:spPr>
              <a:xfrm>
                <a:off x="838200" y="1825625"/>
                <a:ext cx="10515600" cy="1775991"/>
              </a:xfrm>
            </p:spPr>
            <p:txBody>
              <a:bodyPr>
                <a:noAutofit/>
              </a:bodyPr>
              <a:lstStyle/>
              <a:p>
                <a:pPr algn="just">
                  <a:lnSpc>
                    <a:spcPct val="100000"/>
                  </a:lnSpc>
                </a:pPr>
                <a:r>
                  <a:rPr lang="en-US" sz="3000" dirty="0">
                    <a:latin typeface="Times New Roman" panose="02020603050405020304" pitchFamily="18" charset="0"/>
                    <a:cs typeface="Times New Roman" panose="02020603050405020304" pitchFamily="18" charset="0"/>
                  </a:rPr>
                  <a:t>The capacitor capacity is measured in Farads </a:t>
                </a:r>
                <a:r>
                  <a:rPr lang="lt-LT" sz="3000" dirty="0">
                    <a:latin typeface="Times New Roman" panose="02020603050405020304" pitchFamily="18" charset="0"/>
                    <a:cs typeface="Times New Roman" panose="02020603050405020304" pitchFamily="18" charset="0"/>
                  </a:rPr>
                  <a:t>[F].</a:t>
                </a:r>
              </a:p>
              <a:p>
                <a:pPr algn="just">
                  <a:lnSpc>
                    <a:spcPct val="100000"/>
                  </a:lnSpc>
                </a:pPr>
                <a:r>
                  <a:rPr lang="en-US" sz="3000" dirty="0">
                    <a:latin typeface="Times New Roman" panose="02020603050405020304" pitchFamily="18" charset="0"/>
                    <a:cs typeface="Times New Roman" panose="02020603050405020304" pitchFamily="18" charset="0"/>
                  </a:rPr>
                  <a:t>Capacity is denoted by the letter C. For example</a:t>
                </a:r>
                <a:r>
                  <a:rPr lang="lt-LT" sz="3000" dirty="0">
                    <a:latin typeface="Times New Roman" panose="02020603050405020304" pitchFamily="18" charset="0"/>
                    <a:cs typeface="Times New Roman" panose="02020603050405020304" pitchFamily="18" charset="0"/>
                  </a:rPr>
                  <a:t> C </a:t>
                </a:r>
                <a:r>
                  <a:rPr lang="en-US" sz="3000" dirty="0">
                    <a:latin typeface="Times New Roman" panose="02020603050405020304" pitchFamily="18" charset="0"/>
                    <a:cs typeface="Times New Roman" panose="02020603050405020304" pitchFamily="18" charset="0"/>
                  </a:rPr>
                  <a:t>= 100F.</a:t>
                </a:r>
                <a:endParaRPr lang="lt-LT" sz="3000" dirty="0">
                  <a:latin typeface="Times New Roman" panose="02020603050405020304" pitchFamily="18" charset="0"/>
                  <a:cs typeface="Times New Roman" panose="02020603050405020304" pitchFamily="18" charset="0"/>
                </a:endParaRPr>
              </a:p>
              <a:p>
                <a:pPr algn="just">
                  <a:lnSpc>
                    <a:spcPct val="100000"/>
                  </a:lnSpc>
                </a:pPr>
                <a:r>
                  <a:rPr lang="en-US" sz="3000" dirty="0">
                    <a:latin typeface="Times New Roman" panose="02020603050405020304" pitchFamily="18" charset="0"/>
                    <a:cs typeface="Times New Roman" panose="02020603050405020304" pitchFamily="18" charset="0"/>
                  </a:rPr>
                  <a:t>Capacitors are adapted to work at certain voltages and some have polarity</a:t>
                </a:r>
                <a:r>
                  <a:rPr lang="lt-LT" sz="3000" dirty="0">
                    <a:latin typeface="Times New Roman" panose="02020603050405020304" pitchFamily="18" charset="0"/>
                    <a:cs typeface="Times New Roman" panose="02020603050405020304" pitchFamily="18" charset="0"/>
                  </a:rPr>
                  <a:t>.</a:t>
                </a:r>
              </a:p>
              <a:p>
                <a:pPr algn="just">
                  <a:lnSpc>
                    <a:spcPct val="100000"/>
                  </a:lnSpc>
                </a:pPr>
                <a:r>
                  <a:rPr lang="en-US" sz="3000" dirty="0">
                    <a:latin typeface="Times New Roman" panose="02020603050405020304" pitchFamily="18" charset="0"/>
                    <a:cs typeface="Times New Roman" panose="02020603050405020304" pitchFamily="18" charset="0"/>
                  </a:rPr>
                  <a:t>The capacity of the capacitor is calculated according to the formula </a:t>
                </a:r>
                <a:r>
                  <a:rPr lang="lt-LT" sz="3000" dirty="0">
                    <a:latin typeface="Times New Roman" panose="02020603050405020304" pitchFamily="18" charset="0"/>
                    <a:cs typeface="Times New Roman" panose="02020603050405020304" pitchFamily="18" charset="0"/>
                  </a:rPr>
                  <a:t>: </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lt-LT" sz="3000" b="0" i="1" smtClean="0">
                          <a:latin typeface="Cambria Math" panose="02040503050406030204" pitchFamily="18" charset="0"/>
                        </a:rPr>
                        <m:t>𝐶</m:t>
                      </m:r>
                      <m:r>
                        <a:rPr lang="lt-LT" sz="3000" b="0" i="1" smtClean="0">
                          <a:latin typeface="Cambria Math" panose="02040503050406030204" pitchFamily="18" charset="0"/>
                        </a:rPr>
                        <m:t> = </m:t>
                      </m:r>
                      <m:f>
                        <m:fPr>
                          <m:ctrlPr>
                            <a:rPr lang="lt-LT" sz="3000" b="0" i="1" smtClean="0">
                              <a:latin typeface="Cambria Math" panose="02040503050406030204" pitchFamily="18" charset="0"/>
                              <a:ea typeface="Cambria Math" panose="02040503050406030204" pitchFamily="18" charset="0"/>
                            </a:rPr>
                          </m:ctrlPr>
                        </m:fPr>
                        <m:num>
                          <m:r>
                            <a:rPr lang="lt-LT" sz="3000" b="0" i="1" smtClean="0">
                              <a:latin typeface="Cambria Math" panose="02040503050406030204" pitchFamily="18" charset="0"/>
                              <a:ea typeface="Cambria Math" panose="02040503050406030204" pitchFamily="18" charset="0"/>
                            </a:rPr>
                            <m:t>𝑄</m:t>
                          </m:r>
                        </m:num>
                        <m:den>
                          <m:r>
                            <a:rPr lang="lt-LT" sz="3000" b="0" i="1" smtClean="0">
                              <a:latin typeface="Cambria Math" panose="02040503050406030204" pitchFamily="18" charset="0"/>
                              <a:ea typeface="Cambria Math" panose="02040503050406030204" pitchFamily="18" charset="0"/>
                            </a:rPr>
                            <m:t>𝑈</m:t>
                          </m:r>
                        </m:den>
                      </m:f>
                    </m:oMath>
                  </m:oMathPara>
                </a14:m>
                <a:endParaRPr lang="lt-LT" sz="3000" dirty="0">
                  <a:latin typeface="Times New Roman" panose="02020603050405020304" pitchFamily="18" charset="0"/>
                  <a:cs typeface="Times New Roman" panose="02020603050405020304" pitchFamily="18" charset="0"/>
                </a:endParaRPr>
              </a:p>
              <a:p>
                <a:pPr marL="0" indent="0" algn="just">
                  <a:lnSpc>
                    <a:spcPct val="100000"/>
                  </a:lnSpc>
                  <a:buNone/>
                </a:pPr>
                <a:endParaRPr lang="lt-LT" sz="3000" dirty="0">
                  <a:latin typeface="Times New Roman" panose="02020603050405020304" pitchFamily="18" charset="0"/>
                  <a:cs typeface="Times New Roman" panose="02020603050405020304" pitchFamily="18" charset="0"/>
                </a:endParaRPr>
              </a:p>
            </p:txBody>
          </p:sp>
        </mc:Choice>
        <mc:Fallback>
          <p:sp>
            <p:nvSpPr>
              <p:cNvPr id="3" name="Turinio vietos rezervavimo ženklas 2">
                <a:extLst>
                  <a:ext uri="{FF2B5EF4-FFF2-40B4-BE49-F238E27FC236}">
                    <a16:creationId xmlns:a16="http://schemas.microsoft.com/office/drawing/2014/main" id="{1272C68A-FBFA-4AFC-9931-41E347B3DBF5}"/>
                  </a:ext>
                </a:extLst>
              </p:cNvPr>
              <p:cNvSpPr>
                <a:spLocks noGrp="1" noRot="1" noChangeAspect="1" noMove="1" noResize="1" noEditPoints="1" noAdjustHandles="1" noChangeArrowheads="1" noChangeShapeType="1" noTextEdit="1"/>
              </p:cNvSpPr>
              <p:nvPr>
                <p:ph idx="1"/>
              </p:nvPr>
            </p:nvSpPr>
            <p:spPr>
              <a:xfrm>
                <a:off x="838200" y="1825625"/>
                <a:ext cx="10515600" cy="1775991"/>
              </a:xfrm>
              <a:blipFill>
                <a:blip r:embed="rId3"/>
                <a:stretch>
                  <a:fillRect l="-1217" t="-4452" r="-1333" b="-126712"/>
                </a:stretch>
              </a:blipFill>
            </p:spPr>
            <p:txBody>
              <a:bodyPr/>
              <a:lstStyle/>
              <a:p>
                <a:r>
                  <a:rPr lang="lt-LT">
                    <a:noFill/>
                  </a:rPr>
                  <a:t> </a:t>
                </a:r>
              </a:p>
            </p:txBody>
          </p:sp>
        </mc:Fallback>
      </mc:AlternateContent>
      <p:sp>
        <p:nvSpPr>
          <p:cNvPr id="4" name="TextBox 3">
            <a:extLst>
              <a:ext uri="{FF2B5EF4-FFF2-40B4-BE49-F238E27FC236}">
                <a16:creationId xmlns:a16="http://schemas.microsoft.com/office/drawing/2014/main" id="{C7125A65-F559-440E-AF83-4EB4A2209D38}"/>
              </a:ext>
            </a:extLst>
          </p:cNvPr>
          <p:cNvSpPr txBox="1"/>
          <p:nvPr/>
        </p:nvSpPr>
        <p:spPr>
          <a:xfrm>
            <a:off x="3165410" y="5985043"/>
            <a:ext cx="5861180" cy="1015663"/>
          </a:xfrm>
          <a:prstGeom prst="rect">
            <a:avLst/>
          </a:prstGeom>
          <a:noFill/>
        </p:spPr>
        <p:txBody>
          <a:bodyPr wrap="square" rtlCol="0">
            <a:spAutoFit/>
          </a:bodyPr>
          <a:lstStyle/>
          <a:p>
            <a:r>
              <a:rPr lang="lt-LT" sz="3000" dirty="0">
                <a:latin typeface="Times New Roman" panose="02020603050405020304" pitchFamily="18" charset="0"/>
                <a:cs typeface="Times New Roman" panose="02020603050405020304" pitchFamily="18" charset="0"/>
              </a:rPr>
              <a:t>C- </a:t>
            </a:r>
            <a:r>
              <a:rPr lang="en-US" sz="3000" dirty="0">
                <a:latin typeface="Times New Roman" panose="02020603050405020304" pitchFamily="18" charset="0"/>
                <a:cs typeface="Times New Roman" panose="02020603050405020304" pitchFamily="18" charset="0"/>
              </a:rPr>
              <a:t>Capacity</a:t>
            </a:r>
            <a:r>
              <a:rPr lang="lt-LT" sz="3000" dirty="0">
                <a:latin typeface="Times New Roman" panose="02020603050405020304" pitchFamily="18" charset="0"/>
                <a:cs typeface="Times New Roman" panose="02020603050405020304" pitchFamily="18" charset="0"/>
              </a:rPr>
              <a:t>, Q- </a:t>
            </a:r>
            <a:r>
              <a:rPr lang="lt-LT" sz="3000" dirty="0" err="1">
                <a:latin typeface="Times New Roman" panose="02020603050405020304" pitchFamily="18" charset="0"/>
                <a:cs typeface="Times New Roman" panose="02020603050405020304" pitchFamily="18" charset="0"/>
              </a:rPr>
              <a:t>charge</a:t>
            </a:r>
            <a:r>
              <a:rPr lang="lt-LT" sz="3000" dirty="0">
                <a:latin typeface="Times New Roman" panose="02020603050405020304" pitchFamily="18" charset="0"/>
                <a:cs typeface="Times New Roman" panose="02020603050405020304" pitchFamily="18" charset="0"/>
              </a:rPr>
              <a:t>, U - </a:t>
            </a:r>
            <a:r>
              <a:rPr lang="en-US" sz="3000" dirty="0">
                <a:latin typeface="Times New Roman" panose="02020603050405020304" pitchFamily="18" charset="0"/>
                <a:cs typeface="Times New Roman" panose="02020603050405020304" pitchFamily="18" charset="0"/>
              </a:rPr>
              <a:t>voltage</a:t>
            </a:r>
            <a:endParaRPr lang="lt-LT" sz="3000" dirty="0">
              <a:latin typeface="Times New Roman" panose="02020603050405020304" pitchFamily="18" charset="0"/>
              <a:cs typeface="Times New Roman" panose="02020603050405020304" pitchFamily="18" charset="0"/>
            </a:endParaRPr>
          </a:p>
          <a:p>
            <a:endParaRPr lang="lt-LT"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039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A415AB3-46F1-4003-8017-C6F05AEB4E9E}"/>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Capacitor</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622CC2D5-CBDF-4005-87CB-BB186150193C}"/>
              </a:ext>
            </a:extLst>
          </p:cNvPr>
          <p:cNvSpPr>
            <a:spLocks noGrp="1"/>
          </p:cNvSpPr>
          <p:nvPr>
            <p:ph idx="1"/>
          </p:nvPr>
        </p:nvSpPr>
        <p:spPr/>
        <p:txBody>
          <a:bodyPr>
            <a:normAutofit/>
          </a:bodyPr>
          <a:lstStyle/>
          <a:p>
            <a:pPr algn="just">
              <a:lnSpc>
                <a:spcPct val="100000"/>
              </a:lnSpc>
            </a:pPr>
            <a:r>
              <a:rPr lang="lt-LT" sz="3000" dirty="0" err="1">
                <a:latin typeface="Times New Roman" panose="02020603050405020304" pitchFamily="18" charset="0"/>
                <a:cs typeface="Times New Roman" panose="02020603050405020304" pitchFamily="18" charset="0"/>
              </a:rPr>
              <a:t>Electrolytic</a:t>
            </a:r>
            <a:r>
              <a:rPr lang="lt-LT" sz="3000" dirty="0">
                <a:latin typeface="Times New Roman" panose="02020603050405020304" pitchFamily="18" charset="0"/>
                <a:cs typeface="Times New Roman" panose="02020603050405020304" pitchFamily="18" charset="0"/>
              </a:rPr>
              <a:t> </a:t>
            </a:r>
            <a:r>
              <a:rPr lang="lt-LT" sz="3000" dirty="0" err="1">
                <a:latin typeface="Times New Roman" panose="02020603050405020304" pitchFamily="18" charset="0"/>
                <a:cs typeface="Times New Roman" panose="02020603050405020304" pitchFamily="18" charset="0"/>
              </a:rPr>
              <a:t>capacitors</a:t>
            </a:r>
            <a:r>
              <a:rPr lang="lt-LT" sz="3000" dirty="0">
                <a:latin typeface="Times New Roman" panose="02020603050405020304" pitchFamily="18" charset="0"/>
                <a:cs typeface="Times New Roman" panose="02020603050405020304" pitchFamily="18" charset="0"/>
              </a:rPr>
              <a:t>.</a:t>
            </a:r>
          </a:p>
          <a:p>
            <a:pPr algn="just">
              <a:lnSpc>
                <a:spcPct val="100000"/>
              </a:lnSpc>
            </a:pPr>
            <a:r>
              <a:rPr lang="lt-LT" sz="3000" dirty="0" err="1">
                <a:latin typeface="Times New Roman" panose="02020603050405020304" pitchFamily="18" charset="0"/>
                <a:cs typeface="Times New Roman" panose="02020603050405020304" pitchFamily="18" charset="0"/>
              </a:rPr>
              <a:t>Ceramic</a:t>
            </a:r>
            <a:r>
              <a:rPr lang="lt-LT" sz="3000" dirty="0">
                <a:latin typeface="Times New Roman" panose="02020603050405020304" pitchFamily="18" charset="0"/>
                <a:cs typeface="Times New Roman" panose="02020603050405020304" pitchFamily="18" charset="0"/>
              </a:rPr>
              <a:t> </a:t>
            </a:r>
            <a:r>
              <a:rPr lang="lt-LT" sz="3000" dirty="0" err="1">
                <a:latin typeface="Times New Roman" panose="02020603050405020304" pitchFamily="18" charset="0"/>
                <a:cs typeface="Times New Roman" panose="02020603050405020304" pitchFamily="18" charset="0"/>
              </a:rPr>
              <a:t>capacitors</a:t>
            </a:r>
            <a:r>
              <a:rPr lang="lt-LT" sz="3000" dirty="0">
                <a:latin typeface="Times New Roman" panose="02020603050405020304" pitchFamily="18" charset="0"/>
                <a:cs typeface="Times New Roman" panose="02020603050405020304" pitchFamily="18" charset="0"/>
              </a:rPr>
              <a:t>.</a:t>
            </a:r>
          </a:p>
          <a:p>
            <a:pPr algn="just">
              <a:lnSpc>
                <a:spcPct val="100000"/>
              </a:lnSpc>
            </a:pPr>
            <a:r>
              <a:rPr lang="lt-LT" sz="3000" dirty="0" err="1">
                <a:latin typeface="Times New Roman" panose="02020603050405020304" pitchFamily="18" charset="0"/>
                <a:cs typeface="Times New Roman" panose="02020603050405020304" pitchFamily="18" charset="0"/>
              </a:rPr>
              <a:t>Adjustable</a:t>
            </a:r>
            <a:r>
              <a:rPr lang="lt-LT" sz="3000" dirty="0">
                <a:latin typeface="Times New Roman" panose="02020603050405020304" pitchFamily="18" charset="0"/>
                <a:cs typeface="Times New Roman" panose="02020603050405020304" pitchFamily="18" charset="0"/>
              </a:rPr>
              <a:t> </a:t>
            </a:r>
            <a:r>
              <a:rPr lang="lt-LT" sz="3000" dirty="0" err="1">
                <a:latin typeface="Times New Roman" panose="02020603050405020304" pitchFamily="18" charset="0"/>
                <a:cs typeface="Times New Roman" panose="02020603050405020304" pitchFamily="18" charset="0"/>
              </a:rPr>
              <a:t>capacitors</a:t>
            </a:r>
            <a:r>
              <a:rPr lang="lt-LT"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92051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C86595E-878F-402A-BB1E-01EFE2C1675C}"/>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Electrolytic</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capacitors</a:t>
            </a:r>
            <a:endParaRPr lang="lt-LT" sz="4500" b="1" dirty="0">
              <a:effectLst>
                <a:outerShdw blurRad="38100" dist="38100" dir="2700000" algn="tl">
                  <a:srgbClr val="000000">
                    <a:alpha val="43137"/>
                  </a:srgbClr>
                </a:outerShdw>
              </a:effectLst>
            </a:endParaRPr>
          </a:p>
        </p:txBody>
      </p:sp>
      <p:sp>
        <p:nvSpPr>
          <p:cNvPr id="3" name="Turinio vietos rezervavimo ženklas 2">
            <a:extLst>
              <a:ext uri="{FF2B5EF4-FFF2-40B4-BE49-F238E27FC236}">
                <a16:creationId xmlns:a16="http://schemas.microsoft.com/office/drawing/2014/main" id="{C973D594-D0B9-4F48-97F3-049B4779F562}"/>
              </a:ext>
            </a:extLst>
          </p:cNvPr>
          <p:cNvSpPr>
            <a:spLocks noGrp="1"/>
          </p:cNvSpPr>
          <p:nvPr>
            <p:ph idx="1"/>
          </p:nvPr>
        </p:nvSpPr>
        <p:spPr/>
        <p:txBody>
          <a:bodyPr>
            <a:noAutofit/>
          </a:bodyPr>
          <a:lstStyle/>
          <a:p>
            <a:pPr algn="just">
              <a:lnSpc>
                <a:spcPct val="100000"/>
              </a:lnSpc>
            </a:pPr>
            <a:r>
              <a:rPr lang="en-US" sz="3000" dirty="0">
                <a:latin typeface="Times New Roman" panose="02020603050405020304" pitchFamily="18" charset="0"/>
                <a:cs typeface="Times New Roman" panose="02020603050405020304" pitchFamily="18" charset="0"/>
              </a:rPr>
              <a:t>Electrolytic capacitors have polarity, which means that one contact is connected to a positive voltage potential and the other to a negative one.</a:t>
            </a:r>
          </a:p>
          <a:p>
            <a:pPr algn="just">
              <a:lnSpc>
                <a:spcPct val="100000"/>
              </a:lnSpc>
            </a:pPr>
            <a:r>
              <a:rPr lang="en-US" sz="3000" dirty="0">
                <a:latin typeface="Times New Roman" panose="02020603050405020304" pitchFamily="18" charset="0"/>
                <a:cs typeface="Times New Roman" panose="02020603050405020304" pitchFamily="18" charset="0"/>
              </a:rPr>
              <a:t>Electrolytic capacitors have a specified voltage that is the maximum it can support. Otherwise, it "burns" and is no longer usable</a:t>
            </a:r>
            <a:r>
              <a:rPr lang="lt-LT" sz="3000" dirty="0">
                <a:latin typeface="Times New Roman" panose="02020603050405020304" pitchFamily="18" charset="0"/>
                <a:cs typeface="Times New Roman" panose="02020603050405020304" pitchFamily="18" charset="0"/>
              </a:rPr>
              <a:t>.</a:t>
            </a:r>
          </a:p>
        </p:txBody>
      </p:sp>
      <p:pic>
        <p:nvPicPr>
          <p:cNvPr id="5" name="Grafinis elementas 4">
            <a:extLst>
              <a:ext uri="{FF2B5EF4-FFF2-40B4-BE49-F238E27FC236}">
                <a16:creationId xmlns:a16="http://schemas.microsoft.com/office/drawing/2014/main" id="{56A0D95D-C66A-4DB4-96D3-DC84A6F35F8C}"/>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9022" t="14866" r="66488" b="14001"/>
          <a:stretch/>
        </p:blipFill>
        <p:spPr>
          <a:xfrm rot="5400000">
            <a:off x="5508171" y="4765351"/>
            <a:ext cx="1175657" cy="1917441"/>
          </a:xfrm>
          <a:prstGeom prst="roundRect">
            <a:avLst/>
          </a:prstGeom>
        </p:spPr>
      </p:pic>
    </p:spTree>
    <p:extLst>
      <p:ext uri="{BB962C8B-B14F-4D97-AF65-F5344CB8AC3E}">
        <p14:creationId xmlns:p14="http://schemas.microsoft.com/office/powerpoint/2010/main" val="965498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B417062-52F1-489D-A3E0-E74DB2BB978B}"/>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Electrolytic</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capacitors</a:t>
            </a:r>
            <a:endParaRPr lang="lt-LT" sz="4500" dirty="0"/>
          </a:p>
        </p:txBody>
      </p:sp>
      <p:sp>
        <p:nvSpPr>
          <p:cNvPr id="3" name="Turinio vietos rezervavimo ženklas 2">
            <a:extLst>
              <a:ext uri="{FF2B5EF4-FFF2-40B4-BE49-F238E27FC236}">
                <a16:creationId xmlns:a16="http://schemas.microsoft.com/office/drawing/2014/main" id="{208BC557-56A5-4F3F-A990-FDF49E6B4616}"/>
              </a:ext>
            </a:extLst>
          </p:cNvPr>
          <p:cNvSpPr>
            <a:spLocks noGrp="1"/>
          </p:cNvSpPr>
          <p:nvPr>
            <p:ph idx="1"/>
          </p:nvPr>
        </p:nvSpPr>
        <p:spPr/>
        <p:txBody>
          <a:bodyPr>
            <a:normAutofit/>
          </a:bodyPr>
          <a:lstStyle/>
          <a:p>
            <a:pPr algn="just">
              <a:lnSpc>
                <a:spcPct val="100000"/>
              </a:lnSpc>
            </a:pPr>
            <a:r>
              <a:rPr lang="en-US" sz="3000" dirty="0">
                <a:latin typeface="Times New Roman" panose="02020603050405020304" pitchFamily="18" charset="0"/>
                <a:cs typeface="Times New Roman" panose="02020603050405020304" pitchFamily="18" charset="0"/>
              </a:rPr>
              <a:t>They can store large amounts of energy and are commonly used to filter an electrical signal in both power supplies and amplifiers, or simply as a source of energy that can suddenly give it away, such as a camera flash.</a:t>
            </a:r>
            <a:endParaRPr lang="lt-LT" sz="3000" dirty="0"/>
          </a:p>
        </p:txBody>
      </p:sp>
      <p:pic>
        <p:nvPicPr>
          <p:cNvPr id="5" name="Paveikslėlis 4" descr="Paveikslėlis, kuriame yra žinutė, elektroniniai prietaisai&#10;&#10;Automatiškai sugeneruotas aprašymas">
            <a:extLst>
              <a:ext uri="{FF2B5EF4-FFF2-40B4-BE49-F238E27FC236}">
                <a16:creationId xmlns:a16="http://schemas.microsoft.com/office/drawing/2014/main" id="{EA972EFD-DF52-4BDD-9D07-E121723AB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349" y="4032743"/>
            <a:ext cx="3917302" cy="2279157"/>
          </a:xfrm>
          <a:prstGeom prst="roundRect">
            <a:avLst/>
          </a:prstGeom>
        </p:spPr>
      </p:pic>
    </p:spTree>
    <p:extLst>
      <p:ext uri="{BB962C8B-B14F-4D97-AF65-F5344CB8AC3E}">
        <p14:creationId xmlns:p14="http://schemas.microsoft.com/office/powerpoint/2010/main" val="3214257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39698CA-4771-44FE-9AD2-BC6E0ACBAF94}"/>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Ceramic</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capacitors</a:t>
            </a:r>
            <a:endParaRPr lang="lt-LT" sz="4500" b="1" dirty="0">
              <a:effectLst>
                <a:outerShdw blurRad="38100" dist="38100" dir="2700000" algn="tl">
                  <a:srgbClr val="000000">
                    <a:alpha val="43137"/>
                  </a:srgbClr>
                </a:outerShdw>
              </a:effectLst>
            </a:endParaRPr>
          </a:p>
        </p:txBody>
      </p:sp>
      <p:sp>
        <p:nvSpPr>
          <p:cNvPr id="3" name="Turinio vietos rezervavimo ženklas 2">
            <a:extLst>
              <a:ext uri="{FF2B5EF4-FFF2-40B4-BE49-F238E27FC236}">
                <a16:creationId xmlns:a16="http://schemas.microsoft.com/office/drawing/2014/main" id="{36155B04-1276-4D7C-BF91-712DE758223D}"/>
              </a:ext>
            </a:extLst>
          </p:cNvPr>
          <p:cNvSpPr>
            <a:spLocks noGrp="1"/>
          </p:cNvSpPr>
          <p:nvPr>
            <p:ph idx="1"/>
          </p:nvPr>
        </p:nvSpPr>
        <p:spPr/>
        <p:txBody>
          <a:bodyPr>
            <a:normAutofit/>
          </a:bodyPr>
          <a:lstStyle/>
          <a:p>
            <a:pPr algn="just">
              <a:lnSpc>
                <a:spcPct val="100000"/>
              </a:lnSpc>
            </a:pPr>
            <a:r>
              <a:rPr lang="en-US" sz="3000" dirty="0">
                <a:latin typeface="Times New Roman" panose="02020603050405020304" pitchFamily="18" charset="0"/>
                <a:cs typeface="Times New Roman" panose="02020603050405020304" pitchFamily="18" charset="0"/>
              </a:rPr>
              <a:t>These capacitors have no polarity, so it does not matter which of the contacts will be connected to the positive voltage potential</a:t>
            </a:r>
            <a:r>
              <a:rPr lang="lt-LT" sz="3000" dirty="0">
                <a:latin typeface="Times New Roman" panose="02020603050405020304" pitchFamily="18" charset="0"/>
                <a:cs typeface="Times New Roman" panose="02020603050405020304" pitchFamily="18" charset="0"/>
              </a:rPr>
              <a:t>.</a:t>
            </a:r>
          </a:p>
          <a:p>
            <a:pPr algn="just">
              <a:lnSpc>
                <a:spcPct val="100000"/>
              </a:lnSpc>
            </a:pPr>
            <a:r>
              <a:rPr lang="en-US" sz="3000" dirty="0">
                <a:latin typeface="Times New Roman" panose="02020603050405020304" pitchFamily="18" charset="0"/>
                <a:cs typeface="Times New Roman" panose="02020603050405020304" pitchFamily="18" charset="0"/>
              </a:rPr>
              <a:t>Because the dielectric is a ceramic layer, they are smaller than electrolytic capacitors and can take a variety of shapes</a:t>
            </a:r>
            <a:r>
              <a:rPr lang="lt-LT" sz="3000" dirty="0">
                <a:latin typeface="Times New Roman" panose="02020603050405020304" pitchFamily="18" charset="0"/>
                <a:cs typeface="Times New Roman" panose="02020603050405020304" pitchFamily="18" charset="0"/>
              </a:rPr>
              <a:t>.</a:t>
            </a:r>
          </a:p>
          <a:p>
            <a:pPr algn="just">
              <a:lnSpc>
                <a:spcPct val="100000"/>
              </a:lnSpc>
            </a:pPr>
            <a:r>
              <a:rPr lang="en-US" sz="3000" dirty="0">
                <a:latin typeface="Times New Roman" panose="02020603050405020304" pitchFamily="18" charset="0"/>
                <a:cs typeface="Times New Roman" panose="02020603050405020304" pitchFamily="18" charset="0"/>
              </a:rPr>
              <a:t>Unlike electrolytic capacitors, which can have large capacities, ceramic capacitors are oriented to µF and smaller capacities.</a:t>
            </a:r>
            <a:endParaRPr lang="lt-LT" sz="3000"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2861171A-E075-4102-850B-6604F43EEDF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985" t="7959" r="4542" b="14285"/>
          <a:stretch/>
        </p:blipFill>
        <p:spPr>
          <a:xfrm>
            <a:off x="4099250" y="5546128"/>
            <a:ext cx="1996750" cy="1153252"/>
          </a:xfrm>
          <a:prstGeom prst="roundRect">
            <a:avLst/>
          </a:prstGeom>
        </p:spPr>
      </p:pic>
      <p:pic>
        <p:nvPicPr>
          <p:cNvPr id="7" name="Paveikslėlis 6">
            <a:extLst>
              <a:ext uri="{FF2B5EF4-FFF2-40B4-BE49-F238E27FC236}">
                <a16:creationId xmlns:a16="http://schemas.microsoft.com/office/drawing/2014/main" id="{7A2E1F69-D54D-4851-BB6A-2A05F9210398}"/>
              </a:ext>
            </a:extLst>
          </p:cNvPr>
          <p:cNvPicPr>
            <a:picLocks noChangeAspect="1"/>
          </p:cNvPicPr>
          <p:nvPr/>
        </p:nvPicPr>
        <p:blipFill rotWithShape="1">
          <a:blip r:embed="rId3">
            <a:extLst>
              <a:ext uri="{28A0092B-C50C-407E-A947-70E740481C1C}">
                <a14:useLocalDpi xmlns:a14="http://schemas.microsoft.com/office/drawing/2010/main" val="0"/>
              </a:ext>
            </a:extLst>
          </a:blip>
          <a:srcRect t="20569" r="85729" b="3658"/>
          <a:stretch/>
        </p:blipFill>
        <p:spPr>
          <a:xfrm rot="5400000">
            <a:off x="7317435" y="5235023"/>
            <a:ext cx="468961" cy="1775461"/>
          </a:xfrm>
          <a:prstGeom prst="roundRect">
            <a:avLst/>
          </a:prstGeom>
        </p:spPr>
      </p:pic>
    </p:spTree>
    <p:extLst>
      <p:ext uri="{BB962C8B-B14F-4D97-AF65-F5344CB8AC3E}">
        <p14:creationId xmlns:p14="http://schemas.microsoft.com/office/powerpoint/2010/main" val="28791268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CC903F5-52BC-4C45-BFD3-7F28D40D92BD}"/>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Ohm's</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law</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A558482D-825E-4C4E-8C3C-2CF5DF04F35B}"/>
              </a:ext>
            </a:extLst>
          </p:cNvPr>
          <p:cNvSpPr>
            <a:spLocks noGrp="1"/>
          </p:cNvSpPr>
          <p:nvPr>
            <p:ph idx="1"/>
          </p:nvPr>
        </p:nvSpPr>
        <p:spPr>
          <a:xfrm>
            <a:off x="838200" y="1825625"/>
            <a:ext cx="10515600" cy="4006008"/>
          </a:xfrm>
        </p:spPr>
        <p:txBody>
          <a:bodyPr>
            <a:noAutofit/>
          </a:bodyPr>
          <a:lstStyle/>
          <a:p>
            <a:pPr algn="just"/>
            <a:r>
              <a:rPr lang="en-US" sz="3000" dirty="0">
                <a:latin typeface="Times New Roman" panose="02020603050405020304" pitchFamily="18" charset="0"/>
                <a:cs typeface="Times New Roman" panose="02020603050405020304" pitchFamily="18" charset="0"/>
              </a:rPr>
              <a:t>A physical law that describes the relationship between voltage, current, and resistance in an electrical circuit. In other words, one of the most important formulas in electronics</a:t>
            </a:r>
            <a:r>
              <a:rPr lang="lt-LT" sz="3000" dirty="0">
                <a:latin typeface="Times New Roman" panose="02020603050405020304" pitchFamily="18" charset="0"/>
                <a:cs typeface="Times New Roman" panose="02020603050405020304" pitchFamily="18" charset="0"/>
              </a:rPr>
              <a:t>.</a:t>
            </a:r>
          </a:p>
          <a:p>
            <a:pPr algn="just"/>
            <a:endParaRPr lang="lt-LT" sz="3000" dirty="0">
              <a:latin typeface="Times New Roman" panose="02020603050405020304" pitchFamily="18" charset="0"/>
              <a:cs typeface="Times New Roman" panose="02020603050405020304" pitchFamily="18" charset="0"/>
            </a:endParaRPr>
          </a:p>
          <a:p>
            <a:pPr algn="just"/>
            <a:endParaRPr lang="en-US"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U – Voltage. Unit of measurement - Volts</a:t>
            </a:r>
            <a:r>
              <a:rPr lang="lt-LT" sz="3000" dirty="0">
                <a:latin typeface="Times New Roman" panose="02020603050405020304" pitchFamily="18" charset="0"/>
                <a:cs typeface="Times New Roman" panose="02020603050405020304" pitchFamily="18" charset="0"/>
              </a:rPr>
              <a:t>[V];</a:t>
            </a:r>
          </a:p>
          <a:p>
            <a:pPr algn="just"/>
            <a:r>
              <a:rPr lang="lt-LT" sz="3000" dirty="0">
                <a:latin typeface="Times New Roman" panose="02020603050405020304" pitchFamily="18" charset="0"/>
                <a:cs typeface="Times New Roman" panose="02020603050405020304" pitchFamily="18" charset="0"/>
              </a:rPr>
              <a:t>I – </a:t>
            </a:r>
            <a:r>
              <a:rPr lang="en-US" sz="3000" dirty="0">
                <a:latin typeface="Times New Roman" panose="02020603050405020304" pitchFamily="18" charset="0"/>
                <a:cs typeface="Times New Roman" panose="02020603050405020304" pitchFamily="18" charset="0"/>
              </a:rPr>
              <a:t>Current. Unit of measurement - Amperes</a:t>
            </a:r>
            <a:r>
              <a:rPr lang="lt-LT" sz="3000" dirty="0">
                <a:latin typeface="Times New Roman" panose="02020603050405020304" pitchFamily="18" charset="0"/>
                <a:cs typeface="Times New Roman" panose="02020603050405020304" pitchFamily="18" charset="0"/>
              </a:rPr>
              <a:t>[A];</a:t>
            </a:r>
          </a:p>
          <a:p>
            <a:pPr algn="just"/>
            <a:r>
              <a:rPr lang="lt-LT" sz="3000" dirty="0">
                <a:latin typeface="Times New Roman" panose="02020603050405020304" pitchFamily="18" charset="0"/>
                <a:cs typeface="Times New Roman" panose="02020603050405020304" pitchFamily="18" charset="0"/>
              </a:rPr>
              <a:t>R – </a:t>
            </a:r>
            <a:r>
              <a:rPr lang="en-US" sz="3000" dirty="0">
                <a:latin typeface="Times New Roman" panose="02020603050405020304" pitchFamily="18" charset="0"/>
                <a:cs typeface="Times New Roman" panose="02020603050405020304" pitchFamily="18" charset="0"/>
              </a:rPr>
              <a:t>Resistance. Unit of measurement - ohms</a:t>
            </a:r>
            <a:r>
              <a:rPr lang="lt-LT" sz="3000" dirty="0">
                <a:latin typeface="Times New Roman" panose="02020603050405020304" pitchFamily="18" charset="0"/>
                <a:cs typeface="Times New Roman" panose="02020603050405020304" pitchFamily="18" charset="0"/>
              </a:rPr>
              <a:t>[</a:t>
            </a:r>
            <a:r>
              <a:rPr lang="el-GR" sz="3000" dirty="0">
                <a:latin typeface="Times New Roman" panose="02020603050405020304" pitchFamily="18" charset="0"/>
                <a:cs typeface="Times New Roman" panose="02020603050405020304" pitchFamily="18" charset="0"/>
              </a:rPr>
              <a:t>Ω</a:t>
            </a:r>
            <a:r>
              <a:rPr lang="lt-LT"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pic>
        <p:nvPicPr>
          <p:cNvPr id="5" name="Paveikslėlis 4">
            <a:extLst>
              <a:ext uri="{FF2B5EF4-FFF2-40B4-BE49-F238E27FC236}">
                <a16:creationId xmlns:a16="http://schemas.microsoft.com/office/drawing/2014/main" id="{873FDC81-E332-426D-B675-2F9CEDD99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7599" y="3115691"/>
            <a:ext cx="2885687" cy="2715942"/>
          </a:xfrm>
          <a:prstGeom prst="triangle">
            <a:avLst/>
          </a:prstGeom>
        </p:spPr>
      </p:pic>
    </p:spTree>
    <p:extLst>
      <p:ext uri="{BB962C8B-B14F-4D97-AF65-F5344CB8AC3E}">
        <p14:creationId xmlns:p14="http://schemas.microsoft.com/office/powerpoint/2010/main" val="1912588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93F854C-C2A5-4020-A264-D4AABED045BC}"/>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Expressions of the law of ohm</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urinio vietos rezervavimo ženklas 2">
                <a:extLst>
                  <a:ext uri="{FF2B5EF4-FFF2-40B4-BE49-F238E27FC236}">
                    <a16:creationId xmlns:a16="http://schemas.microsoft.com/office/drawing/2014/main" id="{59E76AB5-F78B-4594-8C51-48955AF25791}"/>
                  </a:ext>
                </a:extLst>
              </p:cNvPr>
              <p:cNvSpPr>
                <a:spLocks noGrp="1"/>
              </p:cNvSpPr>
              <p:nvPr>
                <p:ph idx="1"/>
              </p:nvPr>
            </p:nvSpPr>
            <p:spPr/>
            <p:txBody>
              <a:bodyPr/>
              <a:lstStyle/>
              <a:p>
                <a:pPr algn="just"/>
                <a:r>
                  <a:rPr lang="en-US" sz="3000" dirty="0">
                    <a:latin typeface="Times New Roman" panose="02020603050405020304" pitchFamily="18" charset="0"/>
                    <a:cs typeface="Times New Roman" panose="02020603050405020304" pitchFamily="18" charset="0"/>
                  </a:rPr>
                  <a:t>Ohm's law relates voltage (V), current (I), and resistance (R) to each other</a:t>
                </a:r>
                <a:r>
                  <a:rPr lang="lt-LT"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It can be written in 3 ways, depending on what magnitude of current, voltage or resistance we want to calculate.</a:t>
                </a:r>
                <a:endParaRPr lang="lt-LT" dirty="0"/>
              </a:p>
              <a:p>
                <a:endParaRPr lang="lt-LT" dirty="0"/>
              </a:p>
              <a:p>
                <a:pPr marL="0" indent="0" algn="ctr">
                  <a:buNone/>
                </a:pPr>
                <a14:m>
                  <m:oMath xmlns:m="http://schemas.openxmlformats.org/officeDocument/2006/math">
                    <m:r>
                      <a:rPr lang="lt-LT" sz="3600" b="0" i="1" smtClean="0">
                        <a:solidFill>
                          <a:srgbClr val="002060"/>
                        </a:solidFill>
                        <a:latin typeface="Cambria Math" panose="02040503050406030204" pitchFamily="18" charset="0"/>
                      </a:rPr>
                      <m:t>𝐼</m:t>
                    </m:r>
                    <m:r>
                      <a:rPr lang="en-US" sz="3600" b="0" i="1" smtClean="0">
                        <a:solidFill>
                          <a:srgbClr val="002060"/>
                        </a:solidFill>
                        <a:latin typeface="Cambria Math" panose="02040503050406030204" pitchFamily="18" charset="0"/>
                      </a:rPr>
                      <m:t>= </m:t>
                    </m:r>
                    <m:f>
                      <m:fPr>
                        <m:ctrlPr>
                          <a:rPr lang="en-US" sz="3600" b="0" i="1" smtClean="0">
                            <a:solidFill>
                              <a:srgbClr val="002060"/>
                            </a:solidFill>
                            <a:latin typeface="Cambria Math" panose="02040503050406030204" pitchFamily="18" charset="0"/>
                          </a:rPr>
                        </m:ctrlPr>
                      </m:fPr>
                      <m:num>
                        <m:r>
                          <a:rPr lang="en-US" sz="3600" b="0" i="1" smtClean="0">
                            <a:solidFill>
                              <a:srgbClr val="002060"/>
                            </a:solidFill>
                            <a:latin typeface="Cambria Math" panose="02040503050406030204" pitchFamily="18" charset="0"/>
                          </a:rPr>
                          <m:t>𝑉</m:t>
                        </m:r>
                      </m:num>
                      <m:den>
                        <m:r>
                          <a:rPr lang="en-US" sz="3600" b="0" i="1" smtClean="0">
                            <a:solidFill>
                              <a:srgbClr val="002060"/>
                            </a:solidFill>
                            <a:latin typeface="Cambria Math" panose="02040503050406030204" pitchFamily="18" charset="0"/>
                          </a:rPr>
                          <m:t>𝑅</m:t>
                        </m:r>
                      </m:den>
                    </m:f>
                  </m:oMath>
                </a14:m>
                <a:r>
                  <a:rPr lang="en-US" sz="3600" dirty="0">
                    <a:solidFill>
                      <a:srgbClr val="002060"/>
                    </a:solidFill>
                  </a:rPr>
                  <a:t>;		</a:t>
                </a:r>
                <a14:m>
                  <m:oMath xmlns:m="http://schemas.openxmlformats.org/officeDocument/2006/math">
                    <m:r>
                      <m:rPr>
                        <m:sty m:val="p"/>
                      </m:rPr>
                      <a:rPr lang="en-US" sz="3600" b="0" i="0" smtClean="0">
                        <a:solidFill>
                          <a:srgbClr val="002060"/>
                        </a:solidFill>
                        <a:latin typeface="Cambria Math" panose="02040503050406030204" pitchFamily="18" charset="0"/>
                      </a:rPr>
                      <m:t>V</m:t>
                    </m:r>
                    <m:r>
                      <a:rPr lang="en-US" sz="3600" b="0" i="1" smtClean="0">
                        <a:solidFill>
                          <a:srgbClr val="002060"/>
                        </a:solidFill>
                        <a:latin typeface="Cambria Math" panose="02040503050406030204" pitchFamily="18" charset="0"/>
                      </a:rPr>
                      <m:t>=</m:t>
                    </m:r>
                    <m:r>
                      <a:rPr lang="en-US" sz="3600" b="0" i="1" smtClean="0">
                        <a:solidFill>
                          <a:srgbClr val="002060"/>
                        </a:solidFill>
                        <a:latin typeface="Cambria Math" panose="02040503050406030204" pitchFamily="18" charset="0"/>
                      </a:rPr>
                      <m:t>𝐼</m:t>
                    </m:r>
                    <m:r>
                      <a:rPr lang="en-US" sz="3600" b="0" i="1" smtClean="0">
                        <a:solidFill>
                          <a:srgbClr val="002060"/>
                        </a:solidFill>
                        <a:latin typeface="Cambria Math" panose="02040503050406030204" pitchFamily="18" charset="0"/>
                      </a:rPr>
                      <m:t> ×</m:t>
                    </m:r>
                    <m:r>
                      <a:rPr lang="en-US" sz="3600" b="0" i="1" smtClean="0">
                        <a:solidFill>
                          <a:srgbClr val="002060"/>
                        </a:solidFill>
                        <a:latin typeface="Cambria Math" panose="02040503050406030204" pitchFamily="18" charset="0"/>
                        <a:ea typeface="Cambria Math" panose="02040503050406030204" pitchFamily="18" charset="0"/>
                      </a:rPr>
                      <m:t>𝑅</m:t>
                    </m:r>
                    <m:r>
                      <a:rPr lang="en-US" sz="3600" b="0" i="1" smtClean="0">
                        <a:solidFill>
                          <a:srgbClr val="002060"/>
                        </a:solidFill>
                        <a:latin typeface="Cambria Math" panose="02040503050406030204" pitchFamily="18" charset="0"/>
                        <a:ea typeface="Cambria Math" panose="02040503050406030204" pitchFamily="18" charset="0"/>
                      </a:rPr>
                      <m:t>;</m:t>
                    </m:r>
                  </m:oMath>
                </a14:m>
                <a:r>
                  <a:rPr lang="en-US" sz="3600" dirty="0">
                    <a:solidFill>
                      <a:srgbClr val="002060"/>
                    </a:solidFill>
                  </a:rPr>
                  <a:t>			</a:t>
                </a:r>
                <a14:m>
                  <m:oMath xmlns:m="http://schemas.openxmlformats.org/officeDocument/2006/math">
                    <m:r>
                      <a:rPr lang="en-US" sz="3600" b="0" i="1" smtClean="0">
                        <a:solidFill>
                          <a:srgbClr val="002060"/>
                        </a:solidFill>
                        <a:latin typeface="Cambria Math" panose="02040503050406030204" pitchFamily="18" charset="0"/>
                      </a:rPr>
                      <m:t>𝑅</m:t>
                    </m:r>
                    <m:r>
                      <a:rPr lang="en-US" sz="3600" b="0" i="1" smtClean="0">
                        <a:solidFill>
                          <a:srgbClr val="002060"/>
                        </a:solidFill>
                        <a:latin typeface="Cambria Math" panose="02040503050406030204" pitchFamily="18" charset="0"/>
                      </a:rPr>
                      <m:t>=</m:t>
                    </m:r>
                    <m:f>
                      <m:fPr>
                        <m:ctrlPr>
                          <a:rPr lang="en-US" sz="3600" b="0" i="1" smtClean="0">
                            <a:solidFill>
                              <a:srgbClr val="002060"/>
                            </a:solidFill>
                            <a:latin typeface="Cambria Math" panose="02040503050406030204" pitchFamily="18" charset="0"/>
                          </a:rPr>
                        </m:ctrlPr>
                      </m:fPr>
                      <m:num>
                        <m:r>
                          <a:rPr lang="en-US" sz="3600" b="0" i="1" smtClean="0">
                            <a:solidFill>
                              <a:srgbClr val="002060"/>
                            </a:solidFill>
                            <a:latin typeface="Cambria Math" panose="02040503050406030204" pitchFamily="18" charset="0"/>
                          </a:rPr>
                          <m:t>𝑉</m:t>
                        </m:r>
                      </m:num>
                      <m:den>
                        <m:r>
                          <a:rPr lang="en-US" sz="3600" b="0" i="1" smtClean="0">
                            <a:solidFill>
                              <a:srgbClr val="002060"/>
                            </a:solidFill>
                            <a:latin typeface="Cambria Math" panose="02040503050406030204" pitchFamily="18" charset="0"/>
                          </a:rPr>
                          <m:t>𝐼</m:t>
                        </m:r>
                      </m:den>
                    </m:f>
                    <m:r>
                      <a:rPr lang="en-US" sz="3600" b="0" i="1" smtClean="0">
                        <a:solidFill>
                          <a:srgbClr val="002060"/>
                        </a:solidFill>
                        <a:latin typeface="Cambria Math" panose="02040503050406030204" pitchFamily="18" charset="0"/>
                        <a:ea typeface="Cambria Math" panose="02040503050406030204" pitchFamily="18" charset="0"/>
                      </a:rPr>
                      <m:t>;</m:t>
                    </m:r>
                  </m:oMath>
                </a14:m>
                <a:endParaRPr lang="lt-LT" sz="3600" dirty="0">
                  <a:solidFill>
                    <a:srgbClr val="002060"/>
                  </a:solidFill>
                </a:endParaRPr>
              </a:p>
            </p:txBody>
          </p:sp>
        </mc:Choice>
        <mc:Fallback>
          <p:sp>
            <p:nvSpPr>
              <p:cNvPr id="3" name="Turinio vietos rezervavimo ženklas 2">
                <a:extLst>
                  <a:ext uri="{FF2B5EF4-FFF2-40B4-BE49-F238E27FC236}">
                    <a16:creationId xmlns:a16="http://schemas.microsoft.com/office/drawing/2014/main" id="{59E76AB5-F78B-4594-8C51-48955AF25791}"/>
                  </a:ext>
                </a:extLst>
              </p:cNvPr>
              <p:cNvSpPr>
                <a:spLocks noGrp="1" noRot="1" noChangeAspect="1" noMove="1" noResize="1" noEditPoints="1" noAdjustHandles="1" noChangeArrowheads="1" noChangeShapeType="1" noTextEdit="1"/>
              </p:cNvSpPr>
              <p:nvPr>
                <p:ph idx="1"/>
              </p:nvPr>
            </p:nvSpPr>
            <p:spPr>
              <a:blipFill>
                <a:blip r:embed="rId3"/>
                <a:stretch>
                  <a:fillRect l="-1217" t="-2801" r="-1333"/>
                </a:stretch>
              </a:blipFill>
            </p:spPr>
            <p:txBody>
              <a:bodyPr/>
              <a:lstStyle/>
              <a:p>
                <a:r>
                  <a:rPr lang="lt-LT">
                    <a:noFill/>
                  </a:rPr>
                  <a:t> </a:t>
                </a:r>
              </a:p>
            </p:txBody>
          </p:sp>
        </mc:Fallback>
      </mc:AlternateContent>
    </p:spTree>
    <p:extLst>
      <p:ext uri="{BB962C8B-B14F-4D97-AF65-F5344CB8AC3E}">
        <p14:creationId xmlns:p14="http://schemas.microsoft.com/office/powerpoint/2010/main" val="2482787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58391859-27EF-4C84-AAFC-8683A1C3219D}"/>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Ohm's</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law</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triangle</a:t>
            </a: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method</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Turinio vietos rezervavimo ženklas 2">
            <a:extLst>
              <a:ext uri="{FF2B5EF4-FFF2-40B4-BE49-F238E27FC236}">
                <a16:creationId xmlns:a16="http://schemas.microsoft.com/office/drawing/2014/main" id="{9AB285DE-6F90-4BBC-8336-4D013C5A33ED}"/>
              </a:ext>
            </a:extLst>
          </p:cNvPr>
          <p:cNvSpPr>
            <a:spLocks noGrp="1"/>
          </p:cNvSpPr>
          <p:nvPr>
            <p:ph idx="1"/>
          </p:nvPr>
        </p:nvSpPr>
        <p:spPr>
          <a:xfrm>
            <a:off x="838200" y="3788229"/>
            <a:ext cx="10515600" cy="2911152"/>
          </a:xfrm>
        </p:spPr>
        <p:txBody>
          <a:bodyPr>
            <a:normAutofit/>
          </a:bodyPr>
          <a:lstStyle/>
          <a:p>
            <a:r>
              <a:rPr lang="en-US" sz="3000" dirty="0">
                <a:latin typeface="Times New Roman" panose="02020603050405020304" pitchFamily="18" charset="0"/>
                <a:cs typeface="Times New Roman" panose="02020603050405020304" pitchFamily="18" charset="0"/>
              </a:rPr>
              <a:t>If we want to find the voltage (V), cover V, you will see I and R, so V</a:t>
            </a:r>
            <a:r>
              <a:rPr lang="lt-LT" sz="3000" dirty="0">
                <a:latin typeface="Times New Roman" panose="02020603050405020304" pitchFamily="18" charset="0"/>
                <a:cs typeface="Times New Roman" panose="02020603050405020304" pitchFamily="18" charset="0"/>
              </a:rPr>
              <a:t>=I×R</a:t>
            </a:r>
            <a:r>
              <a:rPr lang="en-US" sz="3000" dirty="0">
                <a:latin typeface="Times New Roman" panose="02020603050405020304" pitchFamily="18" charset="0"/>
                <a:cs typeface="Times New Roman" panose="02020603050405020304" pitchFamily="18" charset="0"/>
              </a:rPr>
              <a:t>;</a:t>
            </a:r>
            <a:endParaRPr lang="lt-LT"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If we want to find the current (I), cover I, we will see V and R, so </a:t>
            </a:r>
            <a:r>
              <a:rPr lang="lt-LT" sz="3000" dirty="0">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=V/R;</a:t>
            </a:r>
          </a:p>
          <a:p>
            <a:r>
              <a:rPr lang="en-US" sz="3000" dirty="0">
                <a:latin typeface="Times New Roman" panose="02020603050405020304" pitchFamily="18" charset="0"/>
                <a:cs typeface="Times New Roman" panose="02020603050405020304" pitchFamily="18" charset="0"/>
              </a:rPr>
              <a:t>If we want to find the resistance (R), cover R, we will see V and I, so </a:t>
            </a:r>
            <a:r>
              <a:rPr lang="lt-LT" sz="3000" dirty="0">
                <a:latin typeface="Times New Roman" panose="02020603050405020304" pitchFamily="18" charset="0"/>
                <a:cs typeface="Times New Roman" panose="02020603050405020304" pitchFamily="18" charset="0"/>
              </a:rPr>
              <a:t>R</a:t>
            </a:r>
            <a:r>
              <a:rPr lang="en-US" sz="3000" dirty="0">
                <a:latin typeface="Times New Roman" panose="02020603050405020304" pitchFamily="18" charset="0"/>
                <a:cs typeface="Times New Roman" panose="02020603050405020304" pitchFamily="18" charset="0"/>
              </a:rPr>
              <a:t>=V/I;</a:t>
            </a:r>
            <a:endParaRPr lang="lt-LT" sz="3000" dirty="0">
              <a:latin typeface="Times New Roman" panose="02020603050405020304" pitchFamily="18" charset="0"/>
              <a:cs typeface="Times New Roman" panose="02020603050405020304" pitchFamily="18" charset="0"/>
            </a:endParaRPr>
          </a:p>
        </p:txBody>
      </p:sp>
      <p:pic>
        <p:nvPicPr>
          <p:cNvPr id="6" name="Paveikslėlis 5" descr="Paveikslėlis, kuriame yra žinutė, laikrodis&#10;&#10;Automatiškai sugeneruotas aprašymas">
            <a:extLst>
              <a:ext uri="{FF2B5EF4-FFF2-40B4-BE49-F238E27FC236}">
                <a16:creationId xmlns:a16="http://schemas.microsoft.com/office/drawing/2014/main" id="{E561846B-7AF1-418C-A755-19A60556B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944" y="1371600"/>
            <a:ext cx="2476111" cy="2001416"/>
          </a:xfrm>
          <a:prstGeom prst="rect">
            <a:avLst/>
          </a:prstGeom>
        </p:spPr>
      </p:pic>
    </p:spTree>
    <p:extLst>
      <p:ext uri="{BB962C8B-B14F-4D97-AF65-F5344CB8AC3E}">
        <p14:creationId xmlns:p14="http://schemas.microsoft.com/office/powerpoint/2010/main" val="299948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9405002-D0B0-426D-96FF-368EDB575978}"/>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34571CC0-EA27-452D-BE25-16CE797D891A}"/>
              </a:ext>
            </a:extLst>
          </p:cNvPr>
          <p:cNvSpPr>
            <a:spLocks noGrp="1"/>
          </p:cNvSpPr>
          <p:nvPr>
            <p:ph idx="1"/>
          </p:nvPr>
        </p:nvSpPr>
        <p:spPr/>
        <p:txBody>
          <a:bodyPr>
            <a:normAutofit/>
          </a:bodyPr>
          <a:lstStyle/>
          <a:p>
            <a:pPr algn="just">
              <a:lnSpc>
                <a:spcPct val="100000"/>
              </a:lnSpc>
            </a:pPr>
            <a:r>
              <a:rPr lang="en-US" sz="3000" dirty="0">
                <a:latin typeface="Times New Roman" panose="02020603050405020304" pitchFamily="18" charset="0"/>
                <a:cs typeface="Times New Roman" panose="02020603050405020304" pitchFamily="18" charset="0"/>
              </a:rPr>
              <a:t>It is a device of a certain resistance used to generate the required voltage. It resists the electric current flowing through it, creating a voltage drop between the contacts (because there is no longer enough current to carry the voltage). It releases the voltage that falls on the resistor to the environment in the form of heat. This relationship is described in Ohm's law.</a:t>
            </a:r>
            <a:endParaRPr lang="lt-LT" sz="3000" dirty="0">
              <a:latin typeface="Times New Roman" panose="02020603050405020304" pitchFamily="18" charset="0"/>
              <a:cs typeface="Times New Roman" panose="02020603050405020304" pitchFamily="18" charset="0"/>
            </a:endParaRPr>
          </a:p>
        </p:txBody>
      </p:sp>
      <p:pic>
        <p:nvPicPr>
          <p:cNvPr id="5" name="Paveikslėlis 4" descr="Paveikslėlis, kuriame yra strėlė&#10;&#10;Automatiškai sugeneruotas aprašymas">
            <a:extLst>
              <a:ext uri="{FF2B5EF4-FFF2-40B4-BE49-F238E27FC236}">
                <a16:creationId xmlns:a16="http://schemas.microsoft.com/office/drawing/2014/main" id="{FADD8293-976A-4258-BAD4-B69EEB35ACC5}"/>
              </a:ext>
            </a:extLst>
          </p:cNvPr>
          <p:cNvPicPr>
            <a:picLocks noChangeAspect="1"/>
          </p:cNvPicPr>
          <p:nvPr/>
        </p:nvPicPr>
        <p:blipFill rotWithShape="1">
          <a:blip r:embed="rId2">
            <a:extLst>
              <a:ext uri="{28A0092B-C50C-407E-A947-70E740481C1C}">
                <a14:useLocalDpi xmlns:a14="http://schemas.microsoft.com/office/drawing/2010/main" val="0"/>
              </a:ext>
            </a:extLst>
          </a:blip>
          <a:srcRect b="5918"/>
          <a:stretch/>
        </p:blipFill>
        <p:spPr>
          <a:xfrm>
            <a:off x="4436414" y="4844503"/>
            <a:ext cx="3391969" cy="1838563"/>
          </a:xfrm>
          <a:prstGeom prst="roundRect">
            <a:avLst/>
          </a:prstGeom>
        </p:spPr>
      </p:pic>
    </p:spTree>
    <p:extLst>
      <p:ext uri="{BB962C8B-B14F-4D97-AF65-F5344CB8AC3E}">
        <p14:creationId xmlns:p14="http://schemas.microsoft.com/office/powerpoint/2010/main" val="9683229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A60AFDD5-EABB-4F55-990B-0C8EB30F1A5A}"/>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of Ohm's Law</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79E1C474-FAB5-49CD-BBC3-810CD72748DE}"/>
              </a:ext>
            </a:extLst>
          </p:cNvPr>
          <p:cNvSpPr>
            <a:spLocks noGrp="1"/>
          </p:cNvSpPr>
          <p:nvPr>
            <p:ph idx="1"/>
          </p:nvPr>
        </p:nvSpPr>
        <p:spPr/>
        <p:txBody>
          <a:bodyPr>
            <a:normAutofit/>
          </a:bodyPr>
          <a:lstStyle/>
          <a:p>
            <a:pPr algn="just"/>
            <a:r>
              <a:rPr lang="en-US" sz="3000" dirty="0">
                <a:latin typeface="Times New Roman" panose="02020603050405020304" pitchFamily="18" charset="0"/>
                <a:cs typeface="Times New Roman" panose="02020603050405020304" pitchFamily="18" charset="0"/>
              </a:rPr>
              <a:t>Based on this law, voltage (V), current (I), resistance (R) can be calculated. Knowing the two parameters, one can easily calculate the third using the formulas mentioned above.</a:t>
            </a:r>
          </a:p>
          <a:p>
            <a:pPr algn="just"/>
            <a:r>
              <a:rPr lang="en-US" sz="3000" dirty="0">
                <a:latin typeface="Times New Roman" panose="02020603050405020304" pitchFamily="18" charset="0"/>
                <a:cs typeface="Times New Roman" panose="02020603050405020304" pitchFamily="18" charset="0"/>
              </a:rPr>
              <a:t>Suppose we want to connect a red light emitting diode (LED) to a 5 V line. The LED itself has its own specific voltage and current required for operation. The voltage required for the LED is 1.6 V and the current is 20 mA (20 mA = 0.02 A). According to the condition of the task, let's create a schematic diagram:</a:t>
            </a:r>
            <a:endParaRPr lang="lt-LT"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2392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E62C68E-052D-47D7-98F7-7536BBEC1366}"/>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of Ohm's Law</a:t>
            </a:r>
            <a:endParaRPr lang="lt-LT" sz="4500" dirty="0"/>
          </a:p>
        </p:txBody>
      </p:sp>
      <p:pic>
        <p:nvPicPr>
          <p:cNvPr id="5" name="Turinio vietos rezervavimo ženklas 4">
            <a:extLst>
              <a:ext uri="{FF2B5EF4-FFF2-40B4-BE49-F238E27FC236}">
                <a16:creationId xmlns:a16="http://schemas.microsoft.com/office/drawing/2014/main" id="{1F29860C-9981-47CA-A81F-A4420383AFB3}"/>
              </a:ext>
            </a:extLst>
          </p:cNvPr>
          <p:cNvPicPr>
            <a:picLocks noGrp="1" noChangeAspect="1"/>
          </p:cNvPicPr>
          <p:nvPr>
            <p:ph idx="1"/>
          </p:nvPr>
        </p:nvPicPr>
        <p:blipFill>
          <a:blip r:embed="rId2"/>
          <a:stretch>
            <a:fillRect/>
          </a:stretch>
        </p:blipFill>
        <p:spPr>
          <a:xfrm>
            <a:off x="346398" y="2062065"/>
            <a:ext cx="3544467" cy="3522306"/>
          </a:xfrm>
          <a:prstGeom prst="roundRect">
            <a:avLst/>
          </a:prstGeom>
        </p:spPr>
      </p:pic>
      <p:sp>
        <p:nvSpPr>
          <p:cNvPr id="6" name="TextBox 5">
            <a:extLst>
              <a:ext uri="{FF2B5EF4-FFF2-40B4-BE49-F238E27FC236}">
                <a16:creationId xmlns:a16="http://schemas.microsoft.com/office/drawing/2014/main" id="{FACA1B2F-F429-4902-9FCB-37D700686CBC}"/>
              </a:ext>
            </a:extLst>
          </p:cNvPr>
          <p:cNvSpPr txBox="1"/>
          <p:nvPr/>
        </p:nvSpPr>
        <p:spPr>
          <a:xfrm>
            <a:off x="3942184" y="2062065"/>
            <a:ext cx="7716416" cy="2400657"/>
          </a:xfrm>
          <a:prstGeom prst="rect">
            <a:avLst/>
          </a:prstGeom>
          <a:noFill/>
        </p:spPr>
        <p:txBody>
          <a:bodyPr wrap="square" rtlCol="0">
            <a:spAutoFit/>
          </a:bodyPr>
          <a:lstStyle/>
          <a:p>
            <a:pPr marL="457200" indent="-4572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So, we have a 5 V line, but the LED only needs 1.6 V, so the voltage needs to be reduced. This can be done using a properly sized resistor that will transform part of the voltage into heat</a:t>
            </a:r>
            <a:r>
              <a:rPr lang="lt-LT"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00990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E149955-DF94-4E36-90DD-C5C03F632EA3}"/>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of Ohm's Law</a:t>
            </a:r>
            <a:endParaRPr lang="lt-LT" sz="4500" dirty="0"/>
          </a:p>
        </p:txBody>
      </p:sp>
      <p:pic>
        <p:nvPicPr>
          <p:cNvPr id="4" name="Turinio vietos rezervavimo ženklas 4">
            <a:extLst>
              <a:ext uri="{FF2B5EF4-FFF2-40B4-BE49-F238E27FC236}">
                <a16:creationId xmlns:a16="http://schemas.microsoft.com/office/drawing/2014/main" id="{DE1FACEC-0142-4A53-847E-EC6F822BB5C7}"/>
              </a:ext>
            </a:extLst>
          </p:cNvPr>
          <p:cNvPicPr>
            <a:picLocks noChangeAspect="1"/>
          </p:cNvPicPr>
          <p:nvPr/>
        </p:nvPicPr>
        <p:blipFill>
          <a:blip r:embed="rId2"/>
          <a:stretch>
            <a:fillRect/>
          </a:stretch>
        </p:blipFill>
        <p:spPr>
          <a:xfrm>
            <a:off x="346398" y="2062065"/>
            <a:ext cx="3544467" cy="3522306"/>
          </a:xfrm>
          <a:prstGeom prst="roundRect">
            <a:avLst/>
          </a:prstGeom>
        </p:spPr>
      </p:pic>
      <p:sp>
        <p:nvSpPr>
          <p:cNvPr id="5" name="TextBox 4">
            <a:extLst>
              <a:ext uri="{FF2B5EF4-FFF2-40B4-BE49-F238E27FC236}">
                <a16:creationId xmlns:a16="http://schemas.microsoft.com/office/drawing/2014/main" id="{FC194F0D-1B37-4704-9E7A-E7F4604C111B}"/>
              </a:ext>
            </a:extLst>
          </p:cNvPr>
          <p:cNvSpPr txBox="1"/>
          <p:nvPr/>
        </p:nvSpPr>
        <p:spPr>
          <a:xfrm>
            <a:off x="3942184" y="2062065"/>
            <a:ext cx="7716416" cy="2400657"/>
          </a:xfrm>
          <a:prstGeom prst="rect">
            <a:avLst/>
          </a:prstGeom>
          <a:noFill/>
        </p:spPr>
        <p:txBody>
          <a:bodyPr wrap="square" rtlCol="0">
            <a:spAutoFit/>
          </a:bodyPr>
          <a:lstStyle/>
          <a:p>
            <a:pPr marL="457200" indent="-457200" algn="just">
              <a:buFont typeface="Arial" panose="020B0604020202020204" pitchFamily="34" charset="0"/>
              <a:buChar char="•"/>
            </a:pPr>
            <a:r>
              <a:rPr lang="en-US" sz="3000" b="0" i="0" dirty="0">
                <a:solidFill>
                  <a:srgbClr val="000000"/>
                </a:solidFill>
                <a:effectLst/>
                <a:latin typeface="Times New Roman" panose="02020603050405020304" pitchFamily="18" charset="0"/>
                <a:cs typeface="Times New Roman" panose="02020603050405020304" pitchFamily="18" charset="0"/>
              </a:rPr>
              <a:t>The LED must consume 1.6 V, in which case the voltage drop across the resistor must be 5 V - 1.6 V = 3.4 V. So we know the voltage (3.4 V) that the resistor has to convert to heat and the current of circuit (0.02 A).</a:t>
            </a:r>
            <a:endParaRPr lang="lt-LT"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681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565810C-DDE6-44FB-90C0-C049A6654236}"/>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of Ohm's Law</a:t>
            </a:r>
            <a:endParaRPr lang="lt-LT" sz="4500" dirty="0"/>
          </a:p>
        </p:txBody>
      </p:sp>
      <p:pic>
        <p:nvPicPr>
          <p:cNvPr id="4" name="Turinio vietos rezervavimo ženklas 4">
            <a:extLst>
              <a:ext uri="{FF2B5EF4-FFF2-40B4-BE49-F238E27FC236}">
                <a16:creationId xmlns:a16="http://schemas.microsoft.com/office/drawing/2014/main" id="{E0D4E9B1-B8D4-4FC8-A97B-DCE27D5D6033}"/>
              </a:ext>
            </a:extLst>
          </p:cNvPr>
          <p:cNvPicPr>
            <a:picLocks noChangeAspect="1"/>
          </p:cNvPicPr>
          <p:nvPr/>
        </p:nvPicPr>
        <p:blipFill>
          <a:blip r:embed="rId2"/>
          <a:stretch>
            <a:fillRect/>
          </a:stretch>
        </p:blipFill>
        <p:spPr>
          <a:xfrm>
            <a:off x="346398" y="2062065"/>
            <a:ext cx="3544467" cy="3522306"/>
          </a:xfrm>
          <a:prstGeom prst="roundRect">
            <a:avLst/>
          </a:prstGeom>
        </p:spPr>
      </p:pic>
      <p:sp>
        <p:nvSpPr>
          <p:cNvPr id="5" name="TextBox 4">
            <a:extLst>
              <a:ext uri="{FF2B5EF4-FFF2-40B4-BE49-F238E27FC236}">
                <a16:creationId xmlns:a16="http://schemas.microsoft.com/office/drawing/2014/main" id="{158B5EBC-A4E8-4B2A-B19F-410CF720C430}"/>
              </a:ext>
            </a:extLst>
          </p:cNvPr>
          <p:cNvSpPr txBox="1"/>
          <p:nvPr/>
        </p:nvSpPr>
        <p:spPr>
          <a:xfrm>
            <a:off x="3942184" y="2062065"/>
            <a:ext cx="7716416" cy="1938992"/>
          </a:xfrm>
          <a:prstGeom prst="rect">
            <a:avLst/>
          </a:prstGeom>
          <a:noFill/>
        </p:spPr>
        <p:txBody>
          <a:bodyPr wrap="square" rtlCol="0">
            <a:spAutoFit/>
          </a:bodyPr>
          <a:lstStyle/>
          <a:p>
            <a:pPr marL="457200" indent="-457200" algn="just">
              <a:buFont typeface="Arial" panose="020B0604020202020204" pitchFamily="34" charset="0"/>
              <a:buChar char="•"/>
            </a:pPr>
            <a:r>
              <a:rPr lang="en-US" sz="3000" b="0" i="0" dirty="0">
                <a:solidFill>
                  <a:srgbClr val="000000"/>
                </a:solidFill>
                <a:effectLst/>
                <a:latin typeface="Times New Roman" panose="02020603050405020304" pitchFamily="18" charset="0"/>
                <a:cs typeface="Times New Roman" panose="02020603050405020304" pitchFamily="18" charset="0"/>
              </a:rPr>
              <a:t>Next, applying one of the expressions </a:t>
            </a:r>
            <a:r>
              <a:rPr lang="en-US" sz="3000" b="1" i="0" dirty="0">
                <a:solidFill>
                  <a:srgbClr val="000000"/>
                </a:solidFill>
                <a:effectLst/>
                <a:latin typeface="Times New Roman" panose="02020603050405020304" pitchFamily="18" charset="0"/>
                <a:cs typeface="Times New Roman" panose="02020603050405020304" pitchFamily="18" charset="0"/>
              </a:rPr>
              <a:t>R = V / I</a:t>
            </a:r>
            <a:r>
              <a:rPr lang="en-US" sz="3000" b="0" i="0" dirty="0">
                <a:solidFill>
                  <a:srgbClr val="000000"/>
                </a:solidFill>
                <a:effectLst/>
                <a:latin typeface="Times New Roman" panose="02020603050405020304" pitchFamily="18" charset="0"/>
                <a:cs typeface="Times New Roman" panose="02020603050405020304" pitchFamily="18" charset="0"/>
              </a:rPr>
              <a:t> of the Ohm's law formulas, and setting the corresponding values, we obtain 3.4 V / 0.02 A = 170 Ω.</a:t>
            </a:r>
            <a:endParaRPr lang="lt-LT"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929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25C8C4A-D091-4036-91C1-F316A83B4C73}"/>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of Ohm's Law</a:t>
            </a:r>
            <a:endParaRPr lang="lt-LT" sz="4500" dirty="0"/>
          </a:p>
        </p:txBody>
      </p:sp>
      <p:pic>
        <p:nvPicPr>
          <p:cNvPr id="4" name="Turinio vietos rezervavimo ženklas 4">
            <a:extLst>
              <a:ext uri="{FF2B5EF4-FFF2-40B4-BE49-F238E27FC236}">
                <a16:creationId xmlns:a16="http://schemas.microsoft.com/office/drawing/2014/main" id="{A16D0D87-B621-4DE0-8887-AFC8CDD5FD6E}"/>
              </a:ext>
            </a:extLst>
          </p:cNvPr>
          <p:cNvPicPr>
            <a:picLocks noChangeAspect="1"/>
          </p:cNvPicPr>
          <p:nvPr/>
        </p:nvPicPr>
        <p:blipFill>
          <a:blip r:embed="rId2"/>
          <a:stretch>
            <a:fillRect/>
          </a:stretch>
        </p:blipFill>
        <p:spPr>
          <a:xfrm>
            <a:off x="346398" y="2062065"/>
            <a:ext cx="3544467" cy="3522306"/>
          </a:xfrm>
          <a:prstGeom prst="roundRect">
            <a:avLst/>
          </a:prstGeom>
        </p:spPr>
      </p:pic>
      <p:sp>
        <p:nvSpPr>
          <p:cNvPr id="5" name="TextBox 4">
            <a:extLst>
              <a:ext uri="{FF2B5EF4-FFF2-40B4-BE49-F238E27FC236}">
                <a16:creationId xmlns:a16="http://schemas.microsoft.com/office/drawing/2014/main" id="{4FF3DC73-F6A3-4367-872B-04A051D19A39}"/>
              </a:ext>
            </a:extLst>
          </p:cNvPr>
          <p:cNvSpPr txBox="1"/>
          <p:nvPr/>
        </p:nvSpPr>
        <p:spPr>
          <a:xfrm>
            <a:off x="3942184" y="2062065"/>
            <a:ext cx="7716416" cy="4247317"/>
          </a:xfrm>
          <a:prstGeom prst="rect">
            <a:avLst/>
          </a:prstGeom>
          <a:noFill/>
        </p:spPr>
        <p:txBody>
          <a:bodyPr wrap="square" rtlCol="0">
            <a:spAutoFit/>
          </a:bodyPr>
          <a:lstStyle/>
          <a:p>
            <a:pPr marL="457200" indent="-457200" algn="just">
              <a:buFont typeface="Arial" panose="020B0604020202020204" pitchFamily="34" charset="0"/>
              <a:buChar char="•"/>
            </a:pPr>
            <a:r>
              <a:rPr lang="en-US" sz="3000" b="0" i="0" dirty="0">
                <a:solidFill>
                  <a:srgbClr val="000000"/>
                </a:solidFill>
                <a:effectLst/>
                <a:latin typeface="Times New Roman" panose="02020603050405020304" pitchFamily="18" charset="0"/>
                <a:cs typeface="Times New Roman" panose="02020603050405020304" pitchFamily="18" charset="0"/>
              </a:rPr>
              <a:t>However, often some of the calculated values do not have specific components, so you have to choose the closest value to the one that is produced. In our case, a suitable resistor of 180 can be obtained. When a 10 Ω larger resistor is connected, the LED will glow a little dimmer, as a current of less than 0.02 A will flow through it, but it is practically impossible to notice this.</a:t>
            </a:r>
            <a:endParaRPr lang="lt-LT"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400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FE168E2-1096-4CB5-A66B-C4DCB478CE7B}"/>
              </a:ext>
            </a:extLst>
          </p:cNvPr>
          <p:cNvSpPr>
            <a:spLocks noGrp="1"/>
          </p:cNvSpPr>
          <p:nvPr>
            <p:ph type="title"/>
          </p:nvPr>
        </p:nvSpPr>
        <p:spPr>
          <a:xfrm>
            <a:off x="838200" y="2766218"/>
            <a:ext cx="10515600" cy="1325563"/>
          </a:xfrm>
        </p:spPr>
        <p:txBody>
          <a:bodyPr>
            <a:noAutofit/>
          </a:bodyPr>
          <a:lstStyle/>
          <a:p>
            <a:pPr algn="ctr"/>
            <a:r>
              <a:rPr lang="en-US" sz="8800" b="1" dirty="0">
                <a:latin typeface="Times New Roman" panose="02020603050405020304" pitchFamily="18" charset="0"/>
                <a:cs typeface="Times New Roman" panose="02020603050405020304" pitchFamily="18" charset="0"/>
              </a:rPr>
              <a:t>G</a:t>
            </a:r>
            <a:r>
              <a:rPr lang="lt-LT" sz="8800" b="1" dirty="0" err="1">
                <a:latin typeface="Times New Roman" panose="02020603050405020304" pitchFamily="18" charset="0"/>
                <a:cs typeface="Times New Roman" panose="02020603050405020304" pitchFamily="18" charset="0"/>
              </a:rPr>
              <a:t>oodbye</a:t>
            </a:r>
            <a:endParaRPr lang="en-US"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44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EF735D7-862D-4CB9-8343-459D03106BCA}"/>
              </a:ext>
            </a:extLst>
          </p:cNvPr>
          <p:cNvSpPr>
            <a:spLocks noGrp="1"/>
          </p:cNvSpPr>
          <p:nvPr>
            <p:ph type="title"/>
          </p:nvPr>
        </p:nvSpPr>
        <p:spPr/>
        <p:txBody>
          <a:bodyPr>
            <a:norm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 types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2BEA3F17-FE41-436F-9D03-F4EE7604AD74}"/>
              </a:ext>
            </a:extLst>
          </p:cNvPr>
          <p:cNvSpPr>
            <a:spLocks noGrp="1"/>
          </p:cNvSpPr>
          <p:nvPr>
            <p:ph idx="1"/>
          </p:nvPr>
        </p:nvSpPr>
        <p:spPr>
          <a:xfrm>
            <a:off x="838200" y="1825625"/>
            <a:ext cx="10515600" cy="4780448"/>
          </a:xfrm>
        </p:spPr>
        <p:txBody>
          <a:bodyPr>
            <a:normAutofit fontScale="92500" lnSpcReduction="10000"/>
          </a:bodyPr>
          <a:lstStyle/>
          <a:p>
            <a:pPr algn="just">
              <a:lnSpc>
                <a:spcPct val="100000"/>
              </a:lnSpc>
            </a:pPr>
            <a:r>
              <a:rPr lang="lt-LT" sz="3000" dirty="0" err="1">
                <a:latin typeface="Times New Roman" panose="02020603050405020304" pitchFamily="18" charset="0"/>
                <a:cs typeface="Times New Roman" panose="02020603050405020304" pitchFamily="18" charset="0"/>
              </a:rPr>
              <a:t>Carbon</a:t>
            </a:r>
            <a:r>
              <a:rPr lang="lt-LT"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c</a:t>
            </a:r>
            <a:r>
              <a:rPr lang="lt-LT" sz="3000" dirty="0" err="1">
                <a:latin typeface="Times New Roman" panose="02020603050405020304" pitchFamily="18" charset="0"/>
                <a:cs typeface="Times New Roman" panose="02020603050405020304" pitchFamily="18" charset="0"/>
              </a:rPr>
              <a:t>omposition</a:t>
            </a:r>
            <a:r>
              <a:rPr lang="lt-LT"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r</a:t>
            </a:r>
            <a:r>
              <a:rPr lang="lt-LT" sz="3000" dirty="0" err="1">
                <a:latin typeface="Times New Roman" panose="02020603050405020304" pitchFamily="18" charset="0"/>
                <a:cs typeface="Times New Roman" panose="02020603050405020304" pitchFamily="18" charset="0"/>
              </a:rPr>
              <a:t>esistors</a:t>
            </a:r>
            <a:r>
              <a:rPr lang="lt-LT" sz="3000" dirty="0">
                <a:latin typeface="Times New Roman" panose="02020603050405020304" pitchFamily="18" charset="0"/>
                <a:cs typeface="Times New Roman" panose="02020603050405020304" pitchFamily="18" charset="0"/>
              </a:rPr>
              <a:t>;</a:t>
            </a:r>
          </a:p>
          <a:p>
            <a:pPr algn="just">
              <a:lnSpc>
                <a:spcPct val="100000"/>
              </a:lnSpc>
            </a:pPr>
            <a:r>
              <a:rPr lang="en-US" sz="3000" dirty="0">
                <a:latin typeface="Times New Roman" panose="02020603050405020304" pitchFamily="18" charset="0"/>
                <a:cs typeface="Times New Roman" panose="02020603050405020304" pitchFamily="18" charset="0"/>
              </a:rPr>
              <a:t>Metal / c</a:t>
            </a:r>
            <a:r>
              <a:rPr lang="lt-LT" sz="3000" dirty="0" err="1">
                <a:latin typeface="Times New Roman" panose="02020603050405020304" pitchFamily="18" charset="0"/>
                <a:cs typeface="Times New Roman" panose="02020603050405020304" pitchFamily="18" charset="0"/>
              </a:rPr>
              <a:t>arbon</a:t>
            </a:r>
            <a:r>
              <a:rPr lang="lt-LT"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f</a:t>
            </a:r>
            <a:r>
              <a:rPr lang="lt-LT" sz="3000" dirty="0" err="1">
                <a:latin typeface="Times New Roman" panose="02020603050405020304" pitchFamily="18" charset="0"/>
                <a:cs typeface="Times New Roman" panose="02020603050405020304" pitchFamily="18" charset="0"/>
              </a:rPr>
              <a:t>ilm</a:t>
            </a:r>
            <a:r>
              <a:rPr lang="lt-LT"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r</a:t>
            </a:r>
            <a:r>
              <a:rPr lang="lt-LT" sz="3000" dirty="0" err="1">
                <a:latin typeface="Times New Roman" panose="02020603050405020304" pitchFamily="18" charset="0"/>
                <a:cs typeface="Times New Roman" panose="02020603050405020304" pitchFamily="18" charset="0"/>
              </a:rPr>
              <a:t>esistors</a:t>
            </a:r>
            <a:r>
              <a:rPr lang="lt-LT" sz="3000" dirty="0">
                <a:latin typeface="Times New Roman" panose="02020603050405020304" pitchFamily="18" charset="0"/>
                <a:cs typeface="Times New Roman" panose="02020603050405020304" pitchFamily="18" charset="0"/>
              </a:rPr>
              <a:t>;</a:t>
            </a:r>
          </a:p>
          <a:p>
            <a:pPr algn="just">
              <a:lnSpc>
                <a:spcPct val="100000"/>
              </a:lnSpc>
            </a:pPr>
            <a:r>
              <a:rPr lang="lt-LT" sz="3000" dirty="0" err="1">
                <a:latin typeface="Times New Roman" panose="02020603050405020304" pitchFamily="18" charset="0"/>
                <a:cs typeface="Times New Roman" panose="02020603050405020304" pitchFamily="18" charset="0"/>
              </a:rPr>
              <a:t>Wire</a:t>
            </a:r>
            <a:r>
              <a:rPr lang="lt-LT" sz="3000" dirty="0">
                <a:latin typeface="Times New Roman" panose="02020603050405020304" pitchFamily="18" charset="0"/>
                <a:cs typeface="Times New Roman" panose="02020603050405020304" pitchFamily="18" charset="0"/>
              </a:rPr>
              <a:t> </a:t>
            </a:r>
            <a:r>
              <a:rPr lang="lt-LT" sz="3000" dirty="0" err="1">
                <a:latin typeface="Times New Roman" panose="02020603050405020304" pitchFamily="18" charset="0"/>
                <a:cs typeface="Times New Roman" panose="02020603050405020304" pitchFamily="18" charset="0"/>
              </a:rPr>
              <a:t>wound</a:t>
            </a:r>
            <a:r>
              <a:rPr lang="lt-LT"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r</a:t>
            </a:r>
            <a:r>
              <a:rPr lang="lt-LT" sz="3000" dirty="0" err="1">
                <a:latin typeface="Times New Roman" panose="02020603050405020304" pitchFamily="18" charset="0"/>
                <a:cs typeface="Times New Roman" panose="02020603050405020304" pitchFamily="18" charset="0"/>
              </a:rPr>
              <a:t>esistors</a:t>
            </a:r>
            <a:r>
              <a:rPr lang="lt-LT" sz="3000" dirty="0">
                <a:latin typeface="Times New Roman" panose="02020603050405020304" pitchFamily="18" charset="0"/>
                <a:cs typeface="Times New Roman" panose="02020603050405020304" pitchFamily="18" charset="0"/>
              </a:rPr>
              <a:t>;</a:t>
            </a:r>
          </a:p>
          <a:p>
            <a:pPr algn="just">
              <a:lnSpc>
                <a:spcPct val="100000"/>
              </a:lnSpc>
            </a:pPr>
            <a:r>
              <a:rPr lang="lt-LT" sz="3000" dirty="0" err="1">
                <a:latin typeface="Times New Roman" panose="02020603050405020304" pitchFamily="18" charset="0"/>
                <a:cs typeface="Times New Roman" panose="02020603050405020304" pitchFamily="18" charset="0"/>
              </a:rPr>
              <a:t>Variable</a:t>
            </a:r>
            <a:r>
              <a:rPr lang="lt-LT" sz="3000" dirty="0">
                <a:latin typeface="Times New Roman" panose="02020603050405020304" pitchFamily="18" charset="0"/>
                <a:cs typeface="Times New Roman" panose="02020603050405020304" pitchFamily="18" charset="0"/>
              </a:rPr>
              <a:t> </a:t>
            </a:r>
            <a:r>
              <a:rPr lang="lt-LT" sz="3000" dirty="0" err="1">
                <a:latin typeface="Times New Roman" panose="02020603050405020304" pitchFamily="18" charset="0"/>
                <a:cs typeface="Times New Roman" panose="02020603050405020304" pitchFamily="18" charset="0"/>
              </a:rPr>
              <a:t>resistors</a:t>
            </a:r>
            <a:r>
              <a:rPr lang="lt-LT"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p>
            <a:pPr algn="just">
              <a:lnSpc>
                <a:spcPct val="100000"/>
              </a:lnSpc>
            </a:pPr>
            <a:r>
              <a:rPr lang="lt-LT" sz="3000" dirty="0" err="1">
                <a:latin typeface="Times New Roman" panose="02020603050405020304" pitchFamily="18" charset="0"/>
                <a:cs typeface="Times New Roman" panose="02020603050405020304" pitchFamily="18" charset="0"/>
              </a:rPr>
              <a:t>Potentiometers</a:t>
            </a:r>
            <a:r>
              <a:rPr lang="en-US" sz="3000" dirty="0">
                <a:latin typeface="Times New Roman" panose="02020603050405020304" pitchFamily="18" charset="0"/>
                <a:cs typeface="Times New Roman" panose="02020603050405020304" pitchFamily="18" charset="0"/>
              </a:rPr>
              <a:t>;</a:t>
            </a:r>
            <a:endParaRPr lang="lt-LT" sz="3000" dirty="0">
              <a:latin typeface="Times New Roman" panose="02020603050405020304" pitchFamily="18" charset="0"/>
              <a:cs typeface="Times New Roman" panose="02020603050405020304" pitchFamily="18" charset="0"/>
            </a:endParaRPr>
          </a:p>
          <a:p>
            <a:pPr algn="just">
              <a:lnSpc>
                <a:spcPct val="100000"/>
              </a:lnSpc>
            </a:pPr>
            <a:r>
              <a:rPr lang="lt-LT" sz="3000" dirty="0" err="1">
                <a:latin typeface="Times New Roman" panose="02020603050405020304" pitchFamily="18" charset="0"/>
                <a:cs typeface="Times New Roman" panose="02020603050405020304" pitchFamily="18" charset="0"/>
              </a:rPr>
              <a:t>Light</a:t>
            </a:r>
            <a:r>
              <a:rPr lang="lt-LT" sz="3000" dirty="0">
                <a:latin typeface="Times New Roman" panose="02020603050405020304" pitchFamily="18" charset="0"/>
                <a:cs typeface="Times New Roman" panose="02020603050405020304" pitchFamily="18" charset="0"/>
              </a:rPr>
              <a:t> </a:t>
            </a:r>
            <a:r>
              <a:rPr lang="lt-LT" sz="3000" dirty="0" err="1">
                <a:latin typeface="Times New Roman" panose="02020603050405020304" pitchFamily="18" charset="0"/>
                <a:cs typeface="Times New Roman" panose="02020603050405020304" pitchFamily="18" charset="0"/>
              </a:rPr>
              <a:t>dependent</a:t>
            </a:r>
            <a:r>
              <a:rPr lang="lt-LT" sz="3000" dirty="0">
                <a:latin typeface="Times New Roman" panose="02020603050405020304" pitchFamily="18" charset="0"/>
                <a:cs typeface="Times New Roman" panose="02020603050405020304" pitchFamily="18" charset="0"/>
              </a:rPr>
              <a:t> </a:t>
            </a:r>
            <a:r>
              <a:rPr lang="lt-LT" sz="3000" dirty="0" err="1">
                <a:latin typeface="Times New Roman" panose="02020603050405020304" pitchFamily="18" charset="0"/>
                <a:cs typeface="Times New Roman" panose="02020603050405020304" pitchFamily="18" charset="0"/>
              </a:rPr>
              <a:t>resistor</a:t>
            </a:r>
            <a:r>
              <a:rPr lang="lt-LT" sz="3000" dirty="0">
                <a:latin typeface="Times New Roman" panose="02020603050405020304" pitchFamily="18" charset="0"/>
                <a:cs typeface="Times New Roman" panose="02020603050405020304" pitchFamily="18" charset="0"/>
              </a:rPr>
              <a:t> / </a:t>
            </a:r>
            <a:r>
              <a:rPr lang="lt-LT" sz="3000" dirty="0" err="1">
                <a:latin typeface="Times New Roman" panose="02020603050405020304" pitchFamily="18" charset="0"/>
                <a:cs typeface="Times New Roman" panose="02020603050405020304" pitchFamily="18" charset="0"/>
              </a:rPr>
              <a:t>photoresistor</a:t>
            </a:r>
            <a:r>
              <a:rPr lang="lt-LT" sz="3000" dirty="0">
                <a:latin typeface="Times New Roman" panose="02020603050405020304" pitchFamily="18" charset="0"/>
                <a:cs typeface="Times New Roman" panose="02020603050405020304" pitchFamily="18" charset="0"/>
              </a:rPr>
              <a:t>;</a:t>
            </a:r>
          </a:p>
          <a:p>
            <a:pPr algn="just">
              <a:lnSpc>
                <a:spcPct val="100000"/>
              </a:lnSpc>
            </a:pPr>
            <a:r>
              <a:rPr lang="lt-LT" sz="3000" dirty="0">
                <a:latin typeface="Times New Roman" panose="02020603050405020304" pitchFamily="18" charset="0"/>
                <a:cs typeface="Times New Roman" panose="02020603050405020304" pitchFamily="18" charset="0"/>
              </a:rPr>
              <a:t>SMD </a:t>
            </a:r>
            <a:r>
              <a:rPr lang="lt-LT" sz="3000" dirty="0" err="1">
                <a:latin typeface="Times New Roman" panose="02020603050405020304" pitchFamily="18" charset="0"/>
                <a:cs typeface="Times New Roman" panose="02020603050405020304" pitchFamily="18" charset="0"/>
              </a:rPr>
              <a:t>re</a:t>
            </a:r>
            <a:r>
              <a:rPr lang="en-US" sz="3000" dirty="0" err="1">
                <a:latin typeface="Times New Roman" panose="02020603050405020304" pitchFamily="18" charset="0"/>
                <a:cs typeface="Times New Roman" panose="02020603050405020304" pitchFamily="18" charset="0"/>
              </a:rPr>
              <a:t>sistors</a:t>
            </a:r>
            <a:r>
              <a:rPr lang="en-US" sz="3000" dirty="0">
                <a:latin typeface="Times New Roman" panose="02020603050405020304" pitchFamily="18" charset="0"/>
                <a:cs typeface="Times New Roman" panose="02020603050405020304" pitchFamily="18" charset="0"/>
              </a:rPr>
              <a:t>;</a:t>
            </a:r>
            <a:endParaRPr lang="lt-LT" sz="3000" dirty="0">
              <a:latin typeface="Times New Roman" panose="02020603050405020304" pitchFamily="18" charset="0"/>
              <a:cs typeface="Times New Roman" panose="02020603050405020304" pitchFamily="18" charset="0"/>
            </a:endParaRPr>
          </a:p>
          <a:p>
            <a:pPr algn="just">
              <a:lnSpc>
                <a:spcPct val="100000"/>
              </a:lnSpc>
            </a:pPr>
            <a:r>
              <a:rPr lang="lt-LT" sz="3000" dirty="0" err="1">
                <a:latin typeface="Times New Roman" panose="02020603050405020304" pitchFamily="18" charset="0"/>
                <a:cs typeface="Times New Roman" panose="02020603050405020304" pitchFamily="18" charset="0"/>
              </a:rPr>
              <a:t>Varistor</a:t>
            </a:r>
            <a:r>
              <a:rPr lang="en-US" sz="3000" dirty="0">
                <a:latin typeface="Times New Roman" panose="02020603050405020304" pitchFamily="18" charset="0"/>
                <a:cs typeface="Times New Roman" panose="02020603050405020304" pitchFamily="18" charset="0"/>
              </a:rPr>
              <a:t>s</a:t>
            </a:r>
            <a:r>
              <a:rPr lang="lt-LT" sz="3000" dirty="0">
                <a:latin typeface="Times New Roman" panose="02020603050405020304" pitchFamily="18" charset="0"/>
                <a:cs typeface="Times New Roman" panose="02020603050405020304" pitchFamily="18" charset="0"/>
              </a:rPr>
              <a:t>;</a:t>
            </a:r>
          </a:p>
          <a:p>
            <a:pPr algn="just">
              <a:lnSpc>
                <a:spcPct val="100000"/>
              </a:lnSpc>
            </a:pPr>
            <a:r>
              <a:rPr lang="lt-LT" sz="3000" dirty="0" err="1">
                <a:latin typeface="Times New Roman" panose="02020603050405020304" pitchFamily="18" charset="0"/>
                <a:cs typeface="Times New Roman" panose="02020603050405020304" pitchFamily="18" charset="0"/>
              </a:rPr>
              <a:t>Thermistor</a:t>
            </a:r>
            <a:r>
              <a:rPr lang="en-US" sz="3000" dirty="0">
                <a:latin typeface="Times New Roman" panose="02020603050405020304" pitchFamily="18" charset="0"/>
                <a:cs typeface="Times New Roman" panose="02020603050405020304" pitchFamily="18" charset="0"/>
              </a:rPr>
              <a:t>s</a:t>
            </a:r>
            <a:r>
              <a:rPr lang="lt-LT" sz="3000" dirty="0">
                <a:latin typeface="Times New Roman" panose="02020603050405020304" pitchFamily="18" charset="0"/>
                <a:cs typeface="Times New Roman" panose="02020603050405020304" pitchFamily="18" charset="0"/>
              </a:rPr>
              <a:t>;</a:t>
            </a:r>
          </a:p>
          <a:p>
            <a:pPr algn="just">
              <a:lnSpc>
                <a:spcPct val="100000"/>
              </a:lnSpc>
            </a:pPr>
            <a:endParaRPr lang="lt-LT" sz="3000" dirty="0">
              <a:latin typeface="Times New Roman" panose="02020603050405020304" pitchFamily="18" charset="0"/>
              <a:cs typeface="Times New Roman" panose="02020603050405020304" pitchFamily="18" charset="0"/>
            </a:endParaRPr>
          </a:p>
          <a:p>
            <a:pPr algn="just">
              <a:lnSpc>
                <a:spcPct val="100000"/>
              </a:lnSpc>
            </a:pPr>
            <a:endParaRPr lang="lt-LT"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32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61A7674-7D22-4BF3-AC89-0119F82E00C7}"/>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Carbon</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composition</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a:t>
            </a:r>
            <a:endParaRPr lang="lt-LT" sz="4500" b="1" dirty="0">
              <a:effectLst>
                <a:outerShdw blurRad="38100" dist="38100" dir="2700000" algn="tl">
                  <a:srgbClr val="000000">
                    <a:alpha val="43137"/>
                  </a:srgbClr>
                </a:outerShdw>
              </a:effectLst>
            </a:endParaRPr>
          </a:p>
        </p:txBody>
      </p:sp>
      <p:sp>
        <p:nvSpPr>
          <p:cNvPr id="3" name="Turinio vietos rezervavimo ženklas 2">
            <a:extLst>
              <a:ext uri="{FF2B5EF4-FFF2-40B4-BE49-F238E27FC236}">
                <a16:creationId xmlns:a16="http://schemas.microsoft.com/office/drawing/2014/main" id="{4B3BC1D7-00DE-43CC-B766-7A359D9BF782}"/>
              </a:ext>
            </a:extLst>
          </p:cNvPr>
          <p:cNvSpPr>
            <a:spLocks noGrp="1"/>
          </p:cNvSpPr>
          <p:nvPr>
            <p:ph idx="1"/>
          </p:nvPr>
        </p:nvSpPr>
        <p:spPr/>
        <p:txBody>
          <a:bodyPr>
            <a:normAutofit/>
          </a:bodyPr>
          <a:lstStyle/>
          <a:p>
            <a:pPr algn="just"/>
            <a:r>
              <a:rPr lang="en-US" sz="3000" dirty="0">
                <a:latin typeface="Times New Roman" panose="02020603050405020304" pitchFamily="18" charset="0"/>
                <a:cs typeface="Times New Roman" panose="02020603050405020304" pitchFamily="18" charset="0"/>
              </a:rPr>
              <a:t>Because the manufacture of these resistors is relatively inexpensive and simple, they are quite common. However, due to its composition, distortions and noise may occur at high temperatures. Therefore, they are most commonly used in schemes that want cheapness rather than quality performance.</a:t>
            </a:r>
          </a:p>
          <a:p>
            <a:pPr algn="just"/>
            <a:r>
              <a:rPr lang="en-US" sz="3000" dirty="0">
                <a:latin typeface="Times New Roman" panose="02020603050405020304" pitchFamily="18" charset="0"/>
                <a:cs typeface="Times New Roman" panose="02020603050405020304" pitchFamily="18" charset="0"/>
              </a:rPr>
              <a:t>They can be found from 1 (Ohm) to 22 mega (ohms)</a:t>
            </a:r>
            <a:r>
              <a:rPr lang="lt-LT"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They can be found from</a:t>
            </a:r>
            <a:r>
              <a:rPr lang="lt-LT" sz="3000" dirty="0">
                <a:latin typeface="Times New Roman" panose="02020603050405020304" pitchFamily="18" charset="0"/>
                <a:cs typeface="Times New Roman" panose="02020603050405020304" pitchFamily="18" charset="0"/>
              </a:rPr>
              <a:t> 0,250w </a:t>
            </a:r>
            <a:r>
              <a:rPr lang="en-US" sz="3000" dirty="0">
                <a:latin typeface="Times New Roman" panose="02020603050405020304" pitchFamily="18" charset="0"/>
                <a:cs typeface="Times New Roman" panose="02020603050405020304" pitchFamily="18" charset="0"/>
              </a:rPr>
              <a:t>up to</a:t>
            </a:r>
            <a:r>
              <a:rPr lang="lt-LT" sz="3000" dirty="0">
                <a:latin typeface="Times New Roman" panose="02020603050405020304" pitchFamily="18" charset="0"/>
                <a:cs typeface="Times New Roman" panose="02020603050405020304" pitchFamily="18" charset="0"/>
              </a:rPr>
              <a:t> 5w.</a:t>
            </a:r>
          </a:p>
        </p:txBody>
      </p:sp>
      <p:pic>
        <p:nvPicPr>
          <p:cNvPr id="5" name="Paveikslėlis 4">
            <a:extLst>
              <a:ext uri="{FF2B5EF4-FFF2-40B4-BE49-F238E27FC236}">
                <a16:creationId xmlns:a16="http://schemas.microsoft.com/office/drawing/2014/main" id="{0CCD823D-6557-4FEE-BEA2-6FC96899E6BC}"/>
              </a:ext>
            </a:extLst>
          </p:cNvPr>
          <p:cNvPicPr>
            <a:picLocks noChangeAspect="1"/>
          </p:cNvPicPr>
          <p:nvPr/>
        </p:nvPicPr>
        <p:blipFill rotWithShape="1">
          <a:blip r:embed="rId3"/>
          <a:srcRect l="15481"/>
          <a:stretch/>
        </p:blipFill>
        <p:spPr>
          <a:xfrm>
            <a:off x="4463394" y="5074720"/>
            <a:ext cx="3386509" cy="1716735"/>
          </a:xfrm>
          <a:prstGeom prst="roundRect">
            <a:avLst/>
          </a:prstGeom>
        </p:spPr>
      </p:pic>
    </p:spTree>
    <p:extLst>
      <p:ext uri="{BB962C8B-B14F-4D97-AF65-F5344CB8AC3E}">
        <p14:creationId xmlns:p14="http://schemas.microsoft.com/office/powerpoint/2010/main" val="1107271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CC17C92-BFE8-4D20-8C1D-BACFE35C2FF4}"/>
              </a:ext>
            </a:extLst>
          </p:cNvPr>
          <p:cNvSpPr>
            <a:spLocks noGrp="1"/>
          </p:cNvSpPr>
          <p:nvPr>
            <p:ph type="title"/>
          </p:nvPr>
        </p:nvSpPr>
        <p:spPr/>
        <p:txBody>
          <a:bodyPr>
            <a:normAutofit/>
          </a:bodyPr>
          <a:lstStyle/>
          <a:p>
            <a:pPr algn="ct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Carbon</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composition</a:t>
            </a:r>
            <a:r>
              <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lt-LT" sz="45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resistors</a:t>
            </a:r>
            <a:endParaRPr lang="lt-LT" sz="4500" dirty="0"/>
          </a:p>
        </p:txBody>
      </p:sp>
      <p:pic>
        <p:nvPicPr>
          <p:cNvPr id="4" name="Paveikslėlis 3">
            <a:extLst>
              <a:ext uri="{FF2B5EF4-FFF2-40B4-BE49-F238E27FC236}">
                <a16:creationId xmlns:a16="http://schemas.microsoft.com/office/drawing/2014/main" id="{448DA546-5CB6-4B8E-8365-AF44E7DD3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883" y="1758444"/>
            <a:ext cx="4963081" cy="4963081"/>
          </a:xfrm>
          <a:prstGeom prst="rect">
            <a:avLst/>
          </a:prstGeom>
        </p:spPr>
      </p:pic>
      <p:pic>
        <p:nvPicPr>
          <p:cNvPr id="7" name="Paveikslėlis 6" descr="Paveikslėlis, kuriame yra vynas&#10;&#10;Automatiškai sugeneruotas aprašymas">
            <a:extLst>
              <a:ext uri="{FF2B5EF4-FFF2-40B4-BE49-F238E27FC236}">
                <a16:creationId xmlns:a16="http://schemas.microsoft.com/office/drawing/2014/main" id="{3F040CD0-834B-40D7-B930-448FCBA505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241" y="2183363"/>
            <a:ext cx="5331779" cy="3732245"/>
          </a:xfrm>
          <a:prstGeom prst="roundRect">
            <a:avLst/>
          </a:prstGeom>
        </p:spPr>
      </p:pic>
    </p:spTree>
    <p:extLst>
      <p:ext uri="{BB962C8B-B14F-4D97-AF65-F5344CB8AC3E}">
        <p14:creationId xmlns:p14="http://schemas.microsoft.com/office/powerpoint/2010/main" val="364496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B071210-BE9A-4C8D-81A3-9E49B0536F47}"/>
              </a:ext>
            </a:extLst>
          </p:cNvPr>
          <p:cNvSpPr>
            <a:spLocks noGrp="1"/>
          </p:cNvSpPr>
          <p:nvPr>
            <p:ph type="title"/>
          </p:nvPr>
        </p:nvSpPr>
        <p:spPr/>
        <p:txBody>
          <a:bodyPr>
            <a:normAutofit/>
          </a:bodyPr>
          <a:lstStyle/>
          <a:p>
            <a:pPr algn="ctr"/>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Metal / carbon film resistors</a:t>
            </a:r>
            <a:endParaRPr lang="lt-LT"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urinio vietos rezervavimo ženklas 2">
            <a:extLst>
              <a:ext uri="{FF2B5EF4-FFF2-40B4-BE49-F238E27FC236}">
                <a16:creationId xmlns:a16="http://schemas.microsoft.com/office/drawing/2014/main" id="{55BD7966-79B5-4059-8F2C-DF140F466ECC}"/>
              </a:ext>
            </a:extLst>
          </p:cNvPr>
          <p:cNvSpPr>
            <a:spLocks noGrp="1"/>
          </p:cNvSpPr>
          <p:nvPr>
            <p:ph idx="1"/>
          </p:nvPr>
        </p:nvSpPr>
        <p:spPr/>
        <p:txBody>
          <a:bodyPr>
            <a:normAutofit lnSpcReduction="10000"/>
          </a:bodyPr>
          <a:lstStyle/>
          <a:p>
            <a:pPr algn="just"/>
            <a:r>
              <a:rPr lang="en-US" sz="3000" dirty="0">
                <a:latin typeface="Times New Roman" panose="02020603050405020304" pitchFamily="18" charset="0"/>
                <a:cs typeface="Times New Roman" panose="02020603050405020304" pitchFamily="18" charset="0"/>
              </a:rPr>
              <a:t>The composition of these resistors, as the name implies, consists of an impermeable core on which a layer of either carbon or metal particles is deposited in a very thin layer (like a film), which creates the resistance of the component</a:t>
            </a:r>
            <a:r>
              <a:rPr lang="lt-LT"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The resistance rating is adjusted by controlling the thickness of the layer of particles (film) deposited on the surface</a:t>
            </a:r>
            <a:r>
              <a:rPr lang="lt-LT"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Or along the component, making a cut in the film, thus reducing the amount of material and at the same time the resistance</a:t>
            </a:r>
            <a:r>
              <a:rPr lang="lt-LT" sz="3000" dirty="0">
                <a:latin typeface="Times New Roman" panose="02020603050405020304" pitchFamily="18" charset="0"/>
                <a:cs typeface="Times New Roman" panose="02020603050405020304" pitchFamily="18" charset="0"/>
              </a:rPr>
              <a:t>.</a:t>
            </a:r>
          </a:p>
          <a:p>
            <a:pPr algn="just"/>
            <a:r>
              <a:rPr lang="en-US" sz="3000" dirty="0">
                <a:latin typeface="Times New Roman" panose="02020603050405020304" pitchFamily="18" charset="0"/>
                <a:cs typeface="Times New Roman" panose="02020603050405020304" pitchFamily="18" charset="0"/>
              </a:rPr>
              <a:t>This type of resistor can be found up to a nominal value of 10000Mohm</a:t>
            </a:r>
            <a:r>
              <a:rPr lang="lt-LT"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09879786"/>
      </p:ext>
    </p:extLst>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2537</Words>
  <Application>Microsoft Office PowerPoint</Application>
  <PresentationFormat>Plačiaekranė</PresentationFormat>
  <Paragraphs>177</Paragraphs>
  <Slides>55</Slides>
  <Notes>6</Notes>
  <HiddenSlides>0</HiddenSlides>
  <MMClips>0</MMClips>
  <ScaleCrop>false</ScaleCrop>
  <HeadingPairs>
    <vt:vector size="6" baseType="variant">
      <vt:variant>
        <vt:lpstr>Naudojami šriftai</vt:lpstr>
      </vt:variant>
      <vt:variant>
        <vt:i4>5</vt:i4>
      </vt:variant>
      <vt:variant>
        <vt:lpstr>Tema</vt:lpstr>
      </vt:variant>
      <vt:variant>
        <vt:i4>1</vt:i4>
      </vt:variant>
      <vt:variant>
        <vt:lpstr>Skaidrių pavadinimai</vt:lpstr>
      </vt:variant>
      <vt:variant>
        <vt:i4>55</vt:i4>
      </vt:variant>
    </vt:vector>
  </HeadingPairs>
  <TitlesOfParts>
    <vt:vector size="61" baseType="lpstr">
      <vt:lpstr>Arial</vt:lpstr>
      <vt:lpstr>Calibri</vt:lpstr>
      <vt:lpstr>Calibri Light</vt:lpstr>
      <vt:lpstr>Cambria Math</vt:lpstr>
      <vt:lpstr>Times New Roman</vt:lpstr>
      <vt:lpstr>„Office“ tema</vt:lpstr>
      <vt:lpstr>Smart devices sensors programming</vt:lpstr>
      <vt:lpstr>Overview of electronic components</vt:lpstr>
      <vt:lpstr>What is electronics?</vt:lpstr>
      <vt:lpstr>Resistors, their types and encodings</vt:lpstr>
      <vt:lpstr>Resistor</vt:lpstr>
      <vt:lpstr>Resistors types</vt:lpstr>
      <vt:lpstr>Carbon composition resistors</vt:lpstr>
      <vt:lpstr>Carbon composition resistors</vt:lpstr>
      <vt:lpstr>Metal / carbon film resistors</vt:lpstr>
      <vt:lpstr>Metal / carbon film resistors</vt:lpstr>
      <vt:lpstr>Color codes for 3 to 4 band resistors</vt:lpstr>
      <vt:lpstr>Color codes for 5 to 6 band resistors</vt:lpstr>
      <vt:lpstr>How to understand color code?</vt:lpstr>
      <vt:lpstr>How to understand color code?</vt:lpstr>
      <vt:lpstr>Color code table</vt:lpstr>
      <vt:lpstr>An example of understanding color coding</vt:lpstr>
      <vt:lpstr>Which resistor is in the correct position?</vt:lpstr>
      <vt:lpstr>What is the resistance of this resistor?</vt:lpstr>
      <vt:lpstr>Resistor resistance</vt:lpstr>
      <vt:lpstr>Wire wound resistors</vt:lpstr>
      <vt:lpstr>Wire wound resistors</vt:lpstr>
      <vt:lpstr>Wire wound resistors</vt:lpstr>
      <vt:lpstr>Example of wire wound resistor code</vt:lpstr>
      <vt:lpstr>Variable resistors</vt:lpstr>
      <vt:lpstr>Potentiometers</vt:lpstr>
      <vt:lpstr>Light dependent resistor / photoresistor</vt:lpstr>
      <vt:lpstr>SMD resistors</vt:lpstr>
      <vt:lpstr>SMD resistors</vt:lpstr>
      <vt:lpstr>SMD resistors</vt:lpstr>
      <vt:lpstr>SMD resistors</vt:lpstr>
      <vt:lpstr>SMD resistor, 3 digit coding</vt:lpstr>
      <vt:lpstr>SMD resistor, 3 digit coding</vt:lpstr>
      <vt:lpstr>SMD resistor, 4 digit coding</vt:lpstr>
      <vt:lpstr>SMD resistor, EIA-96 coding</vt:lpstr>
      <vt:lpstr>SMD resistor, EIA-96 coding</vt:lpstr>
      <vt:lpstr>What is the resistance of this SMD resistor?</vt:lpstr>
      <vt:lpstr>The resistance of this SMD resistor</vt:lpstr>
      <vt:lpstr>Varistors</vt:lpstr>
      <vt:lpstr>Thermistors</vt:lpstr>
      <vt:lpstr>Capacitors and their types</vt:lpstr>
      <vt:lpstr>What is a capacitor?</vt:lpstr>
      <vt:lpstr>Capacitor specifications</vt:lpstr>
      <vt:lpstr>Capacitor classification</vt:lpstr>
      <vt:lpstr>Electrolytic capacitors</vt:lpstr>
      <vt:lpstr>Electrolytic capacitors</vt:lpstr>
      <vt:lpstr>Ceramic capacitors</vt:lpstr>
      <vt:lpstr>Ohm's law</vt:lpstr>
      <vt:lpstr>Expressions of the law of ohm</vt:lpstr>
      <vt:lpstr>Ohm's law (triangle method)</vt:lpstr>
      <vt:lpstr>Use of Ohm's Law</vt:lpstr>
      <vt:lpstr>Use of Ohm's Law</vt:lpstr>
      <vt:lpstr>Use of Ohm's Law</vt:lpstr>
      <vt:lpstr>Use of Ohm's Law</vt:lpstr>
      <vt:lpstr>Use of Ohm's Law</vt:lpstr>
      <vt:lpstr>Goodbye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Elektroninės saugos sistemos</dc:title>
  <dc:creator>Simonas Česnauskas</dc:creator>
  <cp:lastModifiedBy>simonas česnauskas</cp:lastModifiedBy>
  <cp:revision>72</cp:revision>
  <dcterms:created xsi:type="dcterms:W3CDTF">2020-12-25T19:27:06Z</dcterms:created>
  <dcterms:modified xsi:type="dcterms:W3CDTF">2021-01-21T19:28:28Z</dcterms:modified>
</cp:coreProperties>
</file>