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85" r:id="rId4"/>
    <p:sldId id="286" r:id="rId5"/>
    <p:sldId id="287" r:id="rId6"/>
    <p:sldId id="288" r:id="rId7"/>
    <p:sldId id="289" r:id="rId8"/>
    <p:sldId id="290" r:id="rId9"/>
    <p:sldId id="291" r:id="rId10"/>
    <p:sldId id="292" r:id="rId11"/>
    <p:sldId id="293" r:id="rId12"/>
    <p:sldId id="294" r:id="rId13"/>
    <p:sldId id="295" r:id="rId14"/>
    <p:sldId id="297" r:id="rId15"/>
    <p:sldId id="298" r:id="rId16"/>
    <p:sldId id="296" r:id="rId17"/>
    <p:sldId id="299" r:id="rId18"/>
    <p:sldId id="300" r:id="rId19"/>
    <p:sldId id="259" r:id="rId20"/>
    <p:sldId id="301" r:id="rId21"/>
    <p:sldId id="302" r:id="rId22"/>
    <p:sldId id="303" r:id="rId23"/>
    <p:sldId id="304" r:id="rId24"/>
    <p:sldId id="305" r:id="rId25"/>
    <p:sldId id="263" r:id="rId26"/>
    <p:sldId id="306" r:id="rId27"/>
    <p:sldId id="307" r:id="rId28"/>
    <p:sldId id="308" r:id="rId29"/>
    <p:sldId id="309" r:id="rId30"/>
    <p:sldId id="310" r:id="rId31"/>
    <p:sldId id="311" r:id="rId32"/>
    <p:sldId id="312" r:id="rId33"/>
    <p:sldId id="313" r:id="rId34"/>
    <p:sldId id="260" r:id="rId35"/>
    <p:sldId id="258" r:id="rId36"/>
    <p:sldId id="314" r:id="rId37"/>
    <p:sldId id="264" r:id="rId38"/>
    <p:sldId id="315" r:id="rId39"/>
    <p:sldId id="275" r:id="rId40"/>
    <p:sldId id="276" r:id="rId41"/>
    <p:sldId id="317" r:id="rId42"/>
    <p:sldId id="277" r:id="rId43"/>
    <p:sldId id="316" r:id="rId44"/>
    <p:sldId id="278" r:id="rId45"/>
    <p:sldId id="318" r:id="rId46"/>
    <p:sldId id="280" r:id="rId47"/>
    <p:sldId id="281" r:id="rId48"/>
    <p:sldId id="282" r:id="rId49"/>
    <p:sldId id="319" r:id="rId50"/>
    <p:sldId id="284" r:id="rId51"/>
    <p:sldId id="320" r:id="rId52"/>
    <p:sldId id="283" r:id="rId53"/>
    <p:sldId id="321" r:id="rId54"/>
    <p:sldId id="26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adžia" id="{C1F07E50-B394-4A62-8017-CFE980174F72}">
          <p14:sldIdLst>
            <p14:sldId id="256"/>
          </p14:sldIdLst>
        </p14:section>
        <p14:section name="Komponentai" id="{4B5E4E2F-9449-449F-800B-5EC9FE48A68E}">
          <p14:sldIdLst>
            <p14:sldId id="257"/>
            <p14:sldId id="285"/>
            <p14:sldId id="286"/>
            <p14:sldId id="287"/>
            <p14:sldId id="288"/>
            <p14:sldId id="289"/>
            <p14:sldId id="290"/>
            <p14:sldId id="291"/>
            <p14:sldId id="292"/>
            <p14:sldId id="293"/>
            <p14:sldId id="294"/>
            <p14:sldId id="295"/>
            <p14:sldId id="297"/>
            <p14:sldId id="298"/>
            <p14:sldId id="296"/>
            <p14:sldId id="299"/>
            <p14:sldId id="300"/>
            <p14:sldId id="259"/>
            <p14:sldId id="301"/>
            <p14:sldId id="302"/>
            <p14:sldId id="303"/>
            <p14:sldId id="304"/>
            <p14:sldId id="305"/>
            <p14:sldId id="263"/>
            <p14:sldId id="306"/>
            <p14:sldId id="307"/>
            <p14:sldId id="308"/>
            <p14:sldId id="309"/>
            <p14:sldId id="310"/>
            <p14:sldId id="311"/>
            <p14:sldId id="312"/>
            <p14:sldId id="313"/>
          </p14:sldIdLst>
        </p14:section>
        <p14:section name="Maitinimas" id="{FFFA3331-FB30-47C6-8D62-CB5DB6911323}">
          <p14:sldIdLst>
            <p14:sldId id="260"/>
            <p14:sldId id="258"/>
            <p14:sldId id="314"/>
            <p14:sldId id="264"/>
            <p14:sldId id="315"/>
          </p14:sldIdLst>
        </p14:section>
        <p14:section name="Elektronikos schemos" id="{5614D78C-128C-46D3-B9B1-33409CA31FBD}">
          <p14:sldIdLst>
            <p14:sldId id="275"/>
            <p14:sldId id="276"/>
            <p14:sldId id="317"/>
            <p14:sldId id="277"/>
            <p14:sldId id="316"/>
            <p14:sldId id="278"/>
            <p14:sldId id="318"/>
          </p14:sldIdLst>
        </p14:section>
        <p14:section name="Prietaisai naudojami elektronikoje" id="{6D1F7EDF-D1B4-423F-805C-53BECA0A84D1}">
          <p14:sldIdLst>
            <p14:sldId id="280"/>
            <p14:sldId id="281"/>
            <p14:sldId id="282"/>
            <p14:sldId id="319"/>
            <p14:sldId id="284"/>
            <p14:sldId id="320"/>
            <p14:sldId id="283"/>
            <p14:sldId id="321"/>
          </p14:sldIdLst>
        </p14:section>
        <p14:section name="pabaiga" id="{2CEC61AF-4C49-4482-8BC3-CBCF38D3DD9C}">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6DC4D-924A-4699-8625-EA7237178408}" type="datetimeFigureOut">
              <a:rPr lang="en-US" smtClean="0"/>
              <a:t>1/28/2021</a:t>
            </a:fld>
            <a:endParaRPr lang="en-US"/>
          </a:p>
        </p:txBody>
      </p:sp>
      <p:sp>
        <p:nvSpPr>
          <p:cNvPr id="4" name="Skaidrės vaizdo vietos rezervavimo ženkla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2FB57-131C-4863-8245-F5979EC57F1E}" type="slidenum">
              <a:rPr lang="en-US" smtClean="0"/>
              <a:t>‹#›</a:t>
            </a:fld>
            <a:endParaRPr lang="en-US"/>
          </a:p>
        </p:txBody>
      </p:sp>
    </p:spTree>
    <p:extLst>
      <p:ext uri="{BB962C8B-B14F-4D97-AF65-F5344CB8AC3E}">
        <p14:creationId xmlns:p14="http://schemas.microsoft.com/office/powerpoint/2010/main" val="81393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en-US" dirty="0"/>
          </a:p>
        </p:txBody>
      </p:sp>
      <p:sp>
        <p:nvSpPr>
          <p:cNvPr id="4" name="Skaidrės numerio vietos rezervavimo ženklas 3"/>
          <p:cNvSpPr>
            <a:spLocks noGrp="1"/>
          </p:cNvSpPr>
          <p:nvPr>
            <p:ph type="sldNum" sz="quarter" idx="5"/>
          </p:nvPr>
        </p:nvSpPr>
        <p:spPr/>
        <p:txBody>
          <a:bodyPr/>
          <a:lstStyle/>
          <a:p>
            <a:fld id="{2142FB57-131C-4863-8245-F5979EC57F1E}" type="slidenum">
              <a:rPr lang="en-US" smtClean="0"/>
              <a:t>1</a:t>
            </a:fld>
            <a:endParaRPr lang="en-US"/>
          </a:p>
        </p:txBody>
      </p:sp>
    </p:spTree>
    <p:extLst>
      <p:ext uri="{BB962C8B-B14F-4D97-AF65-F5344CB8AC3E}">
        <p14:creationId xmlns:p14="http://schemas.microsoft.com/office/powerpoint/2010/main" val="155842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F8C7D5C-F6DE-423B-8510-460F533C2178}"/>
              </a:ext>
            </a:extLst>
          </p:cNvPr>
          <p:cNvSpPr>
            <a:spLocks noGrp="1"/>
          </p:cNvSpPr>
          <p:nvPr>
            <p:ph type="ctrTitle"/>
          </p:nvPr>
        </p:nvSpPr>
        <p:spPr>
          <a:xfrm>
            <a:off x="1524000" y="1122363"/>
            <a:ext cx="9144000" cy="2387600"/>
          </a:xfrm>
        </p:spPr>
        <p:txBody>
          <a:bodyPr anchor="b"/>
          <a:lstStyle>
            <a:lvl1pPr algn="ctr">
              <a:defRPr sz="6000"/>
            </a:lvl1pPr>
          </a:lstStyle>
          <a:p>
            <a:r>
              <a:rPr lang="lt-LT"/>
              <a:t>Spustelėję redaguokite stilių</a:t>
            </a:r>
            <a:endParaRPr lang="en-US"/>
          </a:p>
        </p:txBody>
      </p:sp>
      <p:sp>
        <p:nvSpPr>
          <p:cNvPr id="3" name="Antrinis pavadinimas 2">
            <a:extLst>
              <a:ext uri="{FF2B5EF4-FFF2-40B4-BE49-F238E27FC236}">
                <a16:creationId xmlns:a16="http://schemas.microsoft.com/office/drawing/2014/main" id="{6D7C1AD1-4A25-478A-875D-CF88D858B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lt-LT"/>
              <a:t>Spustelėkite norėdami redaguoti šablono paantraštės stilių</a:t>
            </a:r>
            <a:endParaRPr lang="en-US"/>
          </a:p>
        </p:txBody>
      </p:sp>
      <p:sp>
        <p:nvSpPr>
          <p:cNvPr id="4" name="Datos vietos rezervavimo ženklas 3">
            <a:extLst>
              <a:ext uri="{FF2B5EF4-FFF2-40B4-BE49-F238E27FC236}">
                <a16:creationId xmlns:a16="http://schemas.microsoft.com/office/drawing/2014/main" id="{CBF82418-79E5-4AC7-93A1-0543A4323A6F}"/>
              </a:ext>
            </a:extLst>
          </p:cNvPr>
          <p:cNvSpPr>
            <a:spLocks noGrp="1"/>
          </p:cNvSpPr>
          <p:nvPr>
            <p:ph type="dt" sz="half" idx="10"/>
          </p:nvPr>
        </p:nvSpPr>
        <p:spPr/>
        <p:txBody>
          <a:bodyPr/>
          <a:lstStyle/>
          <a:p>
            <a:fld id="{0CBACF0C-473E-4F29-9B50-6E1EABFFB8B1}" type="datetimeFigureOut">
              <a:rPr lang="en-US" smtClean="0"/>
              <a:t>1/28/2021</a:t>
            </a:fld>
            <a:endParaRPr lang="en-US"/>
          </a:p>
        </p:txBody>
      </p:sp>
      <p:sp>
        <p:nvSpPr>
          <p:cNvPr id="5" name="Poraštės vietos rezervavimo ženklas 4">
            <a:extLst>
              <a:ext uri="{FF2B5EF4-FFF2-40B4-BE49-F238E27FC236}">
                <a16:creationId xmlns:a16="http://schemas.microsoft.com/office/drawing/2014/main" id="{240421A6-E7BE-4145-BAEE-AC9908C2EC42}"/>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F2D39F6A-EBD3-4F92-88C9-3DC3F5EBF0E1}"/>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62021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9D52AABC-C99C-4C11-82A4-5958DE2131FF}"/>
              </a:ext>
            </a:extLst>
          </p:cNvPr>
          <p:cNvSpPr>
            <a:spLocks noGrp="1"/>
          </p:cNvSpPr>
          <p:nvPr>
            <p:ph type="title"/>
          </p:nvPr>
        </p:nvSpPr>
        <p:spPr/>
        <p:txBody>
          <a:bodyPr/>
          <a:lstStyle/>
          <a:p>
            <a:r>
              <a:rPr lang="lt-LT"/>
              <a:t>Spustelėję redaguokite stilių</a:t>
            </a:r>
            <a:endParaRPr lang="en-US"/>
          </a:p>
        </p:txBody>
      </p:sp>
      <p:sp>
        <p:nvSpPr>
          <p:cNvPr id="3" name="Vertikalaus teksto vietos rezervavimo ženklas 2">
            <a:extLst>
              <a:ext uri="{FF2B5EF4-FFF2-40B4-BE49-F238E27FC236}">
                <a16:creationId xmlns:a16="http://schemas.microsoft.com/office/drawing/2014/main" id="{466F927C-02F2-4E54-82C3-078E1F17B828}"/>
              </a:ext>
            </a:extLst>
          </p:cNvPr>
          <p:cNvSpPr>
            <a:spLocks noGrp="1"/>
          </p:cNvSpPr>
          <p:nvPr>
            <p:ph type="body" orient="vert" idx="1"/>
          </p:nvPr>
        </p:nvSpPr>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653C8C30-10CB-45A1-A629-1C82615C7523}"/>
              </a:ext>
            </a:extLst>
          </p:cNvPr>
          <p:cNvSpPr>
            <a:spLocks noGrp="1"/>
          </p:cNvSpPr>
          <p:nvPr>
            <p:ph type="dt" sz="half" idx="10"/>
          </p:nvPr>
        </p:nvSpPr>
        <p:spPr/>
        <p:txBody>
          <a:bodyPr/>
          <a:lstStyle/>
          <a:p>
            <a:fld id="{0CBACF0C-473E-4F29-9B50-6E1EABFFB8B1}" type="datetimeFigureOut">
              <a:rPr lang="en-US" smtClean="0"/>
              <a:t>1/28/2021</a:t>
            </a:fld>
            <a:endParaRPr lang="en-US"/>
          </a:p>
        </p:txBody>
      </p:sp>
      <p:sp>
        <p:nvSpPr>
          <p:cNvPr id="5" name="Poraštės vietos rezervavimo ženklas 4">
            <a:extLst>
              <a:ext uri="{FF2B5EF4-FFF2-40B4-BE49-F238E27FC236}">
                <a16:creationId xmlns:a16="http://schemas.microsoft.com/office/drawing/2014/main" id="{5D8678A4-3F7B-41C4-A522-BC0DAF81FBD6}"/>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5D407CFA-408B-4D4A-A157-14E5EE9C8E44}"/>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147635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a:extLst>
              <a:ext uri="{FF2B5EF4-FFF2-40B4-BE49-F238E27FC236}">
                <a16:creationId xmlns:a16="http://schemas.microsoft.com/office/drawing/2014/main" id="{C9DB477C-3F4F-436A-B8E6-C9FF4AF7929A}"/>
              </a:ext>
            </a:extLst>
          </p:cNvPr>
          <p:cNvSpPr>
            <a:spLocks noGrp="1"/>
          </p:cNvSpPr>
          <p:nvPr>
            <p:ph type="title" orient="vert"/>
          </p:nvPr>
        </p:nvSpPr>
        <p:spPr>
          <a:xfrm>
            <a:off x="8724900" y="365125"/>
            <a:ext cx="2628900" cy="5811838"/>
          </a:xfrm>
        </p:spPr>
        <p:txBody>
          <a:bodyPr vert="eaVert"/>
          <a:lstStyle/>
          <a:p>
            <a:r>
              <a:rPr lang="lt-LT"/>
              <a:t>Spustelėję redaguokite stilių</a:t>
            </a:r>
            <a:endParaRPr lang="en-US"/>
          </a:p>
        </p:txBody>
      </p:sp>
      <p:sp>
        <p:nvSpPr>
          <p:cNvPr id="3" name="Vertikalaus teksto vietos rezervavimo ženklas 2">
            <a:extLst>
              <a:ext uri="{FF2B5EF4-FFF2-40B4-BE49-F238E27FC236}">
                <a16:creationId xmlns:a16="http://schemas.microsoft.com/office/drawing/2014/main" id="{D8D765E2-48E0-4114-A26E-4AC12B2CF42A}"/>
              </a:ext>
            </a:extLst>
          </p:cNvPr>
          <p:cNvSpPr>
            <a:spLocks noGrp="1"/>
          </p:cNvSpPr>
          <p:nvPr>
            <p:ph type="body" orient="vert" idx="1"/>
          </p:nvPr>
        </p:nvSpPr>
        <p:spPr>
          <a:xfrm>
            <a:off x="838200" y="365125"/>
            <a:ext cx="7734300" cy="5811838"/>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9B83D0CE-E1E6-4B1D-A058-4B5F4E33FD26}"/>
              </a:ext>
            </a:extLst>
          </p:cNvPr>
          <p:cNvSpPr>
            <a:spLocks noGrp="1"/>
          </p:cNvSpPr>
          <p:nvPr>
            <p:ph type="dt" sz="half" idx="10"/>
          </p:nvPr>
        </p:nvSpPr>
        <p:spPr/>
        <p:txBody>
          <a:bodyPr/>
          <a:lstStyle/>
          <a:p>
            <a:fld id="{0CBACF0C-473E-4F29-9B50-6E1EABFFB8B1}" type="datetimeFigureOut">
              <a:rPr lang="en-US" smtClean="0"/>
              <a:t>1/28/2021</a:t>
            </a:fld>
            <a:endParaRPr lang="en-US"/>
          </a:p>
        </p:txBody>
      </p:sp>
      <p:sp>
        <p:nvSpPr>
          <p:cNvPr id="5" name="Poraštės vietos rezervavimo ženklas 4">
            <a:extLst>
              <a:ext uri="{FF2B5EF4-FFF2-40B4-BE49-F238E27FC236}">
                <a16:creationId xmlns:a16="http://schemas.microsoft.com/office/drawing/2014/main" id="{BDF891A1-309B-4CAE-ACE6-7A938366147C}"/>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B97D9C16-F55A-4697-859C-6D7AACE894BC}"/>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204906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17BB98C-FFA0-470D-AFE9-9113B94D1224}"/>
              </a:ext>
            </a:extLst>
          </p:cNvPr>
          <p:cNvSpPr>
            <a:spLocks noGrp="1"/>
          </p:cNvSpPr>
          <p:nvPr>
            <p:ph type="title"/>
          </p:nvPr>
        </p:nvSpPr>
        <p:spPr/>
        <p:txBody>
          <a:body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DFFE531B-A8D8-4332-B366-BE2710AB02CF}"/>
              </a:ext>
            </a:extLst>
          </p:cNvPr>
          <p:cNvSpPr>
            <a:spLocks noGrp="1"/>
          </p:cNvSpPr>
          <p:nvPr>
            <p:ph idx="1"/>
          </p:nvPr>
        </p:nvSpPr>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7364E3A3-6904-428B-AC3F-7ADA03AFA817}"/>
              </a:ext>
            </a:extLst>
          </p:cNvPr>
          <p:cNvSpPr>
            <a:spLocks noGrp="1"/>
          </p:cNvSpPr>
          <p:nvPr>
            <p:ph type="dt" sz="half" idx="10"/>
          </p:nvPr>
        </p:nvSpPr>
        <p:spPr/>
        <p:txBody>
          <a:bodyPr/>
          <a:lstStyle/>
          <a:p>
            <a:fld id="{0CBACF0C-473E-4F29-9B50-6E1EABFFB8B1}" type="datetimeFigureOut">
              <a:rPr lang="en-US" smtClean="0"/>
              <a:t>1/28/2021</a:t>
            </a:fld>
            <a:endParaRPr lang="en-US"/>
          </a:p>
        </p:txBody>
      </p:sp>
      <p:sp>
        <p:nvSpPr>
          <p:cNvPr id="5" name="Poraštės vietos rezervavimo ženklas 4">
            <a:extLst>
              <a:ext uri="{FF2B5EF4-FFF2-40B4-BE49-F238E27FC236}">
                <a16:creationId xmlns:a16="http://schemas.microsoft.com/office/drawing/2014/main" id="{36C5EF5F-0960-47C0-B81B-D57322C4DE19}"/>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1FCA435E-67D6-4CEB-91AC-612A63B03F73}"/>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227016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39DAB81-061C-4B6A-ABA5-E7F50DB60A0A}"/>
              </a:ext>
            </a:extLst>
          </p:cNvPr>
          <p:cNvSpPr>
            <a:spLocks noGrp="1"/>
          </p:cNvSpPr>
          <p:nvPr>
            <p:ph type="title"/>
          </p:nvPr>
        </p:nvSpPr>
        <p:spPr>
          <a:xfrm>
            <a:off x="831850" y="1709738"/>
            <a:ext cx="10515600" cy="2852737"/>
          </a:xfrm>
        </p:spPr>
        <p:txBody>
          <a:bodyPr anchor="b"/>
          <a:lstStyle>
            <a:lvl1pPr>
              <a:defRPr sz="6000"/>
            </a:lvl1p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E9FD5ABA-2ED5-4146-969C-BEAF8606E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lt-LT"/>
              <a:t>Spustelėkite, kad galėtumėte redaguoti šablono teksto stilius</a:t>
            </a:r>
          </a:p>
        </p:txBody>
      </p:sp>
      <p:sp>
        <p:nvSpPr>
          <p:cNvPr id="4" name="Datos vietos rezervavimo ženklas 3">
            <a:extLst>
              <a:ext uri="{FF2B5EF4-FFF2-40B4-BE49-F238E27FC236}">
                <a16:creationId xmlns:a16="http://schemas.microsoft.com/office/drawing/2014/main" id="{679AFFAF-23E4-4870-803E-006354E8D518}"/>
              </a:ext>
            </a:extLst>
          </p:cNvPr>
          <p:cNvSpPr>
            <a:spLocks noGrp="1"/>
          </p:cNvSpPr>
          <p:nvPr>
            <p:ph type="dt" sz="half" idx="10"/>
          </p:nvPr>
        </p:nvSpPr>
        <p:spPr/>
        <p:txBody>
          <a:bodyPr/>
          <a:lstStyle/>
          <a:p>
            <a:fld id="{0CBACF0C-473E-4F29-9B50-6E1EABFFB8B1}" type="datetimeFigureOut">
              <a:rPr lang="en-US" smtClean="0"/>
              <a:t>1/28/2021</a:t>
            </a:fld>
            <a:endParaRPr lang="en-US"/>
          </a:p>
        </p:txBody>
      </p:sp>
      <p:sp>
        <p:nvSpPr>
          <p:cNvPr id="5" name="Poraštės vietos rezervavimo ženklas 4">
            <a:extLst>
              <a:ext uri="{FF2B5EF4-FFF2-40B4-BE49-F238E27FC236}">
                <a16:creationId xmlns:a16="http://schemas.microsoft.com/office/drawing/2014/main" id="{3A915BE4-AC84-4074-B3C9-D8D7961A8DAA}"/>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90B417BD-9EDC-4434-AB3D-811E2EEF6171}"/>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388569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5BEDE68-C4F4-481F-AEF2-CE510876256A}"/>
              </a:ext>
            </a:extLst>
          </p:cNvPr>
          <p:cNvSpPr>
            <a:spLocks noGrp="1"/>
          </p:cNvSpPr>
          <p:nvPr>
            <p:ph type="title"/>
          </p:nvPr>
        </p:nvSpPr>
        <p:spPr/>
        <p:txBody>
          <a:body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BFE6F6EC-91C2-4E0C-9A70-CC2176950C33}"/>
              </a:ext>
            </a:extLst>
          </p:cNvPr>
          <p:cNvSpPr>
            <a:spLocks noGrp="1"/>
          </p:cNvSpPr>
          <p:nvPr>
            <p:ph sz="half" idx="1"/>
          </p:nvPr>
        </p:nvSpPr>
        <p:spPr>
          <a:xfrm>
            <a:off x="838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Turinio vietos rezervavimo ženklas 3">
            <a:extLst>
              <a:ext uri="{FF2B5EF4-FFF2-40B4-BE49-F238E27FC236}">
                <a16:creationId xmlns:a16="http://schemas.microsoft.com/office/drawing/2014/main" id="{A7A1C67A-1F45-404F-87BE-96B7BA498E56}"/>
              </a:ext>
            </a:extLst>
          </p:cNvPr>
          <p:cNvSpPr>
            <a:spLocks noGrp="1"/>
          </p:cNvSpPr>
          <p:nvPr>
            <p:ph sz="half" idx="2"/>
          </p:nvPr>
        </p:nvSpPr>
        <p:spPr>
          <a:xfrm>
            <a:off x="6172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5" name="Datos vietos rezervavimo ženklas 4">
            <a:extLst>
              <a:ext uri="{FF2B5EF4-FFF2-40B4-BE49-F238E27FC236}">
                <a16:creationId xmlns:a16="http://schemas.microsoft.com/office/drawing/2014/main" id="{F49F0DDF-70F9-433A-A349-1A34403C3E07}"/>
              </a:ext>
            </a:extLst>
          </p:cNvPr>
          <p:cNvSpPr>
            <a:spLocks noGrp="1"/>
          </p:cNvSpPr>
          <p:nvPr>
            <p:ph type="dt" sz="half" idx="10"/>
          </p:nvPr>
        </p:nvSpPr>
        <p:spPr/>
        <p:txBody>
          <a:bodyPr/>
          <a:lstStyle/>
          <a:p>
            <a:fld id="{0CBACF0C-473E-4F29-9B50-6E1EABFFB8B1}" type="datetimeFigureOut">
              <a:rPr lang="en-US" smtClean="0"/>
              <a:t>1/28/2021</a:t>
            </a:fld>
            <a:endParaRPr lang="en-US"/>
          </a:p>
        </p:txBody>
      </p:sp>
      <p:sp>
        <p:nvSpPr>
          <p:cNvPr id="6" name="Poraštės vietos rezervavimo ženklas 5">
            <a:extLst>
              <a:ext uri="{FF2B5EF4-FFF2-40B4-BE49-F238E27FC236}">
                <a16:creationId xmlns:a16="http://schemas.microsoft.com/office/drawing/2014/main" id="{E221D2B8-D914-4994-BFC7-234C3776D7DF}"/>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F2A3D4CB-7FCF-482C-B3B2-6FC4DE566CEB}"/>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86766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1708D0A-627C-4FC1-9444-CE8F2D7FDCBA}"/>
              </a:ext>
            </a:extLst>
          </p:cNvPr>
          <p:cNvSpPr>
            <a:spLocks noGrp="1"/>
          </p:cNvSpPr>
          <p:nvPr>
            <p:ph type="title"/>
          </p:nvPr>
        </p:nvSpPr>
        <p:spPr>
          <a:xfrm>
            <a:off x="839788" y="365125"/>
            <a:ext cx="10515600" cy="1325563"/>
          </a:xfrm>
        </p:spPr>
        <p:txBody>
          <a:body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1645D926-398E-46B2-8789-881FD43E6C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Turinio vietos rezervavimo ženklas 3">
            <a:extLst>
              <a:ext uri="{FF2B5EF4-FFF2-40B4-BE49-F238E27FC236}">
                <a16:creationId xmlns:a16="http://schemas.microsoft.com/office/drawing/2014/main" id="{53F234D3-7A90-4117-8061-F63E861D7179}"/>
              </a:ext>
            </a:extLst>
          </p:cNvPr>
          <p:cNvSpPr>
            <a:spLocks noGrp="1"/>
          </p:cNvSpPr>
          <p:nvPr>
            <p:ph sz="half" idx="2"/>
          </p:nvPr>
        </p:nvSpPr>
        <p:spPr>
          <a:xfrm>
            <a:off x="839788" y="2505075"/>
            <a:ext cx="5157787"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5" name="Teksto vietos rezervavimo ženklas 4">
            <a:extLst>
              <a:ext uri="{FF2B5EF4-FFF2-40B4-BE49-F238E27FC236}">
                <a16:creationId xmlns:a16="http://schemas.microsoft.com/office/drawing/2014/main" id="{3FD6AFDF-E8FE-4C4D-88D7-7AB8B58487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Turinio vietos rezervavimo ženklas 5">
            <a:extLst>
              <a:ext uri="{FF2B5EF4-FFF2-40B4-BE49-F238E27FC236}">
                <a16:creationId xmlns:a16="http://schemas.microsoft.com/office/drawing/2014/main" id="{C6E9E852-548D-4B51-8CB0-BEFD1EC138B2}"/>
              </a:ext>
            </a:extLst>
          </p:cNvPr>
          <p:cNvSpPr>
            <a:spLocks noGrp="1"/>
          </p:cNvSpPr>
          <p:nvPr>
            <p:ph sz="quarter" idx="4"/>
          </p:nvPr>
        </p:nvSpPr>
        <p:spPr>
          <a:xfrm>
            <a:off x="6172200" y="2505075"/>
            <a:ext cx="5183188"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7" name="Datos vietos rezervavimo ženklas 6">
            <a:extLst>
              <a:ext uri="{FF2B5EF4-FFF2-40B4-BE49-F238E27FC236}">
                <a16:creationId xmlns:a16="http://schemas.microsoft.com/office/drawing/2014/main" id="{56EF8001-2CCD-410E-AC2F-05B93828BC87}"/>
              </a:ext>
            </a:extLst>
          </p:cNvPr>
          <p:cNvSpPr>
            <a:spLocks noGrp="1"/>
          </p:cNvSpPr>
          <p:nvPr>
            <p:ph type="dt" sz="half" idx="10"/>
          </p:nvPr>
        </p:nvSpPr>
        <p:spPr/>
        <p:txBody>
          <a:bodyPr/>
          <a:lstStyle/>
          <a:p>
            <a:fld id="{0CBACF0C-473E-4F29-9B50-6E1EABFFB8B1}" type="datetimeFigureOut">
              <a:rPr lang="en-US" smtClean="0"/>
              <a:t>1/28/2021</a:t>
            </a:fld>
            <a:endParaRPr lang="en-US"/>
          </a:p>
        </p:txBody>
      </p:sp>
      <p:sp>
        <p:nvSpPr>
          <p:cNvPr id="8" name="Poraštės vietos rezervavimo ženklas 7">
            <a:extLst>
              <a:ext uri="{FF2B5EF4-FFF2-40B4-BE49-F238E27FC236}">
                <a16:creationId xmlns:a16="http://schemas.microsoft.com/office/drawing/2014/main" id="{72621DCD-4DE0-4A1C-AE49-67C7D7F1F4E7}"/>
              </a:ext>
            </a:extLst>
          </p:cNvPr>
          <p:cNvSpPr>
            <a:spLocks noGrp="1"/>
          </p:cNvSpPr>
          <p:nvPr>
            <p:ph type="ftr" sz="quarter" idx="11"/>
          </p:nvPr>
        </p:nvSpPr>
        <p:spPr/>
        <p:txBody>
          <a:bodyPr/>
          <a:lstStyle/>
          <a:p>
            <a:endParaRPr lang="en-US"/>
          </a:p>
        </p:txBody>
      </p:sp>
      <p:sp>
        <p:nvSpPr>
          <p:cNvPr id="9" name="Skaidrės numerio vietos rezervavimo ženklas 8">
            <a:extLst>
              <a:ext uri="{FF2B5EF4-FFF2-40B4-BE49-F238E27FC236}">
                <a16:creationId xmlns:a16="http://schemas.microsoft.com/office/drawing/2014/main" id="{2D5464CF-2142-42D8-9E76-607F5894F033}"/>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422497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A7B861-1D3D-48A2-BAC7-5E78891D6A1C}"/>
              </a:ext>
            </a:extLst>
          </p:cNvPr>
          <p:cNvSpPr>
            <a:spLocks noGrp="1"/>
          </p:cNvSpPr>
          <p:nvPr>
            <p:ph type="title"/>
          </p:nvPr>
        </p:nvSpPr>
        <p:spPr/>
        <p:txBody>
          <a:bodyPr/>
          <a:lstStyle/>
          <a:p>
            <a:r>
              <a:rPr lang="lt-LT"/>
              <a:t>Spustelėję redaguokite stilių</a:t>
            </a:r>
            <a:endParaRPr lang="en-US"/>
          </a:p>
        </p:txBody>
      </p:sp>
      <p:sp>
        <p:nvSpPr>
          <p:cNvPr id="3" name="Datos vietos rezervavimo ženklas 2">
            <a:extLst>
              <a:ext uri="{FF2B5EF4-FFF2-40B4-BE49-F238E27FC236}">
                <a16:creationId xmlns:a16="http://schemas.microsoft.com/office/drawing/2014/main" id="{099F70D1-B82B-4564-8708-F66248F640B9}"/>
              </a:ext>
            </a:extLst>
          </p:cNvPr>
          <p:cNvSpPr>
            <a:spLocks noGrp="1"/>
          </p:cNvSpPr>
          <p:nvPr>
            <p:ph type="dt" sz="half" idx="10"/>
          </p:nvPr>
        </p:nvSpPr>
        <p:spPr/>
        <p:txBody>
          <a:bodyPr/>
          <a:lstStyle/>
          <a:p>
            <a:fld id="{0CBACF0C-473E-4F29-9B50-6E1EABFFB8B1}" type="datetimeFigureOut">
              <a:rPr lang="en-US" smtClean="0"/>
              <a:t>1/28/2021</a:t>
            </a:fld>
            <a:endParaRPr lang="en-US"/>
          </a:p>
        </p:txBody>
      </p:sp>
      <p:sp>
        <p:nvSpPr>
          <p:cNvPr id="4" name="Poraštės vietos rezervavimo ženklas 3">
            <a:extLst>
              <a:ext uri="{FF2B5EF4-FFF2-40B4-BE49-F238E27FC236}">
                <a16:creationId xmlns:a16="http://schemas.microsoft.com/office/drawing/2014/main" id="{D881D748-ACED-4F3D-B663-DE16CB999CA4}"/>
              </a:ext>
            </a:extLst>
          </p:cNvPr>
          <p:cNvSpPr>
            <a:spLocks noGrp="1"/>
          </p:cNvSpPr>
          <p:nvPr>
            <p:ph type="ftr" sz="quarter" idx="11"/>
          </p:nvPr>
        </p:nvSpPr>
        <p:spPr/>
        <p:txBody>
          <a:bodyPr/>
          <a:lstStyle/>
          <a:p>
            <a:endParaRPr lang="en-US"/>
          </a:p>
        </p:txBody>
      </p:sp>
      <p:sp>
        <p:nvSpPr>
          <p:cNvPr id="5" name="Skaidrės numerio vietos rezervavimo ženklas 4">
            <a:extLst>
              <a:ext uri="{FF2B5EF4-FFF2-40B4-BE49-F238E27FC236}">
                <a16:creationId xmlns:a16="http://schemas.microsoft.com/office/drawing/2014/main" id="{DEFF4F8F-6790-4B6D-8D23-5DDFA976D430}"/>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350031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a:extLst>
              <a:ext uri="{FF2B5EF4-FFF2-40B4-BE49-F238E27FC236}">
                <a16:creationId xmlns:a16="http://schemas.microsoft.com/office/drawing/2014/main" id="{65070E23-D750-4AF0-8E7A-C1099253A792}"/>
              </a:ext>
            </a:extLst>
          </p:cNvPr>
          <p:cNvSpPr>
            <a:spLocks noGrp="1"/>
          </p:cNvSpPr>
          <p:nvPr>
            <p:ph type="dt" sz="half" idx="10"/>
          </p:nvPr>
        </p:nvSpPr>
        <p:spPr/>
        <p:txBody>
          <a:bodyPr/>
          <a:lstStyle/>
          <a:p>
            <a:fld id="{0CBACF0C-473E-4F29-9B50-6E1EABFFB8B1}" type="datetimeFigureOut">
              <a:rPr lang="en-US" smtClean="0"/>
              <a:t>1/28/2021</a:t>
            </a:fld>
            <a:endParaRPr lang="en-US"/>
          </a:p>
        </p:txBody>
      </p:sp>
      <p:sp>
        <p:nvSpPr>
          <p:cNvPr id="3" name="Poraštės vietos rezervavimo ženklas 2">
            <a:extLst>
              <a:ext uri="{FF2B5EF4-FFF2-40B4-BE49-F238E27FC236}">
                <a16:creationId xmlns:a16="http://schemas.microsoft.com/office/drawing/2014/main" id="{AB06CF3A-A59E-419F-BE71-750A53BDDBC1}"/>
              </a:ext>
            </a:extLst>
          </p:cNvPr>
          <p:cNvSpPr>
            <a:spLocks noGrp="1"/>
          </p:cNvSpPr>
          <p:nvPr>
            <p:ph type="ftr" sz="quarter" idx="11"/>
          </p:nvPr>
        </p:nvSpPr>
        <p:spPr/>
        <p:txBody>
          <a:bodyPr/>
          <a:lstStyle/>
          <a:p>
            <a:endParaRPr lang="en-US"/>
          </a:p>
        </p:txBody>
      </p:sp>
      <p:sp>
        <p:nvSpPr>
          <p:cNvPr id="4" name="Skaidrės numerio vietos rezervavimo ženklas 3">
            <a:extLst>
              <a:ext uri="{FF2B5EF4-FFF2-40B4-BE49-F238E27FC236}">
                <a16:creationId xmlns:a16="http://schemas.microsoft.com/office/drawing/2014/main" id="{97749B7E-4140-4AC5-A151-20DD06F7243F}"/>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163546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A86BA14-BEC3-43A6-85F5-AE29EBE855F3}"/>
              </a:ext>
            </a:extLst>
          </p:cNvPr>
          <p:cNvSpPr>
            <a:spLocks noGrp="1"/>
          </p:cNvSpPr>
          <p:nvPr>
            <p:ph type="title"/>
          </p:nvPr>
        </p:nvSpPr>
        <p:spPr>
          <a:xfrm>
            <a:off x="839788" y="457200"/>
            <a:ext cx="3932237" cy="1600200"/>
          </a:xfrm>
        </p:spPr>
        <p:txBody>
          <a:bodyPr anchor="b"/>
          <a:lstStyle>
            <a:lvl1pPr>
              <a:defRPr sz="3200"/>
            </a:lvl1p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C5A8A0DC-34E8-4CE2-803F-538F374BC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Teksto vietos rezervavimo ženklas 3">
            <a:extLst>
              <a:ext uri="{FF2B5EF4-FFF2-40B4-BE49-F238E27FC236}">
                <a16:creationId xmlns:a16="http://schemas.microsoft.com/office/drawing/2014/main" id="{0AF99B49-371E-4B26-AA05-27EA075D3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os vietos rezervavimo ženklas 4">
            <a:extLst>
              <a:ext uri="{FF2B5EF4-FFF2-40B4-BE49-F238E27FC236}">
                <a16:creationId xmlns:a16="http://schemas.microsoft.com/office/drawing/2014/main" id="{CD73F949-5252-492C-85FF-9C87003BDF9B}"/>
              </a:ext>
            </a:extLst>
          </p:cNvPr>
          <p:cNvSpPr>
            <a:spLocks noGrp="1"/>
          </p:cNvSpPr>
          <p:nvPr>
            <p:ph type="dt" sz="half" idx="10"/>
          </p:nvPr>
        </p:nvSpPr>
        <p:spPr/>
        <p:txBody>
          <a:bodyPr/>
          <a:lstStyle/>
          <a:p>
            <a:fld id="{0CBACF0C-473E-4F29-9B50-6E1EABFFB8B1}" type="datetimeFigureOut">
              <a:rPr lang="en-US" smtClean="0"/>
              <a:t>1/28/2021</a:t>
            </a:fld>
            <a:endParaRPr lang="en-US"/>
          </a:p>
        </p:txBody>
      </p:sp>
      <p:sp>
        <p:nvSpPr>
          <p:cNvPr id="6" name="Poraštės vietos rezervavimo ženklas 5">
            <a:extLst>
              <a:ext uri="{FF2B5EF4-FFF2-40B4-BE49-F238E27FC236}">
                <a16:creationId xmlns:a16="http://schemas.microsoft.com/office/drawing/2014/main" id="{3EF6DEC6-2D0E-422D-AD39-E41F08D2C1A9}"/>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F23C55AA-FE41-4A36-AF90-6A84B86FFDAE}"/>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133419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178D7A9-8310-447E-9F09-187EEA7CFFFE}"/>
              </a:ext>
            </a:extLst>
          </p:cNvPr>
          <p:cNvSpPr>
            <a:spLocks noGrp="1"/>
          </p:cNvSpPr>
          <p:nvPr>
            <p:ph type="title"/>
          </p:nvPr>
        </p:nvSpPr>
        <p:spPr>
          <a:xfrm>
            <a:off x="839788" y="457200"/>
            <a:ext cx="3932237" cy="1600200"/>
          </a:xfrm>
        </p:spPr>
        <p:txBody>
          <a:bodyPr anchor="b"/>
          <a:lstStyle>
            <a:lvl1pPr>
              <a:defRPr sz="3200"/>
            </a:lvl1pPr>
          </a:lstStyle>
          <a:p>
            <a:r>
              <a:rPr lang="lt-LT"/>
              <a:t>Spustelėję redaguokite stilių</a:t>
            </a:r>
            <a:endParaRPr lang="en-US"/>
          </a:p>
        </p:txBody>
      </p:sp>
      <p:sp>
        <p:nvSpPr>
          <p:cNvPr id="3" name="Paveikslėlio vietos rezervavimo ženklas 2">
            <a:extLst>
              <a:ext uri="{FF2B5EF4-FFF2-40B4-BE49-F238E27FC236}">
                <a16:creationId xmlns:a16="http://schemas.microsoft.com/office/drawing/2014/main" id="{8D96A077-3F67-4374-B434-33F4E0CD90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ksto vietos rezervavimo ženklas 3">
            <a:extLst>
              <a:ext uri="{FF2B5EF4-FFF2-40B4-BE49-F238E27FC236}">
                <a16:creationId xmlns:a16="http://schemas.microsoft.com/office/drawing/2014/main" id="{5AF15389-FA65-464F-8047-E0CDABB49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os vietos rezervavimo ženklas 4">
            <a:extLst>
              <a:ext uri="{FF2B5EF4-FFF2-40B4-BE49-F238E27FC236}">
                <a16:creationId xmlns:a16="http://schemas.microsoft.com/office/drawing/2014/main" id="{228BF4AE-BB9F-40B6-BF3C-026F9214431C}"/>
              </a:ext>
            </a:extLst>
          </p:cNvPr>
          <p:cNvSpPr>
            <a:spLocks noGrp="1"/>
          </p:cNvSpPr>
          <p:nvPr>
            <p:ph type="dt" sz="half" idx="10"/>
          </p:nvPr>
        </p:nvSpPr>
        <p:spPr/>
        <p:txBody>
          <a:bodyPr/>
          <a:lstStyle/>
          <a:p>
            <a:fld id="{0CBACF0C-473E-4F29-9B50-6E1EABFFB8B1}" type="datetimeFigureOut">
              <a:rPr lang="en-US" smtClean="0"/>
              <a:t>1/28/2021</a:t>
            </a:fld>
            <a:endParaRPr lang="en-US"/>
          </a:p>
        </p:txBody>
      </p:sp>
      <p:sp>
        <p:nvSpPr>
          <p:cNvPr id="6" name="Poraštės vietos rezervavimo ženklas 5">
            <a:extLst>
              <a:ext uri="{FF2B5EF4-FFF2-40B4-BE49-F238E27FC236}">
                <a16:creationId xmlns:a16="http://schemas.microsoft.com/office/drawing/2014/main" id="{81BF67FC-DB9C-4BA4-B25D-51ECA9C52B70}"/>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AAAF7C6F-ECB0-46BA-9DA3-B2BF679B14ED}"/>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81622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17000" b="-17000"/>
          </a:stretch>
        </a:blipFill>
        <a:effectLst/>
      </p:bgPr>
    </p:bg>
    <p:spTree>
      <p:nvGrpSpPr>
        <p:cNvPr id="1" name=""/>
        <p:cNvGrpSpPr/>
        <p:nvPr/>
      </p:nvGrpSpPr>
      <p:grpSpPr>
        <a:xfrm>
          <a:off x="0" y="0"/>
          <a:ext cx="0" cy="0"/>
          <a:chOff x="0" y="0"/>
          <a:chExt cx="0" cy="0"/>
        </a:xfrm>
      </p:grpSpPr>
      <p:sp>
        <p:nvSpPr>
          <p:cNvPr id="2" name="Pavadinimo vietos rezervavimo ženklas 1">
            <a:extLst>
              <a:ext uri="{FF2B5EF4-FFF2-40B4-BE49-F238E27FC236}">
                <a16:creationId xmlns:a16="http://schemas.microsoft.com/office/drawing/2014/main" id="{8BC20C0A-1A95-4729-91DD-603226E8C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5653DBB9-4EBC-4633-B1CD-89E5B8505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5F278535-FA13-42AE-9A9C-123EAFC8E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ACF0C-473E-4F29-9B50-6E1EABFFB8B1}" type="datetimeFigureOut">
              <a:rPr lang="en-US" smtClean="0"/>
              <a:t>1/28/2021</a:t>
            </a:fld>
            <a:endParaRPr lang="en-US"/>
          </a:p>
        </p:txBody>
      </p:sp>
      <p:sp>
        <p:nvSpPr>
          <p:cNvPr id="5" name="Poraštės vietos rezervavimo ženklas 4">
            <a:extLst>
              <a:ext uri="{FF2B5EF4-FFF2-40B4-BE49-F238E27FC236}">
                <a16:creationId xmlns:a16="http://schemas.microsoft.com/office/drawing/2014/main" id="{73CEFD7D-E655-456C-B5D6-0140FD249B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kaidrės numerio vietos rezervavimo ženklas 5">
            <a:extLst>
              <a:ext uri="{FF2B5EF4-FFF2-40B4-BE49-F238E27FC236}">
                <a16:creationId xmlns:a16="http://schemas.microsoft.com/office/drawing/2014/main" id="{541C1B40-16C3-436A-B27A-32F5E3509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F5E4E-CA93-422C-B106-5EA3DD1B74C7}" type="slidenum">
              <a:rPr lang="en-US" smtClean="0"/>
              <a:t>‹#›</a:t>
            </a:fld>
            <a:endParaRPr lang="en-US"/>
          </a:p>
        </p:txBody>
      </p:sp>
    </p:spTree>
    <p:extLst>
      <p:ext uri="{BB962C8B-B14F-4D97-AF65-F5344CB8AC3E}">
        <p14:creationId xmlns:p14="http://schemas.microsoft.com/office/powerpoint/2010/main" val="702132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1906579-51B4-4B29-BFEA-EC2B21B414EB}"/>
              </a:ext>
            </a:extLst>
          </p:cNvPr>
          <p:cNvSpPr>
            <a:spLocks noGrp="1"/>
          </p:cNvSpPr>
          <p:nvPr>
            <p:ph type="ctrTitle"/>
          </p:nvPr>
        </p:nvSpPr>
        <p:spPr>
          <a:xfrm>
            <a:off x="1524000" y="2556588"/>
            <a:ext cx="9144000" cy="1744824"/>
          </a:xfrm>
        </p:spPr>
        <p:txBody>
          <a:bodyPr>
            <a:normAutofit fontScale="90000"/>
          </a:bodyPr>
          <a:lstStyle/>
          <a:p>
            <a:r>
              <a:rPr lang="lt-LT" b="1" cap="all" dirty="0" err="1">
                <a:effectLst>
                  <a:outerShdw blurRad="38100" dist="38100" dir="2700000" algn="tl">
                    <a:srgbClr val="000000">
                      <a:alpha val="43137"/>
                    </a:srgbClr>
                  </a:outerShdw>
                </a:effectLst>
                <a:latin typeface="Times New Roman" panose="02020603050405020304" pitchFamily="18" charset="0"/>
              </a:rPr>
              <a:t>Smart</a:t>
            </a:r>
            <a:r>
              <a:rPr lang="lt-LT" b="1" cap="all" dirty="0">
                <a:effectLst>
                  <a:outerShdw blurRad="38100" dist="38100" dir="2700000" algn="tl">
                    <a:srgbClr val="000000">
                      <a:alpha val="43137"/>
                    </a:srgbClr>
                  </a:outerShdw>
                </a:effectLst>
                <a:latin typeface="Times New Roman" panose="02020603050405020304" pitchFamily="18" charset="0"/>
              </a:rPr>
              <a:t> </a:t>
            </a:r>
            <a:r>
              <a:rPr lang="lt-LT" b="1" cap="all" dirty="0" err="1">
                <a:effectLst>
                  <a:outerShdw blurRad="38100" dist="38100" dir="2700000" algn="tl">
                    <a:srgbClr val="000000">
                      <a:alpha val="43137"/>
                    </a:srgbClr>
                  </a:outerShdw>
                </a:effectLst>
                <a:latin typeface="Times New Roman" panose="02020603050405020304" pitchFamily="18" charset="0"/>
              </a:rPr>
              <a:t>devices</a:t>
            </a:r>
            <a:r>
              <a:rPr lang="lt-LT" b="1" cap="all" dirty="0">
                <a:effectLst>
                  <a:outerShdw blurRad="38100" dist="38100" dir="2700000" algn="tl">
                    <a:srgbClr val="000000">
                      <a:alpha val="43137"/>
                    </a:srgbClr>
                  </a:outerShdw>
                </a:effectLst>
                <a:latin typeface="Times New Roman" panose="02020603050405020304" pitchFamily="18" charset="0"/>
              </a:rPr>
              <a:t> </a:t>
            </a:r>
            <a:r>
              <a:rPr lang="lt-LT" b="1" cap="all" dirty="0" err="1">
                <a:effectLst>
                  <a:outerShdw blurRad="38100" dist="38100" dir="2700000" algn="tl">
                    <a:srgbClr val="000000">
                      <a:alpha val="43137"/>
                    </a:srgbClr>
                  </a:outerShdw>
                </a:effectLst>
                <a:latin typeface="Times New Roman" panose="02020603050405020304" pitchFamily="18" charset="0"/>
              </a:rPr>
              <a:t>sensors</a:t>
            </a:r>
            <a:r>
              <a:rPr lang="lt-LT" b="1" cap="all" dirty="0">
                <a:effectLst>
                  <a:outerShdw blurRad="38100" dist="38100" dir="2700000" algn="tl">
                    <a:srgbClr val="000000">
                      <a:alpha val="43137"/>
                    </a:srgbClr>
                  </a:outerShdw>
                </a:effectLst>
                <a:latin typeface="Times New Roman" panose="02020603050405020304" pitchFamily="18" charset="0"/>
              </a:rPr>
              <a:t> </a:t>
            </a:r>
            <a:r>
              <a:rPr lang="lt-LT" b="1" cap="all" dirty="0" err="1">
                <a:effectLst>
                  <a:outerShdw blurRad="38100" dist="38100" dir="2700000" algn="tl">
                    <a:srgbClr val="000000">
                      <a:alpha val="43137"/>
                    </a:srgbClr>
                  </a:outerShdw>
                </a:effectLst>
                <a:latin typeface="Times New Roman" panose="02020603050405020304" pitchFamily="18" charset="0"/>
              </a:rPr>
              <a:t>programming</a:t>
            </a:r>
            <a:endParaRPr lang="en-US" b="1" cap="all" dirty="0">
              <a:effectLst>
                <a:outerShdw blurRad="38100" dist="38100" dir="2700000" algn="tl">
                  <a:srgbClr val="000000">
                    <a:alpha val="43137"/>
                  </a:srgbClr>
                </a:outerShdw>
              </a:effectLst>
              <a:latin typeface="Times New Roman" panose="02020603050405020304" pitchFamily="18" charset="0"/>
            </a:endParaRPr>
          </a:p>
        </p:txBody>
      </p:sp>
      <p:sp>
        <p:nvSpPr>
          <p:cNvPr id="3" name="Antrinis pavadinimas 2">
            <a:extLst>
              <a:ext uri="{FF2B5EF4-FFF2-40B4-BE49-F238E27FC236}">
                <a16:creationId xmlns:a16="http://schemas.microsoft.com/office/drawing/2014/main" id="{3028C9FD-149D-4EF5-95DD-31600BAFC7FA}"/>
              </a:ext>
            </a:extLst>
          </p:cNvPr>
          <p:cNvSpPr>
            <a:spLocks noGrp="1"/>
          </p:cNvSpPr>
          <p:nvPr>
            <p:ph type="subTitle" idx="1"/>
          </p:nvPr>
        </p:nvSpPr>
        <p:spPr>
          <a:xfrm>
            <a:off x="0" y="6354147"/>
            <a:ext cx="12192000" cy="503852"/>
          </a:xfrm>
        </p:spPr>
        <p:txBody>
          <a:bodyPr/>
          <a:lstStyle/>
          <a:p>
            <a:pPr algn="l"/>
            <a:r>
              <a:rPr lang="lt-LT" dirty="0">
                <a:latin typeface="Times New Roman" panose="02020603050405020304" pitchFamily="18" charset="0"/>
                <a:cs typeface="Times New Roman" panose="02020603050405020304" pitchFamily="18" charset="0"/>
              </a:rPr>
              <a:t>Asistentas : Simonas Česnauskas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97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34118E4-DCD6-4519-B4C0-D9E994BFE94F}"/>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FET -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Field</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Effect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2807A3D8-6C8C-426D-A8EA-EF9E78ED0A27}"/>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field effect transistor consists of 3 contacts, Gate (G), Source (S) and Drain (D). Unlike bipolar transistors, FETs are voltage controlled devices. The voltage connected to the Gate contact controls the current flow from the Source to the Drain contact of the transistor. Field effect transistors have very high input impedances, ranging from a few megaohms (MΩ) to much, much higher values.</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Due to this high input resistance, very low currents flow through them. (According to the law of ohm, the current is inversely affected by the value of the circuit resistance. If the resistance is high, the current is very low.) Thus, both types of FET draw very little current from the circuit power supply</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9760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B6A4BCF-1242-4E9A-BB27-D8E5E6A661C9}"/>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FET -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Field</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Effect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a:t>
            </a:r>
            <a:endParaRPr lang="lt-LT" sz="4500" dirty="0"/>
          </a:p>
        </p:txBody>
      </p:sp>
      <p:sp>
        <p:nvSpPr>
          <p:cNvPr id="3" name="Turinio vietos rezervavimo ženklas 2">
            <a:extLst>
              <a:ext uri="{FF2B5EF4-FFF2-40B4-BE49-F238E27FC236}">
                <a16:creationId xmlns:a16="http://schemas.microsoft.com/office/drawing/2014/main" id="{77252D26-1E20-4B96-A3B3-77A44E8EB450}"/>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Thus, this is ideal because they do not interfere with the original circuit batteries to which they are connected. They do not overload the power supply. The disadvantage of FETs is that they do not provide the same amplification that could be obtained from bipolar transistors</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Bipolar transistors are similar at the time they are designed with higher gain, although on the other hand FETs are better at times when they are designed with lower load, and are easier to manufacture. There are two main types of field effect transistors: JFET and MOSFET. JFET and MOSFET are very similar, but the MOSFET input resistance values are even higher than JFET. This creates even less load on the circuit</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902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4A3D9CF-D176-4C2C-991A-B3DE6AB0BE3D}"/>
              </a:ext>
            </a:extLst>
          </p:cNvPr>
          <p:cNvSpPr>
            <a:spLocks noGrp="1"/>
          </p:cNvSpPr>
          <p:nvPr>
            <p:ph type="title"/>
          </p:nvPr>
        </p:nvSpPr>
        <p:spPr/>
        <p:txBody>
          <a:bodyPr>
            <a:normAutofit/>
          </a:bodyPr>
          <a:lstStyle/>
          <a:p>
            <a:pPr algn="ctr"/>
            <a:r>
              <a:rPr lang="lt-LT" sz="45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JFET – </a:t>
            </a:r>
            <a:r>
              <a:rPr lang="lt-LT" sz="4500" b="1" i="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Junction</a:t>
            </a:r>
            <a:r>
              <a:rPr lang="lt-LT" sz="45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i="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Field</a:t>
            </a:r>
            <a:r>
              <a:rPr lang="lt-LT" sz="45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i="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Effect</a:t>
            </a:r>
            <a:r>
              <a:rPr lang="lt-LT" sz="45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i="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a:t>
            </a:r>
            <a:endParaRPr lang="lt-LT" sz="4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97B743F6-0FDE-435A-BB35-CBA0357EF8CD}"/>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It is a voltage controlled device and does not use any current to connect it. When voltage is connected between the Gate and Source terminals, it controls the current flow between the Source and Drain contacts of the JFET transistor.</a:t>
            </a:r>
            <a:endParaRPr lang="lt-LT"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JUGFET or JFET has no PN connectors, but is replaced by a narrow portion of a high-resistance semiconductor material that forms an N- or P-type silicon “channel” through which most carriers could flow with two electrical connectors at both ends, commonly referred to as the Drain and Gate</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5955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6621DE2-DCAA-43DD-9222-FCBD5FE9EC9B}"/>
              </a:ext>
            </a:extLst>
          </p:cNvPr>
          <p:cNvSpPr>
            <a:spLocks noGrp="1"/>
          </p:cNvSpPr>
          <p:nvPr>
            <p:ph type="title"/>
          </p:nvPr>
        </p:nvSpPr>
        <p:spPr/>
        <p:txBody>
          <a:bodyPr>
            <a:normAutofit/>
          </a:bodyPr>
          <a:lstStyle/>
          <a:p>
            <a:pPr algn="ctr"/>
            <a:r>
              <a:rPr lang="lt-LT" sz="45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JFET – </a:t>
            </a:r>
            <a:r>
              <a:rPr lang="lt-LT" sz="4500" b="1" i="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Junction</a:t>
            </a:r>
            <a:r>
              <a:rPr lang="lt-LT" sz="45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i="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Field</a:t>
            </a:r>
            <a:r>
              <a:rPr lang="lt-LT" sz="45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i="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Effect</a:t>
            </a:r>
            <a:r>
              <a:rPr lang="lt-LT" sz="45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i="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a:t>
            </a:r>
            <a:endParaRPr lang="lt-LT" sz="4500" dirty="0"/>
          </a:p>
        </p:txBody>
      </p:sp>
      <p:sp>
        <p:nvSpPr>
          <p:cNvPr id="3" name="Turinio vietos rezervavimo ženklas 2">
            <a:extLst>
              <a:ext uri="{FF2B5EF4-FFF2-40B4-BE49-F238E27FC236}">
                <a16:creationId xmlns:a16="http://schemas.microsoft.com/office/drawing/2014/main" id="{1020742C-4502-4AB8-8DCB-BA445E49858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There are two basic configurations of a junction field effect transistor: an N-channel JFET and a P-channel JFET. The N-channel JFET channel is supplemented with donor impurities, which means that the current flow through the channel is negative (which can also be understood from the name of the N-channel) in the form of electrons. These transistors are available in both P and N channel types.</a:t>
            </a:r>
            <a:endParaRPr lang="lt-L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45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028C213F-D12C-4DBE-B46D-3DDD6871AF36}"/>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channel</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JFET</a:t>
            </a:r>
          </a:p>
        </p:txBody>
      </p:sp>
      <p:pic>
        <p:nvPicPr>
          <p:cNvPr id="4" name="Turinio vietos rezervavimo ženklas 3">
            <a:extLst>
              <a:ext uri="{FF2B5EF4-FFF2-40B4-BE49-F238E27FC236}">
                <a16:creationId xmlns:a16="http://schemas.microsoft.com/office/drawing/2014/main" id="{E4C60821-BA9E-4D5C-9908-32FABC0507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460" y="1573695"/>
            <a:ext cx="9259080" cy="4708986"/>
          </a:xfrm>
          <a:prstGeom prst="roundRect">
            <a:avLst/>
          </a:prstGeom>
        </p:spPr>
      </p:pic>
    </p:spTree>
    <p:extLst>
      <p:ext uri="{BB962C8B-B14F-4D97-AF65-F5344CB8AC3E}">
        <p14:creationId xmlns:p14="http://schemas.microsoft.com/office/powerpoint/2010/main" val="3719531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FF70016-6348-4E6F-8AD2-634D23698AFA}"/>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channel</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JFET</a:t>
            </a:r>
          </a:p>
        </p:txBody>
      </p:sp>
      <p:pic>
        <p:nvPicPr>
          <p:cNvPr id="4" name="Paveikslėlis 3">
            <a:extLst>
              <a:ext uri="{FF2B5EF4-FFF2-40B4-BE49-F238E27FC236}">
                <a16:creationId xmlns:a16="http://schemas.microsoft.com/office/drawing/2014/main" id="{2D1263F3-F961-40F2-863A-A3BA0AF4D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080" y="1840978"/>
            <a:ext cx="8941840" cy="4547644"/>
          </a:xfrm>
          <a:prstGeom prst="roundRect">
            <a:avLst/>
          </a:prstGeom>
        </p:spPr>
      </p:pic>
    </p:spTree>
    <p:extLst>
      <p:ext uri="{BB962C8B-B14F-4D97-AF65-F5344CB8AC3E}">
        <p14:creationId xmlns:p14="http://schemas.microsoft.com/office/powerpoint/2010/main" val="2548517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1581E4A-C341-42EB-B894-7FA28C093828}"/>
              </a:ext>
            </a:extLst>
          </p:cNvPr>
          <p:cNvSpPr>
            <a:spLocks noGrp="1"/>
          </p:cNvSpPr>
          <p:nvPr>
            <p:ph type="title"/>
          </p:nvPr>
        </p:nvSpPr>
        <p:spPr/>
        <p:txBody>
          <a:bodyPr>
            <a:no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MOSFET –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Metal</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Oxide</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Semiconductor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Field</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Effect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540D3F64-B4F5-4902-806E-10483AD9951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is the most commonly used type among all types of transistors. As the name suggests, it has a metal Drain clamp. This transistor has four terminals (contacts) such as Source, Drain, Gate and Substrate or Body</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MOSFETs are most commonly used in low power circuits, especially in the design of chips. These transistors are of two types, such as depletion and enhancement. In addition, these types are further subdivided into P and N channel types</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9926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918B3A1-0F19-42D4-B919-E3AC68957A97}"/>
              </a:ext>
            </a:extLst>
          </p:cNvPr>
          <p:cNvSpPr>
            <a:spLocks noGrp="1"/>
          </p:cNvSpPr>
          <p:nvPr>
            <p:ph type="title"/>
          </p:nvPr>
        </p:nvSpPr>
        <p:spPr/>
        <p:txBody>
          <a:bodyPr>
            <a:normAutofit/>
          </a:bodyPr>
          <a:lstStyle/>
          <a:p>
            <a:pPr algn="ctr"/>
            <a:r>
              <a:rPr lang="lt-LT" sz="45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45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channel</a:t>
            </a:r>
            <a:r>
              <a:rPr lang="lt-LT" sz="45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MOSFET</a:t>
            </a:r>
            <a:endParaRPr lang="lt-LT" sz="4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Turinio vietos rezervavimo ženklas 3">
            <a:extLst>
              <a:ext uri="{FF2B5EF4-FFF2-40B4-BE49-F238E27FC236}">
                <a16:creationId xmlns:a16="http://schemas.microsoft.com/office/drawing/2014/main" id="{DD09E40A-A592-4A6E-8C6C-DD21BEC133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075" y="1847461"/>
            <a:ext cx="11011850" cy="4307666"/>
          </a:xfrm>
          <a:prstGeom prst="roundRect">
            <a:avLst/>
          </a:prstGeom>
        </p:spPr>
      </p:pic>
    </p:spTree>
    <p:extLst>
      <p:ext uri="{BB962C8B-B14F-4D97-AF65-F5344CB8AC3E}">
        <p14:creationId xmlns:p14="http://schemas.microsoft.com/office/powerpoint/2010/main" val="1442279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FA53B56-BDCC-4ACB-911B-E1ADE1D779DE}"/>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channel</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MOSFET</a:t>
            </a:r>
          </a:p>
        </p:txBody>
      </p:sp>
      <p:pic>
        <p:nvPicPr>
          <p:cNvPr id="5" name="Turinio vietos rezervavimo ženklas 4" descr="Paveikslėlis, kuriame yra žinutė, laikrodis&#10;&#10;Automatiškai sugeneruotas aprašymas">
            <a:extLst>
              <a:ext uri="{FF2B5EF4-FFF2-40B4-BE49-F238E27FC236}">
                <a16:creationId xmlns:a16="http://schemas.microsoft.com/office/drawing/2014/main" id="{AB990005-5E7B-4158-8441-7B6F88289C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365" y="1828800"/>
            <a:ext cx="11011270" cy="4344988"/>
          </a:xfrm>
          <a:prstGeom prst="roundRect">
            <a:avLst/>
          </a:prstGeom>
        </p:spPr>
      </p:pic>
    </p:spTree>
    <p:extLst>
      <p:ext uri="{BB962C8B-B14F-4D97-AF65-F5344CB8AC3E}">
        <p14:creationId xmlns:p14="http://schemas.microsoft.com/office/powerpoint/2010/main" val="1443910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E4123ECC-A1D5-44FF-A116-8A1E44179348}"/>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Diodes are electronic components that act as a non-return valve, meaning they allow current to flow in one direction. These diodes are made of semiconductor materials such as germanium, silicon and selenium. The operation of a diode can be classified in two ways, if it conducts current, then it is directed forward, otherwise it is inverted</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Different types of diodes have different voltage requirements. Silicon diodes require a voltage of 0.7v, and germanium - 0.3v. In a silicon diode, a dark band indicates the cathode terminal and the other terminal is the anode. Diodes are commonly used as reverse connection protection and short-term protection. There are many types of diodes, but the most relevant ones will be listed below</a:t>
            </a:r>
            <a:r>
              <a:rPr lang="lt-LT" dirty="0">
                <a:latin typeface="Times New Roman" panose="02020603050405020304" pitchFamily="18" charset="0"/>
                <a:cs typeface="Times New Roman" panose="02020603050405020304" pitchFamily="18" charset="0"/>
              </a:rPr>
              <a:t>.</a:t>
            </a:r>
          </a:p>
        </p:txBody>
      </p:sp>
      <p:sp>
        <p:nvSpPr>
          <p:cNvPr id="7" name="Pavadinimas 6">
            <a:extLst>
              <a:ext uri="{FF2B5EF4-FFF2-40B4-BE49-F238E27FC236}">
                <a16:creationId xmlns:a16="http://schemas.microsoft.com/office/drawing/2014/main" id="{59496569-1F92-41F0-BA06-4706F22BEC28}"/>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Diodes</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their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87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CD249370-8241-4D99-BC46-9ADBF822EAF4}"/>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 transistor is a semiconductor device commonly used to amplify electronic signals or as an electrically operated switch to direct signals. A transistor is a fundamental part of computers and other modern electronic devices. Invented back in 1948.</a:t>
            </a:r>
            <a:endParaRPr lang="lt-LT" dirty="0">
              <a:latin typeface="Times New Roman" panose="02020603050405020304" pitchFamily="18" charset="0"/>
              <a:cs typeface="Times New Roman" panose="02020603050405020304" pitchFamily="18" charset="0"/>
            </a:endParaRPr>
          </a:p>
        </p:txBody>
      </p:sp>
      <p:sp>
        <p:nvSpPr>
          <p:cNvPr id="7" name="Pavadinimas 6">
            <a:extLst>
              <a:ext uri="{FF2B5EF4-FFF2-40B4-BE49-F238E27FC236}">
                <a16:creationId xmlns:a16="http://schemas.microsoft.com/office/drawing/2014/main" id="{09255376-B974-4416-82D2-4C07D0911552}"/>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Transistors and their types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866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F224E19-A0D0-4EC5-8B85-DB91D8AE0518}"/>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LED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diodes</a:t>
            </a:r>
            <a:endParaRPr lang="lt-LT" sz="4500" dirty="0"/>
          </a:p>
        </p:txBody>
      </p:sp>
      <p:sp>
        <p:nvSpPr>
          <p:cNvPr id="3" name="Turinio vietos rezervavimo ženklas 2">
            <a:extLst>
              <a:ext uri="{FF2B5EF4-FFF2-40B4-BE49-F238E27FC236}">
                <a16:creationId xmlns:a16="http://schemas.microsoft.com/office/drawing/2014/main" id="{6E8EEAAC-7AB8-4341-83E5-DF246715AC1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These diodes convert electricity into light energy. They undergo an electroluminescent process in which holes and electrons are recombined to produce energy in the form of light.</a:t>
            </a:r>
            <a:endParaRPr lang="lt-LT" dirty="0">
              <a:latin typeface="Times New Roman" panose="02020603050405020304" pitchFamily="18" charset="0"/>
              <a:cs typeface="Times New Roman" panose="02020603050405020304" pitchFamily="18" charset="0"/>
            </a:endParaRPr>
          </a:p>
        </p:txBody>
      </p:sp>
      <p:pic>
        <p:nvPicPr>
          <p:cNvPr id="7" name="Paveikslėlis 6">
            <a:extLst>
              <a:ext uri="{FF2B5EF4-FFF2-40B4-BE49-F238E27FC236}">
                <a16:creationId xmlns:a16="http://schemas.microsoft.com/office/drawing/2014/main" id="{2FC284D3-600E-4EB8-8B00-748BA45B3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592" y="3429000"/>
            <a:ext cx="1480457" cy="3249603"/>
          </a:xfrm>
          <a:prstGeom prst="rect">
            <a:avLst/>
          </a:prstGeom>
        </p:spPr>
      </p:pic>
    </p:spTree>
    <p:extLst>
      <p:ext uri="{BB962C8B-B14F-4D97-AF65-F5344CB8AC3E}">
        <p14:creationId xmlns:p14="http://schemas.microsoft.com/office/powerpoint/2010/main" val="2808088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8B6AE3D-CC11-437D-B111-9D93E7BF4A39}"/>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Zenre</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dio</a:t>
            </a: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225E22AA-F695-4357-9D6C-ADEF27054605}"/>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It is a passive element operating on the principle of </a:t>
            </a:r>
            <a:r>
              <a:rPr lang="en-US" dirty="0" err="1">
                <a:latin typeface="Times New Roman" panose="02020603050405020304" pitchFamily="18" charset="0"/>
                <a:cs typeface="Times New Roman" panose="02020603050405020304" pitchFamily="18" charset="0"/>
              </a:rPr>
              <a:t>zener</a:t>
            </a:r>
            <a:r>
              <a:rPr lang="en-US" dirty="0">
                <a:latin typeface="Times New Roman" panose="02020603050405020304" pitchFamily="18" charset="0"/>
                <a:cs typeface="Times New Roman" panose="02020603050405020304" pitchFamily="18" charset="0"/>
              </a:rPr>
              <a:t> decomposition. It is similar to a conventional diode that passes voltage directly through itself in one direction. However, the </a:t>
            </a:r>
            <a:r>
              <a:rPr lang="en-US" dirty="0" err="1">
                <a:latin typeface="Times New Roman" panose="02020603050405020304" pitchFamily="18" charset="0"/>
                <a:cs typeface="Times New Roman" panose="02020603050405020304" pitchFamily="18" charset="0"/>
              </a:rPr>
              <a:t>zener</a:t>
            </a:r>
            <a:r>
              <a:rPr lang="en-US" dirty="0">
                <a:latin typeface="Times New Roman" panose="02020603050405020304" pitchFamily="18" charset="0"/>
                <a:cs typeface="Times New Roman" panose="02020603050405020304" pitchFamily="18" charset="0"/>
              </a:rPr>
              <a:t> diode also conducts current in the reverse direction when the applied voltage reaches a critical point. It is designed to prevent voltage spikes that can severely damage other components. It acts as a voltage regulator.</a:t>
            </a:r>
            <a:endParaRPr lang="lt-LT"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495288C6-9EA4-4760-B501-0DBBE8A73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0" y="4272156"/>
            <a:ext cx="2857500" cy="2409825"/>
          </a:xfrm>
          <a:prstGeom prst="roundRect">
            <a:avLst/>
          </a:prstGeom>
        </p:spPr>
      </p:pic>
    </p:spTree>
    <p:extLst>
      <p:ext uri="{BB962C8B-B14F-4D97-AF65-F5344CB8AC3E}">
        <p14:creationId xmlns:p14="http://schemas.microsoft.com/office/powerpoint/2010/main" val="4006364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5DA58D1-EC7A-405C-AAEF-6CCF0FF65B41}"/>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Signal diodes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FF29B85E-F5F2-4EFC-9B73-1110C31BDAA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It is a small device with disproportionate characteristics and is most commonly used in high frequency and very low current devices such as radios or televisions. To protect the diode from contamination, it is enveloped in glass, which is why it is also called a glass passivated diode, which is widely used as 1N4148</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appearance of the signal diode is very small compared to the power diode. To indicate the cathode terminal, one edge is marked in black or red. The signal diode is most efficient when working in high frequency circuits</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53664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97096D3-43A1-4BAD-B905-45D4772D9C90}"/>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Signal diodes</a:t>
            </a:r>
            <a:endParaRPr lang="lt-LT" sz="4500" dirty="0"/>
          </a:p>
        </p:txBody>
      </p:sp>
      <p:pic>
        <p:nvPicPr>
          <p:cNvPr id="7" name="Paveikslėlis 6" descr="Paveikslėlis, kuriame yra įrankis, plaktukas&#10;&#10;Automatiškai sugeneruotas aprašymas">
            <a:extLst>
              <a:ext uri="{FF2B5EF4-FFF2-40B4-BE49-F238E27FC236}">
                <a16:creationId xmlns:a16="http://schemas.microsoft.com/office/drawing/2014/main" id="{8AE01B79-C4FE-40AA-A216-638033060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204" y="1483860"/>
            <a:ext cx="5209592" cy="5209592"/>
          </a:xfrm>
          <a:prstGeom prst="roundRect">
            <a:avLst/>
          </a:prstGeom>
        </p:spPr>
      </p:pic>
    </p:spTree>
    <p:extLst>
      <p:ext uri="{BB962C8B-B14F-4D97-AF65-F5344CB8AC3E}">
        <p14:creationId xmlns:p14="http://schemas.microsoft.com/office/powerpoint/2010/main" val="2803622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AB10704-F428-4066-A5DC-00978626B3BD}"/>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diod</a:t>
            </a: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8BE193CD-9123-4153-B37F-F460DEE8066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These diodes have a large PN connector layer. Thus, the transformation of alternating current into direct voltage is common in their use. It also increases the power transmitted and the resistance to reverse transmission (puncture). Such signals will also interfere with the functional operating point. As a result, it is not suitable for use in high-frequency devices.</a:t>
            </a:r>
            <a:endParaRPr lang="lt-LT" dirty="0">
              <a:latin typeface="Times New Roman" panose="02020603050405020304" pitchFamily="18" charset="0"/>
              <a:cs typeface="Times New Roman" panose="02020603050405020304" pitchFamily="18" charset="0"/>
            </a:endParaRPr>
          </a:p>
        </p:txBody>
      </p:sp>
      <p:pic>
        <p:nvPicPr>
          <p:cNvPr id="5" name="Paveikslėlis 4" descr="Paveikslėlis, kuriame yra įrankis, kosmetika&#10;&#10;Automatiškai sugeneruotas aprašymas">
            <a:extLst>
              <a:ext uri="{FF2B5EF4-FFF2-40B4-BE49-F238E27FC236}">
                <a16:creationId xmlns:a16="http://schemas.microsoft.com/office/drawing/2014/main" id="{9DD68BF6-EA68-4B28-89B5-CA1F431C4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2932" y="4085251"/>
            <a:ext cx="2586135" cy="2586135"/>
          </a:xfrm>
          <a:prstGeom prst="roundRect">
            <a:avLst/>
          </a:prstGeom>
        </p:spPr>
      </p:pic>
    </p:spTree>
    <p:extLst>
      <p:ext uri="{BB962C8B-B14F-4D97-AF65-F5344CB8AC3E}">
        <p14:creationId xmlns:p14="http://schemas.microsoft.com/office/powerpoint/2010/main" val="1477553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78C6F7D-6530-43B2-8088-D34A081A8AE3}"/>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Coils</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their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6E50C02B-1ADB-4276-8636-42E6B40DA8B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 coil, a choke, or a reactor, is a passive electrical component of two terminals that, like a capacitor, stores energy in a magnetic field when an electric current flows through it. The coil usually consists of an insulated wire wound into a coil which has a core around which it is wound.</a:t>
            </a:r>
            <a:endParaRPr lang="lt-LT" dirty="0">
              <a:latin typeface="Times New Roman" panose="02020603050405020304" pitchFamily="18" charset="0"/>
              <a:cs typeface="Times New Roman" panose="02020603050405020304" pitchFamily="18" charset="0"/>
            </a:endParaRPr>
          </a:p>
        </p:txBody>
      </p:sp>
      <p:pic>
        <p:nvPicPr>
          <p:cNvPr id="5" name="Paveikslėlis 4" descr="Paveikslėlis, kuriame yra metalo dirbiniai&#10;&#10;Automatiškai sugeneruotas aprašymas">
            <a:extLst>
              <a:ext uri="{FF2B5EF4-FFF2-40B4-BE49-F238E27FC236}">
                <a16:creationId xmlns:a16="http://schemas.microsoft.com/office/drawing/2014/main" id="{8D37E2B5-8438-4F9A-A060-D9687BE14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836" y="4262705"/>
            <a:ext cx="2647560" cy="2167156"/>
          </a:xfrm>
          <a:prstGeom prst="roundRect">
            <a:avLst/>
          </a:prstGeom>
        </p:spPr>
      </p:pic>
      <p:pic>
        <p:nvPicPr>
          <p:cNvPr id="7" name="Paveikslėlis 6">
            <a:extLst>
              <a:ext uri="{FF2B5EF4-FFF2-40B4-BE49-F238E27FC236}">
                <a16:creationId xmlns:a16="http://schemas.microsoft.com/office/drawing/2014/main" id="{C83818A4-13A5-4EAA-9F7B-47C358AC1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338" y="4586474"/>
            <a:ext cx="3291763" cy="1843387"/>
          </a:xfrm>
          <a:prstGeom prst="roundRect">
            <a:avLst/>
          </a:prstGeom>
        </p:spPr>
      </p:pic>
    </p:spTree>
    <p:extLst>
      <p:ext uri="{BB962C8B-B14F-4D97-AF65-F5344CB8AC3E}">
        <p14:creationId xmlns:p14="http://schemas.microsoft.com/office/powerpoint/2010/main" val="3607675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075B3F0-8293-4F47-A00F-90DBF88A9F50}"/>
              </a:ext>
            </a:extLst>
          </p:cNvPr>
          <p:cNvSpPr>
            <a:spLocks noGrp="1"/>
          </p:cNvSpPr>
          <p:nvPr>
            <p:ph type="title"/>
          </p:nvPr>
        </p:nvSpPr>
        <p:spPr/>
        <p:txBody>
          <a:bodyPr/>
          <a:lstStyle/>
          <a:p>
            <a:pPr algn="ct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Air</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core</a:t>
            </a:r>
            <a:r>
              <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coils</a:t>
            </a:r>
            <a:endParaRPr lang="lt-LT"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4384826C-4F87-4181-9D07-B14DF2885608}"/>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Ceramic core coils are also called "Air core coils". Ceramics is the most commonly used material for making coil cores. The coefficient of thermal expansion of ceramics is very low, so even at different operating temperatures, the inductance of the coil is stable. Because the ceramic does not have magnetic properties, the inductance of the coil does not increase due to the permeability of the core material</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main purpose of this core is to give the shape of a coil. In some cases, the core will also provide a structure to hold the terminals. The main advantage of these inductors is very low core loss, high quality factor. They are mainly used in high frequency devices where low inductance values are required</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9322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F993CA2-F13A-4D92-B8A1-48CF799B8294}"/>
              </a:ext>
            </a:extLst>
          </p:cNvPr>
          <p:cNvSpPr>
            <a:spLocks noGrp="1"/>
          </p:cNvSpPr>
          <p:nvPr>
            <p:ph type="title"/>
          </p:nvPr>
        </p:nvSpPr>
        <p:spPr/>
        <p:txBody>
          <a:bodyPr>
            <a:normAutofit/>
          </a:bodyPr>
          <a:lstStyle/>
          <a:p>
            <a:pPr algn="ctr"/>
            <a:r>
              <a:rPr lang="lt-LT" sz="4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Air</a:t>
            </a:r>
            <a:r>
              <a:rPr lang="lt-LT"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core</a:t>
            </a:r>
            <a:r>
              <a:rPr lang="lt-LT"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coils</a:t>
            </a:r>
            <a:endParaRPr lang="lt-LT" sz="4500" dirty="0"/>
          </a:p>
        </p:txBody>
      </p:sp>
      <p:pic>
        <p:nvPicPr>
          <p:cNvPr id="5" name="Paveikslėlis 4" descr="Paveikslėlis, kuriame yra žinutė, vidinis&#10;&#10;Automatiškai sugeneruotas aprašymas">
            <a:extLst>
              <a:ext uri="{FF2B5EF4-FFF2-40B4-BE49-F238E27FC236}">
                <a16:creationId xmlns:a16="http://schemas.microsoft.com/office/drawing/2014/main" id="{A8A09B78-9717-42EF-9F6B-5EB4F609E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63" y="4173023"/>
            <a:ext cx="7215674" cy="2402818"/>
          </a:xfrm>
          <a:prstGeom prst="roundRect">
            <a:avLst/>
          </a:prstGeom>
        </p:spPr>
      </p:pic>
      <p:pic>
        <p:nvPicPr>
          <p:cNvPr id="7" name="Paveikslėlis 6" descr="Paveikslėlis, kuriame yra spyruoklė&#10;&#10;Automatiškai sugeneruotas aprašymas">
            <a:extLst>
              <a:ext uri="{FF2B5EF4-FFF2-40B4-BE49-F238E27FC236}">
                <a16:creationId xmlns:a16="http://schemas.microsoft.com/office/drawing/2014/main" id="{7D052AC4-FFBC-4137-88B1-0660A455E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038" y="1495137"/>
            <a:ext cx="2699924" cy="2537929"/>
          </a:xfrm>
          <a:prstGeom prst="roundRect">
            <a:avLst/>
          </a:prstGeom>
        </p:spPr>
      </p:pic>
    </p:spTree>
    <p:extLst>
      <p:ext uri="{BB962C8B-B14F-4D97-AF65-F5344CB8AC3E}">
        <p14:creationId xmlns:p14="http://schemas.microsoft.com/office/powerpoint/2010/main" val="3934358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1D18A30-55A6-4BBD-8A91-B3BCC121DB42}"/>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Iron</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core</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coils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709B69B4-5AA5-4BED-B85D-8F4DB3BF4FF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situations where small inductors are required, iron core inductors are the best choice. These inductors have high power and high inductance value, but are limited by high frequency capacities. Most are used in audio equipment. Compared to other inductors, their applicability is very limited.</a:t>
            </a:r>
            <a:endParaRPr lang="lt-LT"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3F128E81-63DF-431F-9243-FC6075B7F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7781" y="4145695"/>
            <a:ext cx="2596438" cy="2347180"/>
          </a:xfrm>
          <a:prstGeom prst="roundRect">
            <a:avLst/>
          </a:prstGeom>
        </p:spPr>
      </p:pic>
    </p:spTree>
    <p:extLst>
      <p:ext uri="{BB962C8B-B14F-4D97-AF65-F5344CB8AC3E}">
        <p14:creationId xmlns:p14="http://schemas.microsoft.com/office/powerpoint/2010/main" val="4215697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EEF5416-E925-446D-8B25-9513EB417B88}"/>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Ferrite</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core</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coils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DD8E4579-2772-4399-B759-1C9D5FA9AD33}"/>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There are mainly two types of ferrite cores, these are soft and hard ferrite cores. Ferrite is classified according to the ability of a magnetic field to demagnetize it from a state of full saturation to zero.</a:t>
            </a:r>
            <a:endParaRPr lang="lt-L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80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ačiakampis: įstriži suapvalinti kampai 3">
            <a:extLst>
              <a:ext uri="{FF2B5EF4-FFF2-40B4-BE49-F238E27FC236}">
                <a16:creationId xmlns:a16="http://schemas.microsoft.com/office/drawing/2014/main" id="{E8E05FB7-BB3A-4CC3-85C5-7957F909A38E}"/>
              </a:ext>
            </a:extLst>
          </p:cNvPr>
          <p:cNvSpPr/>
          <p:nvPr/>
        </p:nvSpPr>
        <p:spPr>
          <a:xfrm>
            <a:off x="4649111" y="573150"/>
            <a:ext cx="2509328" cy="611459"/>
          </a:xfrm>
          <a:prstGeom prst="round2DiagRect">
            <a:avLst>
              <a:gd name="adj1" fmla="val 16667"/>
              <a:gd name="adj2" fmla="val 0"/>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Transistors types</a:t>
            </a:r>
            <a:endParaRPr lang="lt-LT" b="1" dirty="0">
              <a:latin typeface="Times New Roman" panose="02020603050405020304" pitchFamily="18" charset="0"/>
              <a:cs typeface="Times New Roman" panose="02020603050405020304" pitchFamily="18" charset="0"/>
            </a:endParaRPr>
          </a:p>
        </p:txBody>
      </p:sp>
      <p:sp>
        <p:nvSpPr>
          <p:cNvPr id="14" name="Stačiakampis: įstriži suapvalinti kampai 13">
            <a:extLst>
              <a:ext uri="{FF2B5EF4-FFF2-40B4-BE49-F238E27FC236}">
                <a16:creationId xmlns:a16="http://schemas.microsoft.com/office/drawing/2014/main" id="{D96922AB-BB0E-4177-884F-DDD6EE8DEC84}"/>
              </a:ext>
            </a:extLst>
          </p:cNvPr>
          <p:cNvSpPr/>
          <p:nvPr/>
        </p:nvSpPr>
        <p:spPr>
          <a:xfrm>
            <a:off x="685366" y="1660977"/>
            <a:ext cx="2509328" cy="611459"/>
          </a:xfrm>
          <a:prstGeom prst="round2DiagRect">
            <a:avLst>
              <a:gd name="adj1" fmla="val 16667"/>
              <a:gd name="adj2" fmla="val 0"/>
            </a:avLst>
          </a:prstGeom>
          <a:solidFill>
            <a:schemeClr val="bg1">
              <a:lumMod val="85000"/>
            </a:schemeClr>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lt-LT" b="1" dirty="0">
                <a:latin typeface="Times New Roman" panose="02020603050405020304" pitchFamily="18" charset="0"/>
                <a:cs typeface="Times New Roman" panose="02020603050405020304" pitchFamily="18" charset="0"/>
              </a:rPr>
              <a:t>BJT</a:t>
            </a:r>
          </a:p>
        </p:txBody>
      </p:sp>
      <p:sp>
        <p:nvSpPr>
          <p:cNvPr id="15" name="Stačiakampis: įstriži suapvalinti kampai 14">
            <a:extLst>
              <a:ext uri="{FF2B5EF4-FFF2-40B4-BE49-F238E27FC236}">
                <a16:creationId xmlns:a16="http://schemas.microsoft.com/office/drawing/2014/main" id="{98C069B7-21D6-4B5F-88B2-037FF339C471}"/>
              </a:ext>
            </a:extLst>
          </p:cNvPr>
          <p:cNvSpPr/>
          <p:nvPr/>
        </p:nvSpPr>
        <p:spPr>
          <a:xfrm>
            <a:off x="7158439" y="1660977"/>
            <a:ext cx="2509328" cy="611459"/>
          </a:xfrm>
          <a:prstGeom prst="round2DiagRect">
            <a:avLst>
              <a:gd name="adj1" fmla="val 16667"/>
              <a:gd name="adj2" fmla="val 0"/>
            </a:avLst>
          </a:prstGeom>
          <a:solidFill>
            <a:schemeClr val="bg1">
              <a:lumMod val="8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lt-LT" b="1" dirty="0">
                <a:latin typeface="Times New Roman" panose="02020603050405020304" pitchFamily="18" charset="0"/>
                <a:cs typeface="Times New Roman" panose="02020603050405020304" pitchFamily="18" charset="0"/>
              </a:rPr>
              <a:t>FET</a:t>
            </a:r>
          </a:p>
        </p:txBody>
      </p:sp>
      <p:grpSp>
        <p:nvGrpSpPr>
          <p:cNvPr id="36" name="Grupė 35">
            <a:extLst>
              <a:ext uri="{FF2B5EF4-FFF2-40B4-BE49-F238E27FC236}">
                <a16:creationId xmlns:a16="http://schemas.microsoft.com/office/drawing/2014/main" id="{0AB6476F-FF50-4B0B-90DA-3E70CD870946}"/>
              </a:ext>
            </a:extLst>
          </p:cNvPr>
          <p:cNvGrpSpPr/>
          <p:nvPr/>
        </p:nvGrpSpPr>
        <p:grpSpPr>
          <a:xfrm>
            <a:off x="5566748" y="3104795"/>
            <a:ext cx="5692708" cy="611461"/>
            <a:chOff x="4421156" y="4112903"/>
            <a:chExt cx="5542382" cy="595314"/>
          </a:xfrm>
        </p:grpSpPr>
        <p:sp>
          <p:nvSpPr>
            <p:cNvPr id="17" name="Stačiakampis: įstriži suapvalinti kampai 16">
              <a:extLst>
                <a:ext uri="{FF2B5EF4-FFF2-40B4-BE49-F238E27FC236}">
                  <a16:creationId xmlns:a16="http://schemas.microsoft.com/office/drawing/2014/main" id="{5FB75B0A-0666-49BA-9295-1577C098E14B}"/>
                </a:ext>
              </a:extLst>
            </p:cNvPr>
            <p:cNvSpPr/>
            <p:nvPr/>
          </p:nvSpPr>
          <p:spPr>
            <a:xfrm>
              <a:off x="4421156" y="4112903"/>
              <a:ext cx="1245638" cy="595314"/>
            </a:xfrm>
            <a:prstGeom prst="round2DiagRect">
              <a:avLst>
                <a:gd name="adj1" fmla="val 16667"/>
                <a:gd name="adj2" fmla="val 0"/>
              </a:avLst>
            </a:prstGeom>
            <a:solidFill>
              <a:schemeClr val="bg1">
                <a:lumMod val="8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lt-LT" b="1" dirty="0">
                  <a:latin typeface="Times New Roman" panose="02020603050405020304" pitchFamily="18" charset="0"/>
                  <a:cs typeface="Times New Roman" panose="02020603050405020304" pitchFamily="18" charset="0"/>
                </a:rPr>
                <a:t>JFET</a:t>
              </a:r>
            </a:p>
          </p:txBody>
        </p:sp>
        <p:sp>
          <p:nvSpPr>
            <p:cNvPr id="19" name="Stačiakampis: įstriži suapvalinti kampai 18">
              <a:extLst>
                <a:ext uri="{FF2B5EF4-FFF2-40B4-BE49-F238E27FC236}">
                  <a16:creationId xmlns:a16="http://schemas.microsoft.com/office/drawing/2014/main" id="{D67E3EA0-3F15-4AC1-8A99-1C5219923A4D}"/>
                </a:ext>
              </a:extLst>
            </p:cNvPr>
            <p:cNvSpPr/>
            <p:nvPr/>
          </p:nvSpPr>
          <p:spPr>
            <a:xfrm>
              <a:off x="8717900" y="4112903"/>
              <a:ext cx="1245638" cy="595314"/>
            </a:xfrm>
            <a:prstGeom prst="round2DiagRect">
              <a:avLst>
                <a:gd name="adj1" fmla="val 16667"/>
                <a:gd name="adj2" fmla="val 0"/>
              </a:avLst>
            </a:prstGeom>
            <a:solidFill>
              <a:schemeClr val="bg1">
                <a:lumMod val="8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lt-LT" b="1" dirty="0">
                  <a:latin typeface="Times New Roman" panose="02020603050405020304" pitchFamily="18" charset="0"/>
                  <a:cs typeface="Times New Roman" panose="02020603050405020304" pitchFamily="18" charset="0"/>
                </a:rPr>
                <a:t>MOSFET</a:t>
              </a:r>
            </a:p>
          </p:txBody>
        </p:sp>
      </p:grpSp>
      <p:grpSp>
        <p:nvGrpSpPr>
          <p:cNvPr id="33" name="Grupė 32">
            <a:extLst>
              <a:ext uri="{FF2B5EF4-FFF2-40B4-BE49-F238E27FC236}">
                <a16:creationId xmlns:a16="http://schemas.microsoft.com/office/drawing/2014/main" id="{DFB107B8-BF72-44A8-BCE5-20C754998F20}"/>
              </a:ext>
            </a:extLst>
          </p:cNvPr>
          <p:cNvGrpSpPr/>
          <p:nvPr/>
        </p:nvGrpSpPr>
        <p:grpSpPr>
          <a:xfrm>
            <a:off x="9244485" y="4178219"/>
            <a:ext cx="2750518" cy="611461"/>
            <a:chOff x="9434024" y="6074226"/>
            <a:chExt cx="2677886" cy="595314"/>
          </a:xfrm>
        </p:grpSpPr>
        <p:sp>
          <p:nvSpPr>
            <p:cNvPr id="23" name="Stačiakampis: įstriži suapvalinti kampai 22">
              <a:extLst>
                <a:ext uri="{FF2B5EF4-FFF2-40B4-BE49-F238E27FC236}">
                  <a16:creationId xmlns:a16="http://schemas.microsoft.com/office/drawing/2014/main" id="{33BF6B6E-B0B1-4D9D-A74F-6EEB9CFEC863}"/>
                </a:ext>
              </a:extLst>
            </p:cNvPr>
            <p:cNvSpPr/>
            <p:nvPr/>
          </p:nvSpPr>
          <p:spPr>
            <a:xfrm>
              <a:off x="10866272" y="6074226"/>
              <a:ext cx="1245638" cy="595314"/>
            </a:xfrm>
            <a:prstGeom prst="round2DiagRect">
              <a:avLst>
                <a:gd name="adj1" fmla="val 16667"/>
                <a:gd name="adj2" fmla="val 0"/>
              </a:avLst>
            </a:prstGeom>
            <a:solidFill>
              <a:schemeClr val="bg1">
                <a:lumMod val="8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lt-LT" b="1" dirty="0">
                  <a:latin typeface="Times New Roman" panose="02020603050405020304" pitchFamily="18" charset="0"/>
                  <a:cs typeface="Times New Roman" panose="02020603050405020304" pitchFamily="18" charset="0"/>
                </a:rPr>
                <a:t>P-</a:t>
              </a:r>
              <a:r>
                <a:rPr lang="lt-LT" b="1" dirty="0" err="1">
                  <a:latin typeface="Times New Roman" panose="02020603050405020304" pitchFamily="18" charset="0"/>
                  <a:cs typeface="Times New Roman" panose="02020603050405020304" pitchFamily="18" charset="0"/>
                </a:rPr>
                <a:t>channel</a:t>
              </a:r>
              <a:endParaRPr lang="lt-LT" b="1" dirty="0">
                <a:latin typeface="Times New Roman" panose="02020603050405020304" pitchFamily="18" charset="0"/>
                <a:cs typeface="Times New Roman" panose="02020603050405020304" pitchFamily="18" charset="0"/>
              </a:endParaRPr>
            </a:p>
          </p:txBody>
        </p:sp>
        <p:sp>
          <p:nvSpPr>
            <p:cNvPr id="26" name="Stačiakampis: įstriži suapvalinti kampai 25">
              <a:extLst>
                <a:ext uri="{FF2B5EF4-FFF2-40B4-BE49-F238E27FC236}">
                  <a16:creationId xmlns:a16="http://schemas.microsoft.com/office/drawing/2014/main" id="{BD2ECF53-3A4B-4112-ABFB-2C55E6CC460C}"/>
                </a:ext>
              </a:extLst>
            </p:cNvPr>
            <p:cNvSpPr/>
            <p:nvPr/>
          </p:nvSpPr>
          <p:spPr>
            <a:xfrm>
              <a:off x="9434024" y="6074226"/>
              <a:ext cx="1245638" cy="595314"/>
            </a:xfrm>
            <a:prstGeom prst="round2DiagRect">
              <a:avLst>
                <a:gd name="adj1" fmla="val 16667"/>
                <a:gd name="adj2" fmla="val 0"/>
              </a:avLst>
            </a:prstGeom>
            <a:solidFill>
              <a:schemeClr val="bg1">
                <a:lumMod val="8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lt-LT" b="1" dirty="0">
                  <a:latin typeface="Times New Roman" panose="02020603050405020304" pitchFamily="18" charset="0"/>
                  <a:cs typeface="Times New Roman" panose="02020603050405020304" pitchFamily="18" charset="0"/>
                </a:rPr>
                <a:t>N-</a:t>
              </a:r>
              <a:r>
                <a:rPr lang="lt-LT" b="1" dirty="0" err="1">
                  <a:latin typeface="Times New Roman" panose="02020603050405020304" pitchFamily="18" charset="0"/>
                  <a:cs typeface="Times New Roman" panose="02020603050405020304" pitchFamily="18" charset="0"/>
                </a:rPr>
                <a:t>channel</a:t>
              </a:r>
              <a:endParaRPr lang="lt-LT" b="1" dirty="0">
                <a:latin typeface="Times New Roman" panose="02020603050405020304" pitchFamily="18" charset="0"/>
                <a:cs typeface="Times New Roman" panose="02020603050405020304" pitchFamily="18" charset="0"/>
              </a:endParaRPr>
            </a:p>
          </p:txBody>
        </p:sp>
      </p:grpSp>
      <p:grpSp>
        <p:nvGrpSpPr>
          <p:cNvPr id="31" name="Grupė 30">
            <a:extLst>
              <a:ext uri="{FF2B5EF4-FFF2-40B4-BE49-F238E27FC236}">
                <a16:creationId xmlns:a16="http://schemas.microsoft.com/office/drawing/2014/main" id="{AA4A48D5-7C07-4B5C-B213-56F382D1E8A7}"/>
              </a:ext>
            </a:extLst>
          </p:cNvPr>
          <p:cNvGrpSpPr/>
          <p:nvPr/>
        </p:nvGrpSpPr>
        <p:grpSpPr>
          <a:xfrm>
            <a:off x="4831200" y="4178219"/>
            <a:ext cx="2750518" cy="611461"/>
            <a:chOff x="3705032" y="6114317"/>
            <a:chExt cx="2677886" cy="595314"/>
          </a:xfrm>
        </p:grpSpPr>
        <p:sp>
          <p:nvSpPr>
            <p:cNvPr id="29" name="Stačiakampis: įstriži suapvalinti kampai 28">
              <a:extLst>
                <a:ext uri="{FF2B5EF4-FFF2-40B4-BE49-F238E27FC236}">
                  <a16:creationId xmlns:a16="http://schemas.microsoft.com/office/drawing/2014/main" id="{BF4CC287-2FA0-43D3-BB97-537B7FA84562}"/>
                </a:ext>
              </a:extLst>
            </p:cNvPr>
            <p:cNvSpPr/>
            <p:nvPr/>
          </p:nvSpPr>
          <p:spPr>
            <a:xfrm>
              <a:off x="5137280" y="6114317"/>
              <a:ext cx="1245638" cy="595314"/>
            </a:xfrm>
            <a:prstGeom prst="round2DiagRect">
              <a:avLst>
                <a:gd name="adj1" fmla="val 16667"/>
                <a:gd name="adj2" fmla="val 0"/>
              </a:avLst>
            </a:prstGeom>
            <a:solidFill>
              <a:schemeClr val="bg1">
                <a:lumMod val="8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lt-LT" b="1" dirty="0">
                  <a:latin typeface="Times New Roman" panose="02020603050405020304" pitchFamily="18" charset="0"/>
                  <a:cs typeface="Times New Roman" panose="02020603050405020304" pitchFamily="18" charset="0"/>
                </a:rPr>
                <a:t>P-</a:t>
              </a:r>
              <a:r>
                <a:rPr lang="lt-LT" b="1" dirty="0" err="1">
                  <a:latin typeface="Times New Roman" panose="02020603050405020304" pitchFamily="18" charset="0"/>
                  <a:cs typeface="Times New Roman" panose="02020603050405020304" pitchFamily="18" charset="0"/>
                </a:rPr>
                <a:t>channel</a:t>
              </a:r>
              <a:endParaRPr lang="lt-LT" b="1" dirty="0">
                <a:latin typeface="Times New Roman" panose="02020603050405020304" pitchFamily="18" charset="0"/>
                <a:cs typeface="Times New Roman" panose="02020603050405020304" pitchFamily="18" charset="0"/>
              </a:endParaRPr>
            </a:p>
          </p:txBody>
        </p:sp>
        <p:sp>
          <p:nvSpPr>
            <p:cNvPr id="30" name="Stačiakampis: įstriži suapvalinti kampai 29">
              <a:extLst>
                <a:ext uri="{FF2B5EF4-FFF2-40B4-BE49-F238E27FC236}">
                  <a16:creationId xmlns:a16="http://schemas.microsoft.com/office/drawing/2014/main" id="{7986159F-04B1-473E-95B4-3D1A0F19A9E7}"/>
                </a:ext>
              </a:extLst>
            </p:cNvPr>
            <p:cNvSpPr/>
            <p:nvPr/>
          </p:nvSpPr>
          <p:spPr>
            <a:xfrm>
              <a:off x="3705032" y="6114317"/>
              <a:ext cx="1245638" cy="595314"/>
            </a:xfrm>
            <a:prstGeom prst="round2DiagRect">
              <a:avLst>
                <a:gd name="adj1" fmla="val 16667"/>
                <a:gd name="adj2" fmla="val 0"/>
              </a:avLst>
            </a:prstGeom>
            <a:solidFill>
              <a:schemeClr val="bg1">
                <a:lumMod val="8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lt-LT" b="1" dirty="0">
                  <a:latin typeface="Times New Roman" panose="02020603050405020304" pitchFamily="18" charset="0"/>
                  <a:cs typeface="Times New Roman" panose="02020603050405020304" pitchFamily="18" charset="0"/>
                </a:rPr>
                <a:t>N-</a:t>
              </a:r>
              <a:r>
                <a:rPr lang="lt-LT" b="1" dirty="0" err="1">
                  <a:latin typeface="Times New Roman" panose="02020603050405020304" pitchFamily="18" charset="0"/>
                  <a:cs typeface="Times New Roman" panose="02020603050405020304" pitchFamily="18" charset="0"/>
                </a:rPr>
                <a:t>channel</a:t>
              </a:r>
              <a:endParaRPr lang="lt-LT" b="1" dirty="0">
                <a:latin typeface="Times New Roman" panose="02020603050405020304" pitchFamily="18" charset="0"/>
                <a:cs typeface="Times New Roman" panose="02020603050405020304" pitchFamily="18" charset="0"/>
              </a:endParaRPr>
            </a:p>
          </p:txBody>
        </p:sp>
      </p:grpSp>
      <p:grpSp>
        <p:nvGrpSpPr>
          <p:cNvPr id="38" name="Grupė 37">
            <a:extLst>
              <a:ext uri="{FF2B5EF4-FFF2-40B4-BE49-F238E27FC236}">
                <a16:creationId xmlns:a16="http://schemas.microsoft.com/office/drawing/2014/main" id="{957D3B75-9732-4C83-82F9-34DA4BE044EB}"/>
              </a:ext>
            </a:extLst>
          </p:cNvPr>
          <p:cNvGrpSpPr/>
          <p:nvPr/>
        </p:nvGrpSpPr>
        <p:grpSpPr>
          <a:xfrm>
            <a:off x="206276" y="3104793"/>
            <a:ext cx="3486065" cy="611461"/>
            <a:chOff x="516295" y="4112903"/>
            <a:chExt cx="3394010" cy="595314"/>
          </a:xfrm>
        </p:grpSpPr>
        <p:sp>
          <p:nvSpPr>
            <p:cNvPr id="16" name="Stačiakampis: įstriži suapvalinti kampai 15">
              <a:extLst>
                <a:ext uri="{FF2B5EF4-FFF2-40B4-BE49-F238E27FC236}">
                  <a16:creationId xmlns:a16="http://schemas.microsoft.com/office/drawing/2014/main" id="{AD229CE5-8BA6-49B3-BBB1-4926DA30DA7A}"/>
                </a:ext>
              </a:extLst>
            </p:cNvPr>
            <p:cNvSpPr/>
            <p:nvPr/>
          </p:nvSpPr>
          <p:spPr>
            <a:xfrm>
              <a:off x="516295" y="4112903"/>
              <a:ext cx="1245638" cy="595314"/>
            </a:xfrm>
            <a:prstGeom prst="round2DiagRect">
              <a:avLst>
                <a:gd name="adj1" fmla="val 16667"/>
                <a:gd name="adj2" fmla="val 0"/>
              </a:avLst>
            </a:prstGeom>
            <a:solidFill>
              <a:schemeClr val="bg1">
                <a:lumMod val="85000"/>
              </a:schemeClr>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lt-LT" b="1" dirty="0">
                  <a:latin typeface="Times New Roman" panose="02020603050405020304" pitchFamily="18" charset="0"/>
                  <a:cs typeface="Times New Roman" panose="02020603050405020304" pitchFamily="18" charset="0"/>
                </a:rPr>
                <a:t>NPN</a:t>
              </a:r>
            </a:p>
          </p:txBody>
        </p:sp>
        <p:sp>
          <p:nvSpPr>
            <p:cNvPr id="37" name="Stačiakampis: įstriži suapvalinti kampai 36">
              <a:extLst>
                <a:ext uri="{FF2B5EF4-FFF2-40B4-BE49-F238E27FC236}">
                  <a16:creationId xmlns:a16="http://schemas.microsoft.com/office/drawing/2014/main" id="{46B0E999-D578-42DB-B59C-4374891189BA}"/>
                </a:ext>
              </a:extLst>
            </p:cNvPr>
            <p:cNvSpPr/>
            <p:nvPr/>
          </p:nvSpPr>
          <p:spPr>
            <a:xfrm>
              <a:off x="2664667" y="4112903"/>
              <a:ext cx="1245638" cy="595314"/>
            </a:xfrm>
            <a:prstGeom prst="round2DiagRect">
              <a:avLst>
                <a:gd name="adj1" fmla="val 16667"/>
                <a:gd name="adj2" fmla="val 0"/>
              </a:avLst>
            </a:prstGeom>
            <a:solidFill>
              <a:schemeClr val="bg1">
                <a:lumMod val="85000"/>
              </a:schemeClr>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lt-LT" b="1" dirty="0">
                  <a:latin typeface="Times New Roman" panose="02020603050405020304" pitchFamily="18" charset="0"/>
                  <a:cs typeface="Times New Roman" panose="02020603050405020304" pitchFamily="18" charset="0"/>
                </a:rPr>
                <a:t>PNP</a:t>
              </a:r>
            </a:p>
          </p:txBody>
        </p:sp>
      </p:grpSp>
      <p:cxnSp>
        <p:nvCxnSpPr>
          <p:cNvPr id="45" name="Jungtis: alkūninė 44">
            <a:extLst>
              <a:ext uri="{FF2B5EF4-FFF2-40B4-BE49-F238E27FC236}">
                <a16:creationId xmlns:a16="http://schemas.microsoft.com/office/drawing/2014/main" id="{E6D7B9F1-7EB7-4617-B60B-28235142EFBC}"/>
              </a:ext>
            </a:extLst>
          </p:cNvPr>
          <p:cNvCxnSpPr>
            <a:cxnSpLocks/>
            <a:stCxn id="4" idx="2"/>
            <a:endCxn id="14" idx="3"/>
          </p:cNvCxnSpPr>
          <p:nvPr/>
        </p:nvCxnSpPr>
        <p:spPr>
          <a:xfrm rot="10800000" flipV="1">
            <a:off x="1940031" y="878879"/>
            <a:ext cx="2709081" cy="782097"/>
          </a:xfrm>
          <a:prstGeom prst="bentConnector2">
            <a:avLst/>
          </a:prstGeom>
          <a:ln w="57150">
            <a:solidFill>
              <a:schemeClr val="accent4"/>
            </a:solidFill>
            <a:tailEnd type="triangle"/>
          </a:ln>
        </p:spPr>
        <p:style>
          <a:lnRef idx="1">
            <a:schemeClr val="dk1"/>
          </a:lnRef>
          <a:fillRef idx="0">
            <a:schemeClr val="dk1"/>
          </a:fillRef>
          <a:effectRef idx="0">
            <a:schemeClr val="dk1"/>
          </a:effectRef>
          <a:fontRef idx="minor">
            <a:schemeClr val="tx1"/>
          </a:fontRef>
        </p:style>
      </p:cxnSp>
      <p:cxnSp>
        <p:nvCxnSpPr>
          <p:cNvPr id="48" name="Jungtis: alkūninė 47">
            <a:extLst>
              <a:ext uri="{FF2B5EF4-FFF2-40B4-BE49-F238E27FC236}">
                <a16:creationId xmlns:a16="http://schemas.microsoft.com/office/drawing/2014/main" id="{296B7A34-FF05-46B1-AE77-DA9BF09A8C32}"/>
              </a:ext>
            </a:extLst>
          </p:cNvPr>
          <p:cNvCxnSpPr>
            <a:cxnSpLocks/>
            <a:stCxn id="4" idx="0"/>
            <a:endCxn id="15" idx="3"/>
          </p:cNvCxnSpPr>
          <p:nvPr/>
        </p:nvCxnSpPr>
        <p:spPr>
          <a:xfrm>
            <a:off x="7158439" y="878880"/>
            <a:ext cx="1254664" cy="782097"/>
          </a:xfrm>
          <a:prstGeom prst="bent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51" name="Jungtis: alkūninė 50">
            <a:extLst>
              <a:ext uri="{FF2B5EF4-FFF2-40B4-BE49-F238E27FC236}">
                <a16:creationId xmlns:a16="http://schemas.microsoft.com/office/drawing/2014/main" id="{824EEDD2-1610-480F-9195-62066E293142}"/>
              </a:ext>
            </a:extLst>
          </p:cNvPr>
          <p:cNvCxnSpPr>
            <a:cxnSpLocks/>
            <a:stCxn id="14" idx="2"/>
            <a:endCxn id="16" idx="3"/>
          </p:cNvCxnSpPr>
          <p:nvPr/>
        </p:nvCxnSpPr>
        <p:spPr>
          <a:xfrm rot="10800000" flipH="1" flipV="1">
            <a:off x="685366" y="1966707"/>
            <a:ext cx="160622" cy="1138086"/>
          </a:xfrm>
          <a:prstGeom prst="bentConnector4">
            <a:avLst>
              <a:gd name="adj1" fmla="val -142322"/>
              <a:gd name="adj2" fmla="val 63432"/>
            </a:avLst>
          </a:prstGeom>
          <a:ln w="57150">
            <a:solidFill>
              <a:schemeClr val="accent4"/>
            </a:solidFill>
            <a:tailEnd type="triangle"/>
          </a:ln>
        </p:spPr>
        <p:style>
          <a:lnRef idx="1">
            <a:schemeClr val="dk1"/>
          </a:lnRef>
          <a:fillRef idx="0">
            <a:schemeClr val="dk1"/>
          </a:fillRef>
          <a:effectRef idx="0">
            <a:schemeClr val="dk1"/>
          </a:effectRef>
          <a:fontRef idx="minor">
            <a:schemeClr val="tx1"/>
          </a:fontRef>
        </p:style>
      </p:cxnSp>
      <p:cxnSp>
        <p:nvCxnSpPr>
          <p:cNvPr id="54" name="Jungtis: alkūninė 53">
            <a:extLst>
              <a:ext uri="{FF2B5EF4-FFF2-40B4-BE49-F238E27FC236}">
                <a16:creationId xmlns:a16="http://schemas.microsoft.com/office/drawing/2014/main" id="{03B5F215-BCFA-40C8-B47F-9352706D360E}"/>
              </a:ext>
            </a:extLst>
          </p:cNvPr>
          <p:cNvCxnSpPr>
            <a:cxnSpLocks/>
            <a:stCxn id="14" idx="0"/>
            <a:endCxn id="37" idx="3"/>
          </p:cNvCxnSpPr>
          <p:nvPr/>
        </p:nvCxnSpPr>
        <p:spPr>
          <a:xfrm flipH="1">
            <a:off x="3052630" y="1966707"/>
            <a:ext cx="142064" cy="1138086"/>
          </a:xfrm>
          <a:prstGeom prst="bentConnector4">
            <a:avLst>
              <a:gd name="adj1" fmla="val -160913"/>
              <a:gd name="adj2" fmla="val 63432"/>
            </a:avLst>
          </a:prstGeom>
          <a:ln w="57150">
            <a:solidFill>
              <a:schemeClr val="accent4"/>
            </a:solidFill>
            <a:tailEnd type="triangle"/>
          </a:ln>
        </p:spPr>
        <p:style>
          <a:lnRef idx="1">
            <a:schemeClr val="dk1"/>
          </a:lnRef>
          <a:fillRef idx="0">
            <a:schemeClr val="dk1"/>
          </a:fillRef>
          <a:effectRef idx="0">
            <a:schemeClr val="dk1"/>
          </a:effectRef>
          <a:fontRef idx="minor">
            <a:schemeClr val="tx1"/>
          </a:fontRef>
        </p:style>
      </p:cxnSp>
      <p:cxnSp>
        <p:nvCxnSpPr>
          <p:cNvPr id="57" name="Jungtis: alkūninė 56">
            <a:extLst>
              <a:ext uri="{FF2B5EF4-FFF2-40B4-BE49-F238E27FC236}">
                <a16:creationId xmlns:a16="http://schemas.microsoft.com/office/drawing/2014/main" id="{79207274-7BC4-45E8-A742-EBBA2C66079D}"/>
              </a:ext>
            </a:extLst>
          </p:cNvPr>
          <p:cNvCxnSpPr>
            <a:cxnSpLocks/>
            <a:stCxn id="15" idx="2"/>
            <a:endCxn id="17" idx="3"/>
          </p:cNvCxnSpPr>
          <p:nvPr/>
        </p:nvCxnSpPr>
        <p:spPr>
          <a:xfrm rot="10800000" flipV="1">
            <a:off x="6206460" y="1966706"/>
            <a:ext cx="951979" cy="1138088"/>
          </a:xfrm>
          <a:prstGeom prst="bent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60" name="Jungtis: alkūninė 59">
            <a:extLst>
              <a:ext uri="{FF2B5EF4-FFF2-40B4-BE49-F238E27FC236}">
                <a16:creationId xmlns:a16="http://schemas.microsoft.com/office/drawing/2014/main" id="{BFD94EF1-07FE-4362-8AF6-915695F51DF2}"/>
              </a:ext>
            </a:extLst>
          </p:cNvPr>
          <p:cNvCxnSpPr>
            <a:cxnSpLocks/>
            <a:stCxn id="15" idx="0"/>
            <a:endCxn id="19" idx="3"/>
          </p:cNvCxnSpPr>
          <p:nvPr/>
        </p:nvCxnSpPr>
        <p:spPr>
          <a:xfrm>
            <a:off x="9667767" y="1966707"/>
            <a:ext cx="951978" cy="1138088"/>
          </a:xfrm>
          <a:prstGeom prst="bent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66" name="Jungtis: alkūninė 65">
            <a:extLst>
              <a:ext uri="{FF2B5EF4-FFF2-40B4-BE49-F238E27FC236}">
                <a16:creationId xmlns:a16="http://schemas.microsoft.com/office/drawing/2014/main" id="{CA797BCB-F474-402D-846B-7AC9D200B20E}"/>
              </a:ext>
            </a:extLst>
          </p:cNvPr>
          <p:cNvCxnSpPr>
            <a:cxnSpLocks/>
            <a:stCxn id="19" idx="2"/>
            <a:endCxn id="26" idx="3"/>
          </p:cNvCxnSpPr>
          <p:nvPr/>
        </p:nvCxnSpPr>
        <p:spPr>
          <a:xfrm rot="10800000" flipV="1">
            <a:off x="9884197" y="3410525"/>
            <a:ext cx="95836" cy="767693"/>
          </a:xfrm>
          <a:prstGeom prst="bent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69" name="Jungtis: alkūninė 68">
            <a:extLst>
              <a:ext uri="{FF2B5EF4-FFF2-40B4-BE49-F238E27FC236}">
                <a16:creationId xmlns:a16="http://schemas.microsoft.com/office/drawing/2014/main" id="{32A63D26-8C34-4A3C-A2E5-7392439792CA}"/>
              </a:ext>
            </a:extLst>
          </p:cNvPr>
          <p:cNvCxnSpPr>
            <a:cxnSpLocks/>
            <a:stCxn id="19" idx="0"/>
            <a:endCxn id="23" idx="3"/>
          </p:cNvCxnSpPr>
          <p:nvPr/>
        </p:nvCxnSpPr>
        <p:spPr>
          <a:xfrm>
            <a:off x="11259456" y="3410526"/>
            <a:ext cx="95836" cy="767693"/>
          </a:xfrm>
          <a:prstGeom prst="bent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85" name="Jungtis: alkūninė 84">
            <a:extLst>
              <a:ext uri="{FF2B5EF4-FFF2-40B4-BE49-F238E27FC236}">
                <a16:creationId xmlns:a16="http://schemas.microsoft.com/office/drawing/2014/main" id="{E2DFCE1F-2616-4081-9227-E3BCF05A61EF}"/>
              </a:ext>
            </a:extLst>
          </p:cNvPr>
          <p:cNvCxnSpPr>
            <a:cxnSpLocks/>
            <a:stCxn id="17" idx="0"/>
            <a:endCxn id="29" idx="3"/>
          </p:cNvCxnSpPr>
          <p:nvPr/>
        </p:nvCxnSpPr>
        <p:spPr>
          <a:xfrm>
            <a:off x="6846171" y="3410526"/>
            <a:ext cx="95836" cy="767693"/>
          </a:xfrm>
          <a:prstGeom prst="bent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88" name="Jungtis: alkūninė 87">
            <a:extLst>
              <a:ext uri="{FF2B5EF4-FFF2-40B4-BE49-F238E27FC236}">
                <a16:creationId xmlns:a16="http://schemas.microsoft.com/office/drawing/2014/main" id="{9E9EB532-1CE3-47AB-A6C3-8D2561F36C89}"/>
              </a:ext>
            </a:extLst>
          </p:cNvPr>
          <p:cNvCxnSpPr>
            <a:cxnSpLocks/>
            <a:stCxn id="17" idx="2"/>
            <a:endCxn id="30" idx="3"/>
          </p:cNvCxnSpPr>
          <p:nvPr/>
        </p:nvCxnSpPr>
        <p:spPr>
          <a:xfrm rot="10800000" flipV="1">
            <a:off x="5470912" y="3410525"/>
            <a:ext cx="95836" cy="767693"/>
          </a:xfrm>
          <a:prstGeom prst="bent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101" name="Tiesioji jungtis 100">
            <a:extLst>
              <a:ext uri="{FF2B5EF4-FFF2-40B4-BE49-F238E27FC236}">
                <a16:creationId xmlns:a16="http://schemas.microsoft.com/office/drawing/2014/main" id="{38B2D9A4-9988-4CDC-A5E8-4A396DE49EC3}"/>
              </a:ext>
            </a:extLst>
          </p:cNvPr>
          <p:cNvCxnSpPr>
            <a:cxnSpLocks/>
          </p:cNvCxnSpPr>
          <p:nvPr/>
        </p:nvCxnSpPr>
        <p:spPr>
          <a:xfrm flipV="1">
            <a:off x="8465375" y="3833529"/>
            <a:ext cx="0" cy="1370590"/>
          </a:xfrm>
          <a:prstGeom prst="line">
            <a:avLst/>
          </a:prstGeom>
          <a:ln w="57150">
            <a:solidFill>
              <a:schemeClr val="dk1">
                <a:alpha val="18000"/>
              </a:schemeClr>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8258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AB7BE0D-88F1-494F-81A5-930E264A5B10}"/>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ferrite</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FCCC7418-99EB-4B52-A70E-00E06C4CCC19}"/>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These materials can change their magnetization polarity without any particular amount of energy required to change the magnetic polarity.</a:t>
            </a:r>
            <a:endParaRPr lang="lt-L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566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91679A3-D6E0-4D7A-82D6-AEB499EC4BB6}"/>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ferrite</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75E7A525-AC55-4C5E-88A2-B4AE5CC43896}"/>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They are also called permanent magnets. Consequently, they will retain the polarity of the magnetization even after removing the magnetic field</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ferrite core inductor will help to improve the performance of the inductor (coil) by increasing the throughput of the coil, which increases the value of the inductance. The level of permeability of the ferrite core used in the coils will depend on the ferrite material. Depending on the ferrite material, this level of permeability ranges from 20 to 15,000. Thus, the inductance is very high in a ferrite core compared to an inductor with an air core</a:t>
            </a:r>
            <a:r>
              <a:rPr lang="lt-LT" dirty="0">
                <a:latin typeface="Times New Roman" panose="02020603050405020304" pitchFamily="18" charset="0"/>
                <a:cs typeface="Times New Roman" panose="02020603050405020304" pitchFamily="18" charset="0"/>
              </a:rPr>
              <a:t>.</a:t>
            </a:r>
          </a:p>
        </p:txBody>
      </p:sp>
      <p:pic>
        <p:nvPicPr>
          <p:cNvPr id="5" name="Paveikslėlis 4" descr="Paveikslėlis, kuriame yra žinutė&#10;&#10;Automatiškai sugeneruotas aprašymas">
            <a:extLst>
              <a:ext uri="{FF2B5EF4-FFF2-40B4-BE49-F238E27FC236}">
                <a16:creationId xmlns:a16="http://schemas.microsoft.com/office/drawing/2014/main" id="{A5E9C414-BBAA-41EA-8C0E-3E40D80C1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294" y="5538996"/>
            <a:ext cx="1120889" cy="1239693"/>
          </a:xfrm>
          <a:prstGeom prst="roundRect">
            <a:avLst/>
          </a:prstGeom>
        </p:spPr>
      </p:pic>
    </p:spTree>
    <p:extLst>
      <p:ext uri="{BB962C8B-B14F-4D97-AF65-F5344CB8AC3E}">
        <p14:creationId xmlns:p14="http://schemas.microsoft.com/office/powerpoint/2010/main" val="3810570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2E11FEC-FE48-4917-8944-48852EAB136D}"/>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Toroids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9CE69CA7-8184-47D2-9ACF-9551787BB175}"/>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wire is wound on a core whose surface is in the shape of a ring or a donut. Typically, the core consists of different materials such as ferrite, iron powder, and the like. This inductor has high efficiency due to its round shape and fast saturation</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Its layout provides minimal magnetic field loss, which helps prevent the magnetic field from intersecting with other devices. It is characterized by high energy transmission efficiency and high inductance values when applied in low frequency circuits. These inductors are mainly used in medical devices, switching regulators, air conditioners, refrigerators, telecommunication and musical instruments, </a:t>
            </a:r>
            <a:r>
              <a:rPr lang="en-US" dirty="0" err="1">
                <a:latin typeface="Times New Roman" panose="02020603050405020304" pitchFamily="18" charset="0"/>
                <a:cs typeface="Times New Roman" panose="02020603050405020304" pitchFamily="18" charset="0"/>
              </a:rPr>
              <a:t>etc</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8483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0BD84DC-CD02-410C-A076-45141F6FD0E8}"/>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Toroids</a:t>
            </a:r>
            <a:endParaRPr lang="lt-LT" sz="4500" dirty="0"/>
          </a:p>
        </p:txBody>
      </p:sp>
      <p:pic>
        <p:nvPicPr>
          <p:cNvPr id="7" name="Paveikslėlis 6" descr="Paveikslėlis, kuriame yra metalo dirbiniai, įranga&#10;&#10;Automatiškai sugeneruotas aprašymas">
            <a:extLst>
              <a:ext uri="{FF2B5EF4-FFF2-40B4-BE49-F238E27FC236}">
                <a16:creationId xmlns:a16="http://schemas.microsoft.com/office/drawing/2014/main" id="{F77E46E3-9DBB-47F2-9E81-B55B6FD25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519" y="1851163"/>
            <a:ext cx="6826962" cy="4866877"/>
          </a:xfrm>
          <a:prstGeom prst="roundRect">
            <a:avLst/>
          </a:prstGeom>
        </p:spPr>
      </p:pic>
    </p:spTree>
    <p:extLst>
      <p:ext uri="{BB962C8B-B14F-4D97-AF65-F5344CB8AC3E}">
        <p14:creationId xmlns:p14="http://schemas.microsoft.com/office/powerpoint/2010/main" val="4131718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0E3346FC-AAA5-4E14-A221-D50E7C12CB84}"/>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 power source is an electrical device that supplies electricity to an electrical load. The main function of a power supply is to convert electricity from the source into a signal with the proper voltage, current, and frequency to power the load. Therefore, power supplies are sometimes referred to as power converters. Some power supplies are separate, separate pieces of equipment, while others are built into the devices they power.</a:t>
            </a:r>
            <a:endParaRPr lang="lt-LT" dirty="0">
              <a:latin typeface="Times New Roman" panose="02020603050405020304" pitchFamily="18" charset="0"/>
              <a:cs typeface="Times New Roman" panose="02020603050405020304" pitchFamily="18" charset="0"/>
            </a:endParaRPr>
          </a:p>
        </p:txBody>
      </p:sp>
      <p:sp>
        <p:nvSpPr>
          <p:cNvPr id="7" name="Pavadinimas 6">
            <a:extLst>
              <a:ext uri="{FF2B5EF4-FFF2-40B4-BE49-F238E27FC236}">
                <a16:creationId xmlns:a16="http://schemas.microsoft.com/office/drawing/2014/main" id="{5A8084E2-93A2-4934-9613-B7DF2D6B78B9}"/>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supplies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aveikslėlis 2">
            <a:extLst>
              <a:ext uri="{FF2B5EF4-FFF2-40B4-BE49-F238E27FC236}">
                <a16:creationId xmlns:a16="http://schemas.microsoft.com/office/drawing/2014/main" id="{C0B25833-AFF0-4EA6-A3AE-1B5CECD1D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64" y="4719614"/>
            <a:ext cx="2887242" cy="2062316"/>
          </a:xfrm>
          <a:prstGeom prst="roundRect">
            <a:avLst/>
          </a:prstGeom>
        </p:spPr>
      </p:pic>
      <p:pic>
        <p:nvPicPr>
          <p:cNvPr id="6" name="Paveikslėlis 5">
            <a:extLst>
              <a:ext uri="{FF2B5EF4-FFF2-40B4-BE49-F238E27FC236}">
                <a16:creationId xmlns:a16="http://schemas.microsoft.com/office/drawing/2014/main" id="{14AC2400-9174-4A40-8B90-0389048D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504" y="4591699"/>
            <a:ext cx="2706432" cy="2186797"/>
          </a:xfrm>
          <a:prstGeom prst="roundRect">
            <a:avLst/>
          </a:prstGeom>
        </p:spPr>
      </p:pic>
    </p:spTree>
    <p:extLst>
      <p:ext uri="{BB962C8B-B14F-4D97-AF65-F5344CB8AC3E}">
        <p14:creationId xmlns:p14="http://schemas.microsoft.com/office/powerpoint/2010/main" val="3955704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urinio vietos rezervavimo ženklas 4">
            <a:extLst>
              <a:ext uri="{FF2B5EF4-FFF2-40B4-BE49-F238E27FC236}">
                <a16:creationId xmlns:a16="http://schemas.microsoft.com/office/drawing/2014/main" id="{61AF9B49-50AC-49B6-9063-D65060E28AA2}"/>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Alternating current (AC) is an exceptional case of regularly alternating current. The current voltage passes through zero, alternately, reaching positive and negative values, determined in a repeatable manner. One complete cycle of value changes is called a period, so that type of current is also called periodic. Its graph is presented in the form of a sinusoid.</a:t>
            </a:r>
            <a:endParaRPr lang="lt-LT" dirty="0">
              <a:latin typeface="Times New Roman" panose="02020603050405020304" pitchFamily="18" charset="0"/>
              <a:cs typeface="Times New Roman" panose="02020603050405020304" pitchFamily="18" charset="0"/>
            </a:endParaRPr>
          </a:p>
        </p:txBody>
      </p:sp>
      <p:sp>
        <p:nvSpPr>
          <p:cNvPr id="7" name="Pavadinimas 6">
            <a:extLst>
              <a:ext uri="{FF2B5EF4-FFF2-40B4-BE49-F238E27FC236}">
                <a16:creationId xmlns:a16="http://schemas.microsoft.com/office/drawing/2014/main" id="{DD0016A6-095C-428F-AB2E-14A3D95D280A}"/>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Alternating</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(AC)</a:t>
            </a:r>
          </a:p>
        </p:txBody>
      </p:sp>
      <p:pic>
        <p:nvPicPr>
          <p:cNvPr id="3" name="Paveikslėlis 2">
            <a:extLst>
              <a:ext uri="{FF2B5EF4-FFF2-40B4-BE49-F238E27FC236}">
                <a16:creationId xmlns:a16="http://schemas.microsoft.com/office/drawing/2014/main" id="{B1105750-E216-400B-9FC9-618C7FB692AB}"/>
              </a:ext>
            </a:extLst>
          </p:cNvPr>
          <p:cNvPicPr>
            <a:picLocks noChangeAspect="1"/>
          </p:cNvPicPr>
          <p:nvPr/>
        </p:nvPicPr>
        <p:blipFill>
          <a:blip r:embed="rId2"/>
          <a:stretch>
            <a:fillRect/>
          </a:stretch>
        </p:blipFill>
        <p:spPr>
          <a:xfrm>
            <a:off x="4691743" y="4566193"/>
            <a:ext cx="2808514" cy="1553407"/>
          </a:xfrm>
          <a:prstGeom prst="roundRect">
            <a:avLst/>
          </a:prstGeom>
        </p:spPr>
      </p:pic>
    </p:spTree>
    <p:extLst>
      <p:ext uri="{BB962C8B-B14F-4D97-AF65-F5344CB8AC3E}">
        <p14:creationId xmlns:p14="http://schemas.microsoft.com/office/powerpoint/2010/main" val="2704883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AF73FFC-91BE-4404-924C-CAA0B8889FB9}"/>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Kintamoji elektros srovė (AC)</a:t>
            </a:r>
          </a:p>
        </p:txBody>
      </p:sp>
      <p:sp>
        <p:nvSpPr>
          <p:cNvPr id="3" name="Turinio vietos rezervavimo ženklas 2">
            <a:extLst>
              <a:ext uri="{FF2B5EF4-FFF2-40B4-BE49-F238E27FC236}">
                <a16:creationId xmlns:a16="http://schemas.microsoft.com/office/drawing/2014/main" id="{BE3100EE-7D66-4BD7-B3D3-0AB664AF6B1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main parameters describing the alternating current are period, frequency (expressed in Hertz) and amplitude. AC is being used on power lines around the world. For powering all devices marked with the AC symbol and the sinusoidal symbol. Although voltage and frequency values may vary from country to country (e.g., USA is 110 V at 60 Hz).</a:t>
            </a:r>
            <a:endParaRPr lang="lt-LT" dirty="0">
              <a:latin typeface="Times New Roman" panose="02020603050405020304" pitchFamily="18" charset="0"/>
              <a:cs typeface="Times New Roman" panose="02020603050405020304" pitchFamily="18" charset="0"/>
            </a:endParaRPr>
          </a:p>
        </p:txBody>
      </p:sp>
      <p:pic>
        <p:nvPicPr>
          <p:cNvPr id="5" name="Paveikslėlis 4" descr="Paveikslėlis, kuriame yra žinutė&#10;&#10;Automatiškai sugeneruotas aprašymas">
            <a:extLst>
              <a:ext uri="{FF2B5EF4-FFF2-40B4-BE49-F238E27FC236}">
                <a16:creationId xmlns:a16="http://schemas.microsoft.com/office/drawing/2014/main" id="{1CF208D3-457D-4938-87D0-D7CFCCE46C2D}"/>
              </a:ext>
            </a:extLst>
          </p:cNvPr>
          <p:cNvPicPr>
            <a:picLocks noChangeAspect="1"/>
          </p:cNvPicPr>
          <p:nvPr/>
        </p:nvPicPr>
        <p:blipFill rotWithShape="1">
          <a:blip r:embed="rId2">
            <a:extLst>
              <a:ext uri="{28A0092B-C50C-407E-A947-70E740481C1C}">
                <a14:useLocalDpi xmlns:a14="http://schemas.microsoft.com/office/drawing/2010/main" val="0"/>
              </a:ext>
            </a:extLst>
          </a:blip>
          <a:srcRect t="45356" b="24163"/>
          <a:stretch/>
        </p:blipFill>
        <p:spPr>
          <a:xfrm>
            <a:off x="4528118" y="4893906"/>
            <a:ext cx="3135764" cy="1031033"/>
          </a:xfrm>
          <a:prstGeom prst="roundRect">
            <a:avLst/>
          </a:prstGeom>
        </p:spPr>
      </p:pic>
    </p:spTree>
    <p:extLst>
      <p:ext uri="{BB962C8B-B14F-4D97-AF65-F5344CB8AC3E}">
        <p14:creationId xmlns:p14="http://schemas.microsoft.com/office/powerpoint/2010/main" val="3194850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76263FF-05D7-417F-8BEB-2EB32B971433}"/>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Direct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(DC)</a:t>
            </a:r>
          </a:p>
        </p:txBody>
      </p:sp>
      <p:sp>
        <p:nvSpPr>
          <p:cNvPr id="3" name="Turinio vietos rezervavimo ženklas 2">
            <a:extLst>
              <a:ext uri="{FF2B5EF4-FFF2-40B4-BE49-F238E27FC236}">
                <a16:creationId xmlns:a16="http://schemas.microsoft.com/office/drawing/2014/main" id="{6EBA9B65-1AA1-4324-937B-D8E7105BC597}"/>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Direct current (DC), unlike alternating current, has two poles - negative and positive. There is a potential difference between them, that is, tension. By convention, both electricity loads move from the positive pole to the negative pole, although in reality the opposite is true. The DC diagram is a straight line.</a:t>
            </a:r>
            <a:endParaRPr lang="lt-LT"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91D49AFB-E1F5-4FD5-B516-1C1A25C44E0A}"/>
              </a:ext>
            </a:extLst>
          </p:cNvPr>
          <p:cNvPicPr>
            <a:picLocks noChangeAspect="1"/>
          </p:cNvPicPr>
          <p:nvPr/>
        </p:nvPicPr>
        <p:blipFill>
          <a:blip r:embed="rId2"/>
          <a:stretch>
            <a:fillRect/>
          </a:stretch>
        </p:blipFill>
        <p:spPr>
          <a:xfrm>
            <a:off x="4038600" y="4237347"/>
            <a:ext cx="4114800" cy="2221487"/>
          </a:xfrm>
          <a:prstGeom prst="roundRect">
            <a:avLst/>
          </a:prstGeom>
        </p:spPr>
      </p:pic>
    </p:spTree>
    <p:extLst>
      <p:ext uri="{BB962C8B-B14F-4D97-AF65-F5344CB8AC3E}">
        <p14:creationId xmlns:p14="http://schemas.microsoft.com/office/powerpoint/2010/main" val="3177395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9F27A28-B18D-41E8-8BBF-670653AB2E3B}"/>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Direct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(DC)</a:t>
            </a:r>
            <a:endParaRPr lang="lt-LT" sz="4500" dirty="0"/>
          </a:p>
        </p:txBody>
      </p:sp>
      <p:sp>
        <p:nvSpPr>
          <p:cNvPr id="3" name="Turinio vietos rezervavimo ženklas 2">
            <a:extLst>
              <a:ext uri="{FF2B5EF4-FFF2-40B4-BE49-F238E27FC236}">
                <a16:creationId xmlns:a16="http://schemas.microsoft.com/office/drawing/2014/main" id="{51502941-093B-4E87-AE43-1F773EA1CF53}"/>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main direct current source is power supplies and galvanic cells (i.e., batteries and accumulators). Most electronic devices are specifically powered by direct current. It can be obtained without any problems through power supplies and rectifiers, directly from an AC outlet that carries AC power.</a:t>
            </a:r>
            <a:endParaRPr lang="lt-LT" dirty="0">
              <a:latin typeface="Times New Roman" panose="02020603050405020304" pitchFamily="18" charset="0"/>
              <a:cs typeface="Times New Roman" panose="02020603050405020304" pitchFamily="18" charset="0"/>
            </a:endParaRPr>
          </a:p>
        </p:txBody>
      </p:sp>
      <p:pic>
        <p:nvPicPr>
          <p:cNvPr id="5" name="Paveikslėlis 4" descr="Paveikslėlis, kuriame yra žinutė&#10;&#10;Automatiškai sugeneruotas aprašymas">
            <a:extLst>
              <a:ext uri="{FF2B5EF4-FFF2-40B4-BE49-F238E27FC236}">
                <a16:creationId xmlns:a16="http://schemas.microsoft.com/office/drawing/2014/main" id="{3A940DF6-3F35-4B84-917E-94E0F2F5C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740" y="4072101"/>
            <a:ext cx="2496716" cy="2560734"/>
          </a:xfrm>
          <a:prstGeom prst="roundRect">
            <a:avLst/>
          </a:prstGeom>
        </p:spPr>
      </p:pic>
      <p:pic>
        <p:nvPicPr>
          <p:cNvPr id="6" name="Paveikslėlis 5" descr="Paveikslėlis, kuriame yra žinutė&#10;&#10;Automatiškai sugeneruotas aprašymas">
            <a:extLst>
              <a:ext uri="{FF2B5EF4-FFF2-40B4-BE49-F238E27FC236}">
                <a16:creationId xmlns:a16="http://schemas.microsoft.com/office/drawing/2014/main" id="{5B2E2DD5-8F49-476C-A944-AAFCCBA8F2EA}"/>
              </a:ext>
            </a:extLst>
          </p:cNvPr>
          <p:cNvPicPr>
            <a:picLocks noChangeAspect="1"/>
          </p:cNvPicPr>
          <p:nvPr/>
        </p:nvPicPr>
        <p:blipFill rotWithShape="1">
          <a:blip r:embed="rId3">
            <a:extLst>
              <a:ext uri="{28A0092B-C50C-407E-A947-70E740481C1C}">
                <a14:useLocalDpi xmlns:a14="http://schemas.microsoft.com/office/drawing/2010/main" val="0"/>
              </a:ext>
            </a:extLst>
          </a:blip>
          <a:srcRect t="17495" b="52024"/>
          <a:stretch/>
        </p:blipFill>
        <p:spPr>
          <a:xfrm>
            <a:off x="6096000" y="4858350"/>
            <a:ext cx="3135764" cy="1031033"/>
          </a:xfrm>
          <a:prstGeom prst="roundRect">
            <a:avLst/>
          </a:prstGeom>
        </p:spPr>
      </p:pic>
    </p:spTree>
    <p:extLst>
      <p:ext uri="{BB962C8B-B14F-4D97-AF65-F5344CB8AC3E}">
        <p14:creationId xmlns:p14="http://schemas.microsoft.com/office/powerpoint/2010/main" val="1720866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58DBD13-A33A-49BE-A41D-B477CBFEFAC1}"/>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Electronic</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circuits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C633B6F7-C57C-4614-B87C-2D94CE035D3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Electronics are distinguished by many types and specification schemes. However, the meaning of all of them remains similar - to explain the operation, structure, logic and the like of the device. The following are an overview of several types of schemes you may encounter.</a:t>
            </a:r>
            <a:endParaRPr lang="lt-L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31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D583DAB-3F11-4BE6-9F90-20DB1B5ADFA1}"/>
              </a:ext>
            </a:extLst>
          </p:cNvPr>
          <p:cNvSpPr>
            <a:spLocks noGrp="1"/>
          </p:cNvSpPr>
          <p:nvPr>
            <p:ph type="title"/>
          </p:nvPr>
        </p:nvSpPr>
        <p:spPr/>
        <p:txBody>
          <a:bodyPr>
            <a:normAutofit/>
          </a:bodyPr>
          <a:lstStyle/>
          <a:p>
            <a:pPr algn="ctr"/>
            <a:r>
              <a:rPr lang="lt-LT" sz="45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BJT - </a:t>
            </a:r>
            <a:r>
              <a:rPr lang="lt-LT" sz="4500" b="1" i="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Bipolar</a:t>
            </a:r>
            <a:r>
              <a:rPr lang="lt-LT" sz="45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i="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Junction</a:t>
            </a:r>
            <a:r>
              <a:rPr lang="lt-LT" sz="4500"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i="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9FAA755C-BBF8-4066-944E-94FB5855F151}"/>
              </a:ext>
            </a:extLst>
          </p:cNvPr>
          <p:cNvSpPr>
            <a:spLocks noGrp="1"/>
          </p:cNvSpPr>
          <p:nvPr>
            <p:ph idx="1"/>
          </p:nvPr>
        </p:nvSpPr>
        <p:spPr/>
        <p:txBody>
          <a:bodyPr/>
          <a:lstStyle/>
          <a:p>
            <a:pPr algn="just"/>
            <a:r>
              <a:rPr lang="lt-LT" dirty="0" err="1">
                <a:latin typeface="Times New Roman" panose="02020603050405020304" pitchFamily="18" charset="0"/>
                <a:cs typeface="Times New Roman" panose="02020603050405020304" pitchFamily="18" charset="0"/>
              </a:rPr>
              <a:t>Has</a:t>
            </a:r>
            <a:r>
              <a:rPr lang="lt-LT" dirty="0">
                <a:latin typeface="Times New Roman" panose="02020603050405020304" pitchFamily="18" charset="0"/>
                <a:cs typeface="Times New Roman" panose="02020603050405020304" pitchFamily="18" charset="0"/>
              </a:rPr>
              <a:t> 3 </a:t>
            </a:r>
            <a:r>
              <a:rPr lang="lt-LT" dirty="0" err="1">
                <a:latin typeface="Times New Roman" panose="02020603050405020304" pitchFamily="18" charset="0"/>
                <a:cs typeface="Times New Roman" panose="02020603050405020304" pitchFamily="18" charset="0"/>
              </a:rPr>
              <a:t>terminals</a:t>
            </a:r>
            <a:r>
              <a:rPr lang="lt-LT" dirty="0">
                <a:latin typeface="Times New Roman" panose="02020603050405020304" pitchFamily="18" charset="0"/>
                <a:cs typeface="Times New Roman" panose="02020603050405020304" pitchFamily="18" charset="0"/>
              </a:rPr>
              <a:t>. Base (B), </a:t>
            </a:r>
            <a:r>
              <a:rPr lang="lt-LT" dirty="0" err="1">
                <a:latin typeface="Times New Roman" panose="02020603050405020304" pitchFamily="18" charset="0"/>
                <a:cs typeface="Times New Roman" panose="02020603050405020304" pitchFamily="18" charset="0"/>
              </a:rPr>
              <a:t>Emitter</a:t>
            </a:r>
            <a:r>
              <a:rPr lang="lt-LT" dirty="0">
                <a:latin typeface="Times New Roman" panose="02020603050405020304" pitchFamily="18" charset="0"/>
                <a:cs typeface="Times New Roman" panose="02020603050405020304" pitchFamily="18" charset="0"/>
              </a:rPr>
              <a:t> (E), </a:t>
            </a:r>
            <a:r>
              <a:rPr lang="en-US" dirty="0">
                <a:latin typeface="Times New Roman" panose="02020603050405020304" pitchFamily="18" charset="0"/>
                <a:cs typeface="Times New Roman" panose="02020603050405020304" pitchFamily="18" charset="0"/>
              </a:rPr>
              <a:t>Collector</a:t>
            </a:r>
            <a:r>
              <a:rPr lang="lt-LT" dirty="0">
                <a:latin typeface="Times New Roman" panose="02020603050405020304" pitchFamily="18" charset="0"/>
                <a:cs typeface="Times New Roman" panose="02020603050405020304" pitchFamily="18" charset="0"/>
              </a:rPr>
              <a:t> (C).</a:t>
            </a:r>
          </a:p>
          <a:p>
            <a:pPr algn="just"/>
            <a:r>
              <a:rPr lang="en-US" dirty="0">
                <a:latin typeface="Times New Roman" panose="02020603050405020304" pitchFamily="18" charset="0"/>
                <a:cs typeface="Times New Roman" panose="02020603050405020304" pitchFamily="18" charset="0"/>
              </a:rPr>
              <a:t>These are </a:t>
            </a:r>
            <a:r>
              <a:rPr lang="en-US" dirty="0" err="1">
                <a:latin typeface="Times New Roman" panose="02020603050405020304" pitchFamily="18" charset="0"/>
                <a:cs typeface="Times New Roman" panose="02020603050405020304" pitchFamily="18" charset="0"/>
              </a:rPr>
              <a:t>electricall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curent</a:t>
            </a:r>
            <a:r>
              <a:rPr lang="en-US" dirty="0">
                <a:latin typeface="Times New Roman" panose="02020603050405020304" pitchFamily="18" charset="0"/>
                <a:cs typeface="Times New Roman" panose="02020603050405020304" pitchFamily="18" charset="0"/>
              </a:rPr>
              <a:t> operated components (I).</a:t>
            </a:r>
          </a:p>
          <a:p>
            <a:pPr algn="just"/>
            <a:r>
              <a:rPr lang="en-US" dirty="0">
                <a:latin typeface="Times New Roman" panose="02020603050405020304" pitchFamily="18" charset="0"/>
                <a:cs typeface="Times New Roman" panose="02020603050405020304" pitchFamily="18" charset="0"/>
              </a:rPr>
              <a:t>If a small current is applied to the component base (contact B), then the transistor can pass a significantly higher current traveling through the remaining contacts (through which, depending on whether it is PNP or NPN).</a:t>
            </a:r>
          </a:p>
          <a:p>
            <a:pPr algn="just"/>
            <a:r>
              <a:rPr lang="en-US" dirty="0">
                <a:latin typeface="Times New Roman" panose="02020603050405020304" pitchFamily="18" charset="0"/>
                <a:cs typeface="Times New Roman" panose="02020603050405020304" pitchFamily="18" charset="0"/>
              </a:rPr>
              <a:t>BJT transistors can operate in 3 operating modes, which will be reviewed below.</a:t>
            </a:r>
            <a:endParaRPr lang="lt-L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782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1A0D926-9FD6-4B20-B048-7890D90668AA}"/>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Electrical</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schematics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E0C22348-4CF7-4774-A71A-7CFCD044D36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Wiring diagrams do not reflect the actual arrangement of components in the device, but usually have a certain arrangement of components</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They specify which contacts of the component used are connected to the next component and which are connected to the power supply</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Thus, electrical schematics indicate the paths of electricity flow</a:t>
            </a:r>
            <a:r>
              <a:rPr lang="lt-LT" dirty="0">
                <a:latin typeface="Times New Roman" panose="02020603050405020304" pitchFamily="18" charset="0"/>
                <a:cs typeface="Times New Roman" panose="02020603050405020304" pitchFamily="18" charset="0"/>
              </a:rPr>
              <a:t>.</a:t>
            </a:r>
          </a:p>
        </p:txBody>
      </p:sp>
      <p:pic>
        <p:nvPicPr>
          <p:cNvPr id="5" name="Paveikslėlis 4">
            <a:extLst>
              <a:ext uri="{FF2B5EF4-FFF2-40B4-BE49-F238E27FC236}">
                <a16:creationId xmlns:a16="http://schemas.microsoft.com/office/drawing/2014/main" id="{1A734D42-5541-4A6F-A8A4-B2226E157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566" y="4572001"/>
            <a:ext cx="3318868" cy="2175944"/>
          </a:xfrm>
          <a:prstGeom prst="roundRect">
            <a:avLst/>
          </a:prstGeom>
        </p:spPr>
      </p:pic>
    </p:spTree>
    <p:extLst>
      <p:ext uri="{BB962C8B-B14F-4D97-AF65-F5344CB8AC3E}">
        <p14:creationId xmlns:p14="http://schemas.microsoft.com/office/powerpoint/2010/main" val="2083817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581EEA9-E855-4333-947F-F8F26B4725D4}"/>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Electrical</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schematics</a:t>
            </a:r>
            <a:endParaRPr lang="lt-LT" sz="4500" dirty="0"/>
          </a:p>
        </p:txBody>
      </p:sp>
      <p:pic>
        <p:nvPicPr>
          <p:cNvPr id="9" name="Turinio vietos rezervavimo ženklas 8">
            <a:extLst>
              <a:ext uri="{FF2B5EF4-FFF2-40B4-BE49-F238E27FC236}">
                <a16:creationId xmlns:a16="http://schemas.microsoft.com/office/drawing/2014/main" id="{BD2E9635-A509-4553-8467-1A0F55412F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1714" y="1755727"/>
            <a:ext cx="8708572" cy="4976326"/>
          </a:xfrm>
          <a:prstGeom prst="roundRect">
            <a:avLst/>
          </a:prstGeom>
        </p:spPr>
      </p:pic>
    </p:spTree>
    <p:extLst>
      <p:ext uri="{BB962C8B-B14F-4D97-AF65-F5344CB8AC3E}">
        <p14:creationId xmlns:p14="http://schemas.microsoft.com/office/powerpoint/2010/main" val="2172769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8BE3AF8-65D4-4AB7-B097-BEC518213252}"/>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Wiring</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diagrams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DD5A46D3-F23E-4771-A58A-5A02878EA6D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Wiring diagrams are usually used when the device consists of separate modules that have certain contacts that must be connected to both the power supply and each other</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So wiring diagrams specify exactly which contacts are connected, where and to whom</a:t>
            </a:r>
            <a:r>
              <a:rPr lang="lt-LT" dirty="0">
                <a:latin typeface="Times New Roman" panose="02020603050405020304" pitchFamily="18" charset="0"/>
                <a:cs typeface="Times New Roman" panose="02020603050405020304" pitchFamily="18" charset="0"/>
              </a:rPr>
              <a:t>.</a:t>
            </a:r>
          </a:p>
        </p:txBody>
      </p:sp>
      <p:pic>
        <p:nvPicPr>
          <p:cNvPr id="5" name="Paveikslėlis 4">
            <a:extLst>
              <a:ext uri="{FF2B5EF4-FFF2-40B4-BE49-F238E27FC236}">
                <a16:creationId xmlns:a16="http://schemas.microsoft.com/office/drawing/2014/main" id="{27214E17-A1B2-4E56-9E91-2662423C1F6A}"/>
              </a:ext>
            </a:extLst>
          </p:cNvPr>
          <p:cNvPicPr>
            <a:picLocks noChangeAspect="1"/>
          </p:cNvPicPr>
          <p:nvPr/>
        </p:nvPicPr>
        <p:blipFill rotWithShape="1">
          <a:blip r:embed="rId2">
            <a:extLst>
              <a:ext uri="{28A0092B-C50C-407E-A947-70E740481C1C}">
                <a14:useLocalDpi xmlns:a14="http://schemas.microsoft.com/office/drawing/2010/main" val="0"/>
              </a:ext>
            </a:extLst>
          </a:blip>
          <a:srcRect b="14702"/>
          <a:stretch/>
        </p:blipFill>
        <p:spPr>
          <a:xfrm>
            <a:off x="4662379" y="3894299"/>
            <a:ext cx="2867242" cy="2598576"/>
          </a:xfrm>
          <a:prstGeom prst="roundRect">
            <a:avLst/>
          </a:prstGeom>
        </p:spPr>
      </p:pic>
    </p:spTree>
    <p:extLst>
      <p:ext uri="{BB962C8B-B14F-4D97-AF65-F5344CB8AC3E}">
        <p14:creationId xmlns:p14="http://schemas.microsoft.com/office/powerpoint/2010/main" val="3691397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90505A6-23A6-4AB6-87D2-1443DBA793C6}"/>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Wiring</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diagrams</a:t>
            </a:r>
            <a:endParaRPr lang="lt-LT" sz="4500" dirty="0"/>
          </a:p>
        </p:txBody>
      </p:sp>
      <p:pic>
        <p:nvPicPr>
          <p:cNvPr id="6" name="Paveikslėlis 5">
            <a:extLst>
              <a:ext uri="{FF2B5EF4-FFF2-40B4-BE49-F238E27FC236}">
                <a16:creationId xmlns:a16="http://schemas.microsoft.com/office/drawing/2014/main" id="{5F8FADEB-CCCE-46F4-97EF-F850B897C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596" y="1788170"/>
            <a:ext cx="7896808" cy="4933180"/>
          </a:xfrm>
          <a:prstGeom prst="roundRect">
            <a:avLst/>
          </a:prstGeom>
        </p:spPr>
      </p:pic>
    </p:spTree>
    <p:extLst>
      <p:ext uri="{BB962C8B-B14F-4D97-AF65-F5344CB8AC3E}">
        <p14:creationId xmlns:p14="http://schemas.microsoft.com/office/powerpoint/2010/main" val="1254418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60F302B-AAFE-4066-B619-36FB7CD1E493}"/>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Structure</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diagrams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770BBC35-C9C1-43A5-AD84-DDED6FDC8225}"/>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Layout diagrams are usually the initial stage in the design of a device because in them polarity, and terminal connection does not mater.</a:t>
            </a:r>
          </a:p>
          <a:p>
            <a:pPr algn="just"/>
            <a:r>
              <a:rPr lang="en-US" dirty="0">
                <a:latin typeface="Times New Roman" panose="02020603050405020304" pitchFamily="18" charset="0"/>
                <a:cs typeface="Times New Roman" panose="02020603050405020304" pitchFamily="18" charset="0"/>
              </a:rPr>
              <a:t>The essence of the structure diagram is the connection logic, in order to graphically represent which block is connected to what.</a:t>
            </a:r>
            <a:endParaRPr lang="lt-L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38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02F5078D-CF07-4E21-90A3-CD11457BC674}"/>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Structure</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diagrams</a:t>
            </a:r>
            <a:endParaRPr lang="lt-LT" sz="4500" dirty="0"/>
          </a:p>
        </p:txBody>
      </p:sp>
      <p:pic>
        <p:nvPicPr>
          <p:cNvPr id="4" name="Paveikslėlis 3">
            <a:extLst>
              <a:ext uri="{FF2B5EF4-FFF2-40B4-BE49-F238E27FC236}">
                <a16:creationId xmlns:a16="http://schemas.microsoft.com/office/drawing/2014/main" id="{9796E363-7F48-40C5-985D-ADE59D126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2603" y="1848532"/>
            <a:ext cx="5666794" cy="4943082"/>
          </a:xfrm>
          <a:prstGeom prst="roundRect">
            <a:avLst/>
          </a:prstGeom>
        </p:spPr>
      </p:pic>
    </p:spTree>
    <p:extLst>
      <p:ext uri="{BB962C8B-B14F-4D97-AF65-F5344CB8AC3E}">
        <p14:creationId xmlns:p14="http://schemas.microsoft.com/office/powerpoint/2010/main" val="2447183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48AB6AE-4B04-4C71-831E-E3ADFFB35094}"/>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devices that are used in electronics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00AF5335-0740-4984-B9FF-046B29D7B06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Below we will review the basic devices, the tools that are most commonly used in electronics</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541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97176AC5-2880-4690-A9EA-4013A178ED06}"/>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Multimeter</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B9259C73-ECBB-4199-B070-83EDB6CB386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 multimeter, or </a:t>
            </a:r>
            <a:r>
              <a:rPr lang="en-US" dirty="0" err="1">
                <a:latin typeface="Times New Roman" panose="02020603050405020304" pitchFamily="18" charset="0"/>
                <a:cs typeface="Times New Roman" panose="02020603050405020304" pitchFamily="18" charset="0"/>
              </a:rPr>
              <a:t>multitester</a:t>
            </a:r>
            <a:r>
              <a:rPr lang="en-US" dirty="0">
                <a:latin typeface="Times New Roman" panose="02020603050405020304" pitchFamily="18" charset="0"/>
                <a:cs typeface="Times New Roman" panose="02020603050405020304" pitchFamily="18" charset="0"/>
              </a:rPr>
              <a:t>, is an electronic measuring device that combines several measuring functions in one device. A typical multimeter can measure voltage, current, resistance, capacitance and sometimes inductance</a:t>
            </a:r>
            <a:r>
              <a:rPr lang="lt-LT" dirty="0">
                <a:latin typeface="Times New Roman" panose="02020603050405020304" pitchFamily="18" charset="0"/>
                <a:cs typeface="Times New Roman" panose="02020603050405020304" pitchFamily="18" charset="0"/>
              </a:rPr>
              <a:t>.</a:t>
            </a:r>
          </a:p>
        </p:txBody>
      </p:sp>
      <p:pic>
        <p:nvPicPr>
          <p:cNvPr id="5" name="Paveikslėlis 4" descr="Paveikslėlis, kuriame yra žinutė, įrenginys, metras, matuoklis&#10;&#10;Automatiškai sugeneruotas aprašymas">
            <a:extLst>
              <a:ext uri="{FF2B5EF4-FFF2-40B4-BE49-F238E27FC236}">
                <a16:creationId xmlns:a16="http://schemas.microsoft.com/office/drawing/2014/main" id="{7A81EC1E-4128-4E52-8E97-4704C4223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172" y="3167743"/>
            <a:ext cx="3568958" cy="3568958"/>
          </a:xfrm>
          <a:prstGeom prst="roundRect">
            <a:avLst/>
          </a:prstGeom>
        </p:spPr>
      </p:pic>
    </p:spTree>
    <p:extLst>
      <p:ext uri="{BB962C8B-B14F-4D97-AF65-F5344CB8AC3E}">
        <p14:creationId xmlns:p14="http://schemas.microsoft.com/office/powerpoint/2010/main" val="20461881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A95153E-C918-43F1-944C-2AB6265C09D3}"/>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Oscilloscope</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93E28FF4-D205-4DC0-836B-A1CE4A9B72D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oscilloscope, is a type of electronic device that graphically displays a variable signal voltage, usually as a calibrated, 2D diagram of one or more signals as a function of time. The waveform shown can then be analyzed for properties such as amplitude, frequency, rise time, time interval, distortions, and so on.</a:t>
            </a:r>
            <a:endParaRPr lang="lt-LT"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278EC1E7-500A-4C22-B8A4-2F3D5CA83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3643" y="4339836"/>
            <a:ext cx="3844713" cy="2153039"/>
          </a:xfrm>
          <a:prstGeom prst="roundRect">
            <a:avLst/>
          </a:prstGeom>
        </p:spPr>
      </p:pic>
    </p:spTree>
    <p:extLst>
      <p:ext uri="{BB962C8B-B14F-4D97-AF65-F5344CB8AC3E}">
        <p14:creationId xmlns:p14="http://schemas.microsoft.com/office/powerpoint/2010/main" val="30172447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25E5A63-4753-4432-A093-9E6A9895D950}"/>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Oscilloscope</a:t>
            </a:r>
            <a:endParaRPr lang="lt-LT" sz="4500" dirty="0"/>
          </a:p>
        </p:txBody>
      </p:sp>
      <p:pic>
        <p:nvPicPr>
          <p:cNvPr id="5" name="Paveikslėlis 4">
            <a:extLst>
              <a:ext uri="{FF2B5EF4-FFF2-40B4-BE49-F238E27FC236}">
                <a16:creationId xmlns:a16="http://schemas.microsoft.com/office/drawing/2014/main" id="{9B2CD8DD-DF74-433C-A3C9-60ACE9FC0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808" y="1384923"/>
            <a:ext cx="7066384" cy="5338000"/>
          </a:xfrm>
          <a:prstGeom prst="roundRect">
            <a:avLst/>
          </a:prstGeom>
        </p:spPr>
      </p:pic>
    </p:spTree>
    <p:extLst>
      <p:ext uri="{BB962C8B-B14F-4D97-AF65-F5344CB8AC3E}">
        <p14:creationId xmlns:p14="http://schemas.microsoft.com/office/powerpoint/2010/main" val="76020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EAE79AC-5620-4A22-BF04-23D8333E3045}"/>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BJT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operating</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0BE92BA5-C6DD-4DAA-B14F-BE2609121C5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Cut-off mode - in this mode the transistor is in the OFF state</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Active Mode - In this mode, the component acts as an amplifier</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Saturation mode - in this mode the transistor is as if it is in the full ON state</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61306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D3EA9F5-4DE1-4F81-9AF8-25278DC4037A}"/>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Soldering iron and its accessories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6C5F0828-D3EB-4E9A-9416-D2DE4C2DDB3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device comes in many shapes and variations, but basically it is just a device with a certain resistance, the front of which heats up to a high temperature (0-500 degrees)</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Using a hot part of the device, the contacts for soldering the component are heated and the required solder layer is melted on them (with the help of a soldering iron), which, when the soldering iron is removed, suddenly cools and hardens, thus forming a strong electrical contact.</a:t>
            </a:r>
            <a:endParaRPr lang="lt-LT" dirty="0">
              <a:latin typeface="Times New Roman" panose="02020603050405020304" pitchFamily="18" charset="0"/>
              <a:cs typeface="Times New Roman" panose="02020603050405020304" pitchFamily="18" charset="0"/>
            </a:endParaRPr>
          </a:p>
        </p:txBody>
      </p:sp>
      <p:pic>
        <p:nvPicPr>
          <p:cNvPr id="5" name="Paveikslėlis 4" descr="Paveikslėlis, kuriame yra elektroniniai prietaisai, grandinė&#10;&#10;Automatiškai sugeneruotas aprašymas">
            <a:extLst>
              <a:ext uri="{FF2B5EF4-FFF2-40B4-BE49-F238E27FC236}">
                <a16:creationId xmlns:a16="http://schemas.microsoft.com/office/drawing/2014/main" id="{3745C4FE-F52A-4E14-AB5C-06EB9A93B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312" y="4913442"/>
            <a:ext cx="2619375" cy="1743075"/>
          </a:xfrm>
          <a:prstGeom prst="roundRect">
            <a:avLst/>
          </a:prstGeom>
        </p:spPr>
      </p:pic>
    </p:spTree>
    <p:extLst>
      <p:ext uri="{BB962C8B-B14F-4D97-AF65-F5344CB8AC3E}">
        <p14:creationId xmlns:p14="http://schemas.microsoft.com/office/powerpoint/2010/main" val="1445156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98CB68C6-BFDF-4A2C-964B-84822C5C339B}"/>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Soldering iron and its accessories</a:t>
            </a:r>
            <a:endParaRPr lang="lt-LT" sz="4500" dirty="0"/>
          </a:p>
        </p:txBody>
      </p:sp>
      <p:pic>
        <p:nvPicPr>
          <p:cNvPr id="5" name="Paveikslėlis 4">
            <a:extLst>
              <a:ext uri="{FF2B5EF4-FFF2-40B4-BE49-F238E27FC236}">
                <a16:creationId xmlns:a16="http://schemas.microsoft.com/office/drawing/2014/main" id="{DDA84138-6DB8-4ECF-81A6-11BF9260B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861" y="1487748"/>
            <a:ext cx="5144278" cy="5170128"/>
          </a:xfrm>
          <a:prstGeom prst="roundRect">
            <a:avLst/>
          </a:prstGeom>
        </p:spPr>
      </p:pic>
    </p:spTree>
    <p:extLst>
      <p:ext uri="{BB962C8B-B14F-4D97-AF65-F5344CB8AC3E}">
        <p14:creationId xmlns:p14="http://schemas.microsoft.com/office/powerpoint/2010/main" val="39769839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24717F2-BE36-40D4-A534-133A97E483C7}"/>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Precision</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screwdrivers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A4DD9E39-3018-4112-A189-A04921118FF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Because in many cases, when trying to repair, improve, or just see real diagrams, the device needs to be disassembled, its housing opened, so precision screwdrivers are an integral part of electronics</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Especially in these times, when there are an infinite number of different types of screws and many of them are designed specifically for protection against opening, so special screwdrivers of unusual shape are necessary.</a:t>
            </a:r>
            <a:endParaRPr lang="lt-LT" dirty="0">
              <a:latin typeface="Times New Roman" panose="02020603050405020304" pitchFamily="18" charset="0"/>
              <a:cs typeface="Times New Roman" panose="02020603050405020304" pitchFamily="18" charset="0"/>
            </a:endParaRPr>
          </a:p>
        </p:txBody>
      </p:sp>
      <p:pic>
        <p:nvPicPr>
          <p:cNvPr id="5" name="Paveikslėlis 4" descr="Paveikslėlis, kuriame yra žinutė, metalo dirbiniai, varžtas&#10;&#10;Automatiškai sugeneruotas aprašymas">
            <a:extLst>
              <a:ext uri="{FF2B5EF4-FFF2-40B4-BE49-F238E27FC236}">
                <a16:creationId xmlns:a16="http://schemas.microsoft.com/office/drawing/2014/main" id="{8521FD6B-1991-43AC-9423-7182E2EF5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674" y="4801365"/>
            <a:ext cx="2251399" cy="1786825"/>
          </a:xfrm>
          <a:prstGeom prst="roundRect">
            <a:avLst/>
          </a:prstGeom>
        </p:spPr>
      </p:pic>
      <p:pic>
        <p:nvPicPr>
          <p:cNvPr id="7" name="Paveikslėlis 6" descr="Paveikslėlis, kuriame yra metalo dirbiniai, varžtas, įranga&#10;&#10;Automatiškai sugeneruotas aprašymas">
            <a:extLst>
              <a:ext uri="{FF2B5EF4-FFF2-40B4-BE49-F238E27FC236}">
                <a16:creationId xmlns:a16="http://schemas.microsoft.com/office/drawing/2014/main" id="{CCBE6F15-BE58-411C-B619-BC7E7FECB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355" y="4766459"/>
            <a:ext cx="2152261" cy="1793551"/>
          </a:xfrm>
          <a:prstGeom prst="roundRect">
            <a:avLst/>
          </a:prstGeom>
        </p:spPr>
      </p:pic>
    </p:spTree>
    <p:extLst>
      <p:ext uri="{BB962C8B-B14F-4D97-AF65-F5344CB8AC3E}">
        <p14:creationId xmlns:p14="http://schemas.microsoft.com/office/powerpoint/2010/main" val="20243350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2F75D6A-3CE9-4C61-9729-DD20CF2D9049}"/>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Precision</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screwdrivers</a:t>
            </a:r>
            <a:endParaRPr lang="lt-LT" sz="4500" dirty="0"/>
          </a:p>
        </p:txBody>
      </p:sp>
      <p:pic>
        <p:nvPicPr>
          <p:cNvPr id="5" name="Paveikslėlis 4" descr="Paveikslėlis, kuriame yra vidinis, skirtingas, elementai, išdėstyta&#10;&#10;Automatiškai sugeneruotas aprašymas">
            <a:extLst>
              <a:ext uri="{FF2B5EF4-FFF2-40B4-BE49-F238E27FC236}">
                <a16:creationId xmlns:a16="http://schemas.microsoft.com/office/drawing/2014/main" id="{484A12EE-B2D2-43AF-B779-EFDE96573BC1}"/>
              </a:ext>
            </a:extLst>
          </p:cNvPr>
          <p:cNvPicPr>
            <a:picLocks noChangeAspect="1"/>
          </p:cNvPicPr>
          <p:nvPr/>
        </p:nvPicPr>
        <p:blipFill rotWithShape="1">
          <a:blip r:embed="rId2">
            <a:extLst>
              <a:ext uri="{28A0092B-C50C-407E-A947-70E740481C1C}">
                <a14:useLocalDpi xmlns:a14="http://schemas.microsoft.com/office/drawing/2010/main" val="0"/>
              </a:ext>
            </a:extLst>
          </a:blip>
          <a:srcRect l="30522" t="24653" r="33603" b="748"/>
          <a:stretch/>
        </p:blipFill>
        <p:spPr>
          <a:xfrm>
            <a:off x="4512128" y="1588051"/>
            <a:ext cx="3167744" cy="5115994"/>
          </a:xfrm>
          <a:prstGeom prst="roundRect">
            <a:avLst/>
          </a:prstGeom>
        </p:spPr>
      </p:pic>
    </p:spTree>
    <p:extLst>
      <p:ext uri="{BB962C8B-B14F-4D97-AF65-F5344CB8AC3E}">
        <p14:creationId xmlns:p14="http://schemas.microsoft.com/office/powerpoint/2010/main" val="42908026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FE168E2-1096-4CB5-A66B-C4DCB478CE7B}"/>
              </a:ext>
            </a:extLst>
          </p:cNvPr>
          <p:cNvSpPr>
            <a:spLocks noGrp="1"/>
          </p:cNvSpPr>
          <p:nvPr>
            <p:ph type="title"/>
          </p:nvPr>
        </p:nvSpPr>
        <p:spPr>
          <a:xfrm>
            <a:off x="838200" y="2766218"/>
            <a:ext cx="10515600" cy="1325563"/>
          </a:xfrm>
        </p:spPr>
        <p:txBody>
          <a:bodyPr>
            <a:noAutofit/>
          </a:bodyPr>
          <a:lstStyle/>
          <a:p>
            <a:pPr algn="ctr"/>
            <a:r>
              <a:rPr lang="en-US" sz="8800" b="1" dirty="0">
                <a:latin typeface="Times New Roman" panose="02020603050405020304" pitchFamily="18" charset="0"/>
                <a:cs typeface="Times New Roman" panose="02020603050405020304" pitchFamily="18" charset="0"/>
              </a:rPr>
              <a:t>G</a:t>
            </a:r>
            <a:r>
              <a:rPr lang="lt-LT" sz="8800" b="1" dirty="0" err="1">
                <a:latin typeface="Times New Roman" panose="02020603050405020304" pitchFamily="18" charset="0"/>
                <a:cs typeface="Times New Roman" panose="02020603050405020304" pitchFamily="18" charset="0"/>
              </a:rPr>
              <a:t>oodbye</a:t>
            </a:r>
            <a:endParaRPr lang="en-US"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44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A47B8E0-A995-43EC-8EBA-A25FAA297079}"/>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BJT NPN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1578E5D3-10ED-4C4A-8BF2-2C0674567D05}"/>
              </a:ext>
            </a:extLst>
          </p:cNvPr>
          <p:cNvSpPr>
            <a:spLocks noGrp="1"/>
          </p:cNvSpPr>
          <p:nvPr>
            <p:ph idx="1"/>
          </p:nvPr>
        </p:nvSpPr>
        <p:spPr/>
        <p:txBody>
          <a:bodyPr>
            <a:normAutofit fontScale="92500" lnSpcReduction="10000"/>
          </a:bodyPr>
          <a:lstStyle/>
          <a:p>
            <a:pPr algn="just">
              <a:lnSpc>
                <a:spcPct val="100000"/>
              </a:lnSpc>
            </a:pPr>
            <a:r>
              <a:rPr lang="en-US" dirty="0">
                <a:latin typeface="Times New Roman" panose="02020603050405020304" pitchFamily="18" charset="0"/>
                <a:cs typeface="Times New Roman" panose="02020603050405020304" pitchFamily="18" charset="0"/>
              </a:rPr>
              <a:t>This type of component consists of two N-type semiconductors separated by a thin layer of a P-type semiconductor</a:t>
            </a:r>
            <a:r>
              <a:rPr lang="lt-LT"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In an NPN transistor, most of the charge carriers are electrons and a minority are holes. Electrons flowing from the emitter (E) to the collector (C) form a current flow at the base (B) contact of the transistor</a:t>
            </a:r>
            <a:r>
              <a:rPr lang="lt-LT"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In a transistor, even a small current flowing at the base (B) can cause a large amount of current to flow from the emitter terminal to the collectors. Currently, the most commonly used BJTs are NPN transistors because of higher electron mobility compared to hole mobility.</a:t>
            </a:r>
            <a:r>
              <a:rPr lang="lt-LT"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When the transistor is in the OFF position, it conducts current</a:t>
            </a:r>
            <a:r>
              <a:rPr lang="lt-LT" dirty="0">
                <a:latin typeface="Times New Roman" panose="02020603050405020304" pitchFamily="18" charset="0"/>
                <a:cs typeface="Times New Roman" panose="02020603050405020304" pitchFamily="18" charset="0"/>
              </a:rPr>
              <a:t>.</a:t>
            </a:r>
          </a:p>
          <a:p>
            <a:pPr algn="just">
              <a:lnSpc>
                <a:spcPct val="100000"/>
              </a:lnSpc>
            </a:pPr>
            <a:endParaRPr lang="lt-L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06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F454FD9-B60E-45A2-9A1A-FC8582E1DA5F}"/>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BJT NPN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transistors</a:t>
            </a:r>
            <a:endParaRPr lang="lt-LT" sz="4500" dirty="0"/>
          </a:p>
        </p:txBody>
      </p:sp>
      <p:pic>
        <p:nvPicPr>
          <p:cNvPr id="4" name="Paveikslėlis 3">
            <a:extLst>
              <a:ext uri="{FF2B5EF4-FFF2-40B4-BE49-F238E27FC236}">
                <a16:creationId xmlns:a16="http://schemas.microsoft.com/office/drawing/2014/main" id="{5B938F9B-9127-481A-8469-F5197A317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02" y="1875453"/>
            <a:ext cx="11672596" cy="3107094"/>
          </a:xfrm>
          <a:prstGeom prst="roundRect">
            <a:avLst/>
          </a:prstGeom>
        </p:spPr>
      </p:pic>
    </p:spTree>
    <p:extLst>
      <p:ext uri="{BB962C8B-B14F-4D97-AF65-F5344CB8AC3E}">
        <p14:creationId xmlns:p14="http://schemas.microsoft.com/office/powerpoint/2010/main" val="4134006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065928F-9300-45BC-9417-2EB6CEAB3B07}"/>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BJT </a:t>
            </a: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PNP</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22857F3F-69AD-4595-A9A8-92DCDABBC705}"/>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type of component consists of two P-type semiconductors separated by a thin layer of N-type semiconductor</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In these transistors, most of the charge carriers are holes and a minority are electrons</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In this transistor, the arrow symbol in the diagram indicates the normal current flow. The direction of current flow in this transistor is from the emitter terminal to the collector terminal</a:t>
            </a:r>
            <a:r>
              <a:rPr lang="lt-LT"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When the transistor is in the OFF state, it does not leak currents through itself</a:t>
            </a:r>
            <a:r>
              <a:rPr lang="lt-L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87693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262392A-8AD8-4E8C-B842-2A7023807E37}"/>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BJT </a:t>
            </a: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PNP</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transistors</a:t>
            </a:r>
            <a:endParaRPr lang="lt-LT" sz="4500" dirty="0"/>
          </a:p>
        </p:txBody>
      </p:sp>
      <p:pic>
        <p:nvPicPr>
          <p:cNvPr id="5" name="Turinio vietos rezervavimo ženklas 4">
            <a:extLst>
              <a:ext uri="{FF2B5EF4-FFF2-40B4-BE49-F238E27FC236}">
                <a16:creationId xmlns:a16="http://schemas.microsoft.com/office/drawing/2014/main" id="{89115ED6-EB5F-4521-ACF4-C26025A5CF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582" y="1788351"/>
            <a:ext cx="11602836" cy="3281298"/>
          </a:xfrm>
          <a:prstGeom prst="roundRect">
            <a:avLst/>
          </a:prstGeom>
        </p:spPr>
      </p:pic>
    </p:spTree>
    <p:extLst>
      <p:ext uri="{BB962C8B-B14F-4D97-AF65-F5344CB8AC3E}">
        <p14:creationId xmlns:p14="http://schemas.microsoft.com/office/powerpoint/2010/main" val="3025677897"/>
      </p:ext>
    </p:extLst>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2857</Words>
  <Application>Microsoft Office PowerPoint</Application>
  <PresentationFormat>Plačiaekranė</PresentationFormat>
  <Paragraphs>128</Paragraphs>
  <Slides>54</Slides>
  <Notes>1</Notes>
  <HiddenSlides>0</HiddenSlides>
  <MMClips>0</MMClips>
  <ScaleCrop>false</ScaleCrop>
  <HeadingPairs>
    <vt:vector size="6" baseType="variant">
      <vt:variant>
        <vt:lpstr>Naudojami šriftai</vt:lpstr>
      </vt:variant>
      <vt:variant>
        <vt:i4>4</vt:i4>
      </vt:variant>
      <vt:variant>
        <vt:lpstr>Tema</vt:lpstr>
      </vt:variant>
      <vt:variant>
        <vt:i4>1</vt:i4>
      </vt:variant>
      <vt:variant>
        <vt:lpstr>Skaidrių pavadinimai</vt:lpstr>
      </vt:variant>
      <vt:variant>
        <vt:i4>54</vt:i4>
      </vt:variant>
    </vt:vector>
  </HeadingPairs>
  <TitlesOfParts>
    <vt:vector size="59" baseType="lpstr">
      <vt:lpstr>Arial</vt:lpstr>
      <vt:lpstr>Calibri</vt:lpstr>
      <vt:lpstr>Calibri Light</vt:lpstr>
      <vt:lpstr>Times New Roman</vt:lpstr>
      <vt:lpstr>„Office“ tema</vt:lpstr>
      <vt:lpstr>Smart devices sensors programming</vt:lpstr>
      <vt:lpstr>Transistors and their types</vt:lpstr>
      <vt:lpstr>„PowerPoint“ pateiktis</vt:lpstr>
      <vt:lpstr>BJT - Bipolar Junction Transistor</vt:lpstr>
      <vt:lpstr>BJT transistor operating modes</vt:lpstr>
      <vt:lpstr>BJT NPN transistors</vt:lpstr>
      <vt:lpstr>BJT NPN transistors</vt:lpstr>
      <vt:lpstr>BJT PNP transistors</vt:lpstr>
      <vt:lpstr>BJT PNP transistors</vt:lpstr>
      <vt:lpstr>FET - Field Effect Transistor</vt:lpstr>
      <vt:lpstr>FET - Field Effect Transistor</vt:lpstr>
      <vt:lpstr>JFET – Junction Field Effect transistor</vt:lpstr>
      <vt:lpstr>JFET – Junction Field Effect transistor</vt:lpstr>
      <vt:lpstr>N-channel JFET</vt:lpstr>
      <vt:lpstr>P-channel JFET</vt:lpstr>
      <vt:lpstr>MOSFET – Metal Oxide Semiconductor Field Effect Transistor</vt:lpstr>
      <vt:lpstr>N-channel MOSFET</vt:lpstr>
      <vt:lpstr>P-channel MOSFET</vt:lpstr>
      <vt:lpstr>Diodes and their types</vt:lpstr>
      <vt:lpstr>LED diodes</vt:lpstr>
      <vt:lpstr>Zenre diodes</vt:lpstr>
      <vt:lpstr>Signal diodes</vt:lpstr>
      <vt:lpstr>Signal diodes</vt:lpstr>
      <vt:lpstr>Power diodes</vt:lpstr>
      <vt:lpstr>Coils and their types</vt:lpstr>
      <vt:lpstr>Air core coils</vt:lpstr>
      <vt:lpstr>Air core coils</vt:lpstr>
      <vt:lpstr>Iron core coils</vt:lpstr>
      <vt:lpstr>Ferrite core coils</vt:lpstr>
      <vt:lpstr>Soft ferrite</vt:lpstr>
      <vt:lpstr>Hard ferrite</vt:lpstr>
      <vt:lpstr>Toroids</vt:lpstr>
      <vt:lpstr>Toroids</vt:lpstr>
      <vt:lpstr>Power supplies</vt:lpstr>
      <vt:lpstr>Alternating current (AC)</vt:lpstr>
      <vt:lpstr>Kintamoji elektros srovė (AC)</vt:lpstr>
      <vt:lpstr>Direct current (DC)</vt:lpstr>
      <vt:lpstr>Direct current (DC)</vt:lpstr>
      <vt:lpstr>Electronic circuits</vt:lpstr>
      <vt:lpstr>Electrical schematics</vt:lpstr>
      <vt:lpstr>Electrical schematics</vt:lpstr>
      <vt:lpstr>Wiring diagrams</vt:lpstr>
      <vt:lpstr>Wiring diagrams</vt:lpstr>
      <vt:lpstr>Structure diagrams</vt:lpstr>
      <vt:lpstr>Structure diagrams</vt:lpstr>
      <vt:lpstr>The devices that are used in electronics</vt:lpstr>
      <vt:lpstr>Multimeter</vt:lpstr>
      <vt:lpstr>Oscilloscope</vt:lpstr>
      <vt:lpstr>Oscilloscope</vt:lpstr>
      <vt:lpstr>Soldering iron and its accessories</vt:lpstr>
      <vt:lpstr>Soldering iron and its accessories</vt:lpstr>
      <vt:lpstr>Precision screwdrivers</vt:lpstr>
      <vt:lpstr>Precision screwdrivers</vt:lpstr>
      <vt:lpstr>Goodbye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Elektroninės saugos sistemos</dc:title>
  <dc:creator>Simonas Česnauskas</dc:creator>
  <cp:lastModifiedBy>simonas česnauskas</cp:lastModifiedBy>
  <cp:revision>57</cp:revision>
  <dcterms:created xsi:type="dcterms:W3CDTF">2020-12-25T19:27:06Z</dcterms:created>
  <dcterms:modified xsi:type="dcterms:W3CDTF">2021-01-28T20:04:56Z</dcterms:modified>
</cp:coreProperties>
</file>