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65" r:id="rId3"/>
    <p:sldId id="266" r:id="rId4"/>
    <p:sldId id="301" r:id="rId5"/>
    <p:sldId id="304" r:id="rId6"/>
    <p:sldId id="302" r:id="rId7"/>
    <p:sldId id="303" r:id="rId8"/>
    <p:sldId id="305" r:id="rId9"/>
    <p:sldId id="268" r:id="rId10"/>
    <p:sldId id="306" r:id="rId11"/>
    <p:sldId id="267" r:id="rId12"/>
    <p:sldId id="307" r:id="rId13"/>
    <p:sldId id="308" r:id="rId14"/>
    <p:sldId id="311" r:id="rId15"/>
    <p:sldId id="309" r:id="rId16"/>
    <p:sldId id="269" r:id="rId17"/>
    <p:sldId id="310" r:id="rId18"/>
    <p:sldId id="312" r:id="rId19"/>
    <p:sldId id="313" r:id="rId20"/>
    <p:sldId id="314" r:id="rId21"/>
    <p:sldId id="315" r:id="rId22"/>
    <p:sldId id="316" r:id="rId23"/>
    <p:sldId id="317" r:id="rId24"/>
    <p:sldId id="318" r:id="rId25"/>
    <p:sldId id="319" r:id="rId26"/>
    <p:sldId id="320" r:id="rId27"/>
    <p:sldId id="321" r:id="rId28"/>
    <p:sldId id="274" r:id="rId29"/>
    <p:sldId id="322" r:id="rId30"/>
    <p:sldId id="323" r:id="rId31"/>
    <p:sldId id="324" r:id="rId32"/>
    <p:sldId id="26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egining" id="{C1F07E50-B394-4A62-8017-CFE980174F72}">
          <p14:sldIdLst>
            <p14:sldId id="256"/>
          </p14:sldIdLst>
        </p14:section>
        <p14:section name="Connection of the resistors" id="{6DBA86F5-2ED2-4A68-BAF8-48CBCEA160F5}">
          <p14:sldIdLst>
            <p14:sldId id="265"/>
            <p14:sldId id="266"/>
            <p14:sldId id="301"/>
            <p14:sldId id="304"/>
            <p14:sldId id="302"/>
            <p14:sldId id="303"/>
            <p14:sldId id="305"/>
            <p14:sldId id="268"/>
            <p14:sldId id="306"/>
            <p14:sldId id="267"/>
            <p14:sldId id="307"/>
            <p14:sldId id="308"/>
            <p14:sldId id="311"/>
            <p14:sldId id="309"/>
            <p14:sldId id="269"/>
            <p14:sldId id="310"/>
            <p14:sldId id="312"/>
            <p14:sldId id="313"/>
            <p14:sldId id="314"/>
            <p14:sldId id="315"/>
            <p14:sldId id="316"/>
            <p14:sldId id="317"/>
            <p14:sldId id="318"/>
            <p14:sldId id="319"/>
            <p14:sldId id="320"/>
            <p14:sldId id="321"/>
          </p14:sldIdLst>
        </p14:section>
        <p14:section name="Voltage divider" id="{C5596B27-7316-4E5D-92D8-54B1CF9B0CDC}">
          <p14:sldIdLst>
            <p14:sldId id="274"/>
            <p14:sldId id="322"/>
            <p14:sldId id="323"/>
            <p14:sldId id="324"/>
          </p14:sldIdLst>
        </p14:section>
        <p14:section name="The End" id="{2CEC61AF-4C49-4482-8BC3-CBCF38D3DD9C}">
          <p14:sldIdLst>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Antraštės vietos rezervavimo ženklas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os vietos rezervavimo ženklas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16DC4D-924A-4699-8625-EA7237178408}" type="datetimeFigureOut">
              <a:rPr lang="en-US" smtClean="0"/>
              <a:t>2/4/2021</a:t>
            </a:fld>
            <a:endParaRPr lang="en-US"/>
          </a:p>
        </p:txBody>
      </p:sp>
      <p:sp>
        <p:nvSpPr>
          <p:cNvPr id="4" name="Skaidrės vaizdo vietos rezervavimo ženkla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Pastabų vietos rezervavimo ženkl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a:p>
        </p:txBody>
      </p:sp>
      <p:sp>
        <p:nvSpPr>
          <p:cNvPr id="6" name="Poraštės vietos rezervavimo ženklas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kaidrės numerio vietos rezervavimo ženklas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42FB57-131C-4863-8245-F5979EC57F1E}" type="slidenum">
              <a:rPr lang="en-US" smtClean="0"/>
              <a:t>‹#›</a:t>
            </a:fld>
            <a:endParaRPr lang="en-US"/>
          </a:p>
        </p:txBody>
      </p:sp>
    </p:spTree>
    <p:extLst>
      <p:ext uri="{BB962C8B-B14F-4D97-AF65-F5344CB8AC3E}">
        <p14:creationId xmlns:p14="http://schemas.microsoft.com/office/powerpoint/2010/main" val="813933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en-US" dirty="0"/>
          </a:p>
        </p:txBody>
      </p:sp>
      <p:sp>
        <p:nvSpPr>
          <p:cNvPr id="4" name="Skaidrės numerio vietos rezervavimo ženklas 3"/>
          <p:cNvSpPr>
            <a:spLocks noGrp="1"/>
          </p:cNvSpPr>
          <p:nvPr>
            <p:ph type="sldNum" sz="quarter" idx="5"/>
          </p:nvPr>
        </p:nvSpPr>
        <p:spPr/>
        <p:txBody>
          <a:bodyPr/>
          <a:lstStyle/>
          <a:p>
            <a:fld id="{2142FB57-131C-4863-8245-F5979EC57F1E}" type="slidenum">
              <a:rPr lang="en-US" smtClean="0"/>
              <a:t>1</a:t>
            </a:fld>
            <a:endParaRPr lang="en-US"/>
          </a:p>
        </p:txBody>
      </p:sp>
    </p:spTree>
    <p:extLst>
      <p:ext uri="{BB962C8B-B14F-4D97-AF65-F5344CB8AC3E}">
        <p14:creationId xmlns:p14="http://schemas.microsoft.com/office/powerpoint/2010/main" val="1558426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5"/>
          </p:nvPr>
        </p:nvSpPr>
        <p:spPr/>
        <p:txBody>
          <a:bodyPr/>
          <a:lstStyle/>
          <a:p>
            <a:fld id="{2142FB57-131C-4863-8245-F5979EC57F1E}" type="slidenum">
              <a:rPr lang="en-US" smtClean="0"/>
              <a:t>3</a:t>
            </a:fld>
            <a:endParaRPr lang="en-US"/>
          </a:p>
        </p:txBody>
      </p:sp>
    </p:spTree>
    <p:extLst>
      <p:ext uri="{BB962C8B-B14F-4D97-AF65-F5344CB8AC3E}">
        <p14:creationId xmlns:p14="http://schemas.microsoft.com/office/powerpoint/2010/main" val="4150420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avadinimo skaidrė">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6F8C7D5C-F6DE-423B-8510-460F533C2178}"/>
              </a:ext>
            </a:extLst>
          </p:cNvPr>
          <p:cNvSpPr>
            <a:spLocks noGrp="1"/>
          </p:cNvSpPr>
          <p:nvPr>
            <p:ph type="ctrTitle"/>
          </p:nvPr>
        </p:nvSpPr>
        <p:spPr>
          <a:xfrm>
            <a:off x="1524000" y="1122363"/>
            <a:ext cx="9144000" cy="2387600"/>
          </a:xfrm>
        </p:spPr>
        <p:txBody>
          <a:bodyPr anchor="b"/>
          <a:lstStyle>
            <a:lvl1pPr algn="ctr">
              <a:defRPr sz="6000"/>
            </a:lvl1pPr>
          </a:lstStyle>
          <a:p>
            <a:r>
              <a:rPr lang="lt-LT"/>
              <a:t>Spustelėję redaguokite stilių</a:t>
            </a:r>
            <a:endParaRPr lang="en-US"/>
          </a:p>
        </p:txBody>
      </p:sp>
      <p:sp>
        <p:nvSpPr>
          <p:cNvPr id="3" name="Antrinis pavadinimas 2">
            <a:extLst>
              <a:ext uri="{FF2B5EF4-FFF2-40B4-BE49-F238E27FC236}">
                <a16:creationId xmlns:a16="http://schemas.microsoft.com/office/drawing/2014/main" id="{6D7C1AD1-4A25-478A-875D-CF88D858B1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lt-LT"/>
              <a:t>Spustelėkite norėdami redaguoti šablono paantraštės stilių</a:t>
            </a:r>
            <a:endParaRPr lang="en-US"/>
          </a:p>
        </p:txBody>
      </p:sp>
      <p:sp>
        <p:nvSpPr>
          <p:cNvPr id="4" name="Datos vietos rezervavimo ženklas 3">
            <a:extLst>
              <a:ext uri="{FF2B5EF4-FFF2-40B4-BE49-F238E27FC236}">
                <a16:creationId xmlns:a16="http://schemas.microsoft.com/office/drawing/2014/main" id="{CBF82418-79E5-4AC7-93A1-0543A4323A6F}"/>
              </a:ext>
            </a:extLst>
          </p:cNvPr>
          <p:cNvSpPr>
            <a:spLocks noGrp="1"/>
          </p:cNvSpPr>
          <p:nvPr>
            <p:ph type="dt" sz="half" idx="10"/>
          </p:nvPr>
        </p:nvSpPr>
        <p:spPr/>
        <p:txBody>
          <a:bodyPr/>
          <a:lstStyle/>
          <a:p>
            <a:fld id="{0CBACF0C-473E-4F29-9B50-6E1EABFFB8B1}" type="datetimeFigureOut">
              <a:rPr lang="en-US" smtClean="0"/>
              <a:t>2/4/2021</a:t>
            </a:fld>
            <a:endParaRPr lang="en-US"/>
          </a:p>
        </p:txBody>
      </p:sp>
      <p:sp>
        <p:nvSpPr>
          <p:cNvPr id="5" name="Poraštės vietos rezervavimo ženklas 4">
            <a:extLst>
              <a:ext uri="{FF2B5EF4-FFF2-40B4-BE49-F238E27FC236}">
                <a16:creationId xmlns:a16="http://schemas.microsoft.com/office/drawing/2014/main" id="{240421A6-E7BE-4145-BAEE-AC9908C2EC42}"/>
              </a:ext>
            </a:extLst>
          </p:cNvPr>
          <p:cNvSpPr>
            <a:spLocks noGrp="1"/>
          </p:cNvSpPr>
          <p:nvPr>
            <p:ph type="ftr" sz="quarter" idx="11"/>
          </p:nvPr>
        </p:nvSpPr>
        <p:spPr/>
        <p:txBody>
          <a:bodyPr/>
          <a:lstStyle/>
          <a:p>
            <a:endParaRPr lang="en-US"/>
          </a:p>
        </p:txBody>
      </p:sp>
      <p:sp>
        <p:nvSpPr>
          <p:cNvPr id="6" name="Skaidrės numerio vietos rezervavimo ženklas 5">
            <a:extLst>
              <a:ext uri="{FF2B5EF4-FFF2-40B4-BE49-F238E27FC236}">
                <a16:creationId xmlns:a16="http://schemas.microsoft.com/office/drawing/2014/main" id="{F2D39F6A-EBD3-4F92-88C9-3DC3F5EBF0E1}"/>
              </a:ext>
            </a:extLst>
          </p:cNvPr>
          <p:cNvSpPr>
            <a:spLocks noGrp="1"/>
          </p:cNvSpPr>
          <p:nvPr>
            <p:ph type="sldNum" sz="quarter" idx="12"/>
          </p:nvPr>
        </p:nvSpPr>
        <p:spPr/>
        <p:txBody>
          <a:bodyPr/>
          <a:lstStyle/>
          <a:p>
            <a:fld id="{61BF5E4E-CA93-422C-B106-5EA3DD1B74C7}" type="slidenum">
              <a:rPr lang="en-US" smtClean="0"/>
              <a:t>‹#›</a:t>
            </a:fld>
            <a:endParaRPr lang="en-US"/>
          </a:p>
        </p:txBody>
      </p:sp>
    </p:spTree>
    <p:extLst>
      <p:ext uri="{BB962C8B-B14F-4D97-AF65-F5344CB8AC3E}">
        <p14:creationId xmlns:p14="http://schemas.microsoft.com/office/powerpoint/2010/main" val="620215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Pavadinimas ir vertikalus tekstas">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9D52AABC-C99C-4C11-82A4-5958DE2131FF}"/>
              </a:ext>
            </a:extLst>
          </p:cNvPr>
          <p:cNvSpPr>
            <a:spLocks noGrp="1"/>
          </p:cNvSpPr>
          <p:nvPr>
            <p:ph type="title"/>
          </p:nvPr>
        </p:nvSpPr>
        <p:spPr/>
        <p:txBody>
          <a:bodyPr/>
          <a:lstStyle/>
          <a:p>
            <a:r>
              <a:rPr lang="lt-LT"/>
              <a:t>Spustelėję redaguokite stilių</a:t>
            </a:r>
            <a:endParaRPr lang="en-US"/>
          </a:p>
        </p:txBody>
      </p:sp>
      <p:sp>
        <p:nvSpPr>
          <p:cNvPr id="3" name="Vertikalaus teksto vietos rezervavimo ženklas 2">
            <a:extLst>
              <a:ext uri="{FF2B5EF4-FFF2-40B4-BE49-F238E27FC236}">
                <a16:creationId xmlns:a16="http://schemas.microsoft.com/office/drawing/2014/main" id="{466F927C-02F2-4E54-82C3-078E1F17B828}"/>
              </a:ext>
            </a:extLst>
          </p:cNvPr>
          <p:cNvSpPr>
            <a:spLocks noGrp="1"/>
          </p:cNvSpPr>
          <p:nvPr>
            <p:ph type="body" orient="vert" idx="1"/>
          </p:nvPr>
        </p:nvSpPr>
        <p:spPr/>
        <p:txBody>
          <a:bodyPr vert="eaVert"/>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a:p>
        </p:txBody>
      </p:sp>
      <p:sp>
        <p:nvSpPr>
          <p:cNvPr id="4" name="Datos vietos rezervavimo ženklas 3">
            <a:extLst>
              <a:ext uri="{FF2B5EF4-FFF2-40B4-BE49-F238E27FC236}">
                <a16:creationId xmlns:a16="http://schemas.microsoft.com/office/drawing/2014/main" id="{653C8C30-10CB-45A1-A629-1C82615C7523}"/>
              </a:ext>
            </a:extLst>
          </p:cNvPr>
          <p:cNvSpPr>
            <a:spLocks noGrp="1"/>
          </p:cNvSpPr>
          <p:nvPr>
            <p:ph type="dt" sz="half" idx="10"/>
          </p:nvPr>
        </p:nvSpPr>
        <p:spPr/>
        <p:txBody>
          <a:bodyPr/>
          <a:lstStyle/>
          <a:p>
            <a:fld id="{0CBACF0C-473E-4F29-9B50-6E1EABFFB8B1}" type="datetimeFigureOut">
              <a:rPr lang="en-US" smtClean="0"/>
              <a:t>2/4/2021</a:t>
            </a:fld>
            <a:endParaRPr lang="en-US"/>
          </a:p>
        </p:txBody>
      </p:sp>
      <p:sp>
        <p:nvSpPr>
          <p:cNvPr id="5" name="Poraštės vietos rezervavimo ženklas 4">
            <a:extLst>
              <a:ext uri="{FF2B5EF4-FFF2-40B4-BE49-F238E27FC236}">
                <a16:creationId xmlns:a16="http://schemas.microsoft.com/office/drawing/2014/main" id="{5D8678A4-3F7B-41C4-A522-BC0DAF81FBD6}"/>
              </a:ext>
            </a:extLst>
          </p:cNvPr>
          <p:cNvSpPr>
            <a:spLocks noGrp="1"/>
          </p:cNvSpPr>
          <p:nvPr>
            <p:ph type="ftr" sz="quarter" idx="11"/>
          </p:nvPr>
        </p:nvSpPr>
        <p:spPr/>
        <p:txBody>
          <a:bodyPr/>
          <a:lstStyle/>
          <a:p>
            <a:endParaRPr lang="en-US"/>
          </a:p>
        </p:txBody>
      </p:sp>
      <p:sp>
        <p:nvSpPr>
          <p:cNvPr id="6" name="Skaidrės numerio vietos rezervavimo ženklas 5">
            <a:extLst>
              <a:ext uri="{FF2B5EF4-FFF2-40B4-BE49-F238E27FC236}">
                <a16:creationId xmlns:a16="http://schemas.microsoft.com/office/drawing/2014/main" id="{5D407CFA-408B-4D4A-A157-14E5EE9C8E44}"/>
              </a:ext>
            </a:extLst>
          </p:cNvPr>
          <p:cNvSpPr>
            <a:spLocks noGrp="1"/>
          </p:cNvSpPr>
          <p:nvPr>
            <p:ph type="sldNum" sz="quarter" idx="12"/>
          </p:nvPr>
        </p:nvSpPr>
        <p:spPr/>
        <p:txBody>
          <a:bodyPr/>
          <a:lstStyle/>
          <a:p>
            <a:fld id="{61BF5E4E-CA93-422C-B106-5EA3DD1B74C7}" type="slidenum">
              <a:rPr lang="en-US" smtClean="0"/>
              <a:t>‹#›</a:t>
            </a:fld>
            <a:endParaRPr lang="en-US"/>
          </a:p>
        </p:txBody>
      </p:sp>
    </p:spTree>
    <p:extLst>
      <p:ext uri="{BB962C8B-B14F-4D97-AF65-F5344CB8AC3E}">
        <p14:creationId xmlns:p14="http://schemas.microsoft.com/office/powerpoint/2010/main" val="1476350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us pavadinimas ir tekstas">
    <p:spTree>
      <p:nvGrpSpPr>
        <p:cNvPr id="1" name=""/>
        <p:cNvGrpSpPr/>
        <p:nvPr/>
      </p:nvGrpSpPr>
      <p:grpSpPr>
        <a:xfrm>
          <a:off x="0" y="0"/>
          <a:ext cx="0" cy="0"/>
          <a:chOff x="0" y="0"/>
          <a:chExt cx="0" cy="0"/>
        </a:xfrm>
      </p:grpSpPr>
      <p:sp>
        <p:nvSpPr>
          <p:cNvPr id="2" name="Vertikalus pavadinimas 1">
            <a:extLst>
              <a:ext uri="{FF2B5EF4-FFF2-40B4-BE49-F238E27FC236}">
                <a16:creationId xmlns:a16="http://schemas.microsoft.com/office/drawing/2014/main" id="{C9DB477C-3F4F-436A-B8E6-C9FF4AF7929A}"/>
              </a:ext>
            </a:extLst>
          </p:cNvPr>
          <p:cNvSpPr>
            <a:spLocks noGrp="1"/>
          </p:cNvSpPr>
          <p:nvPr>
            <p:ph type="title" orient="vert"/>
          </p:nvPr>
        </p:nvSpPr>
        <p:spPr>
          <a:xfrm>
            <a:off x="8724900" y="365125"/>
            <a:ext cx="2628900" cy="5811838"/>
          </a:xfrm>
        </p:spPr>
        <p:txBody>
          <a:bodyPr vert="eaVert"/>
          <a:lstStyle/>
          <a:p>
            <a:r>
              <a:rPr lang="lt-LT"/>
              <a:t>Spustelėję redaguokite stilių</a:t>
            </a:r>
            <a:endParaRPr lang="en-US"/>
          </a:p>
        </p:txBody>
      </p:sp>
      <p:sp>
        <p:nvSpPr>
          <p:cNvPr id="3" name="Vertikalaus teksto vietos rezervavimo ženklas 2">
            <a:extLst>
              <a:ext uri="{FF2B5EF4-FFF2-40B4-BE49-F238E27FC236}">
                <a16:creationId xmlns:a16="http://schemas.microsoft.com/office/drawing/2014/main" id="{D8D765E2-48E0-4114-A26E-4AC12B2CF42A}"/>
              </a:ext>
            </a:extLst>
          </p:cNvPr>
          <p:cNvSpPr>
            <a:spLocks noGrp="1"/>
          </p:cNvSpPr>
          <p:nvPr>
            <p:ph type="body" orient="vert" idx="1"/>
          </p:nvPr>
        </p:nvSpPr>
        <p:spPr>
          <a:xfrm>
            <a:off x="838200" y="365125"/>
            <a:ext cx="7734300" cy="5811838"/>
          </a:xfrm>
        </p:spPr>
        <p:txBody>
          <a:bodyPr vert="eaVert"/>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a:p>
        </p:txBody>
      </p:sp>
      <p:sp>
        <p:nvSpPr>
          <p:cNvPr id="4" name="Datos vietos rezervavimo ženklas 3">
            <a:extLst>
              <a:ext uri="{FF2B5EF4-FFF2-40B4-BE49-F238E27FC236}">
                <a16:creationId xmlns:a16="http://schemas.microsoft.com/office/drawing/2014/main" id="{9B83D0CE-E1E6-4B1D-A058-4B5F4E33FD26}"/>
              </a:ext>
            </a:extLst>
          </p:cNvPr>
          <p:cNvSpPr>
            <a:spLocks noGrp="1"/>
          </p:cNvSpPr>
          <p:nvPr>
            <p:ph type="dt" sz="half" idx="10"/>
          </p:nvPr>
        </p:nvSpPr>
        <p:spPr/>
        <p:txBody>
          <a:bodyPr/>
          <a:lstStyle/>
          <a:p>
            <a:fld id="{0CBACF0C-473E-4F29-9B50-6E1EABFFB8B1}" type="datetimeFigureOut">
              <a:rPr lang="en-US" smtClean="0"/>
              <a:t>2/4/2021</a:t>
            </a:fld>
            <a:endParaRPr lang="en-US"/>
          </a:p>
        </p:txBody>
      </p:sp>
      <p:sp>
        <p:nvSpPr>
          <p:cNvPr id="5" name="Poraštės vietos rezervavimo ženklas 4">
            <a:extLst>
              <a:ext uri="{FF2B5EF4-FFF2-40B4-BE49-F238E27FC236}">
                <a16:creationId xmlns:a16="http://schemas.microsoft.com/office/drawing/2014/main" id="{BDF891A1-309B-4CAE-ACE6-7A938366147C}"/>
              </a:ext>
            </a:extLst>
          </p:cNvPr>
          <p:cNvSpPr>
            <a:spLocks noGrp="1"/>
          </p:cNvSpPr>
          <p:nvPr>
            <p:ph type="ftr" sz="quarter" idx="11"/>
          </p:nvPr>
        </p:nvSpPr>
        <p:spPr/>
        <p:txBody>
          <a:bodyPr/>
          <a:lstStyle/>
          <a:p>
            <a:endParaRPr lang="en-US"/>
          </a:p>
        </p:txBody>
      </p:sp>
      <p:sp>
        <p:nvSpPr>
          <p:cNvPr id="6" name="Skaidrės numerio vietos rezervavimo ženklas 5">
            <a:extLst>
              <a:ext uri="{FF2B5EF4-FFF2-40B4-BE49-F238E27FC236}">
                <a16:creationId xmlns:a16="http://schemas.microsoft.com/office/drawing/2014/main" id="{B97D9C16-F55A-4697-859C-6D7AACE894BC}"/>
              </a:ext>
            </a:extLst>
          </p:cNvPr>
          <p:cNvSpPr>
            <a:spLocks noGrp="1"/>
          </p:cNvSpPr>
          <p:nvPr>
            <p:ph type="sldNum" sz="quarter" idx="12"/>
          </p:nvPr>
        </p:nvSpPr>
        <p:spPr/>
        <p:txBody>
          <a:bodyPr/>
          <a:lstStyle/>
          <a:p>
            <a:fld id="{61BF5E4E-CA93-422C-B106-5EA3DD1B74C7}" type="slidenum">
              <a:rPr lang="en-US" smtClean="0"/>
              <a:t>‹#›</a:t>
            </a:fld>
            <a:endParaRPr lang="en-US"/>
          </a:p>
        </p:txBody>
      </p:sp>
    </p:spTree>
    <p:extLst>
      <p:ext uri="{BB962C8B-B14F-4D97-AF65-F5344CB8AC3E}">
        <p14:creationId xmlns:p14="http://schemas.microsoft.com/office/powerpoint/2010/main" val="2049062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avadinimas ir turinys">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F17BB98C-FFA0-470D-AFE9-9113B94D1224}"/>
              </a:ext>
            </a:extLst>
          </p:cNvPr>
          <p:cNvSpPr>
            <a:spLocks noGrp="1"/>
          </p:cNvSpPr>
          <p:nvPr>
            <p:ph type="title"/>
          </p:nvPr>
        </p:nvSpPr>
        <p:spPr/>
        <p:txBody>
          <a:bodyPr/>
          <a:lstStyle/>
          <a:p>
            <a:r>
              <a:rPr lang="lt-LT"/>
              <a:t>Spustelėję redaguokite stilių</a:t>
            </a:r>
            <a:endParaRPr lang="en-US"/>
          </a:p>
        </p:txBody>
      </p:sp>
      <p:sp>
        <p:nvSpPr>
          <p:cNvPr id="3" name="Turinio vietos rezervavimo ženklas 2">
            <a:extLst>
              <a:ext uri="{FF2B5EF4-FFF2-40B4-BE49-F238E27FC236}">
                <a16:creationId xmlns:a16="http://schemas.microsoft.com/office/drawing/2014/main" id="{DFFE531B-A8D8-4332-B366-BE2710AB02CF}"/>
              </a:ext>
            </a:extLst>
          </p:cNvPr>
          <p:cNvSpPr>
            <a:spLocks noGrp="1"/>
          </p:cNvSpPr>
          <p:nvPr>
            <p:ph idx="1"/>
          </p:nvPr>
        </p:nvSpPr>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a:p>
        </p:txBody>
      </p:sp>
      <p:sp>
        <p:nvSpPr>
          <p:cNvPr id="4" name="Datos vietos rezervavimo ženklas 3">
            <a:extLst>
              <a:ext uri="{FF2B5EF4-FFF2-40B4-BE49-F238E27FC236}">
                <a16:creationId xmlns:a16="http://schemas.microsoft.com/office/drawing/2014/main" id="{7364E3A3-6904-428B-AC3F-7ADA03AFA817}"/>
              </a:ext>
            </a:extLst>
          </p:cNvPr>
          <p:cNvSpPr>
            <a:spLocks noGrp="1"/>
          </p:cNvSpPr>
          <p:nvPr>
            <p:ph type="dt" sz="half" idx="10"/>
          </p:nvPr>
        </p:nvSpPr>
        <p:spPr/>
        <p:txBody>
          <a:bodyPr/>
          <a:lstStyle/>
          <a:p>
            <a:fld id="{0CBACF0C-473E-4F29-9B50-6E1EABFFB8B1}" type="datetimeFigureOut">
              <a:rPr lang="en-US" smtClean="0"/>
              <a:t>2/4/2021</a:t>
            </a:fld>
            <a:endParaRPr lang="en-US"/>
          </a:p>
        </p:txBody>
      </p:sp>
      <p:sp>
        <p:nvSpPr>
          <p:cNvPr id="5" name="Poraštės vietos rezervavimo ženklas 4">
            <a:extLst>
              <a:ext uri="{FF2B5EF4-FFF2-40B4-BE49-F238E27FC236}">
                <a16:creationId xmlns:a16="http://schemas.microsoft.com/office/drawing/2014/main" id="{36C5EF5F-0960-47C0-B81B-D57322C4DE19}"/>
              </a:ext>
            </a:extLst>
          </p:cNvPr>
          <p:cNvSpPr>
            <a:spLocks noGrp="1"/>
          </p:cNvSpPr>
          <p:nvPr>
            <p:ph type="ftr" sz="quarter" idx="11"/>
          </p:nvPr>
        </p:nvSpPr>
        <p:spPr/>
        <p:txBody>
          <a:bodyPr/>
          <a:lstStyle/>
          <a:p>
            <a:endParaRPr lang="en-US"/>
          </a:p>
        </p:txBody>
      </p:sp>
      <p:sp>
        <p:nvSpPr>
          <p:cNvPr id="6" name="Skaidrės numerio vietos rezervavimo ženklas 5">
            <a:extLst>
              <a:ext uri="{FF2B5EF4-FFF2-40B4-BE49-F238E27FC236}">
                <a16:creationId xmlns:a16="http://schemas.microsoft.com/office/drawing/2014/main" id="{1FCA435E-67D6-4CEB-91AC-612A63B03F73}"/>
              </a:ext>
            </a:extLst>
          </p:cNvPr>
          <p:cNvSpPr>
            <a:spLocks noGrp="1"/>
          </p:cNvSpPr>
          <p:nvPr>
            <p:ph type="sldNum" sz="quarter" idx="12"/>
          </p:nvPr>
        </p:nvSpPr>
        <p:spPr/>
        <p:txBody>
          <a:bodyPr/>
          <a:lstStyle/>
          <a:p>
            <a:fld id="{61BF5E4E-CA93-422C-B106-5EA3DD1B74C7}" type="slidenum">
              <a:rPr lang="en-US" smtClean="0"/>
              <a:t>‹#›</a:t>
            </a:fld>
            <a:endParaRPr lang="en-US"/>
          </a:p>
        </p:txBody>
      </p:sp>
    </p:spTree>
    <p:extLst>
      <p:ext uri="{BB962C8B-B14F-4D97-AF65-F5344CB8AC3E}">
        <p14:creationId xmlns:p14="http://schemas.microsoft.com/office/powerpoint/2010/main" val="2270165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kcijos antraštė">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839DAB81-061C-4B6A-ABA5-E7F50DB60A0A}"/>
              </a:ext>
            </a:extLst>
          </p:cNvPr>
          <p:cNvSpPr>
            <a:spLocks noGrp="1"/>
          </p:cNvSpPr>
          <p:nvPr>
            <p:ph type="title"/>
          </p:nvPr>
        </p:nvSpPr>
        <p:spPr>
          <a:xfrm>
            <a:off x="831850" y="1709738"/>
            <a:ext cx="10515600" cy="2852737"/>
          </a:xfrm>
        </p:spPr>
        <p:txBody>
          <a:bodyPr anchor="b"/>
          <a:lstStyle>
            <a:lvl1pPr>
              <a:defRPr sz="6000"/>
            </a:lvl1pPr>
          </a:lstStyle>
          <a:p>
            <a:r>
              <a:rPr lang="lt-LT"/>
              <a:t>Spustelėję redaguokite stilių</a:t>
            </a:r>
            <a:endParaRPr lang="en-US"/>
          </a:p>
        </p:txBody>
      </p:sp>
      <p:sp>
        <p:nvSpPr>
          <p:cNvPr id="3" name="Teksto vietos rezervavimo ženklas 2">
            <a:extLst>
              <a:ext uri="{FF2B5EF4-FFF2-40B4-BE49-F238E27FC236}">
                <a16:creationId xmlns:a16="http://schemas.microsoft.com/office/drawing/2014/main" id="{E9FD5ABA-2ED5-4146-969C-BEAF8606E7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lt-LT"/>
              <a:t>Spustelėkite, kad galėtumėte redaguoti šablono teksto stilius</a:t>
            </a:r>
          </a:p>
        </p:txBody>
      </p:sp>
      <p:sp>
        <p:nvSpPr>
          <p:cNvPr id="4" name="Datos vietos rezervavimo ženklas 3">
            <a:extLst>
              <a:ext uri="{FF2B5EF4-FFF2-40B4-BE49-F238E27FC236}">
                <a16:creationId xmlns:a16="http://schemas.microsoft.com/office/drawing/2014/main" id="{679AFFAF-23E4-4870-803E-006354E8D518}"/>
              </a:ext>
            </a:extLst>
          </p:cNvPr>
          <p:cNvSpPr>
            <a:spLocks noGrp="1"/>
          </p:cNvSpPr>
          <p:nvPr>
            <p:ph type="dt" sz="half" idx="10"/>
          </p:nvPr>
        </p:nvSpPr>
        <p:spPr/>
        <p:txBody>
          <a:bodyPr/>
          <a:lstStyle/>
          <a:p>
            <a:fld id="{0CBACF0C-473E-4F29-9B50-6E1EABFFB8B1}" type="datetimeFigureOut">
              <a:rPr lang="en-US" smtClean="0"/>
              <a:t>2/4/2021</a:t>
            </a:fld>
            <a:endParaRPr lang="en-US"/>
          </a:p>
        </p:txBody>
      </p:sp>
      <p:sp>
        <p:nvSpPr>
          <p:cNvPr id="5" name="Poraštės vietos rezervavimo ženklas 4">
            <a:extLst>
              <a:ext uri="{FF2B5EF4-FFF2-40B4-BE49-F238E27FC236}">
                <a16:creationId xmlns:a16="http://schemas.microsoft.com/office/drawing/2014/main" id="{3A915BE4-AC84-4074-B3C9-D8D7961A8DAA}"/>
              </a:ext>
            </a:extLst>
          </p:cNvPr>
          <p:cNvSpPr>
            <a:spLocks noGrp="1"/>
          </p:cNvSpPr>
          <p:nvPr>
            <p:ph type="ftr" sz="quarter" idx="11"/>
          </p:nvPr>
        </p:nvSpPr>
        <p:spPr/>
        <p:txBody>
          <a:bodyPr/>
          <a:lstStyle/>
          <a:p>
            <a:endParaRPr lang="en-US"/>
          </a:p>
        </p:txBody>
      </p:sp>
      <p:sp>
        <p:nvSpPr>
          <p:cNvPr id="6" name="Skaidrės numerio vietos rezervavimo ženklas 5">
            <a:extLst>
              <a:ext uri="{FF2B5EF4-FFF2-40B4-BE49-F238E27FC236}">
                <a16:creationId xmlns:a16="http://schemas.microsoft.com/office/drawing/2014/main" id="{90B417BD-9EDC-4434-AB3D-811E2EEF6171}"/>
              </a:ext>
            </a:extLst>
          </p:cNvPr>
          <p:cNvSpPr>
            <a:spLocks noGrp="1"/>
          </p:cNvSpPr>
          <p:nvPr>
            <p:ph type="sldNum" sz="quarter" idx="12"/>
          </p:nvPr>
        </p:nvSpPr>
        <p:spPr/>
        <p:txBody>
          <a:bodyPr/>
          <a:lstStyle/>
          <a:p>
            <a:fld id="{61BF5E4E-CA93-422C-B106-5EA3DD1B74C7}" type="slidenum">
              <a:rPr lang="en-US" smtClean="0"/>
              <a:t>‹#›</a:t>
            </a:fld>
            <a:endParaRPr lang="en-US"/>
          </a:p>
        </p:txBody>
      </p:sp>
    </p:spTree>
    <p:extLst>
      <p:ext uri="{BB962C8B-B14F-4D97-AF65-F5344CB8AC3E}">
        <p14:creationId xmlns:p14="http://schemas.microsoft.com/office/powerpoint/2010/main" val="3885694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 turiniai">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A5BEDE68-C4F4-481F-AEF2-CE510876256A}"/>
              </a:ext>
            </a:extLst>
          </p:cNvPr>
          <p:cNvSpPr>
            <a:spLocks noGrp="1"/>
          </p:cNvSpPr>
          <p:nvPr>
            <p:ph type="title"/>
          </p:nvPr>
        </p:nvSpPr>
        <p:spPr/>
        <p:txBody>
          <a:bodyPr/>
          <a:lstStyle/>
          <a:p>
            <a:r>
              <a:rPr lang="lt-LT"/>
              <a:t>Spustelėję redaguokite stilių</a:t>
            </a:r>
            <a:endParaRPr lang="en-US"/>
          </a:p>
        </p:txBody>
      </p:sp>
      <p:sp>
        <p:nvSpPr>
          <p:cNvPr id="3" name="Turinio vietos rezervavimo ženklas 2">
            <a:extLst>
              <a:ext uri="{FF2B5EF4-FFF2-40B4-BE49-F238E27FC236}">
                <a16:creationId xmlns:a16="http://schemas.microsoft.com/office/drawing/2014/main" id="{BFE6F6EC-91C2-4E0C-9A70-CC2176950C33}"/>
              </a:ext>
            </a:extLst>
          </p:cNvPr>
          <p:cNvSpPr>
            <a:spLocks noGrp="1"/>
          </p:cNvSpPr>
          <p:nvPr>
            <p:ph sz="half" idx="1"/>
          </p:nvPr>
        </p:nvSpPr>
        <p:spPr>
          <a:xfrm>
            <a:off x="838200" y="1825625"/>
            <a:ext cx="5181600" cy="4351338"/>
          </a:xfrm>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a:p>
        </p:txBody>
      </p:sp>
      <p:sp>
        <p:nvSpPr>
          <p:cNvPr id="4" name="Turinio vietos rezervavimo ženklas 3">
            <a:extLst>
              <a:ext uri="{FF2B5EF4-FFF2-40B4-BE49-F238E27FC236}">
                <a16:creationId xmlns:a16="http://schemas.microsoft.com/office/drawing/2014/main" id="{A7A1C67A-1F45-404F-87BE-96B7BA498E56}"/>
              </a:ext>
            </a:extLst>
          </p:cNvPr>
          <p:cNvSpPr>
            <a:spLocks noGrp="1"/>
          </p:cNvSpPr>
          <p:nvPr>
            <p:ph sz="half" idx="2"/>
          </p:nvPr>
        </p:nvSpPr>
        <p:spPr>
          <a:xfrm>
            <a:off x="6172200" y="1825625"/>
            <a:ext cx="5181600" cy="4351338"/>
          </a:xfrm>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a:p>
        </p:txBody>
      </p:sp>
      <p:sp>
        <p:nvSpPr>
          <p:cNvPr id="5" name="Datos vietos rezervavimo ženklas 4">
            <a:extLst>
              <a:ext uri="{FF2B5EF4-FFF2-40B4-BE49-F238E27FC236}">
                <a16:creationId xmlns:a16="http://schemas.microsoft.com/office/drawing/2014/main" id="{F49F0DDF-70F9-433A-A349-1A34403C3E07}"/>
              </a:ext>
            </a:extLst>
          </p:cNvPr>
          <p:cNvSpPr>
            <a:spLocks noGrp="1"/>
          </p:cNvSpPr>
          <p:nvPr>
            <p:ph type="dt" sz="half" idx="10"/>
          </p:nvPr>
        </p:nvSpPr>
        <p:spPr/>
        <p:txBody>
          <a:bodyPr/>
          <a:lstStyle/>
          <a:p>
            <a:fld id="{0CBACF0C-473E-4F29-9B50-6E1EABFFB8B1}" type="datetimeFigureOut">
              <a:rPr lang="en-US" smtClean="0"/>
              <a:t>2/4/2021</a:t>
            </a:fld>
            <a:endParaRPr lang="en-US"/>
          </a:p>
        </p:txBody>
      </p:sp>
      <p:sp>
        <p:nvSpPr>
          <p:cNvPr id="6" name="Poraštės vietos rezervavimo ženklas 5">
            <a:extLst>
              <a:ext uri="{FF2B5EF4-FFF2-40B4-BE49-F238E27FC236}">
                <a16:creationId xmlns:a16="http://schemas.microsoft.com/office/drawing/2014/main" id="{E221D2B8-D914-4994-BFC7-234C3776D7DF}"/>
              </a:ext>
            </a:extLst>
          </p:cNvPr>
          <p:cNvSpPr>
            <a:spLocks noGrp="1"/>
          </p:cNvSpPr>
          <p:nvPr>
            <p:ph type="ftr" sz="quarter" idx="11"/>
          </p:nvPr>
        </p:nvSpPr>
        <p:spPr/>
        <p:txBody>
          <a:bodyPr/>
          <a:lstStyle/>
          <a:p>
            <a:endParaRPr lang="en-US"/>
          </a:p>
        </p:txBody>
      </p:sp>
      <p:sp>
        <p:nvSpPr>
          <p:cNvPr id="7" name="Skaidrės numerio vietos rezervavimo ženklas 6">
            <a:extLst>
              <a:ext uri="{FF2B5EF4-FFF2-40B4-BE49-F238E27FC236}">
                <a16:creationId xmlns:a16="http://schemas.microsoft.com/office/drawing/2014/main" id="{F2A3D4CB-7FCF-482C-B3B2-6FC4DE566CEB}"/>
              </a:ext>
            </a:extLst>
          </p:cNvPr>
          <p:cNvSpPr>
            <a:spLocks noGrp="1"/>
          </p:cNvSpPr>
          <p:nvPr>
            <p:ph type="sldNum" sz="quarter" idx="12"/>
          </p:nvPr>
        </p:nvSpPr>
        <p:spPr/>
        <p:txBody>
          <a:bodyPr/>
          <a:lstStyle/>
          <a:p>
            <a:fld id="{61BF5E4E-CA93-422C-B106-5EA3DD1B74C7}" type="slidenum">
              <a:rPr lang="en-US" smtClean="0"/>
              <a:t>‹#›</a:t>
            </a:fld>
            <a:endParaRPr lang="en-US"/>
          </a:p>
        </p:txBody>
      </p:sp>
    </p:spTree>
    <p:extLst>
      <p:ext uri="{BB962C8B-B14F-4D97-AF65-F5344CB8AC3E}">
        <p14:creationId xmlns:p14="http://schemas.microsoft.com/office/powerpoint/2010/main" val="867663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Lyginimas">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11708D0A-627C-4FC1-9444-CE8F2D7FDCBA}"/>
              </a:ext>
            </a:extLst>
          </p:cNvPr>
          <p:cNvSpPr>
            <a:spLocks noGrp="1"/>
          </p:cNvSpPr>
          <p:nvPr>
            <p:ph type="title"/>
          </p:nvPr>
        </p:nvSpPr>
        <p:spPr>
          <a:xfrm>
            <a:off x="839788" y="365125"/>
            <a:ext cx="10515600" cy="1325563"/>
          </a:xfrm>
        </p:spPr>
        <p:txBody>
          <a:bodyPr/>
          <a:lstStyle/>
          <a:p>
            <a:r>
              <a:rPr lang="lt-LT"/>
              <a:t>Spustelėję redaguokite stilių</a:t>
            </a:r>
            <a:endParaRPr lang="en-US"/>
          </a:p>
        </p:txBody>
      </p:sp>
      <p:sp>
        <p:nvSpPr>
          <p:cNvPr id="3" name="Teksto vietos rezervavimo ženklas 2">
            <a:extLst>
              <a:ext uri="{FF2B5EF4-FFF2-40B4-BE49-F238E27FC236}">
                <a16:creationId xmlns:a16="http://schemas.microsoft.com/office/drawing/2014/main" id="{1645D926-398E-46B2-8789-881FD43E6C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Spustelėkite, kad galėtumėte redaguoti šablono teksto stilius</a:t>
            </a:r>
          </a:p>
        </p:txBody>
      </p:sp>
      <p:sp>
        <p:nvSpPr>
          <p:cNvPr id="4" name="Turinio vietos rezervavimo ženklas 3">
            <a:extLst>
              <a:ext uri="{FF2B5EF4-FFF2-40B4-BE49-F238E27FC236}">
                <a16:creationId xmlns:a16="http://schemas.microsoft.com/office/drawing/2014/main" id="{53F234D3-7A90-4117-8061-F63E861D7179}"/>
              </a:ext>
            </a:extLst>
          </p:cNvPr>
          <p:cNvSpPr>
            <a:spLocks noGrp="1"/>
          </p:cNvSpPr>
          <p:nvPr>
            <p:ph sz="half" idx="2"/>
          </p:nvPr>
        </p:nvSpPr>
        <p:spPr>
          <a:xfrm>
            <a:off x="839788" y="2505075"/>
            <a:ext cx="5157787" cy="3684588"/>
          </a:xfrm>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a:p>
        </p:txBody>
      </p:sp>
      <p:sp>
        <p:nvSpPr>
          <p:cNvPr id="5" name="Teksto vietos rezervavimo ženklas 4">
            <a:extLst>
              <a:ext uri="{FF2B5EF4-FFF2-40B4-BE49-F238E27FC236}">
                <a16:creationId xmlns:a16="http://schemas.microsoft.com/office/drawing/2014/main" id="{3FD6AFDF-E8FE-4C4D-88D7-7AB8B58487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Spustelėkite, kad galėtumėte redaguoti šablono teksto stilius</a:t>
            </a:r>
          </a:p>
        </p:txBody>
      </p:sp>
      <p:sp>
        <p:nvSpPr>
          <p:cNvPr id="6" name="Turinio vietos rezervavimo ženklas 5">
            <a:extLst>
              <a:ext uri="{FF2B5EF4-FFF2-40B4-BE49-F238E27FC236}">
                <a16:creationId xmlns:a16="http://schemas.microsoft.com/office/drawing/2014/main" id="{C6E9E852-548D-4B51-8CB0-BEFD1EC138B2}"/>
              </a:ext>
            </a:extLst>
          </p:cNvPr>
          <p:cNvSpPr>
            <a:spLocks noGrp="1"/>
          </p:cNvSpPr>
          <p:nvPr>
            <p:ph sz="quarter" idx="4"/>
          </p:nvPr>
        </p:nvSpPr>
        <p:spPr>
          <a:xfrm>
            <a:off x="6172200" y="2505075"/>
            <a:ext cx="5183188" cy="3684588"/>
          </a:xfrm>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a:p>
        </p:txBody>
      </p:sp>
      <p:sp>
        <p:nvSpPr>
          <p:cNvPr id="7" name="Datos vietos rezervavimo ženklas 6">
            <a:extLst>
              <a:ext uri="{FF2B5EF4-FFF2-40B4-BE49-F238E27FC236}">
                <a16:creationId xmlns:a16="http://schemas.microsoft.com/office/drawing/2014/main" id="{56EF8001-2CCD-410E-AC2F-05B93828BC87}"/>
              </a:ext>
            </a:extLst>
          </p:cNvPr>
          <p:cNvSpPr>
            <a:spLocks noGrp="1"/>
          </p:cNvSpPr>
          <p:nvPr>
            <p:ph type="dt" sz="half" idx="10"/>
          </p:nvPr>
        </p:nvSpPr>
        <p:spPr/>
        <p:txBody>
          <a:bodyPr/>
          <a:lstStyle/>
          <a:p>
            <a:fld id="{0CBACF0C-473E-4F29-9B50-6E1EABFFB8B1}" type="datetimeFigureOut">
              <a:rPr lang="en-US" smtClean="0"/>
              <a:t>2/4/2021</a:t>
            </a:fld>
            <a:endParaRPr lang="en-US"/>
          </a:p>
        </p:txBody>
      </p:sp>
      <p:sp>
        <p:nvSpPr>
          <p:cNvPr id="8" name="Poraštės vietos rezervavimo ženklas 7">
            <a:extLst>
              <a:ext uri="{FF2B5EF4-FFF2-40B4-BE49-F238E27FC236}">
                <a16:creationId xmlns:a16="http://schemas.microsoft.com/office/drawing/2014/main" id="{72621DCD-4DE0-4A1C-AE49-67C7D7F1F4E7}"/>
              </a:ext>
            </a:extLst>
          </p:cNvPr>
          <p:cNvSpPr>
            <a:spLocks noGrp="1"/>
          </p:cNvSpPr>
          <p:nvPr>
            <p:ph type="ftr" sz="quarter" idx="11"/>
          </p:nvPr>
        </p:nvSpPr>
        <p:spPr/>
        <p:txBody>
          <a:bodyPr/>
          <a:lstStyle/>
          <a:p>
            <a:endParaRPr lang="en-US"/>
          </a:p>
        </p:txBody>
      </p:sp>
      <p:sp>
        <p:nvSpPr>
          <p:cNvPr id="9" name="Skaidrės numerio vietos rezervavimo ženklas 8">
            <a:extLst>
              <a:ext uri="{FF2B5EF4-FFF2-40B4-BE49-F238E27FC236}">
                <a16:creationId xmlns:a16="http://schemas.microsoft.com/office/drawing/2014/main" id="{2D5464CF-2142-42D8-9E76-607F5894F033}"/>
              </a:ext>
            </a:extLst>
          </p:cNvPr>
          <p:cNvSpPr>
            <a:spLocks noGrp="1"/>
          </p:cNvSpPr>
          <p:nvPr>
            <p:ph type="sldNum" sz="quarter" idx="12"/>
          </p:nvPr>
        </p:nvSpPr>
        <p:spPr/>
        <p:txBody>
          <a:bodyPr/>
          <a:lstStyle/>
          <a:p>
            <a:fld id="{61BF5E4E-CA93-422C-B106-5EA3DD1B74C7}" type="slidenum">
              <a:rPr lang="en-US" smtClean="0"/>
              <a:t>‹#›</a:t>
            </a:fld>
            <a:endParaRPr lang="en-US"/>
          </a:p>
        </p:txBody>
      </p:sp>
    </p:spTree>
    <p:extLst>
      <p:ext uri="{BB962C8B-B14F-4D97-AF65-F5344CB8AC3E}">
        <p14:creationId xmlns:p14="http://schemas.microsoft.com/office/powerpoint/2010/main" val="4224974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k pavadinimas">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DDA7B861-1D3D-48A2-BAC7-5E78891D6A1C}"/>
              </a:ext>
            </a:extLst>
          </p:cNvPr>
          <p:cNvSpPr>
            <a:spLocks noGrp="1"/>
          </p:cNvSpPr>
          <p:nvPr>
            <p:ph type="title"/>
          </p:nvPr>
        </p:nvSpPr>
        <p:spPr/>
        <p:txBody>
          <a:bodyPr/>
          <a:lstStyle/>
          <a:p>
            <a:r>
              <a:rPr lang="lt-LT"/>
              <a:t>Spustelėję redaguokite stilių</a:t>
            </a:r>
            <a:endParaRPr lang="en-US"/>
          </a:p>
        </p:txBody>
      </p:sp>
      <p:sp>
        <p:nvSpPr>
          <p:cNvPr id="3" name="Datos vietos rezervavimo ženklas 2">
            <a:extLst>
              <a:ext uri="{FF2B5EF4-FFF2-40B4-BE49-F238E27FC236}">
                <a16:creationId xmlns:a16="http://schemas.microsoft.com/office/drawing/2014/main" id="{099F70D1-B82B-4564-8708-F66248F640B9}"/>
              </a:ext>
            </a:extLst>
          </p:cNvPr>
          <p:cNvSpPr>
            <a:spLocks noGrp="1"/>
          </p:cNvSpPr>
          <p:nvPr>
            <p:ph type="dt" sz="half" idx="10"/>
          </p:nvPr>
        </p:nvSpPr>
        <p:spPr/>
        <p:txBody>
          <a:bodyPr/>
          <a:lstStyle/>
          <a:p>
            <a:fld id="{0CBACF0C-473E-4F29-9B50-6E1EABFFB8B1}" type="datetimeFigureOut">
              <a:rPr lang="en-US" smtClean="0"/>
              <a:t>2/4/2021</a:t>
            </a:fld>
            <a:endParaRPr lang="en-US"/>
          </a:p>
        </p:txBody>
      </p:sp>
      <p:sp>
        <p:nvSpPr>
          <p:cNvPr id="4" name="Poraštės vietos rezervavimo ženklas 3">
            <a:extLst>
              <a:ext uri="{FF2B5EF4-FFF2-40B4-BE49-F238E27FC236}">
                <a16:creationId xmlns:a16="http://schemas.microsoft.com/office/drawing/2014/main" id="{D881D748-ACED-4F3D-B663-DE16CB999CA4}"/>
              </a:ext>
            </a:extLst>
          </p:cNvPr>
          <p:cNvSpPr>
            <a:spLocks noGrp="1"/>
          </p:cNvSpPr>
          <p:nvPr>
            <p:ph type="ftr" sz="quarter" idx="11"/>
          </p:nvPr>
        </p:nvSpPr>
        <p:spPr/>
        <p:txBody>
          <a:bodyPr/>
          <a:lstStyle/>
          <a:p>
            <a:endParaRPr lang="en-US"/>
          </a:p>
        </p:txBody>
      </p:sp>
      <p:sp>
        <p:nvSpPr>
          <p:cNvPr id="5" name="Skaidrės numerio vietos rezervavimo ženklas 4">
            <a:extLst>
              <a:ext uri="{FF2B5EF4-FFF2-40B4-BE49-F238E27FC236}">
                <a16:creationId xmlns:a16="http://schemas.microsoft.com/office/drawing/2014/main" id="{DEFF4F8F-6790-4B6D-8D23-5DDFA976D430}"/>
              </a:ext>
            </a:extLst>
          </p:cNvPr>
          <p:cNvSpPr>
            <a:spLocks noGrp="1"/>
          </p:cNvSpPr>
          <p:nvPr>
            <p:ph type="sldNum" sz="quarter" idx="12"/>
          </p:nvPr>
        </p:nvSpPr>
        <p:spPr/>
        <p:txBody>
          <a:bodyPr/>
          <a:lstStyle/>
          <a:p>
            <a:fld id="{61BF5E4E-CA93-422C-B106-5EA3DD1B74C7}" type="slidenum">
              <a:rPr lang="en-US" smtClean="0"/>
              <a:t>‹#›</a:t>
            </a:fld>
            <a:endParaRPr lang="en-US"/>
          </a:p>
        </p:txBody>
      </p:sp>
    </p:spTree>
    <p:extLst>
      <p:ext uri="{BB962C8B-B14F-4D97-AF65-F5344CB8AC3E}">
        <p14:creationId xmlns:p14="http://schemas.microsoft.com/office/powerpoint/2010/main" val="3500310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uščia">
    <p:spTree>
      <p:nvGrpSpPr>
        <p:cNvPr id="1" name=""/>
        <p:cNvGrpSpPr/>
        <p:nvPr/>
      </p:nvGrpSpPr>
      <p:grpSpPr>
        <a:xfrm>
          <a:off x="0" y="0"/>
          <a:ext cx="0" cy="0"/>
          <a:chOff x="0" y="0"/>
          <a:chExt cx="0" cy="0"/>
        </a:xfrm>
      </p:grpSpPr>
      <p:sp>
        <p:nvSpPr>
          <p:cNvPr id="2" name="Datos vietos rezervavimo ženklas 1">
            <a:extLst>
              <a:ext uri="{FF2B5EF4-FFF2-40B4-BE49-F238E27FC236}">
                <a16:creationId xmlns:a16="http://schemas.microsoft.com/office/drawing/2014/main" id="{65070E23-D750-4AF0-8E7A-C1099253A792}"/>
              </a:ext>
            </a:extLst>
          </p:cNvPr>
          <p:cNvSpPr>
            <a:spLocks noGrp="1"/>
          </p:cNvSpPr>
          <p:nvPr>
            <p:ph type="dt" sz="half" idx="10"/>
          </p:nvPr>
        </p:nvSpPr>
        <p:spPr/>
        <p:txBody>
          <a:bodyPr/>
          <a:lstStyle/>
          <a:p>
            <a:fld id="{0CBACF0C-473E-4F29-9B50-6E1EABFFB8B1}" type="datetimeFigureOut">
              <a:rPr lang="en-US" smtClean="0"/>
              <a:t>2/4/2021</a:t>
            </a:fld>
            <a:endParaRPr lang="en-US"/>
          </a:p>
        </p:txBody>
      </p:sp>
      <p:sp>
        <p:nvSpPr>
          <p:cNvPr id="3" name="Poraštės vietos rezervavimo ženklas 2">
            <a:extLst>
              <a:ext uri="{FF2B5EF4-FFF2-40B4-BE49-F238E27FC236}">
                <a16:creationId xmlns:a16="http://schemas.microsoft.com/office/drawing/2014/main" id="{AB06CF3A-A59E-419F-BE71-750A53BDDBC1}"/>
              </a:ext>
            </a:extLst>
          </p:cNvPr>
          <p:cNvSpPr>
            <a:spLocks noGrp="1"/>
          </p:cNvSpPr>
          <p:nvPr>
            <p:ph type="ftr" sz="quarter" idx="11"/>
          </p:nvPr>
        </p:nvSpPr>
        <p:spPr/>
        <p:txBody>
          <a:bodyPr/>
          <a:lstStyle/>
          <a:p>
            <a:endParaRPr lang="en-US"/>
          </a:p>
        </p:txBody>
      </p:sp>
      <p:sp>
        <p:nvSpPr>
          <p:cNvPr id="4" name="Skaidrės numerio vietos rezervavimo ženklas 3">
            <a:extLst>
              <a:ext uri="{FF2B5EF4-FFF2-40B4-BE49-F238E27FC236}">
                <a16:creationId xmlns:a16="http://schemas.microsoft.com/office/drawing/2014/main" id="{97749B7E-4140-4AC5-A151-20DD06F7243F}"/>
              </a:ext>
            </a:extLst>
          </p:cNvPr>
          <p:cNvSpPr>
            <a:spLocks noGrp="1"/>
          </p:cNvSpPr>
          <p:nvPr>
            <p:ph type="sldNum" sz="quarter" idx="12"/>
          </p:nvPr>
        </p:nvSpPr>
        <p:spPr/>
        <p:txBody>
          <a:bodyPr/>
          <a:lstStyle/>
          <a:p>
            <a:fld id="{61BF5E4E-CA93-422C-B106-5EA3DD1B74C7}" type="slidenum">
              <a:rPr lang="en-US" smtClean="0"/>
              <a:t>‹#›</a:t>
            </a:fld>
            <a:endParaRPr lang="en-US"/>
          </a:p>
        </p:txBody>
      </p:sp>
    </p:spTree>
    <p:extLst>
      <p:ext uri="{BB962C8B-B14F-4D97-AF65-F5344CB8AC3E}">
        <p14:creationId xmlns:p14="http://schemas.microsoft.com/office/powerpoint/2010/main" val="1635466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urinys ir antraštė">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CA86BA14-BEC3-43A6-85F5-AE29EBE855F3}"/>
              </a:ext>
            </a:extLst>
          </p:cNvPr>
          <p:cNvSpPr>
            <a:spLocks noGrp="1"/>
          </p:cNvSpPr>
          <p:nvPr>
            <p:ph type="title"/>
          </p:nvPr>
        </p:nvSpPr>
        <p:spPr>
          <a:xfrm>
            <a:off x="839788" y="457200"/>
            <a:ext cx="3932237" cy="1600200"/>
          </a:xfrm>
        </p:spPr>
        <p:txBody>
          <a:bodyPr anchor="b"/>
          <a:lstStyle>
            <a:lvl1pPr>
              <a:defRPr sz="3200"/>
            </a:lvl1pPr>
          </a:lstStyle>
          <a:p>
            <a:r>
              <a:rPr lang="lt-LT"/>
              <a:t>Spustelėję redaguokite stilių</a:t>
            </a:r>
            <a:endParaRPr lang="en-US"/>
          </a:p>
        </p:txBody>
      </p:sp>
      <p:sp>
        <p:nvSpPr>
          <p:cNvPr id="3" name="Turinio vietos rezervavimo ženklas 2">
            <a:extLst>
              <a:ext uri="{FF2B5EF4-FFF2-40B4-BE49-F238E27FC236}">
                <a16:creationId xmlns:a16="http://schemas.microsoft.com/office/drawing/2014/main" id="{C5A8A0DC-34E8-4CE2-803F-538F374BC7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a:p>
        </p:txBody>
      </p:sp>
      <p:sp>
        <p:nvSpPr>
          <p:cNvPr id="4" name="Teksto vietos rezervavimo ženklas 3">
            <a:extLst>
              <a:ext uri="{FF2B5EF4-FFF2-40B4-BE49-F238E27FC236}">
                <a16:creationId xmlns:a16="http://schemas.microsoft.com/office/drawing/2014/main" id="{0AF99B49-371E-4B26-AA05-27EA075D3A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lt-LT"/>
              <a:t>Spustelėkite, kad galėtumėte redaguoti šablono teksto stilius</a:t>
            </a:r>
          </a:p>
        </p:txBody>
      </p:sp>
      <p:sp>
        <p:nvSpPr>
          <p:cNvPr id="5" name="Datos vietos rezervavimo ženklas 4">
            <a:extLst>
              <a:ext uri="{FF2B5EF4-FFF2-40B4-BE49-F238E27FC236}">
                <a16:creationId xmlns:a16="http://schemas.microsoft.com/office/drawing/2014/main" id="{CD73F949-5252-492C-85FF-9C87003BDF9B}"/>
              </a:ext>
            </a:extLst>
          </p:cNvPr>
          <p:cNvSpPr>
            <a:spLocks noGrp="1"/>
          </p:cNvSpPr>
          <p:nvPr>
            <p:ph type="dt" sz="half" idx="10"/>
          </p:nvPr>
        </p:nvSpPr>
        <p:spPr/>
        <p:txBody>
          <a:bodyPr/>
          <a:lstStyle/>
          <a:p>
            <a:fld id="{0CBACF0C-473E-4F29-9B50-6E1EABFFB8B1}" type="datetimeFigureOut">
              <a:rPr lang="en-US" smtClean="0"/>
              <a:t>2/4/2021</a:t>
            </a:fld>
            <a:endParaRPr lang="en-US"/>
          </a:p>
        </p:txBody>
      </p:sp>
      <p:sp>
        <p:nvSpPr>
          <p:cNvPr id="6" name="Poraštės vietos rezervavimo ženklas 5">
            <a:extLst>
              <a:ext uri="{FF2B5EF4-FFF2-40B4-BE49-F238E27FC236}">
                <a16:creationId xmlns:a16="http://schemas.microsoft.com/office/drawing/2014/main" id="{3EF6DEC6-2D0E-422D-AD39-E41F08D2C1A9}"/>
              </a:ext>
            </a:extLst>
          </p:cNvPr>
          <p:cNvSpPr>
            <a:spLocks noGrp="1"/>
          </p:cNvSpPr>
          <p:nvPr>
            <p:ph type="ftr" sz="quarter" idx="11"/>
          </p:nvPr>
        </p:nvSpPr>
        <p:spPr/>
        <p:txBody>
          <a:bodyPr/>
          <a:lstStyle/>
          <a:p>
            <a:endParaRPr lang="en-US"/>
          </a:p>
        </p:txBody>
      </p:sp>
      <p:sp>
        <p:nvSpPr>
          <p:cNvPr id="7" name="Skaidrės numerio vietos rezervavimo ženklas 6">
            <a:extLst>
              <a:ext uri="{FF2B5EF4-FFF2-40B4-BE49-F238E27FC236}">
                <a16:creationId xmlns:a16="http://schemas.microsoft.com/office/drawing/2014/main" id="{F23C55AA-FE41-4A36-AF90-6A84B86FFDAE}"/>
              </a:ext>
            </a:extLst>
          </p:cNvPr>
          <p:cNvSpPr>
            <a:spLocks noGrp="1"/>
          </p:cNvSpPr>
          <p:nvPr>
            <p:ph type="sldNum" sz="quarter" idx="12"/>
          </p:nvPr>
        </p:nvSpPr>
        <p:spPr/>
        <p:txBody>
          <a:bodyPr/>
          <a:lstStyle/>
          <a:p>
            <a:fld id="{61BF5E4E-CA93-422C-B106-5EA3DD1B74C7}" type="slidenum">
              <a:rPr lang="en-US" smtClean="0"/>
              <a:t>‹#›</a:t>
            </a:fld>
            <a:endParaRPr lang="en-US"/>
          </a:p>
        </p:txBody>
      </p:sp>
    </p:spTree>
    <p:extLst>
      <p:ext uri="{BB962C8B-B14F-4D97-AF65-F5344CB8AC3E}">
        <p14:creationId xmlns:p14="http://schemas.microsoft.com/office/powerpoint/2010/main" val="1334194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aveikslėlis ir antraštė">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4178D7A9-8310-447E-9F09-187EEA7CFFFE}"/>
              </a:ext>
            </a:extLst>
          </p:cNvPr>
          <p:cNvSpPr>
            <a:spLocks noGrp="1"/>
          </p:cNvSpPr>
          <p:nvPr>
            <p:ph type="title"/>
          </p:nvPr>
        </p:nvSpPr>
        <p:spPr>
          <a:xfrm>
            <a:off x="839788" y="457200"/>
            <a:ext cx="3932237" cy="1600200"/>
          </a:xfrm>
        </p:spPr>
        <p:txBody>
          <a:bodyPr anchor="b"/>
          <a:lstStyle>
            <a:lvl1pPr>
              <a:defRPr sz="3200"/>
            </a:lvl1pPr>
          </a:lstStyle>
          <a:p>
            <a:r>
              <a:rPr lang="lt-LT"/>
              <a:t>Spustelėję redaguokite stilių</a:t>
            </a:r>
            <a:endParaRPr lang="en-US"/>
          </a:p>
        </p:txBody>
      </p:sp>
      <p:sp>
        <p:nvSpPr>
          <p:cNvPr id="3" name="Paveikslėlio vietos rezervavimo ženklas 2">
            <a:extLst>
              <a:ext uri="{FF2B5EF4-FFF2-40B4-BE49-F238E27FC236}">
                <a16:creationId xmlns:a16="http://schemas.microsoft.com/office/drawing/2014/main" id="{8D96A077-3F67-4374-B434-33F4E0CD90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ksto vietos rezervavimo ženklas 3">
            <a:extLst>
              <a:ext uri="{FF2B5EF4-FFF2-40B4-BE49-F238E27FC236}">
                <a16:creationId xmlns:a16="http://schemas.microsoft.com/office/drawing/2014/main" id="{5AF15389-FA65-464F-8047-E0CDABB496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lt-LT"/>
              <a:t>Spustelėkite, kad galėtumėte redaguoti šablono teksto stilius</a:t>
            </a:r>
          </a:p>
        </p:txBody>
      </p:sp>
      <p:sp>
        <p:nvSpPr>
          <p:cNvPr id="5" name="Datos vietos rezervavimo ženklas 4">
            <a:extLst>
              <a:ext uri="{FF2B5EF4-FFF2-40B4-BE49-F238E27FC236}">
                <a16:creationId xmlns:a16="http://schemas.microsoft.com/office/drawing/2014/main" id="{228BF4AE-BB9F-40B6-BF3C-026F9214431C}"/>
              </a:ext>
            </a:extLst>
          </p:cNvPr>
          <p:cNvSpPr>
            <a:spLocks noGrp="1"/>
          </p:cNvSpPr>
          <p:nvPr>
            <p:ph type="dt" sz="half" idx="10"/>
          </p:nvPr>
        </p:nvSpPr>
        <p:spPr/>
        <p:txBody>
          <a:bodyPr/>
          <a:lstStyle/>
          <a:p>
            <a:fld id="{0CBACF0C-473E-4F29-9B50-6E1EABFFB8B1}" type="datetimeFigureOut">
              <a:rPr lang="en-US" smtClean="0"/>
              <a:t>2/4/2021</a:t>
            </a:fld>
            <a:endParaRPr lang="en-US"/>
          </a:p>
        </p:txBody>
      </p:sp>
      <p:sp>
        <p:nvSpPr>
          <p:cNvPr id="6" name="Poraštės vietos rezervavimo ženklas 5">
            <a:extLst>
              <a:ext uri="{FF2B5EF4-FFF2-40B4-BE49-F238E27FC236}">
                <a16:creationId xmlns:a16="http://schemas.microsoft.com/office/drawing/2014/main" id="{81BF67FC-DB9C-4BA4-B25D-51ECA9C52B70}"/>
              </a:ext>
            </a:extLst>
          </p:cNvPr>
          <p:cNvSpPr>
            <a:spLocks noGrp="1"/>
          </p:cNvSpPr>
          <p:nvPr>
            <p:ph type="ftr" sz="quarter" idx="11"/>
          </p:nvPr>
        </p:nvSpPr>
        <p:spPr/>
        <p:txBody>
          <a:bodyPr/>
          <a:lstStyle/>
          <a:p>
            <a:endParaRPr lang="en-US"/>
          </a:p>
        </p:txBody>
      </p:sp>
      <p:sp>
        <p:nvSpPr>
          <p:cNvPr id="7" name="Skaidrės numerio vietos rezervavimo ženklas 6">
            <a:extLst>
              <a:ext uri="{FF2B5EF4-FFF2-40B4-BE49-F238E27FC236}">
                <a16:creationId xmlns:a16="http://schemas.microsoft.com/office/drawing/2014/main" id="{AAAF7C6F-ECB0-46BA-9DA3-B2BF679B14ED}"/>
              </a:ext>
            </a:extLst>
          </p:cNvPr>
          <p:cNvSpPr>
            <a:spLocks noGrp="1"/>
          </p:cNvSpPr>
          <p:nvPr>
            <p:ph type="sldNum" sz="quarter" idx="12"/>
          </p:nvPr>
        </p:nvSpPr>
        <p:spPr/>
        <p:txBody>
          <a:bodyPr/>
          <a:lstStyle/>
          <a:p>
            <a:fld id="{61BF5E4E-CA93-422C-B106-5EA3DD1B74C7}" type="slidenum">
              <a:rPr lang="en-US" smtClean="0"/>
              <a:t>‹#›</a:t>
            </a:fld>
            <a:endParaRPr lang="en-US"/>
          </a:p>
        </p:txBody>
      </p:sp>
    </p:spTree>
    <p:extLst>
      <p:ext uri="{BB962C8B-B14F-4D97-AF65-F5344CB8AC3E}">
        <p14:creationId xmlns:p14="http://schemas.microsoft.com/office/powerpoint/2010/main" val="816221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stretch>
            <a:fillRect t="-17000" b="-17000"/>
          </a:stretch>
        </a:blipFill>
        <a:effectLst/>
      </p:bgPr>
    </p:bg>
    <p:spTree>
      <p:nvGrpSpPr>
        <p:cNvPr id="1" name=""/>
        <p:cNvGrpSpPr/>
        <p:nvPr/>
      </p:nvGrpSpPr>
      <p:grpSpPr>
        <a:xfrm>
          <a:off x="0" y="0"/>
          <a:ext cx="0" cy="0"/>
          <a:chOff x="0" y="0"/>
          <a:chExt cx="0" cy="0"/>
        </a:xfrm>
      </p:grpSpPr>
      <p:sp>
        <p:nvSpPr>
          <p:cNvPr id="2" name="Pavadinimo vietos rezervavimo ženklas 1">
            <a:extLst>
              <a:ext uri="{FF2B5EF4-FFF2-40B4-BE49-F238E27FC236}">
                <a16:creationId xmlns:a16="http://schemas.microsoft.com/office/drawing/2014/main" id="{8BC20C0A-1A95-4729-91DD-603226E8C8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lt-LT"/>
              <a:t>Spustelėję redaguokite stilių</a:t>
            </a:r>
            <a:endParaRPr lang="en-US"/>
          </a:p>
        </p:txBody>
      </p:sp>
      <p:sp>
        <p:nvSpPr>
          <p:cNvPr id="3" name="Teksto vietos rezervavimo ženklas 2">
            <a:extLst>
              <a:ext uri="{FF2B5EF4-FFF2-40B4-BE49-F238E27FC236}">
                <a16:creationId xmlns:a16="http://schemas.microsoft.com/office/drawing/2014/main" id="{5653DBB9-4EBC-4633-B1CD-89E5B8505B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a:p>
        </p:txBody>
      </p:sp>
      <p:sp>
        <p:nvSpPr>
          <p:cNvPr id="4" name="Datos vietos rezervavimo ženklas 3">
            <a:extLst>
              <a:ext uri="{FF2B5EF4-FFF2-40B4-BE49-F238E27FC236}">
                <a16:creationId xmlns:a16="http://schemas.microsoft.com/office/drawing/2014/main" id="{5F278535-FA13-42AE-9A9C-123EAFC8E7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BACF0C-473E-4F29-9B50-6E1EABFFB8B1}" type="datetimeFigureOut">
              <a:rPr lang="en-US" smtClean="0"/>
              <a:t>2/4/2021</a:t>
            </a:fld>
            <a:endParaRPr lang="en-US"/>
          </a:p>
        </p:txBody>
      </p:sp>
      <p:sp>
        <p:nvSpPr>
          <p:cNvPr id="5" name="Poraštės vietos rezervavimo ženklas 4">
            <a:extLst>
              <a:ext uri="{FF2B5EF4-FFF2-40B4-BE49-F238E27FC236}">
                <a16:creationId xmlns:a16="http://schemas.microsoft.com/office/drawing/2014/main" id="{73CEFD7D-E655-456C-B5D6-0140FD249B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kaidrės numerio vietos rezervavimo ženklas 5">
            <a:extLst>
              <a:ext uri="{FF2B5EF4-FFF2-40B4-BE49-F238E27FC236}">
                <a16:creationId xmlns:a16="http://schemas.microsoft.com/office/drawing/2014/main" id="{541C1B40-16C3-436A-B27A-32F5E3509E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F5E4E-CA93-422C-B106-5EA3DD1B74C7}" type="slidenum">
              <a:rPr lang="en-US" smtClean="0"/>
              <a:t>‹#›</a:t>
            </a:fld>
            <a:endParaRPr lang="en-US"/>
          </a:p>
        </p:txBody>
      </p:sp>
    </p:spTree>
    <p:extLst>
      <p:ext uri="{BB962C8B-B14F-4D97-AF65-F5344CB8AC3E}">
        <p14:creationId xmlns:p14="http://schemas.microsoft.com/office/powerpoint/2010/main" val="702132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51906579-51B4-4B29-BFEA-EC2B21B414EB}"/>
              </a:ext>
            </a:extLst>
          </p:cNvPr>
          <p:cNvSpPr>
            <a:spLocks noGrp="1"/>
          </p:cNvSpPr>
          <p:nvPr>
            <p:ph type="ctrTitle"/>
          </p:nvPr>
        </p:nvSpPr>
        <p:spPr>
          <a:xfrm>
            <a:off x="65314" y="2556588"/>
            <a:ext cx="12126686" cy="1744824"/>
          </a:xfrm>
        </p:spPr>
        <p:txBody>
          <a:bodyPr>
            <a:normAutofit/>
          </a:bodyPr>
          <a:lstStyle/>
          <a:p>
            <a:r>
              <a:rPr lang="en-US" b="1" cap="all" dirty="0">
                <a:effectLst>
                  <a:outerShdw blurRad="38100" dist="38100" dir="2700000" algn="tl">
                    <a:srgbClr val="000000">
                      <a:alpha val="43137"/>
                    </a:srgbClr>
                  </a:outerShdw>
                </a:effectLst>
                <a:latin typeface="Times New Roman" panose="02020603050405020304" pitchFamily="18" charset="0"/>
              </a:rPr>
              <a:t>Programming of smart device components</a:t>
            </a:r>
          </a:p>
        </p:txBody>
      </p:sp>
      <p:sp>
        <p:nvSpPr>
          <p:cNvPr id="3" name="Antrinis pavadinimas 2">
            <a:extLst>
              <a:ext uri="{FF2B5EF4-FFF2-40B4-BE49-F238E27FC236}">
                <a16:creationId xmlns:a16="http://schemas.microsoft.com/office/drawing/2014/main" id="{3028C9FD-149D-4EF5-95DD-31600BAFC7FA}"/>
              </a:ext>
            </a:extLst>
          </p:cNvPr>
          <p:cNvSpPr>
            <a:spLocks noGrp="1"/>
          </p:cNvSpPr>
          <p:nvPr>
            <p:ph type="subTitle" idx="1"/>
          </p:nvPr>
        </p:nvSpPr>
        <p:spPr>
          <a:xfrm>
            <a:off x="0" y="6354147"/>
            <a:ext cx="12192000" cy="503852"/>
          </a:xfrm>
        </p:spPr>
        <p:txBody>
          <a:bodyPr/>
          <a:lstStyle/>
          <a:p>
            <a:pPr algn="l"/>
            <a:r>
              <a:rPr lang="lt-LT" dirty="0">
                <a:latin typeface="Times New Roman" panose="02020603050405020304" pitchFamily="18" charset="0"/>
                <a:cs typeface="Times New Roman" panose="02020603050405020304" pitchFamily="18" charset="0"/>
              </a:rPr>
              <a:t>Asistentas : Simonas Česnauskas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5971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832CD9F6-F4FA-44FC-A97F-B5AF4933035D}"/>
              </a:ext>
            </a:extLst>
          </p:cNvPr>
          <p:cNvSpPr>
            <a:spLocks noGrp="1"/>
          </p:cNvSpPr>
          <p:nvPr>
            <p:ph type="title"/>
          </p:nvPr>
        </p:nvSpPr>
        <p:spPr/>
        <p:txBody>
          <a:bodyPr/>
          <a:lstStyle/>
          <a:p>
            <a:pPr algn="ctr"/>
            <a:r>
              <a:rPr lang="lt-LT"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Nuoseklaus jungimo pavyzdys</a:t>
            </a:r>
            <a:endParaRPr lang="lt-LT" dirty="0"/>
          </a:p>
        </p:txBody>
      </p:sp>
      <mc:AlternateContent xmlns:mc="http://schemas.openxmlformats.org/markup-compatibility/2006">
        <mc:Choice xmlns:a14="http://schemas.microsoft.com/office/drawing/2010/main" Requires="a14">
          <p:sp>
            <p:nvSpPr>
              <p:cNvPr id="3" name="Turinio vietos rezervavimo ženklas 2">
                <a:extLst>
                  <a:ext uri="{FF2B5EF4-FFF2-40B4-BE49-F238E27FC236}">
                    <a16:creationId xmlns:a16="http://schemas.microsoft.com/office/drawing/2014/main" id="{4DD3674B-BFF8-4680-A072-5C88771F31B4}"/>
                  </a:ext>
                </a:extLst>
              </p:cNvPr>
              <p:cNvSpPr>
                <a:spLocks noGrp="1"/>
              </p:cNvSpPr>
              <p:nvPr>
                <p:ph idx="1"/>
              </p:nvPr>
            </p:nvSpPr>
            <p:spPr>
              <a:xfrm>
                <a:off x="6229348" y="1825625"/>
                <a:ext cx="5914444" cy="4351338"/>
              </a:xfrm>
            </p:spPr>
            <p:txBody>
              <a:bodyPr/>
              <a:lstStyle/>
              <a:p>
                <a:pPr algn="just"/>
                <a14:m>
                  <m:oMath xmlns:m="http://schemas.openxmlformats.org/officeDocument/2006/math">
                    <m:sSub>
                      <m:sSubPr>
                        <m:ctrlPr>
                          <a:rPr lang="lt-LT" i="1" smtClean="0">
                            <a:latin typeface="Cambria Math" panose="02040503050406030204" pitchFamily="18" charset="0"/>
                          </a:rPr>
                        </m:ctrlPr>
                      </m:sSubPr>
                      <m:e>
                        <m:r>
                          <a:rPr lang="lt-LT" b="0" i="1" smtClean="0">
                            <a:latin typeface="Cambria Math" panose="02040503050406030204" pitchFamily="18" charset="0"/>
                          </a:rPr>
                          <m:t>𝑅</m:t>
                        </m:r>
                      </m:e>
                      <m:sub>
                        <m:r>
                          <a:rPr lang="en-US" b="0" i="1" smtClean="0">
                            <a:latin typeface="Cambria Math" panose="02040503050406030204" pitchFamily="18" charset="0"/>
                          </a:rPr>
                          <m:t>𝑇𝑜𝑡𝑎𝑙</m:t>
                        </m:r>
                      </m:sub>
                    </m:sSub>
                    <m:r>
                      <a:rPr lang="lt-LT" i="1" smtClean="0">
                        <a:latin typeface="Cambria Math" panose="02040503050406030204" pitchFamily="18" charset="0"/>
                        <a:ea typeface="Cambria Math" panose="02040503050406030204" pitchFamily="18" charset="0"/>
                      </a:rPr>
                      <m:t>=</m:t>
                    </m:r>
                    <m:r>
                      <a:rPr lang="lt-LT" b="0" i="1" smtClean="0">
                        <a:latin typeface="Cambria Math" panose="02040503050406030204" pitchFamily="18" charset="0"/>
                        <a:ea typeface="Cambria Math" panose="02040503050406030204" pitchFamily="18" charset="0"/>
                      </a:rPr>
                      <m:t>10+20+30 =60</m:t>
                    </m:r>
                    <m:r>
                      <m:rPr>
                        <m:sty m:val="p"/>
                      </m:rPr>
                      <a:rPr lang="el-GR" b="0" i="1" smtClean="0">
                        <a:latin typeface="Cambria Math" panose="02040503050406030204" pitchFamily="18" charset="0"/>
                        <a:ea typeface="Cambria Math" panose="02040503050406030204" pitchFamily="18" charset="0"/>
                      </a:rPr>
                      <m:t>Ω</m:t>
                    </m:r>
                  </m:oMath>
                </a14:m>
                <a:endParaRPr lang="lt-LT" dirty="0"/>
              </a:p>
              <a:p>
                <a:pPr algn="just"/>
                <a14:m>
                  <m:oMath xmlns:m="http://schemas.openxmlformats.org/officeDocument/2006/math">
                    <m:sSub>
                      <m:sSubPr>
                        <m:ctrlPr>
                          <a:rPr lang="lt-LT" b="0" i="1" smtClean="0">
                            <a:latin typeface="Cambria Math" panose="02040503050406030204" pitchFamily="18" charset="0"/>
                          </a:rPr>
                        </m:ctrlPr>
                      </m:sSubPr>
                      <m:e>
                        <m:r>
                          <a:rPr lang="lt-LT" b="0" i="1" smtClean="0">
                            <a:latin typeface="Cambria Math" panose="02040503050406030204" pitchFamily="18" charset="0"/>
                          </a:rPr>
                          <m:t>𝐼</m:t>
                        </m:r>
                      </m:e>
                      <m:sub>
                        <m:r>
                          <a:rPr lang="en-US" b="0" i="1" smtClean="0">
                            <a:latin typeface="Cambria Math" panose="02040503050406030204" pitchFamily="18" charset="0"/>
                          </a:rPr>
                          <m:t>𝑇𝑜𝑡𝑎𝑙</m:t>
                        </m:r>
                      </m:sub>
                    </m:sSub>
                    <m:r>
                      <a:rPr lang="lt-LT" b="0" i="1" smtClean="0">
                        <a:latin typeface="Cambria Math" panose="02040503050406030204" pitchFamily="18" charset="0"/>
                      </a:rPr>
                      <m:t> </m:t>
                    </m:r>
                    <m:r>
                      <a:rPr lang="lt-LT" b="0" i="1" smtClean="0">
                        <a:latin typeface="Cambria Math" panose="02040503050406030204" pitchFamily="18" charset="0"/>
                        <a:ea typeface="Cambria Math" panose="02040503050406030204" pitchFamily="18" charset="0"/>
                      </a:rPr>
                      <m:t>= </m:t>
                    </m:r>
                    <m:f>
                      <m:fPr>
                        <m:ctrlPr>
                          <a:rPr lang="lt-LT"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𝑉</m:t>
                        </m:r>
                      </m:num>
                      <m:den>
                        <m:r>
                          <a:rPr lang="lt-LT" b="0" i="1" smtClean="0">
                            <a:latin typeface="Cambria Math" panose="02040503050406030204" pitchFamily="18" charset="0"/>
                            <a:ea typeface="Cambria Math" panose="02040503050406030204" pitchFamily="18" charset="0"/>
                          </a:rPr>
                          <m:t>𝑅</m:t>
                        </m:r>
                      </m:den>
                    </m:f>
                    <m:r>
                      <a:rPr lang="lt-LT" b="0" i="1" smtClean="0">
                        <a:latin typeface="Cambria Math" panose="02040503050406030204" pitchFamily="18" charset="0"/>
                        <a:ea typeface="Cambria Math" panose="02040503050406030204" pitchFamily="18" charset="0"/>
                      </a:rPr>
                      <m:t> = </m:t>
                    </m:r>
                    <m:f>
                      <m:fPr>
                        <m:ctrlPr>
                          <a:rPr lang="lt-LT" b="0" i="1" smtClean="0">
                            <a:latin typeface="Cambria Math" panose="02040503050406030204" pitchFamily="18" charset="0"/>
                            <a:ea typeface="Cambria Math" panose="02040503050406030204" pitchFamily="18" charset="0"/>
                          </a:rPr>
                        </m:ctrlPr>
                      </m:fPr>
                      <m:num>
                        <m:r>
                          <a:rPr lang="lt-LT" b="0" i="1" smtClean="0">
                            <a:latin typeface="Cambria Math" panose="02040503050406030204" pitchFamily="18" charset="0"/>
                            <a:ea typeface="Cambria Math" panose="02040503050406030204" pitchFamily="18" charset="0"/>
                          </a:rPr>
                          <m:t>12</m:t>
                        </m:r>
                      </m:num>
                      <m:den>
                        <m:r>
                          <a:rPr lang="lt-LT" b="0" i="1" smtClean="0">
                            <a:latin typeface="Cambria Math" panose="02040503050406030204" pitchFamily="18" charset="0"/>
                            <a:ea typeface="Cambria Math" panose="02040503050406030204" pitchFamily="18" charset="0"/>
                          </a:rPr>
                          <m:t>60</m:t>
                        </m:r>
                      </m:den>
                    </m:f>
                    <m:r>
                      <a:rPr lang="lt-LT" b="0" i="1" smtClean="0">
                        <a:latin typeface="Cambria Math" panose="02040503050406030204" pitchFamily="18" charset="0"/>
                        <a:ea typeface="Cambria Math" panose="02040503050406030204" pitchFamily="18" charset="0"/>
                      </a:rPr>
                      <m:t> =0,2</m:t>
                    </m:r>
                    <m:r>
                      <a:rPr lang="lt-LT" b="0" i="1" smtClean="0">
                        <a:latin typeface="Cambria Math" panose="02040503050406030204" pitchFamily="18" charset="0"/>
                        <a:ea typeface="Cambria Math" panose="02040503050406030204" pitchFamily="18" charset="0"/>
                      </a:rPr>
                      <m:t>𝐴</m:t>
                    </m:r>
                    <m:r>
                      <a:rPr lang="lt-LT" b="0" i="1" smtClean="0">
                        <a:latin typeface="Cambria Math" panose="02040503050406030204" pitchFamily="18" charset="0"/>
                        <a:ea typeface="Cambria Math" panose="02040503050406030204" pitchFamily="18" charset="0"/>
                      </a:rPr>
                      <m:t> =200</m:t>
                    </m:r>
                    <m:r>
                      <a:rPr lang="lt-LT" b="0" i="1" smtClean="0">
                        <a:latin typeface="Cambria Math" panose="02040503050406030204" pitchFamily="18" charset="0"/>
                        <a:ea typeface="Cambria Math" panose="02040503050406030204" pitchFamily="18" charset="0"/>
                      </a:rPr>
                      <m:t>𝑚𝐴</m:t>
                    </m:r>
                  </m:oMath>
                </a14:m>
                <a:endParaRPr lang="lt-LT" dirty="0"/>
              </a:p>
              <a:p>
                <a:pPr algn="just"/>
                <a14:m>
                  <m:oMath xmlns:m="http://schemas.openxmlformats.org/officeDocument/2006/math">
                    <m:sSub>
                      <m:sSubPr>
                        <m:ctrlPr>
                          <a:rPr lang="lt-LT" b="0" i="1" smtClean="0">
                            <a:latin typeface="Cambria Math" panose="02040503050406030204" pitchFamily="18" charset="0"/>
                          </a:rPr>
                        </m:ctrlPr>
                      </m:sSubPr>
                      <m:e>
                        <m:r>
                          <a:rPr lang="en-US" b="0" i="1" smtClean="0">
                            <a:latin typeface="Cambria Math" panose="02040503050406030204" pitchFamily="18" charset="0"/>
                          </a:rPr>
                          <m:t>𝑉</m:t>
                        </m:r>
                      </m:e>
                      <m:sub>
                        <m:r>
                          <a:rPr lang="lt-LT" b="0" i="1" smtClean="0">
                            <a:latin typeface="Cambria Math" panose="02040503050406030204" pitchFamily="18" charset="0"/>
                          </a:rPr>
                          <m:t>1</m:t>
                        </m:r>
                      </m:sub>
                    </m:sSub>
                    <m:r>
                      <a:rPr lang="lt-LT" b="0" i="1" smtClean="0">
                        <a:latin typeface="Cambria Math" panose="02040503050406030204" pitchFamily="18" charset="0"/>
                      </a:rPr>
                      <m:t> </m:t>
                    </m:r>
                    <m:r>
                      <a:rPr lang="lt-LT" b="0" i="1" smtClean="0">
                        <a:latin typeface="Cambria Math" panose="02040503050406030204" pitchFamily="18" charset="0"/>
                        <a:ea typeface="Cambria Math" panose="02040503050406030204" pitchFamily="18" charset="0"/>
                      </a:rPr>
                      <m:t>=</m:t>
                    </m:r>
                    <m:r>
                      <a:rPr lang="lt-LT" b="0" i="1" smtClean="0">
                        <a:latin typeface="Cambria Math" panose="02040503050406030204" pitchFamily="18" charset="0"/>
                        <a:ea typeface="Cambria Math" panose="02040503050406030204" pitchFamily="18" charset="0"/>
                      </a:rPr>
                      <m:t>𝐼</m:t>
                    </m:r>
                    <m:r>
                      <a:rPr lang="lt-LT" b="0" i="1" smtClean="0">
                        <a:latin typeface="Cambria Math" panose="02040503050406030204" pitchFamily="18" charset="0"/>
                        <a:ea typeface="Cambria Math" panose="02040503050406030204" pitchFamily="18" charset="0"/>
                      </a:rPr>
                      <m:t> ×</m:t>
                    </m:r>
                    <m:r>
                      <a:rPr lang="lt-LT" b="0" i="1" smtClean="0">
                        <a:latin typeface="Cambria Math" panose="02040503050406030204" pitchFamily="18" charset="0"/>
                        <a:ea typeface="Cambria Math" panose="02040503050406030204" pitchFamily="18" charset="0"/>
                      </a:rPr>
                      <m:t>𝑅</m:t>
                    </m:r>
                    <m:r>
                      <a:rPr lang="lt-LT" b="0" i="1" smtClean="0">
                        <a:latin typeface="Cambria Math" panose="02040503050406030204" pitchFamily="18" charset="0"/>
                        <a:ea typeface="Cambria Math" panose="02040503050406030204" pitchFamily="18" charset="0"/>
                      </a:rPr>
                      <m:t> =0,2 ×10</m:t>
                    </m:r>
                    <m:d>
                      <m:dPr>
                        <m:ctrlPr>
                          <a:rPr lang="lt-LT" b="0" i="1" smtClean="0">
                            <a:latin typeface="Cambria Math" panose="02040503050406030204" pitchFamily="18" charset="0"/>
                            <a:ea typeface="Cambria Math" panose="02040503050406030204" pitchFamily="18" charset="0"/>
                          </a:rPr>
                        </m:ctrlPr>
                      </m:dPr>
                      <m:e>
                        <m:r>
                          <a:rPr lang="lt-LT" b="0" i="1" smtClean="0">
                            <a:latin typeface="Cambria Math" panose="02040503050406030204" pitchFamily="18" charset="0"/>
                            <a:ea typeface="Cambria Math" panose="02040503050406030204" pitchFamily="18" charset="0"/>
                          </a:rPr>
                          <m:t>𝑅</m:t>
                        </m:r>
                        <m:r>
                          <a:rPr lang="lt-LT" b="0" i="1" smtClean="0">
                            <a:latin typeface="Cambria Math" panose="02040503050406030204" pitchFamily="18" charset="0"/>
                            <a:ea typeface="Cambria Math" panose="02040503050406030204" pitchFamily="18" charset="0"/>
                          </a:rPr>
                          <m:t>1</m:t>
                        </m:r>
                      </m:e>
                    </m:d>
                    <m:r>
                      <a:rPr lang="lt-LT" b="0" i="1" smtClean="0">
                        <a:latin typeface="Cambria Math" panose="02040503050406030204" pitchFamily="18" charset="0"/>
                        <a:ea typeface="Cambria Math" panose="02040503050406030204" pitchFamily="18" charset="0"/>
                      </a:rPr>
                      <m:t>=2</m:t>
                    </m:r>
                    <m:r>
                      <a:rPr lang="lt-LT" b="0" i="1" smtClean="0">
                        <a:latin typeface="Cambria Math" panose="02040503050406030204" pitchFamily="18" charset="0"/>
                        <a:ea typeface="Cambria Math" panose="02040503050406030204" pitchFamily="18" charset="0"/>
                      </a:rPr>
                      <m:t>𝑉</m:t>
                    </m:r>
                  </m:oMath>
                </a14:m>
                <a:endParaRPr lang="lt-LT" dirty="0"/>
              </a:p>
              <a:p>
                <a:pPr algn="just"/>
                <a14:m>
                  <m:oMath xmlns:m="http://schemas.openxmlformats.org/officeDocument/2006/math">
                    <m:sSub>
                      <m:sSubPr>
                        <m:ctrlPr>
                          <a:rPr lang="lt-LT" b="0" i="1" smtClean="0">
                            <a:latin typeface="Cambria Math" panose="02040503050406030204" pitchFamily="18" charset="0"/>
                          </a:rPr>
                        </m:ctrlPr>
                      </m:sSubPr>
                      <m:e>
                        <m:r>
                          <a:rPr lang="lt-LT" b="0" i="1" smtClean="0">
                            <a:latin typeface="Cambria Math" panose="02040503050406030204" pitchFamily="18" charset="0"/>
                          </a:rPr>
                          <m:t>𝑃</m:t>
                        </m:r>
                      </m:e>
                      <m:sub>
                        <m:r>
                          <a:rPr lang="en-US" b="0" i="1" smtClean="0">
                            <a:latin typeface="Cambria Math" panose="02040503050406030204" pitchFamily="18" charset="0"/>
                          </a:rPr>
                          <m:t>𝑇𝑜𝑡𝑎𝑙</m:t>
                        </m:r>
                      </m:sub>
                    </m:sSub>
                    <m:r>
                      <a:rPr lang="lt-LT" b="0" i="1" smtClean="0">
                        <a:latin typeface="Cambria Math" panose="02040503050406030204" pitchFamily="18" charset="0"/>
                      </a:rPr>
                      <m:t> </m:t>
                    </m:r>
                    <m:r>
                      <a:rPr lang="lt-LT"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r>
                      <a:rPr lang="lt-LT" b="0" i="1" smtClean="0">
                        <a:latin typeface="Cambria Math" panose="02040503050406030204" pitchFamily="18" charset="0"/>
                        <a:ea typeface="Cambria Math" panose="02040503050406030204" pitchFamily="18" charset="0"/>
                      </a:rPr>
                      <m:t> ×</m:t>
                    </m:r>
                    <m:r>
                      <a:rPr lang="lt-LT" b="0" i="1" smtClean="0">
                        <a:latin typeface="Cambria Math" panose="02040503050406030204" pitchFamily="18" charset="0"/>
                        <a:ea typeface="Cambria Math" panose="02040503050406030204" pitchFamily="18" charset="0"/>
                      </a:rPr>
                      <m:t>𝐼</m:t>
                    </m:r>
                    <m:r>
                      <a:rPr lang="lt-LT" b="0" i="1" smtClean="0">
                        <a:latin typeface="Cambria Math" panose="02040503050406030204" pitchFamily="18" charset="0"/>
                        <a:ea typeface="Cambria Math" panose="02040503050406030204" pitchFamily="18" charset="0"/>
                      </a:rPr>
                      <m:t> =12 ×0,2 =2,4</m:t>
                    </m:r>
                    <m:r>
                      <a:rPr lang="lt-LT" b="0" i="1" smtClean="0">
                        <a:latin typeface="Cambria Math" panose="02040503050406030204" pitchFamily="18" charset="0"/>
                        <a:ea typeface="Cambria Math" panose="02040503050406030204" pitchFamily="18" charset="0"/>
                      </a:rPr>
                      <m:t>𝑊</m:t>
                    </m:r>
                  </m:oMath>
                </a14:m>
                <a:endParaRPr lang="lt-LT" dirty="0"/>
              </a:p>
              <a:p>
                <a:pPr algn="just"/>
                <a:endParaRPr lang="lt-LT" dirty="0"/>
              </a:p>
              <a:p>
                <a:pPr algn="just"/>
                <a:endParaRPr lang="lt-LT" dirty="0"/>
              </a:p>
            </p:txBody>
          </p:sp>
        </mc:Choice>
        <mc:Fallback>
          <p:sp>
            <p:nvSpPr>
              <p:cNvPr id="3" name="Turinio vietos rezervavimo ženklas 2">
                <a:extLst>
                  <a:ext uri="{FF2B5EF4-FFF2-40B4-BE49-F238E27FC236}">
                    <a16:creationId xmlns:a16="http://schemas.microsoft.com/office/drawing/2014/main" id="{4DD3674B-BFF8-4680-A072-5C88771F31B4}"/>
                  </a:ext>
                </a:extLst>
              </p:cNvPr>
              <p:cNvSpPr>
                <a:spLocks noGrp="1" noRot="1" noChangeAspect="1" noMove="1" noResize="1" noEditPoints="1" noAdjustHandles="1" noChangeArrowheads="1" noChangeShapeType="1" noTextEdit="1"/>
              </p:cNvSpPr>
              <p:nvPr>
                <p:ph idx="1"/>
              </p:nvPr>
            </p:nvSpPr>
            <p:spPr>
              <a:xfrm>
                <a:off x="6229348" y="1825625"/>
                <a:ext cx="5914444" cy="4351338"/>
              </a:xfrm>
              <a:blipFill>
                <a:blip r:embed="rId2"/>
                <a:stretch>
                  <a:fillRect/>
                </a:stretch>
              </a:blipFill>
            </p:spPr>
            <p:txBody>
              <a:bodyPr/>
              <a:lstStyle/>
              <a:p>
                <a:r>
                  <a:rPr lang="lt-LT">
                    <a:noFill/>
                  </a:rPr>
                  <a:t> </a:t>
                </a:r>
              </a:p>
            </p:txBody>
          </p:sp>
        </mc:Fallback>
      </mc:AlternateContent>
      <p:pic>
        <p:nvPicPr>
          <p:cNvPr id="4" name="Paveikslėlis 3">
            <a:extLst>
              <a:ext uri="{FF2B5EF4-FFF2-40B4-BE49-F238E27FC236}">
                <a16:creationId xmlns:a16="http://schemas.microsoft.com/office/drawing/2014/main" id="{EF4B1EBD-CEA4-404A-B408-BA3C3D0A3564}"/>
              </a:ext>
            </a:extLst>
          </p:cNvPr>
          <p:cNvPicPr>
            <a:picLocks noChangeAspect="1"/>
          </p:cNvPicPr>
          <p:nvPr/>
        </p:nvPicPr>
        <p:blipFill rotWithShape="1">
          <a:blip r:embed="rId3"/>
          <a:srcRect l="23894" t="11830" r="12537" b="11760"/>
          <a:stretch/>
        </p:blipFill>
        <p:spPr>
          <a:xfrm>
            <a:off x="475861" y="1825625"/>
            <a:ext cx="5753488" cy="3610947"/>
          </a:xfrm>
          <a:prstGeom prst="roundRect">
            <a:avLst/>
          </a:prstGeom>
        </p:spPr>
      </p:pic>
    </p:spTree>
    <p:extLst>
      <p:ext uri="{BB962C8B-B14F-4D97-AF65-F5344CB8AC3E}">
        <p14:creationId xmlns:p14="http://schemas.microsoft.com/office/powerpoint/2010/main" val="459152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658E3125-1830-4B32-8BCA-AF7442D297E9}"/>
              </a:ext>
            </a:extLst>
          </p:cNvPr>
          <p:cNvSpPr>
            <a:spLocks noGrp="1"/>
          </p:cNvSpPr>
          <p:nvPr>
            <p:ph type="title"/>
          </p:nvPr>
        </p:nvSpPr>
        <p:spPr/>
        <p:txBody>
          <a:bodyPr>
            <a:normAutofit/>
          </a:bodyPr>
          <a:lstStyle/>
          <a:p>
            <a:pPr algn="ct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Parallel</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connection</a:t>
            </a:r>
            <a:r>
              <a:rPr lang="en-US"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of the resistors</a:t>
            </a:r>
            <a:endPar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6DB89F24-8921-4734-A0E6-C74ECAFB6E2A}"/>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Resistors are connected in parallel when the contacts of all resistors used are connected to two points</a:t>
            </a:r>
            <a:r>
              <a:rPr lang="lt-LT"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The circuit of the components connected in parallel will have a constant voltage. However, there is more than one path where current can flow, so circuit will have alternating current</a:t>
            </a:r>
            <a:r>
              <a:rPr lang="lt-LT"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96476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9AE71814-5839-48D5-A58F-578F212ABF2B}"/>
              </a:ext>
            </a:extLst>
          </p:cNvPr>
          <p:cNvSpPr>
            <a:spLocks noGrp="1"/>
          </p:cNvSpPr>
          <p:nvPr>
            <p:ph type="title"/>
          </p:nvPr>
        </p:nvSpPr>
        <p:spPr/>
        <p:txBody>
          <a:bodyPr/>
          <a:lstStyle/>
          <a:p>
            <a:pPr algn="ctr"/>
            <a:r>
              <a:rPr lang="lt-LT" sz="4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Parallel</a:t>
            </a:r>
            <a:r>
              <a:rPr lang="lt-LT"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connection</a:t>
            </a:r>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of the resistors</a:t>
            </a:r>
            <a:endParaRPr lang="lt-LT" dirty="0"/>
          </a:p>
        </p:txBody>
      </p:sp>
      <mc:AlternateContent xmlns:mc="http://schemas.openxmlformats.org/markup-compatibility/2006">
        <mc:Choice xmlns:a14="http://schemas.microsoft.com/office/drawing/2010/main" Requires="a14">
          <p:sp>
            <p:nvSpPr>
              <p:cNvPr id="3" name="Turinio vietos rezervavimo ženklas 2">
                <a:extLst>
                  <a:ext uri="{FF2B5EF4-FFF2-40B4-BE49-F238E27FC236}">
                    <a16:creationId xmlns:a16="http://schemas.microsoft.com/office/drawing/2014/main" id="{89D5B695-422E-4E50-867D-F11248C8BE1E}"/>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To find the equivalent (total) resistance of a circuit of resistors connected in parallel, we use the following formula </a:t>
                </a:r>
                <a:r>
                  <a:rPr lang="lt-LT" dirty="0">
                    <a:latin typeface="Times New Roman" panose="02020603050405020304" pitchFamily="18" charset="0"/>
                    <a:cs typeface="Times New Roman" panose="02020603050405020304" pitchFamily="18" charset="0"/>
                  </a:rPr>
                  <a:t>:</a:t>
                </a:r>
              </a:p>
              <a:p>
                <a:pPr algn="just"/>
                <a14:m>
                  <m:oMath xmlns:m="http://schemas.openxmlformats.org/officeDocument/2006/math">
                    <m:f>
                      <m:fPr>
                        <m:ctrlPr>
                          <a:rPr lang="lt-LT" i="1" smtClean="0">
                            <a:latin typeface="Cambria Math" panose="02040503050406030204" pitchFamily="18" charset="0"/>
                          </a:rPr>
                        </m:ctrlPr>
                      </m:fPr>
                      <m:num>
                        <m:r>
                          <a:rPr lang="lt-LT" b="0" i="1" smtClean="0">
                            <a:latin typeface="Cambria Math" panose="02040503050406030204" pitchFamily="18" charset="0"/>
                          </a:rPr>
                          <m:t>1</m:t>
                        </m:r>
                      </m:num>
                      <m:den>
                        <m:sSub>
                          <m:sSubPr>
                            <m:ctrlPr>
                              <a:rPr lang="lt-LT" i="1" smtClean="0">
                                <a:latin typeface="Cambria Math" panose="02040503050406030204" pitchFamily="18" charset="0"/>
                              </a:rPr>
                            </m:ctrlPr>
                          </m:sSubPr>
                          <m:e>
                            <m:r>
                              <a:rPr lang="lt-LT" b="0" i="1" smtClean="0">
                                <a:latin typeface="Cambria Math" panose="02040503050406030204" pitchFamily="18" charset="0"/>
                              </a:rPr>
                              <m:t>𝑅</m:t>
                            </m:r>
                          </m:e>
                          <m:sub>
                            <m:r>
                              <a:rPr lang="en-US" b="0" i="1" smtClean="0">
                                <a:latin typeface="Cambria Math" panose="02040503050406030204" pitchFamily="18" charset="0"/>
                              </a:rPr>
                              <m:t>𝑡𝑜𝑡𝑎𝑙</m:t>
                            </m:r>
                          </m:sub>
                        </m:sSub>
                      </m:den>
                    </m:f>
                    <m:r>
                      <a:rPr lang="lt-LT" b="0" i="1" smtClean="0">
                        <a:latin typeface="Cambria Math" panose="02040503050406030204" pitchFamily="18" charset="0"/>
                      </a:rPr>
                      <m:t> </m:t>
                    </m:r>
                    <m:r>
                      <a:rPr lang="lt-LT" b="0" i="1" smtClean="0">
                        <a:latin typeface="Cambria Math" panose="02040503050406030204" pitchFamily="18" charset="0"/>
                        <a:ea typeface="Cambria Math" panose="02040503050406030204" pitchFamily="18" charset="0"/>
                      </a:rPr>
                      <m:t>= </m:t>
                    </m:r>
                    <m:f>
                      <m:fPr>
                        <m:ctrlPr>
                          <a:rPr lang="lt-LT" b="0" i="1" smtClean="0">
                            <a:latin typeface="Cambria Math" panose="02040503050406030204" pitchFamily="18" charset="0"/>
                            <a:ea typeface="Cambria Math" panose="02040503050406030204" pitchFamily="18" charset="0"/>
                          </a:rPr>
                        </m:ctrlPr>
                      </m:fPr>
                      <m:num>
                        <m:r>
                          <a:rPr lang="lt-LT" b="0" i="1" smtClean="0">
                            <a:latin typeface="Cambria Math" panose="02040503050406030204" pitchFamily="18" charset="0"/>
                            <a:ea typeface="Cambria Math" panose="02040503050406030204" pitchFamily="18" charset="0"/>
                          </a:rPr>
                          <m:t>1</m:t>
                        </m:r>
                      </m:num>
                      <m:den>
                        <m:sSub>
                          <m:sSubPr>
                            <m:ctrlPr>
                              <a:rPr lang="lt-LT" b="0" i="1" smtClean="0">
                                <a:latin typeface="Cambria Math" panose="02040503050406030204" pitchFamily="18" charset="0"/>
                                <a:ea typeface="Cambria Math" panose="02040503050406030204" pitchFamily="18" charset="0"/>
                              </a:rPr>
                            </m:ctrlPr>
                          </m:sSubPr>
                          <m:e>
                            <m:r>
                              <a:rPr lang="lt-LT" b="0" i="1" smtClean="0">
                                <a:latin typeface="Cambria Math" panose="02040503050406030204" pitchFamily="18" charset="0"/>
                                <a:ea typeface="Cambria Math" panose="02040503050406030204" pitchFamily="18" charset="0"/>
                              </a:rPr>
                              <m:t>𝑅</m:t>
                            </m:r>
                          </m:e>
                          <m:sub>
                            <m:r>
                              <a:rPr lang="lt-LT" b="0" i="1" smtClean="0">
                                <a:latin typeface="Cambria Math" panose="02040503050406030204" pitchFamily="18" charset="0"/>
                                <a:ea typeface="Cambria Math" panose="02040503050406030204" pitchFamily="18" charset="0"/>
                              </a:rPr>
                              <m:t>1</m:t>
                            </m:r>
                          </m:sub>
                        </m:sSub>
                      </m:den>
                    </m:f>
                    <m:r>
                      <a:rPr lang="lt-LT" b="0" i="1" smtClean="0">
                        <a:latin typeface="Cambria Math" panose="02040503050406030204" pitchFamily="18" charset="0"/>
                        <a:ea typeface="Cambria Math" panose="02040503050406030204" pitchFamily="18" charset="0"/>
                      </a:rPr>
                      <m:t>+ </m:t>
                    </m:r>
                    <m:f>
                      <m:fPr>
                        <m:ctrlPr>
                          <a:rPr lang="lt-LT" b="0" i="1" smtClean="0">
                            <a:latin typeface="Cambria Math" panose="02040503050406030204" pitchFamily="18" charset="0"/>
                            <a:ea typeface="Cambria Math" panose="02040503050406030204" pitchFamily="18" charset="0"/>
                          </a:rPr>
                        </m:ctrlPr>
                      </m:fPr>
                      <m:num>
                        <m:r>
                          <a:rPr lang="lt-LT" b="0" i="1" smtClean="0">
                            <a:latin typeface="Cambria Math" panose="02040503050406030204" pitchFamily="18" charset="0"/>
                            <a:ea typeface="Cambria Math" panose="02040503050406030204" pitchFamily="18" charset="0"/>
                          </a:rPr>
                          <m:t>1</m:t>
                        </m:r>
                      </m:num>
                      <m:den>
                        <m:sSub>
                          <m:sSubPr>
                            <m:ctrlPr>
                              <a:rPr lang="lt-LT" b="0" i="1" smtClean="0">
                                <a:latin typeface="Cambria Math" panose="02040503050406030204" pitchFamily="18" charset="0"/>
                                <a:ea typeface="Cambria Math" panose="02040503050406030204" pitchFamily="18" charset="0"/>
                              </a:rPr>
                            </m:ctrlPr>
                          </m:sSubPr>
                          <m:e>
                            <m:r>
                              <a:rPr lang="lt-LT" b="0" i="1" smtClean="0">
                                <a:latin typeface="Cambria Math" panose="02040503050406030204" pitchFamily="18" charset="0"/>
                                <a:ea typeface="Cambria Math" panose="02040503050406030204" pitchFamily="18" charset="0"/>
                              </a:rPr>
                              <m:t>𝑅</m:t>
                            </m:r>
                          </m:e>
                          <m:sub>
                            <m:r>
                              <a:rPr lang="lt-LT" b="0" i="1" smtClean="0">
                                <a:latin typeface="Cambria Math" panose="02040503050406030204" pitchFamily="18" charset="0"/>
                                <a:ea typeface="Cambria Math" panose="02040503050406030204" pitchFamily="18" charset="0"/>
                              </a:rPr>
                              <m:t>2</m:t>
                            </m:r>
                          </m:sub>
                        </m:sSub>
                      </m:den>
                    </m:f>
                    <m:r>
                      <a:rPr lang="lt-LT" b="0" i="1" smtClean="0">
                        <a:latin typeface="Cambria Math" panose="02040503050406030204" pitchFamily="18" charset="0"/>
                        <a:ea typeface="Cambria Math" panose="02040503050406030204" pitchFamily="18" charset="0"/>
                      </a:rPr>
                      <m:t>+ </m:t>
                    </m:r>
                    <m:f>
                      <m:fPr>
                        <m:ctrlPr>
                          <a:rPr lang="lt-LT" b="0" i="1" smtClean="0">
                            <a:latin typeface="Cambria Math" panose="02040503050406030204" pitchFamily="18" charset="0"/>
                            <a:ea typeface="Cambria Math" panose="02040503050406030204" pitchFamily="18" charset="0"/>
                          </a:rPr>
                        </m:ctrlPr>
                      </m:fPr>
                      <m:num>
                        <m:r>
                          <a:rPr lang="lt-LT" b="0" i="1" smtClean="0">
                            <a:latin typeface="Cambria Math" panose="02040503050406030204" pitchFamily="18" charset="0"/>
                            <a:ea typeface="Cambria Math" panose="02040503050406030204" pitchFamily="18" charset="0"/>
                          </a:rPr>
                          <m:t>1</m:t>
                        </m:r>
                      </m:num>
                      <m:den>
                        <m:sSub>
                          <m:sSubPr>
                            <m:ctrlPr>
                              <a:rPr lang="lt-LT" b="0" i="1" smtClean="0">
                                <a:latin typeface="Cambria Math" panose="02040503050406030204" pitchFamily="18" charset="0"/>
                                <a:ea typeface="Cambria Math" panose="02040503050406030204" pitchFamily="18" charset="0"/>
                              </a:rPr>
                            </m:ctrlPr>
                          </m:sSubPr>
                          <m:e>
                            <m:r>
                              <a:rPr lang="lt-LT" b="0" i="1" smtClean="0">
                                <a:latin typeface="Cambria Math" panose="02040503050406030204" pitchFamily="18" charset="0"/>
                                <a:ea typeface="Cambria Math" panose="02040503050406030204" pitchFamily="18" charset="0"/>
                              </a:rPr>
                              <m:t>𝑅</m:t>
                            </m:r>
                          </m:e>
                          <m:sub>
                            <m:r>
                              <a:rPr lang="lt-LT" b="0" i="1" smtClean="0">
                                <a:latin typeface="Cambria Math" panose="02040503050406030204" pitchFamily="18" charset="0"/>
                                <a:ea typeface="Cambria Math" panose="02040503050406030204" pitchFamily="18" charset="0"/>
                              </a:rPr>
                              <m:t>3</m:t>
                            </m:r>
                          </m:sub>
                        </m:sSub>
                      </m:den>
                    </m:f>
                    <m:r>
                      <a:rPr lang="lt-LT" b="0" i="1" smtClean="0">
                        <a:latin typeface="Cambria Math" panose="02040503050406030204" pitchFamily="18" charset="0"/>
                        <a:ea typeface="Cambria Math" panose="02040503050406030204" pitchFamily="18" charset="0"/>
                      </a:rPr>
                      <m:t>+ &lt;…&gt; + </m:t>
                    </m:r>
                    <m:f>
                      <m:fPr>
                        <m:ctrlPr>
                          <a:rPr lang="lt-LT" b="0" i="1" smtClean="0">
                            <a:latin typeface="Cambria Math" panose="02040503050406030204" pitchFamily="18" charset="0"/>
                            <a:ea typeface="Cambria Math" panose="02040503050406030204" pitchFamily="18" charset="0"/>
                          </a:rPr>
                        </m:ctrlPr>
                      </m:fPr>
                      <m:num>
                        <m:r>
                          <a:rPr lang="lt-LT" b="0" i="1" smtClean="0">
                            <a:latin typeface="Cambria Math" panose="02040503050406030204" pitchFamily="18" charset="0"/>
                            <a:ea typeface="Cambria Math" panose="02040503050406030204" pitchFamily="18" charset="0"/>
                          </a:rPr>
                          <m:t>1</m:t>
                        </m:r>
                      </m:num>
                      <m:den>
                        <m:sSub>
                          <m:sSubPr>
                            <m:ctrlPr>
                              <a:rPr lang="lt-LT" b="0" i="1" smtClean="0">
                                <a:latin typeface="Cambria Math" panose="02040503050406030204" pitchFamily="18" charset="0"/>
                                <a:ea typeface="Cambria Math" panose="02040503050406030204" pitchFamily="18" charset="0"/>
                              </a:rPr>
                            </m:ctrlPr>
                          </m:sSubPr>
                          <m:e>
                            <m:r>
                              <a:rPr lang="lt-LT" b="0" i="1" smtClean="0">
                                <a:latin typeface="Cambria Math" panose="02040503050406030204" pitchFamily="18" charset="0"/>
                                <a:ea typeface="Cambria Math" panose="02040503050406030204" pitchFamily="18" charset="0"/>
                              </a:rPr>
                              <m:t>𝑅</m:t>
                            </m:r>
                          </m:e>
                          <m:sub>
                            <m:r>
                              <a:rPr lang="lt-LT" b="0" i="1" smtClean="0">
                                <a:latin typeface="Cambria Math" panose="02040503050406030204" pitchFamily="18" charset="0"/>
                                <a:ea typeface="Cambria Math" panose="02040503050406030204" pitchFamily="18" charset="0"/>
                              </a:rPr>
                              <m:t>𝑛</m:t>
                            </m:r>
                          </m:sub>
                        </m:sSub>
                      </m:den>
                    </m:f>
                  </m:oMath>
                </a14:m>
                <a:endParaRPr lang="lt-LT" dirty="0">
                  <a:latin typeface="Times New Roman" panose="02020603050405020304" pitchFamily="18" charset="0"/>
                  <a:cs typeface="Times New Roman" panose="02020603050405020304" pitchFamily="18" charset="0"/>
                </a:endParaRPr>
              </a:p>
            </p:txBody>
          </p:sp>
        </mc:Choice>
        <mc:Fallback>
          <p:sp>
            <p:nvSpPr>
              <p:cNvPr id="3" name="Turinio vietos rezervavimo ženklas 2">
                <a:extLst>
                  <a:ext uri="{FF2B5EF4-FFF2-40B4-BE49-F238E27FC236}">
                    <a16:creationId xmlns:a16="http://schemas.microsoft.com/office/drawing/2014/main" id="{89D5B695-422E-4E50-867D-F11248C8BE1E}"/>
                  </a:ext>
                </a:extLst>
              </p:cNvPr>
              <p:cNvSpPr>
                <a:spLocks noGrp="1" noRot="1" noChangeAspect="1" noMove="1" noResize="1" noEditPoints="1" noAdjustHandles="1" noChangeArrowheads="1" noChangeShapeType="1" noTextEdit="1"/>
              </p:cNvSpPr>
              <p:nvPr>
                <p:ph idx="1"/>
              </p:nvPr>
            </p:nvSpPr>
            <p:spPr>
              <a:blipFill>
                <a:blip r:embed="rId2"/>
                <a:stretch>
                  <a:fillRect l="-1217" t="-2381" r="-1159"/>
                </a:stretch>
              </a:blipFill>
            </p:spPr>
            <p:txBody>
              <a:bodyPr/>
              <a:lstStyle/>
              <a:p>
                <a:r>
                  <a:rPr lang="lt-LT">
                    <a:noFill/>
                  </a:rPr>
                  <a:t> </a:t>
                </a:r>
              </a:p>
            </p:txBody>
          </p:sp>
        </mc:Fallback>
      </mc:AlternateContent>
      <p:pic>
        <p:nvPicPr>
          <p:cNvPr id="5" name="Paveikslėlis 4">
            <a:extLst>
              <a:ext uri="{FF2B5EF4-FFF2-40B4-BE49-F238E27FC236}">
                <a16:creationId xmlns:a16="http://schemas.microsoft.com/office/drawing/2014/main" id="{9F825729-059D-4425-B3DE-E8BFBBE206B5}"/>
              </a:ext>
            </a:extLst>
          </p:cNvPr>
          <p:cNvPicPr>
            <a:picLocks noChangeAspect="1"/>
          </p:cNvPicPr>
          <p:nvPr/>
        </p:nvPicPr>
        <p:blipFill rotWithShape="1">
          <a:blip r:embed="rId3"/>
          <a:srcRect l="11791" t="6577" r="10829" b="12610"/>
          <a:stretch/>
        </p:blipFill>
        <p:spPr>
          <a:xfrm>
            <a:off x="3619111" y="3723490"/>
            <a:ext cx="4953778" cy="2896580"/>
          </a:xfrm>
          <a:prstGeom prst="roundRect">
            <a:avLst/>
          </a:prstGeom>
        </p:spPr>
      </p:pic>
    </p:spTree>
    <p:extLst>
      <p:ext uri="{BB962C8B-B14F-4D97-AF65-F5344CB8AC3E}">
        <p14:creationId xmlns:p14="http://schemas.microsoft.com/office/powerpoint/2010/main" val="1547158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8A36B413-80F2-4A4B-A58F-53BBD2B1AD1F}"/>
              </a:ext>
            </a:extLst>
          </p:cNvPr>
          <p:cNvSpPr>
            <a:spLocks noGrp="1"/>
          </p:cNvSpPr>
          <p:nvPr>
            <p:ph type="title"/>
          </p:nvPr>
        </p:nvSpPr>
        <p:spPr/>
        <p:txBody>
          <a:bodyPr/>
          <a:lstStyle/>
          <a:p>
            <a:pPr algn="ctr"/>
            <a:r>
              <a:rPr lang="lt-LT" sz="4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Parallel</a:t>
            </a:r>
            <a:r>
              <a:rPr lang="lt-LT"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connection</a:t>
            </a:r>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of the resistors</a:t>
            </a:r>
            <a:endParaRPr lang="lt-LT" dirty="0"/>
          </a:p>
        </p:txBody>
      </p:sp>
      <mc:AlternateContent xmlns:mc="http://schemas.openxmlformats.org/markup-compatibility/2006">
        <mc:Choice xmlns:a14="http://schemas.microsoft.com/office/drawing/2010/main" Requires="a14">
          <p:sp>
            <p:nvSpPr>
              <p:cNvPr id="3" name="Turinio vietos rezervavimo ženklas 2">
                <a:extLst>
                  <a:ext uri="{FF2B5EF4-FFF2-40B4-BE49-F238E27FC236}">
                    <a16:creationId xmlns:a16="http://schemas.microsoft.com/office/drawing/2014/main" id="{78588AC7-BF22-42EA-A0DD-912556532A1C}"/>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If the resistances of the resistors connected in parallel are the same, then the formula can be used </a:t>
                </a:r>
                <a:r>
                  <a:rPr lang="lt-LT" dirty="0">
                    <a:latin typeface="Times New Roman" panose="02020603050405020304" pitchFamily="18" charset="0"/>
                    <a:cs typeface="Times New Roman" panose="02020603050405020304" pitchFamily="18" charset="0"/>
                  </a:rPr>
                  <a:t>:</a:t>
                </a:r>
              </a:p>
              <a:p>
                <a:pPr marL="0" indent="0" algn="just">
                  <a:buNone/>
                </a:pPr>
                <a14:m>
                  <m:oMathPara xmlns:m="http://schemas.openxmlformats.org/officeDocument/2006/math">
                    <m:oMathParaPr>
                      <m:jc m:val="centerGroup"/>
                    </m:oMathParaPr>
                    <m:oMath xmlns:m="http://schemas.openxmlformats.org/officeDocument/2006/math">
                      <m:sSub>
                        <m:sSubPr>
                          <m:ctrlPr>
                            <a:rPr lang="lt-LT" i="1" smtClean="0">
                              <a:latin typeface="Cambria Math" panose="02040503050406030204" pitchFamily="18" charset="0"/>
                            </a:rPr>
                          </m:ctrlPr>
                        </m:sSubPr>
                        <m:e>
                          <m:r>
                            <a:rPr lang="lt-LT" b="0" i="1" smtClean="0">
                              <a:latin typeface="Cambria Math" panose="02040503050406030204" pitchFamily="18" charset="0"/>
                            </a:rPr>
                            <m:t>𝑅</m:t>
                          </m:r>
                        </m:e>
                        <m:sub>
                          <m:r>
                            <a:rPr lang="en-US" b="0" i="1" smtClean="0">
                              <a:latin typeface="Cambria Math" panose="02040503050406030204" pitchFamily="18" charset="0"/>
                            </a:rPr>
                            <m:t>𝑡𝑜𝑡𝑎𝑙</m:t>
                          </m:r>
                        </m:sub>
                      </m:sSub>
                      <m:r>
                        <a:rPr lang="lt-LT" i="1" smtClean="0">
                          <a:latin typeface="Cambria Math" panose="02040503050406030204" pitchFamily="18" charset="0"/>
                          <a:ea typeface="Cambria Math" panose="02040503050406030204" pitchFamily="18" charset="0"/>
                        </a:rPr>
                        <m:t>=</m:t>
                      </m:r>
                      <m:r>
                        <a:rPr lang="lt-LT" b="0" i="1" smtClean="0">
                          <a:latin typeface="Cambria Math" panose="02040503050406030204" pitchFamily="18" charset="0"/>
                          <a:ea typeface="Cambria Math" panose="02040503050406030204" pitchFamily="18" charset="0"/>
                        </a:rPr>
                        <m:t> </m:t>
                      </m:r>
                      <m:f>
                        <m:fPr>
                          <m:ctrlPr>
                            <a:rPr lang="lt-LT" b="0" i="1" smtClean="0">
                              <a:latin typeface="Cambria Math" panose="02040503050406030204" pitchFamily="18" charset="0"/>
                              <a:ea typeface="Cambria Math" panose="02040503050406030204" pitchFamily="18" charset="0"/>
                            </a:rPr>
                          </m:ctrlPr>
                        </m:fPr>
                        <m:num>
                          <m:r>
                            <a:rPr lang="lt-LT" b="0" i="1" smtClean="0">
                              <a:latin typeface="Cambria Math" panose="02040503050406030204" pitchFamily="18" charset="0"/>
                              <a:ea typeface="Cambria Math" panose="02040503050406030204" pitchFamily="18" charset="0"/>
                            </a:rPr>
                            <m:t>𝑅</m:t>
                          </m:r>
                        </m:num>
                        <m:den>
                          <m:r>
                            <a:rPr lang="lt-LT" b="0" i="1" smtClean="0">
                              <a:latin typeface="Cambria Math" panose="02040503050406030204" pitchFamily="18" charset="0"/>
                              <a:ea typeface="Cambria Math" panose="02040503050406030204" pitchFamily="18" charset="0"/>
                            </a:rPr>
                            <m:t>𝑁</m:t>
                          </m:r>
                        </m:den>
                      </m:f>
                    </m:oMath>
                  </m:oMathPara>
                </a14:m>
                <a:endParaRPr lang="lt-LT"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Where</a:t>
                </a:r>
                <a:r>
                  <a:rPr lang="lt-LT" dirty="0">
                    <a:latin typeface="Times New Roman" panose="02020603050405020304" pitchFamily="18" charset="0"/>
                    <a:cs typeface="Times New Roman" panose="02020603050405020304" pitchFamily="18" charset="0"/>
                  </a:rPr>
                  <a:t>:</a:t>
                </a:r>
              </a:p>
              <a:p>
                <a:pPr marL="0" indent="0" algn="just">
                  <a:buNone/>
                </a:pPr>
                <a:r>
                  <a:rPr lang="lt-LT" dirty="0">
                    <a:latin typeface="Times New Roman" panose="02020603050405020304" pitchFamily="18" charset="0"/>
                    <a:cs typeface="Times New Roman" panose="02020603050405020304" pitchFamily="18" charset="0"/>
                  </a:rPr>
                  <a:t>R – </a:t>
                </a:r>
                <a:r>
                  <a:rPr lang="en-US" dirty="0">
                    <a:latin typeface="Times New Roman" panose="02020603050405020304" pitchFamily="18" charset="0"/>
                    <a:cs typeface="Times New Roman" panose="02020603050405020304" pitchFamily="18" charset="0"/>
                  </a:rPr>
                  <a:t>resistance</a:t>
                </a:r>
                <a:r>
                  <a:rPr lang="lt-LT" dirty="0">
                    <a:latin typeface="Times New Roman" panose="02020603050405020304" pitchFamily="18" charset="0"/>
                    <a:cs typeface="Times New Roman" panose="02020603050405020304" pitchFamily="18" charset="0"/>
                  </a:rPr>
                  <a:t>.</a:t>
                </a:r>
              </a:p>
              <a:p>
                <a:pPr marL="0" indent="0" algn="just">
                  <a:buNone/>
                </a:pPr>
                <a:r>
                  <a:rPr lang="lt-LT" dirty="0">
                    <a:latin typeface="Times New Roman" panose="02020603050405020304" pitchFamily="18" charset="0"/>
                    <a:cs typeface="Times New Roman" panose="02020603050405020304" pitchFamily="18" charset="0"/>
                  </a:rPr>
                  <a:t>N – </a:t>
                </a:r>
                <a:r>
                  <a:rPr lang="en-US" dirty="0">
                    <a:latin typeface="Times New Roman" panose="02020603050405020304" pitchFamily="18" charset="0"/>
                    <a:cs typeface="Times New Roman" panose="02020603050405020304" pitchFamily="18" charset="0"/>
                  </a:rPr>
                  <a:t>number of the resistors connected</a:t>
                </a:r>
                <a:r>
                  <a:rPr lang="lt-LT" dirty="0">
                    <a:latin typeface="Times New Roman" panose="02020603050405020304" pitchFamily="18" charset="0"/>
                    <a:cs typeface="Times New Roman" panose="02020603050405020304" pitchFamily="18" charset="0"/>
                  </a:rPr>
                  <a:t>.</a:t>
                </a:r>
              </a:p>
            </p:txBody>
          </p:sp>
        </mc:Choice>
        <mc:Fallback>
          <p:sp>
            <p:nvSpPr>
              <p:cNvPr id="3" name="Turinio vietos rezervavimo ženklas 2">
                <a:extLst>
                  <a:ext uri="{FF2B5EF4-FFF2-40B4-BE49-F238E27FC236}">
                    <a16:creationId xmlns:a16="http://schemas.microsoft.com/office/drawing/2014/main" id="{78588AC7-BF22-42EA-A0DD-912556532A1C}"/>
                  </a:ext>
                </a:extLst>
              </p:cNvPr>
              <p:cNvSpPr>
                <a:spLocks noGrp="1" noRot="1" noChangeAspect="1" noMove="1" noResize="1" noEditPoints="1" noAdjustHandles="1" noChangeArrowheads="1" noChangeShapeType="1" noTextEdit="1"/>
              </p:cNvSpPr>
              <p:nvPr>
                <p:ph idx="1"/>
              </p:nvPr>
            </p:nvSpPr>
            <p:spPr>
              <a:blipFill>
                <a:blip r:embed="rId2"/>
                <a:stretch>
                  <a:fillRect l="-1217" t="-2381" r="-1159"/>
                </a:stretch>
              </a:blipFill>
            </p:spPr>
            <p:txBody>
              <a:bodyPr/>
              <a:lstStyle/>
              <a:p>
                <a:r>
                  <a:rPr lang="lt-LT">
                    <a:noFill/>
                  </a:rPr>
                  <a:t> </a:t>
                </a:r>
              </a:p>
            </p:txBody>
          </p:sp>
        </mc:Fallback>
      </mc:AlternateContent>
    </p:spTree>
    <p:extLst>
      <p:ext uri="{BB962C8B-B14F-4D97-AF65-F5344CB8AC3E}">
        <p14:creationId xmlns:p14="http://schemas.microsoft.com/office/powerpoint/2010/main" val="2782470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BA6101DA-A5C9-41D0-9E5D-A3A6A9584F72}"/>
              </a:ext>
            </a:extLst>
          </p:cNvPr>
          <p:cNvSpPr>
            <a:spLocks noGrp="1"/>
          </p:cNvSpPr>
          <p:nvPr>
            <p:ph type="title"/>
          </p:nvPr>
        </p:nvSpPr>
        <p:spPr/>
        <p:txBody>
          <a:bodyPr/>
          <a:lstStyle/>
          <a:p>
            <a:pPr algn="ctr"/>
            <a:r>
              <a:rPr lang="lt-LT" sz="4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Parallel</a:t>
            </a:r>
            <a:r>
              <a:rPr lang="lt-LT"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connection</a:t>
            </a:r>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of the resistors</a:t>
            </a:r>
            <a:endParaRPr lang="lt-LT" dirty="0"/>
          </a:p>
        </p:txBody>
      </p:sp>
      <mc:AlternateContent xmlns:mc="http://schemas.openxmlformats.org/markup-compatibility/2006">
        <mc:Choice xmlns:a14="http://schemas.microsoft.com/office/drawing/2010/main" Requires="a14">
          <p:sp>
            <p:nvSpPr>
              <p:cNvPr id="3" name="Turinio vietos rezervavimo ženklas 2">
                <a:extLst>
                  <a:ext uri="{FF2B5EF4-FFF2-40B4-BE49-F238E27FC236}">
                    <a16:creationId xmlns:a16="http://schemas.microsoft.com/office/drawing/2014/main" id="{A7D078D1-1009-41A2-AEB6-7E0B227F6147}"/>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If only two resistors are connected in parallel, whether or not their resistances are the same, the following formula can be used </a:t>
                </a:r>
                <a:r>
                  <a:rPr lang="lt-LT" dirty="0">
                    <a:latin typeface="Times New Roman" panose="02020603050405020304" pitchFamily="18" charset="0"/>
                    <a:cs typeface="Times New Roman" panose="02020603050405020304" pitchFamily="18" charset="0"/>
                  </a:rPr>
                  <a:t>:</a:t>
                </a:r>
              </a:p>
              <a:p>
                <a:pPr marL="0" indent="0" algn="just">
                  <a:buNone/>
                </a:pPr>
                <a:endParaRPr lang="lt-LT"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lt-LT" i="1" smtClean="0">
                              <a:latin typeface="Cambria Math" panose="02040503050406030204" pitchFamily="18" charset="0"/>
                            </a:rPr>
                          </m:ctrlPr>
                        </m:sSubPr>
                        <m:e>
                          <m:r>
                            <a:rPr lang="lt-LT" b="0" i="1" smtClean="0">
                              <a:latin typeface="Cambria Math" panose="02040503050406030204" pitchFamily="18" charset="0"/>
                            </a:rPr>
                            <m:t>𝑅</m:t>
                          </m:r>
                        </m:e>
                        <m:sub>
                          <m:r>
                            <a:rPr lang="en-US" b="0" i="1" smtClean="0">
                              <a:latin typeface="Cambria Math" panose="02040503050406030204" pitchFamily="18" charset="0"/>
                            </a:rPr>
                            <m:t>𝑡𝑜𝑡𝑎𝑙</m:t>
                          </m:r>
                        </m:sub>
                      </m:sSub>
                      <m:r>
                        <a:rPr lang="lt-LT" b="0" i="1" smtClean="0">
                          <a:latin typeface="Cambria Math" panose="02040503050406030204" pitchFamily="18" charset="0"/>
                        </a:rPr>
                        <m:t> </m:t>
                      </m:r>
                      <m:r>
                        <a:rPr lang="lt-LT" b="0" i="1" smtClean="0">
                          <a:latin typeface="Cambria Math" panose="02040503050406030204" pitchFamily="18" charset="0"/>
                          <a:ea typeface="Cambria Math" panose="02040503050406030204" pitchFamily="18" charset="0"/>
                        </a:rPr>
                        <m:t>= </m:t>
                      </m:r>
                      <m:f>
                        <m:fPr>
                          <m:ctrlPr>
                            <a:rPr lang="lt-LT" b="0" i="1" smtClean="0">
                              <a:latin typeface="Cambria Math" panose="02040503050406030204" pitchFamily="18" charset="0"/>
                              <a:ea typeface="Cambria Math" panose="02040503050406030204" pitchFamily="18" charset="0"/>
                            </a:rPr>
                          </m:ctrlPr>
                        </m:fPr>
                        <m:num>
                          <m:sSub>
                            <m:sSubPr>
                              <m:ctrlPr>
                                <a:rPr lang="lt-LT" b="0" i="1" smtClean="0">
                                  <a:latin typeface="Cambria Math" panose="02040503050406030204" pitchFamily="18" charset="0"/>
                                  <a:ea typeface="Cambria Math" panose="02040503050406030204" pitchFamily="18" charset="0"/>
                                </a:rPr>
                              </m:ctrlPr>
                            </m:sSubPr>
                            <m:e>
                              <m:r>
                                <a:rPr lang="lt-LT" b="0" i="1" smtClean="0">
                                  <a:latin typeface="Cambria Math" panose="02040503050406030204" pitchFamily="18" charset="0"/>
                                  <a:ea typeface="Cambria Math" panose="02040503050406030204" pitchFamily="18" charset="0"/>
                                </a:rPr>
                                <m:t>𝑅</m:t>
                              </m:r>
                            </m:e>
                            <m:sub>
                              <m:r>
                                <a:rPr lang="lt-LT" b="0" i="1" smtClean="0">
                                  <a:latin typeface="Cambria Math" panose="02040503050406030204" pitchFamily="18" charset="0"/>
                                  <a:ea typeface="Cambria Math" panose="02040503050406030204" pitchFamily="18" charset="0"/>
                                </a:rPr>
                                <m:t>1</m:t>
                              </m:r>
                            </m:sub>
                          </m:sSub>
                          <m:r>
                            <a:rPr lang="lt-LT" i="1">
                              <a:latin typeface="Cambria Math" panose="02040503050406030204" pitchFamily="18" charset="0"/>
                              <a:ea typeface="Cambria Math" panose="02040503050406030204" pitchFamily="18" charset="0"/>
                            </a:rPr>
                            <m:t>×</m:t>
                          </m:r>
                          <m:sSub>
                            <m:sSubPr>
                              <m:ctrlPr>
                                <a:rPr lang="lt-LT" b="0" i="1" smtClean="0">
                                  <a:latin typeface="Cambria Math" panose="02040503050406030204" pitchFamily="18" charset="0"/>
                                  <a:ea typeface="Cambria Math" panose="02040503050406030204" pitchFamily="18" charset="0"/>
                                </a:rPr>
                              </m:ctrlPr>
                            </m:sSubPr>
                            <m:e>
                              <m:r>
                                <a:rPr lang="lt-LT" b="0" i="1" smtClean="0">
                                  <a:latin typeface="Cambria Math" panose="02040503050406030204" pitchFamily="18" charset="0"/>
                                  <a:ea typeface="Cambria Math" panose="02040503050406030204" pitchFamily="18" charset="0"/>
                                </a:rPr>
                                <m:t>𝑅</m:t>
                              </m:r>
                            </m:e>
                            <m:sub>
                              <m:r>
                                <a:rPr lang="lt-LT" b="0" i="1" smtClean="0">
                                  <a:latin typeface="Cambria Math" panose="02040503050406030204" pitchFamily="18" charset="0"/>
                                  <a:ea typeface="Cambria Math" panose="02040503050406030204" pitchFamily="18" charset="0"/>
                                </a:rPr>
                                <m:t>2</m:t>
                              </m:r>
                            </m:sub>
                          </m:sSub>
                        </m:num>
                        <m:den>
                          <m:sSub>
                            <m:sSubPr>
                              <m:ctrlPr>
                                <a:rPr lang="lt-LT" b="0" i="1" smtClean="0">
                                  <a:latin typeface="Cambria Math" panose="02040503050406030204" pitchFamily="18" charset="0"/>
                                  <a:ea typeface="Cambria Math" panose="02040503050406030204" pitchFamily="18" charset="0"/>
                                </a:rPr>
                              </m:ctrlPr>
                            </m:sSubPr>
                            <m:e>
                              <m:r>
                                <a:rPr lang="lt-LT" b="0" i="1" smtClean="0">
                                  <a:latin typeface="Cambria Math" panose="02040503050406030204" pitchFamily="18" charset="0"/>
                                  <a:ea typeface="Cambria Math" panose="02040503050406030204" pitchFamily="18" charset="0"/>
                                </a:rPr>
                                <m:t>𝑅</m:t>
                              </m:r>
                            </m:e>
                            <m:sub>
                              <m:r>
                                <a:rPr lang="lt-LT" b="0" i="1" smtClean="0">
                                  <a:latin typeface="Cambria Math" panose="02040503050406030204" pitchFamily="18" charset="0"/>
                                  <a:ea typeface="Cambria Math" panose="02040503050406030204" pitchFamily="18" charset="0"/>
                                </a:rPr>
                                <m:t>1</m:t>
                              </m:r>
                            </m:sub>
                          </m:sSub>
                          <m:r>
                            <a:rPr lang="lt-LT" b="0" i="1" smtClean="0">
                              <a:latin typeface="Cambria Math" panose="02040503050406030204" pitchFamily="18" charset="0"/>
                              <a:ea typeface="Cambria Math" panose="02040503050406030204" pitchFamily="18" charset="0"/>
                            </a:rPr>
                            <m:t>+</m:t>
                          </m:r>
                          <m:sSub>
                            <m:sSubPr>
                              <m:ctrlPr>
                                <a:rPr lang="lt-LT" b="0" i="1" smtClean="0">
                                  <a:latin typeface="Cambria Math" panose="02040503050406030204" pitchFamily="18" charset="0"/>
                                  <a:ea typeface="Cambria Math" panose="02040503050406030204" pitchFamily="18" charset="0"/>
                                </a:rPr>
                              </m:ctrlPr>
                            </m:sSubPr>
                            <m:e>
                              <m:r>
                                <a:rPr lang="lt-LT" b="0" i="1" smtClean="0">
                                  <a:latin typeface="Cambria Math" panose="02040503050406030204" pitchFamily="18" charset="0"/>
                                  <a:ea typeface="Cambria Math" panose="02040503050406030204" pitchFamily="18" charset="0"/>
                                </a:rPr>
                                <m:t>𝑅</m:t>
                              </m:r>
                            </m:e>
                            <m:sub>
                              <m:r>
                                <a:rPr lang="lt-LT" b="0" i="1" smtClean="0">
                                  <a:latin typeface="Cambria Math" panose="02040503050406030204" pitchFamily="18" charset="0"/>
                                  <a:ea typeface="Cambria Math" panose="02040503050406030204" pitchFamily="18" charset="0"/>
                                </a:rPr>
                                <m:t>2</m:t>
                              </m:r>
                            </m:sub>
                          </m:sSub>
                        </m:den>
                      </m:f>
                    </m:oMath>
                  </m:oMathPara>
                </a14:m>
                <a:endParaRPr lang="lt-LT" dirty="0">
                  <a:latin typeface="Times New Roman" panose="02020603050405020304" pitchFamily="18" charset="0"/>
                  <a:cs typeface="Times New Roman" panose="02020603050405020304" pitchFamily="18" charset="0"/>
                </a:endParaRPr>
              </a:p>
            </p:txBody>
          </p:sp>
        </mc:Choice>
        <mc:Fallback>
          <p:sp>
            <p:nvSpPr>
              <p:cNvPr id="3" name="Turinio vietos rezervavimo ženklas 2">
                <a:extLst>
                  <a:ext uri="{FF2B5EF4-FFF2-40B4-BE49-F238E27FC236}">
                    <a16:creationId xmlns:a16="http://schemas.microsoft.com/office/drawing/2014/main" id="{A7D078D1-1009-41A2-AEB6-7E0B227F6147}"/>
                  </a:ext>
                </a:extLst>
              </p:cNvPr>
              <p:cNvSpPr>
                <a:spLocks noGrp="1" noRot="1" noChangeAspect="1" noMove="1" noResize="1" noEditPoints="1" noAdjustHandles="1" noChangeArrowheads="1" noChangeShapeType="1" noTextEdit="1"/>
              </p:cNvSpPr>
              <p:nvPr>
                <p:ph idx="1"/>
              </p:nvPr>
            </p:nvSpPr>
            <p:spPr>
              <a:blipFill>
                <a:blip r:embed="rId2"/>
                <a:stretch>
                  <a:fillRect l="-1217" t="-2381" r="-1159"/>
                </a:stretch>
              </a:blipFill>
            </p:spPr>
            <p:txBody>
              <a:bodyPr/>
              <a:lstStyle/>
              <a:p>
                <a:r>
                  <a:rPr lang="lt-LT">
                    <a:noFill/>
                  </a:rPr>
                  <a:t> </a:t>
                </a:r>
              </a:p>
            </p:txBody>
          </p:sp>
        </mc:Fallback>
      </mc:AlternateContent>
    </p:spTree>
    <p:extLst>
      <p:ext uri="{BB962C8B-B14F-4D97-AF65-F5344CB8AC3E}">
        <p14:creationId xmlns:p14="http://schemas.microsoft.com/office/powerpoint/2010/main" val="3071133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3F3EB09B-FEDF-41CC-B1FF-2ED29638AF44}"/>
              </a:ext>
            </a:extLst>
          </p:cNvPr>
          <p:cNvSpPr>
            <a:spLocks noGrp="1"/>
          </p:cNvSpPr>
          <p:nvPr>
            <p:ph type="title"/>
          </p:nvPr>
        </p:nvSpPr>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lang="lt-LT" sz="4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xample</a:t>
            </a:r>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of </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t>
            </a:r>
            <a:r>
              <a:rPr lang="lt-LT" sz="4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arallel</a:t>
            </a:r>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resistors</a:t>
            </a:r>
            <a:r>
              <a:rPr lang="lt-LT"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connection</a:t>
            </a:r>
            <a:endPar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aveikslėlis 4">
            <a:extLst>
              <a:ext uri="{FF2B5EF4-FFF2-40B4-BE49-F238E27FC236}">
                <a16:creationId xmlns:a16="http://schemas.microsoft.com/office/drawing/2014/main" id="{AE419931-B490-4C69-9F31-E2A4A233BA5A}"/>
              </a:ext>
            </a:extLst>
          </p:cNvPr>
          <p:cNvPicPr>
            <a:picLocks noChangeAspect="1"/>
          </p:cNvPicPr>
          <p:nvPr/>
        </p:nvPicPr>
        <p:blipFill rotWithShape="1">
          <a:blip r:embed="rId2"/>
          <a:srcRect l="20794" t="10068" r="12696" b="7483"/>
          <a:stretch/>
        </p:blipFill>
        <p:spPr>
          <a:xfrm>
            <a:off x="3261826" y="1756898"/>
            <a:ext cx="5668348" cy="4989134"/>
          </a:xfrm>
          <a:prstGeom prst="roundRect">
            <a:avLst>
              <a:gd name="adj" fmla="val 13779"/>
            </a:avLst>
          </a:prstGeom>
        </p:spPr>
      </p:pic>
    </p:spTree>
    <p:extLst>
      <p:ext uri="{BB962C8B-B14F-4D97-AF65-F5344CB8AC3E}">
        <p14:creationId xmlns:p14="http://schemas.microsoft.com/office/powerpoint/2010/main" val="3723520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2AF34581-1553-4A5A-BFBA-06DE0AD55C02}"/>
              </a:ext>
            </a:extLst>
          </p:cNvPr>
          <p:cNvSpPr>
            <a:spLocks noGrp="1"/>
          </p:cNvSpPr>
          <p:nvPr>
            <p:ph type="title"/>
          </p:nvPr>
        </p:nvSpPr>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lang="lt-LT" sz="4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xample</a:t>
            </a:r>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of </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t>
            </a:r>
            <a:r>
              <a:rPr lang="lt-LT" sz="4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arallel</a:t>
            </a:r>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resistors</a:t>
            </a:r>
            <a:r>
              <a:rPr lang="lt-LT"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connection</a:t>
            </a:r>
            <a:endParaRPr lang="lt-LT" dirty="0"/>
          </a:p>
        </p:txBody>
      </p:sp>
      <p:sp>
        <p:nvSpPr>
          <p:cNvPr id="3" name="Turinio vietos rezervavimo ženklas 2">
            <a:extLst>
              <a:ext uri="{FF2B5EF4-FFF2-40B4-BE49-F238E27FC236}">
                <a16:creationId xmlns:a16="http://schemas.microsoft.com/office/drawing/2014/main" id="{19A6A56F-4875-4879-851A-AA3E40CCB0F6}"/>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Find the total resistance of the diagram below</a:t>
            </a:r>
            <a:r>
              <a:rPr lang="lt-LT" dirty="0">
                <a:latin typeface="Times New Roman" panose="02020603050405020304" pitchFamily="18" charset="0"/>
                <a:cs typeface="Times New Roman" panose="02020603050405020304" pitchFamily="18" charset="0"/>
              </a:rPr>
              <a:t>.</a:t>
            </a:r>
          </a:p>
        </p:txBody>
      </p:sp>
      <p:pic>
        <p:nvPicPr>
          <p:cNvPr id="5" name="Paveikslėlis 4">
            <a:extLst>
              <a:ext uri="{FF2B5EF4-FFF2-40B4-BE49-F238E27FC236}">
                <a16:creationId xmlns:a16="http://schemas.microsoft.com/office/drawing/2014/main" id="{83A53D7A-8855-4FD3-9125-7F61305B6E24}"/>
              </a:ext>
            </a:extLst>
          </p:cNvPr>
          <p:cNvPicPr>
            <a:picLocks noChangeAspect="1"/>
          </p:cNvPicPr>
          <p:nvPr/>
        </p:nvPicPr>
        <p:blipFill rotWithShape="1">
          <a:blip r:embed="rId2"/>
          <a:srcRect l="15542" t="17988" r="9897" b="16271"/>
          <a:stretch/>
        </p:blipFill>
        <p:spPr>
          <a:xfrm>
            <a:off x="2678663" y="2631823"/>
            <a:ext cx="6834673" cy="3545140"/>
          </a:xfrm>
          <a:prstGeom prst="roundRect">
            <a:avLst/>
          </a:prstGeom>
        </p:spPr>
      </p:pic>
    </p:spTree>
    <p:extLst>
      <p:ext uri="{BB962C8B-B14F-4D97-AF65-F5344CB8AC3E}">
        <p14:creationId xmlns:p14="http://schemas.microsoft.com/office/powerpoint/2010/main" val="1645301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EED93F06-DE92-487B-8637-B6E32D971E0C}"/>
              </a:ext>
            </a:extLst>
          </p:cNvPr>
          <p:cNvSpPr>
            <a:spLocks noGrp="1"/>
          </p:cNvSpPr>
          <p:nvPr>
            <p:ph type="title"/>
          </p:nvPr>
        </p:nvSpPr>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lang="lt-LT" sz="4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xample</a:t>
            </a:r>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of </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t>
            </a:r>
            <a:r>
              <a:rPr lang="lt-LT" sz="4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arallel</a:t>
            </a:r>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resistors</a:t>
            </a:r>
            <a:r>
              <a:rPr lang="lt-LT"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connection</a:t>
            </a:r>
            <a:endParaRPr lang="lt-LT" dirty="0"/>
          </a:p>
        </p:txBody>
      </p:sp>
      <mc:AlternateContent xmlns:mc="http://schemas.openxmlformats.org/markup-compatibility/2006">
        <mc:Choice xmlns:a14="http://schemas.microsoft.com/office/drawing/2010/main" Requires="a14">
          <p:sp>
            <p:nvSpPr>
              <p:cNvPr id="3" name="Turinio vietos rezervavimo ženklas 2">
                <a:extLst>
                  <a:ext uri="{FF2B5EF4-FFF2-40B4-BE49-F238E27FC236}">
                    <a16:creationId xmlns:a16="http://schemas.microsoft.com/office/drawing/2014/main" id="{2D0A0D65-DFFC-441E-B0EE-F66653D1DD38}"/>
                  </a:ext>
                </a:extLst>
              </p:cNvPr>
              <p:cNvSpPr>
                <a:spLocks noGrp="1"/>
              </p:cNvSpPr>
              <p:nvPr>
                <p:ph idx="1"/>
              </p:nvPr>
            </p:nvSpPr>
            <p:spPr>
              <a:xfrm>
                <a:off x="5473498" y="1825625"/>
                <a:ext cx="5880301" cy="4351338"/>
              </a:xfrm>
            </p:spPr>
            <p:txBody>
              <a:bodyPr/>
              <a:lstStyle/>
              <a:p>
                <a14:m>
                  <m:oMath xmlns:m="http://schemas.openxmlformats.org/officeDocument/2006/math">
                    <m:f>
                      <m:fPr>
                        <m:ctrlPr>
                          <a:rPr lang="lt-LT" i="1" smtClean="0">
                            <a:latin typeface="Cambria Math" panose="02040503050406030204" pitchFamily="18" charset="0"/>
                          </a:rPr>
                        </m:ctrlPr>
                      </m:fPr>
                      <m:num>
                        <m:r>
                          <a:rPr lang="lt-LT" b="0" i="1" smtClean="0">
                            <a:latin typeface="Cambria Math" panose="02040503050406030204" pitchFamily="18" charset="0"/>
                          </a:rPr>
                          <m:t>1</m:t>
                        </m:r>
                      </m:num>
                      <m:den>
                        <m:sSub>
                          <m:sSubPr>
                            <m:ctrlPr>
                              <a:rPr lang="lt-LT" i="1" smtClean="0">
                                <a:latin typeface="Cambria Math" panose="02040503050406030204" pitchFamily="18" charset="0"/>
                              </a:rPr>
                            </m:ctrlPr>
                          </m:sSubPr>
                          <m:e>
                            <m:r>
                              <a:rPr lang="lt-LT" b="0" i="1" smtClean="0">
                                <a:latin typeface="Cambria Math" panose="02040503050406030204" pitchFamily="18" charset="0"/>
                              </a:rPr>
                              <m:t>𝑅</m:t>
                            </m:r>
                          </m:e>
                          <m:sub>
                            <m:r>
                              <a:rPr lang="en-US" b="0" i="1" smtClean="0">
                                <a:latin typeface="Cambria Math" panose="02040503050406030204" pitchFamily="18" charset="0"/>
                              </a:rPr>
                              <m:t>𝑡𝑜𝑡𝑎𝑙</m:t>
                            </m:r>
                          </m:sub>
                        </m:sSub>
                      </m:den>
                    </m:f>
                    <m:r>
                      <a:rPr lang="lt-LT" i="1" smtClean="0">
                        <a:latin typeface="Cambria Math" panose="02040503050406030204" pitchFamily="18" charset="0"/>
                        <a:ea typeface="Cambria Math" panose="02040503050406030204" pitchFamily="18" charset="0"/>
                      </a:rPr>
                      <m:t>=</m:t>
                    </m:r>
                    <m:f>
                      <m:fPr>
                        <m:ctrlPr>
                          <a:rPr lang="lt-LT" i="1" smtClean="0">
                            <a:latin typeface="Cambria Math" panose="02040503050406030204" pitchFamily="18" charset="0"/>
                            <a:ea typeface="Cambria Math" panose="02040503050406030204" pitchFamily="18" charset="0"/>
                          </a:rPr>
                        </m:ctrlPr>
                      </m:fPr>
                      <m:num>
                        <m:r>
                          <a:rPr lang="lt-LT" b="0" i="1" smtClean="0">
                            <a:latin typeface="Cambria Math" panose="02040503050406030204" pitchFamily="18" charset="0"/>
                            <a:ea typeface="Cambria Math" panose="02040503050406030204" pitchFamily="18" charset="0"/>
                          </a:rPr>
                          <m:t>1</m:t>
                        </m:r>
                      </m:num>
                      <m:den>
                        <m:sSub>
                          <m:sSubPr>
                            <m:ctrlPr>
                              <a:rPr lang="lt-LT" i="1" smtClean="0">
                                <a:latin typeface="Cambria Math" panose="02040503050406030204" pitchFamily="18" charset="0"/>
                                <a:ea typeface="Cambria Math" panose="02040503050406030204" pitchFamily="18" charset="0"/>
                              </a:rPr>
                            </m:ctrlPr>
                          </m:sSubPr>
                          <m:e>
                            <m:r>
                              <a:rPr lang="lt-LT" b="0" i="1" smtClean="0">
                                <a:latin typeface="Cambria Math" panose="02040503050406030204" pitchFamily="18" charset="0"/>
                                <a:ea typeface="Cambria Math" panose="02040503050406030204" pitchFamily="18" charset="0"/>
                              </a:rPr>
                              <m:t>𝑅</m:t>
                            </m:r>
                          </m:e>
                          <m:sub>
                            <m:r>
                              <a:rPr lang="lt-LT" b="0" i="1" smtClean="0">
                                <a:latin typeface="Cambria Math" panose="02040503050406030204" pitchFamily="18" charset="0"/>
                                <a:ea typeface="Cambria Math" panose="02040503050406030204" pitchFamily="18" charset="0"/>
                              </a:rPr>
                              <m:t>1</m:t>
                            </m:r>
                          </m:sub>
                        </m:sSub>
                      </m:den>
                    </m:f>
                    <m:r>
                      <a:rPr lang="lt-LT" b="0" i="1" smtClean="0">
                        <a:latin typeface="Cambria Math" panose="02040503050406030204" pitchFamily="18" charset="0"/>
                        <a:ea typeface="Cambria Math" panose="02040503050406030204" pitchFamily="18" charset="0"/>
                      </a:rPr>
                      <m:t>+ </m:t>
                    </m:r>
                    <m:f>
                      <m:fPr>
                        <m:ctrlPr>
                          <a:rPr lang="lt-LT" b="0" i="1" smtClean="0">
                            <a:latin typeface="Cambria Math" panose="02040503050406030204" pitchFamily="18" charset="0"/>
                            <a:ea typeface="Cambria Math" panose="02040503050406030204" pitchFamily="18" charset="0"/>
                          </a:rPr>
                        </m:ctrlPr>
                      </m:fPr>
                      <m:num>
                        <m:r>
                          <a:rPr lang="lt-LT" b="0" i="1" smtClean="0">
                            <a:latin typeface="Cambria Math" panose="02040503050406030204" pitchFamily="18" charset="0"/>
                            <a:ea typeface="Cambria Math" panose="02040503050406030204" pitchFamily="18" charset="0"/>
                          </a:rPr>
                          <m:t>1</m:t>
                        </m:r>
                      </m:num>
                      <m:den>
                        <m:sSub>
                          <m:sSubPr>
                            <m:ctrlPr>
                              <a:rPr lang="lt-LT" b="0" i="1" smtClean="0">
                                <a:latin typeface="Cambria Math" panose="02040503050406030204" pitchFamily="18" charset="0"/>
                                <a:ea typeface="Cambria Math" panose="02040503050406030204" pitchFamily="18" charset="0"/>
                              </a:rPr>
                            </m:ctrlPr>
                          </m:sSubPr>
                          <m:e>
                            <m:r>
                              <a:rPr lang="lt-LT" b="0" i="1" smtClean="0">
                                <a:latin typeface="Cambria Math" panose="02040503050406030204" pitchFamily="18" charset="0"/>
                                <a:ea typeface="Cambria Math" panose="02040503050406030204" pitchFamily="18" charset="0"/>
                              </a:rPr>
                              <m:t>𝑅</m:t>
                            </m:r>
                          </m:e>
                          <m:sub>
                            <m:r>
                              <a:rPr lang="lt-LT" b="0" i="1" smtClean="0">
                                <a:latin typeface="Cambria Math" panose="02040503050406030204" pitchFamily="18" charset="0"/>
                                <a:ea typeface="Cambria Math" panose="02040503050406030204" pitchFamily="18" charset="0"/>
                              </a:rPr>
                              <m:t>2</m:t>
                            </m:r>
                          </m:sub>
                        </m:sSub>
                      </m:den>
                    </m:f>
                    <m:r>
                      <a:rPr lang="lt-LT" b="0" i="1" smtClean="0">
                        <a:latin typeface="Cambria Math" panose="02040503050406030204" pitchFamily="18" charset="0"/>
                        <a:ea typeface="Cambria Math" panose="02040503050406030204" pitchFamily="18" charset="0"/>
                      </a:rPr>
                      <m:t>+ </m:t>
                    </m:r>
                    <m:f>
                      <m:fPr>
                        <m:ctrlPr>
                          <a:rPr lang="lt-LT" b="0" i="1" smtClean="0">
                            <a:latin typeface="Cambria Math" panose="02040503050406030204" pitchFamily="18" charset="0"/>
                            <a:ea typeface="Cambria Math" panose="02040503050406030204" pitchFamily="18" charset="0"/>
                          </a:rPr>
                        </m:ctrlPr>
                      </m:fPr>
                      <m:num>
                        <m:r>
                          <a:rPr lang="lt-LT" b="0" i="1" smtClean="0">
                            <a:latin typeface="Cambria Math" panose="02040503050406030204" pitchFamily="18" charset="0"/>
                            <a:ea typeface="Cambria Math" panose="02040503050406030204" pitchFamily="18" charset="0"/>
                          </a:rPr>
                          <m:t>1</m:t>
                        </m:r>
                      </m:num>
                      <m:den>
                        <m:sSub>
                          <m:sSubPr>
                            <m:ctrlPr>
                              <a:rPr lang="lt-LT" b="0" i="1" smtClean="0">
                                <a:latin typeface="Cambria Math" panose="02040503050406030204" pitchFamily="18" charset="0"/>
                                <a:ea typeface="Cambria Math" panose="02040503050406030204" pitchFamily="18" charset="0"/>
                              </a:rPr>
                            </m:ctrlPr>
                          </m:sSubPr>
                          <m:e>
                            <m:r>
                              <a:rPr lang="lt-LT" b="0" i="1" smtClean="0">
                                <a:latin typeface="Cambria Math" panose="02040503050406030204" pitchFamily="18" charset="0"/>
                                <a:ea typeface="Cambria Math" panose="02040503050406030204" pitchFamily="18" charset="0"/>
                              </a:rPr>
                              <m:t>𝑅</m:t>
                            </m:r>
                          </m:e>
                          <m:sub>
                            <m:r>
                              <a:rPr lang="lt-LT" b="0" i="1" smtClean="0">
                                <a:latin typeface="Cambria Math" panose="02040503050406030204" pitchFamily="18" charset="0"/>
                                <a:ea typeface="Cambria Math" panose="02040503050406030204" pitchFamily="18" charset="0"/>
                              </a:rPr>
                              <m:t>3</m:t>
                            </m:r>
                          </m:sub>
                        </m:sSub>
                      </m:den>
                    </m:f>
                    <m:r>
                      <a:rPr lang="lt-LT" b="0" i="1" smtClean="0">
                        <a:latin typeface="Cambria Math" panose="02040503050406030204" pitchFamily="18" charset="0"/>
                        <a:ea typeface="Cambria Math" panose="02040503050406030204" pitchFamily="18" charset="0"/>
                      </a:rPr>
                      <m:t> = </m:t>
                    </m:r>
                    <m:f>
                      <m:fPr>
                        <m:ctrlPr>
                          <a:rPr lang="lt-LT" b="0" i="1" smtClean="0">
                            <a:latin typeface="Cambria Math" panose="02040503050406030204" pitchFamily="18" charset="0"/>
                            <a:ea typeface="Cambria Math" panose="02040503050406030204" pitchFamily="18" charset="0"/>
                          </a:rPr>
                        </m:ctrlPr>
                      </m:fPr>
                      <m:num>
                        <m:r>
                          <a:rPr lang="lt-LT" b="0" i="1" smtClean="0">
                            <a:latin typeface="Cambria Math" panose="02040503050406030204" pitchFamily="18" charset="0"/>
                            <a:ea typeface="Cambria Math" panose="02040503050406030204" pitchFamily="18" charset="0"/>
                          </a:rPr>
                          <m:t>1</m:t>
                        </m:r>
                      </m:num>
                      <m:den>
                        <m:r>
                          <a:rPr lang="lt-LT" b="0" i="1" smtClean="0">
                            <a:latin typeface="Cambria Math" panose="02040503050406030204" pitchFamily="18" charset="0"/>
                            <a:ea typeface="Cambria Math" panose="02040503050406030204" pitchFamily="18" charset="0"/>
                          </a:rPr>
                          <m:t>200</m:t>
                        </m:r>
                      </m:den>
                    </m:f>
                    <m:r>
                      <a:rPr lang="lt-LT" b="0" i="1" smtClean="0">
                        <a:latin typeface="Cambria Math" panose="02040503050406030204" pitchFamily="18" charset="0"/>
                        <a:ea typeface="Cambria Math" panose="02040503050406030204" pitchFamily="18" charset="0"/>
                      </a:rPr>
                      <m:t>+ </m:t>
                    </m:r>
                    <m:f>
                      <m:fPr>
                        <m:ctrlPr>
                          <a:rPr lang="lt-LT" b="0" i="1" smtClean="0">
                            <a:latin typeface="Cambria Math" panose="02040503050406030204" pitchFamily="18" charset="0"/>
                            <a:ea typeface="Cambria Math" panose="02040503050406030204" pitchFamily="18" charset="0"/>
                          </a:rPr>
                        </m:ctrlPr>
                      </m:fPr>
                      <m:num>
                        <m:r>
                          <a:rPr lang="lt-LT" b="0" i="1" smtClean="0">
                            <a:latin typeface="Cambria Math" panose="02040503050406030204" pitchFamily="18" charset="0"/>
                            <a:ea typeface="Cambria Math" panose="02040503050406030204" pitchFamily="18" charset="0"/>
                          </a:rPr>
                          <m:t>1</m:t>
                        </m:r>
                      </m:num>
                      <m:den>
                        <m:r>
                          <a:rPr lang="lt-LT" b="0" i="1" smtClean="0">
                            <a:latin typeface="Cambria Math" panose="02040503050406030204" pitchFamily="18" charset="0"/>
                            <a:ea typeface="Cambria Math" panose="02040503050406030204" pitchFamily="18" charset="0"/>
                          </a:rPr>
                          <m:t>470</m:t>
                        </m:r>
                      </m:den>
                    </m:f>
                    <m:r>
                      <a:rPr lang="lt-LT" b="0" i="1" smtClean="0">
                        <a:latin typeface="Cambria Math" panose="02040503050406030204" pitchFamily="18" charset="0"/>
                        <a:ea typeface="Cambria Math" panose="02040503050406030204" pitchFamily="18" charset="0"/>
                      </a:rPr>
                      <m:t>+ </m:t>
                    </m:r>
                    <m:f>
                      <m:fPr>
                        <m:ctrlPr>
                          <a:rPr lang="lt-LT" b="0" i="1" smtClean="0">
                            <a:latin typeface="Cambria Math" panose="02040503050406030204" pitchFamily="18" charset="0"/>
                            <a:ea typeface="Cambria Math" panose="02040503050406030204" pitchFamily="18" charset="0"/>
                          </a:rPr>
                        </m:ctrlPr>
                      </m:fPr>
                      <m:num>
                        <m:r>
                          <a:rPr lang="lt-LT" b="0" i="1" smtClean="0">
                            <a:latin typeface="Cambria Math" panose="02040503050406030204" pitchFamily="18" charset="0"/>
                            <a:ea typeface="Cambria Math" panose="02040503050406030204" pitchFamily="18" charset="0"/>
                          </a:rPr>
                          <m:t>1</m:t>
                        </m:r>
                      </m:num>
                      <m:den>
                        <m:r>
                          <a:rPr lang="lt-LT" b="0" i="1" smtClean="0">
                            <a:latin typeface="Cambria Math" panose="02040503050406030204" pitchFamily="18" charset="0"/>
                            <a:ea typeface="Cambria Math" panose="02040503050406030204" pitchFamily="18" charset="0"/>
                          </a:rPr>
                          <m:t>220</m:t>
                        </m:r>
                      </m:den>
                    </m:f>
                    <m:r>
                      <a:rPr lang="lt-LT" b="0" i="1" smtClean="0">
                        <a:latin typeface="Cambria Math" panose="02040503050406030204" pitchFamily="18" charset="0"/>
                        <a:ea typeface="Cambria Math" panose="02040503050406030204" pitchFamily="18" charset="0"/>
                      </a:rPr>
                      <m:t> ≈0,0117</m:t>
                    </m:r>
                  </m:oMath>
                </a14:m>
                <a:endParaRPr lang="lt-LT" dirty="0"/>
              </a:p>
              <a:p>
                <a14:m>
                  <m:oMath xmlns:m="http://schemas.openxmlformats.org/officeDocument/2006/math">
                    <m:sSub>
                      <m:sSubPr>
                        <m:ctrlPr>
                          <a:rPr lang="lt-LT" i="1" smtClean="0">
                            <a:latin typeface="Cambria Math" panose="02040503050406030204" pitchFamily="18" charset="0"/>
                          </a:rPr>
                        </m:ctrlPr>
                      </m:sSubPr>
                      <m:e>
                        <m:r>
                          <a:rPr lang="lt-LT" b="0" i="1" smtClean="0">
                            <a:latin typeface="Cambria Math" panose="02040503050406030204" pitchFamily="18" charset="0"/>
                          </a:rPr>
                          <m:t>𝑅</m:t>
                        </m:r>
                      </m:e>
                      <m:sub>
                        <m:r>
                          <a:rPr lang="en-US" b="0" i="1" smtClean="0">
                            <a:latin typeface="Cambria Math" panose="02040503050406030204" pitchFamily="18" charset="0"/>
                          </a:rPr>
                          <m:t>𝑡𝑜𝑡𝑎𝑙</m:t>
                        </m:r>
                      </m:sub>
                    </m:sSub>
                    <m:r>
                      <a:rPr lang="lt-LT" b="0" i="1" smtClean="0">
                        <a:latin typeface="Cambria Math" panose="02040503050406030204" pitchFamily="18" charset="0"/>
                      </a:rPr>
                      <m:t> </m:t>
                    </m:r>
                    <m:r>
                      <a:rPr lang="lt-LT" b="0" i="1" smtClean="0">
                        <a:latin typeface="Cambria Math" panose="02040503050406030204" pitchFamily="18" charset="0"/>
                        <a:ea typeface="Cambria Math" panose="02040503050406030204" pitchFamily="18" charset="0"/>
                      </a:rPr>
                      <m:t>= </m:t>
                    </m:r>
                    <m:f>
                      <m:fPr>
                        <m:ctrlPr>
                          <a:rPr lang="lt-LT" b="0" i="1" smtClean="0">
                            <a:latin typeface="Cambria Math" panose="02040503050406030204" pitchFamily="18" charset="0"/>
                            <a:ea typeface="Cambria Math" panose="02040503050406030204" pitchFamily="18" charset="0"/>
                          </a:rPr>
                        </m:ctrlPr>
                      </m:fPr>
                      <m:num>
                        <m:r>
                          <a:rPr lang="lt-LT" b="0" i="1" smtClean="0">
                            <a:latin typeface="Cambria Math" panose="02040503050406030204" pitchFamily="18" charset="0"/>
                            <a:ea typeface="Cambria Math" panose="02040503050406030204" pitchFamily="18" charset="0"/>
                          </a:rPr>
                          <m:t>1</m:t>
                        </m:r>
                      </m:num>
                      <m:den>
                        <m:r>
                          <a:rPr lang="lt-LT" b="0" i="1" smtClean="0">
                            <a:latin typeface="Cambria Math" panose="02040503050406030204" pitchFamily="18" charset="0"/>
                            <a:ea typeface="Cambria Math" panose="02040503050406030204" pitchFamily="18" charset="0"/>
                          </a:rPr>
                          <m:t>0,0117</m:t>
                        </m:r>
                      </m:den>
                    </m:f>
                    <m:r>
                      <a:rPr lang="lt-LT" b="0" i="1" smtClean="0">
                        <a:latin typeface="Cambria Math" panose="02040503050406030204" pitchFamily="18" charset="0"/>
                        <a:ea typeface="Cambria Math" panose="02040503050406030204" pitchFamily="18" charset="0"/>
                      </a:rPr>
                      <m:t>=85,67</m:t>
                    </m:r>
                    <m:r>
                      <m:rPr>
                        <m:sty m:val="p"/>
                      </m:rPr>
                      <a:rPr lang="el-GR" b="0" i="1" smtClean="0">
                        <a:latin typeface="Cambria Math" panose="02040503050406030204" pitchFamily="18" charset="0"/>
                        <a:ea typeface="Cambria Math" panose="02040503050406030204" pitchFamily="18" charset="0"/>
                      </a:rPr>
                      <m:t>Ω</m:t>
                    </m:r>
                  </m:oMath>
                </a14:m>
                <a:endParaRPr lang="lt-LT" dirty="0"/>
              </a:p>
            </p:txBody>
          </p:sp>
        </mc:Choice>
        <mc:Fallback>
          <p:sp>
            <p:nvSpPr>
              <p:cNvPr id="3" name="Turinio vietos rezervavimo ženklas 2">
                <a:extLst>
                  <a:ext uri="{FF2B5EF4-FFF2-40B4-BE49-F238E27FC236}">
                    <a16:creationId xmlns:a16="http://schemas.microsoft.com/office/drawing/2014/main" id="{2D0A0D65-DFFC-441E-B0EE-F66653D1DD38}"/>
                  </a:ext>
                </a:extLst>
              </p:cNvPr>
              <p:cNvSpPr>
                <a:spLocks noGrp="1" noRot="1" noChangeAspect="1" noMove="1" noResize="1" noEditPoints="1" noAdjustHandles="1" noChangeArrowheads="1" noChangeShapeType="1" noTextEdit="1"/>
              </p:cNvSpPr>
              <p:nvPr>
                <p:ph idx="1"/>
              </p:nvPr>
            </p:nvSpPr>
            <p:spPr>
              <a:xfrm>
                <a:off x="5473498" y="1825625"/>
                <a:ext cx="5880301" cy="4351338"/>
              </a:xfrm>
              <a:blipFill>
                <a:blip r:embed="rId2"/>
                <a:stretch>
                  <a:fillRect/>
                </a:stretch>
              </a:blipFill>
            </p:spPr>
            <p:txBody>
              <a:bodyPr/>
              <a:lstStyle/>
              <a:p>
                <a:r>
                  <a:rPr lang="lt-LT">
                    <a:noFill/>
                  </a:rPr>
                  <a:t> </a:t>
                </a:r>
              </a:p>
            </p:txBody>
          </p:sp>
        </mc:Fallback>
      </mc:AlternateContent>
      <p:pic>
        <p:nvPicPr>
          <p:cNvPr id="4" name="Paveikslėlis 3">
            <a:extLst>
              <a:ext uri="{FF2B5EF4-FFF2-40B4-BE49-F238E27FC236}">
                <a16:creationId xmlns:a16="http://schemas.microsoft.com/office/drawing/2014/main" id="{4E12B379-884B-400A-8045-6487497E534A}"/>
              </a:ext>
            </a:extLst>
          </p:cNvPr>
          <p:cNvPicPr>
            <a:picLocks noChangeAspect="1"/>
          </p:cNvPicPr>
          <p:nvPr/>
        </p:nvPicPr>
        <p:blipFill rotWithShape="1">
          <a:blip r:embed="rId3"/>
          <a:srcRect l="15542" t="17988" r="9897" b="16271"/>
          <a:stretch/>
        </p:blipFill>
        <p:spPr>
          <a:xfrm>
            <a:off x="112743" y="1825625"/>
            <a:ext cx="5360755" cy="2780620"/>
          </a:xfrm>
          <a:prstGeom prst="roundRect">
            <a:avLst/>
          </a:prstGeom>
        </p:spPr>
      </p:pic>
    </p:spTree>
    <p:extLst>
      <p:ext uri="{BB962C8B-B14F-4D97-AF65-F5344CB8AC3E}">
        <p14:creationId xmlns:p14="http://schemas.microsoft.com/office/powerpoint/2010/main" val="3451904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514C8E03-70B6-4D42-85A1-031652A46784}"/>
              </a:ext>
            </a:extLst>
          </p:cNvPr>
          <p:cNvSpPr>
            <a:spLocks noGrp="1"/>
          </p:cNvSpPr>
          <p:nvPr>
            <p:ph type="title"/>
          </p:nvPr>
        </p:nvSpPr>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lang="lt-LT" sz="4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xample</a:t>
            </a:r>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of </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t>
            </a:r>
            <a:r>
              <a:rPr lang="lt-LT" sz="4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arallel</a:t>
            </a:r>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resistors</a:t>
            </a:r>
            <a:r>
              <a:rPr lang="lt-LT"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connection</a:t>
            </a:r>
            <a:endParaRPr lang="lt-LT" dirty="0"/>
          </a:p>
        </p:txBody>
      </p:sp>
      <p:sp>
        <p:nvSpPr>
          <p:cNvPr id="3" name="Turinio vietos rezervavimo ženklas 2">
            <a:extLst>
              <a:ext uri="{FF2B5EF4-FFF2-40B4-BE49-F238E27FC236}">
                <a16:creationId xmlns:a16="http://schemas.microsoft.com/office/drawing/2014/main" id="{A342EF06-E2BF-47F2-B2EE-2D3D62F02683}"/>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Calculate the total resistance of the given circuit</a:t>
            </a:r>
            <a:r>
              <a:rPr lang="lt-LT" dirty="0">
                <a:latin typeface="Times New Roman" panose="02020603050405020304" pitchFamily="18" charset="0"/>
                <a:cs typeface="Times New Roman" panose="02020603050405020304" pitchFamily="18" charset="0"/>
              </a:rPr>
              <a:t>.</a:t>
            </a:r>
          </a:p>
        </p:txBody>
      </p:sp>
      <p:pic>
        <p:nvPicPr>
          <p:cNvPr id="5" name="Paveikslėlis 4">
            <a:extLst>
              <a:ext uri="{FF2B5EF4-FFF2-40B4-BE49-F238E27FC236}">
                <a16:creationId xmlns:a16="http://schemas.microsoft.com/office/drawing/2014/main" id="{E3A865DD-72B9-490A-A0D6-B78EEBD93D53}"/>
              </a:ext>
            </a:extLst>
          </p:cNvPr>
          <p:cNvPicPr>
            <a:picLocks noChangeAspect="1"/>
          </p:cNvPicPr>
          <p:nvPr/>
        </p:nvPicPr>
        <p:blipFill rotWithShape="1">
          <a:blip r:embed="rId2"/>
          <a:srcRect l="8377" t="7349" r="10810" b="14128"/>
          <a:stretch/>
        </p:blipFill>
        <p:spPr>
          <a:xfrm>
            <a:off x="3160479" y="2561352"/>
            <a:ext cx="5871042" cy="3615611"/>
          </a:xfrm>
          <a:prstGeom prst="roundRect">
            <a:avLst/>
          </a:prstGeom>
        </p:spPr>
      </p:pic>
    </p:spTree>
    <p:extLst>
      <p:ext uri="{BB962C8B-B14F-4D97-AF65-F5344CB8AC3E}">
        <p14:creationId xmlns:p14="http://schemas.microsoft.com/office/powerpoint/2010/main" val="2756469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6D1E5699-F63D-407E-A51E-3FB277AD326D}"/>
              </a:ext>
            </a:extLst>
          </p:cNvPr>
          <p:cNvSpPr>
            <a:spLocks noGrp="1"/>
          </p:cNvSpPr>
          <p:nvPr>
            <p:ph type="title"/>
          </p:nvPr>
        </p:nvSpPr>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lang="lt-LT" sz="4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xample</a:t>
            </a:r>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of </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t>
            </a:r>
            <a:r>
              <a:rPr lang="lt-LT" sz="4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arallel</a:t>
            </a:r>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resistors</a:t>
            </a:r>
            <a:r>
              <a:rPr lang="lt-LT"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connection</a:t>
            </a:r>
            <a:endParaRPr lang="lt-LT" dirty="0"/>
          </a:p>
        </p:txBody>
      </p:sp>
      <mc:AlternateContent xmlns:mc="http://schemas.openxmlformats.org/markup-compatibility/2006">
        <mc:Choice xmlns:a14="http://schemas.microsoft.com/office/drawing/2010/main" Requires="a14">
          <p:sp>
            <p:nvSpPr>
              <p:cNvPr id="3" name="Turinio vietos rezervavimo ženklas 2">
                <a:extLst>
                  <a:ext uri="{FF2B5EF4-FFF2-40B4-BE49-F238E27FC236}">
                    <a16:creationId xmlns:a16="http://schemas.microsoft.com/office/drawing/2014/main" id="{B715E4D6-AD24-472A-A8DA-1A9FDB51178E}"/>
                  </a:ext>
                </a:extLst>
              </p:cNvPr>
              <p:cNvSpPr>
                <a:spLocks noGrp="1"/>
              </p:cNvSpPr>
              <p:nvPr>
                <p:ph idx="1"/>
              </p:nvPr>
            </p:nvSpPr>
            <p:spPr>
              <a:xfrm>
                <a:off x="4945224" y="1825625"/>
                <a:ext cx="6408576" cy="4351338"/>
              </a:xfrm>
            </p:spPr>
            <p:txBody>
              <a:bodyPr/>
              <a:lstStyle/>
              <a:p>
                <a14:m>
                  <m:oMath xmlns:m="http://schemas.openxmlformats.org/officeDocument/2006/math">
                    <m:sSub>
                      <m:sSubPr>
                        <m:ctrlPr>
                          <a:rPr lang="lt-LT" i="1" smtClean="0">
                            <a:latin typeface="Cambria Math" panose="02040503050406030204" pitchFamily="18" charset="0"/>
                          </a:rPr>
                        </m:ctrlPr>
                      </m:sSubPr>
                      <m:e>
                        <m:r>
                          <a:rPr lang="lt-LT" b="0" i="1" smtClean="0">
                            <a:latin typeface="Cambria Math" panose="02040503050406030204" pitchFamily="18" charset="0"/>
                          </a:rPr>
                          <m:t>𝑅</m:t>
                        </m:r>
                      </m:e>
                      <m:sub>
                        <m:r>
                          <a:rPr lang="en-US" b="0" i="1" smtClean="0">
                            <a:latin typeface="Cambria Math" panose="02040503050406030204" pitchFamily="18" charset="0"/>
                          </a:rPr>
                          <m:t>𝑡𝑜𝑡𝑎𝑙</m:t>
                        </m:r>
                      </m:sub>
                    </m:sSub>
                    <m:r>
                      <a:rPr lang="lt-LT" i="1" smtClean="0">
                        <a:latin typeface="Cambria Math" panose="02040503050406030204" pitchFamily="18" charset="0"/>
                        <a:ea typeface="Cambria Math" panose="02040503050406030204" pitchFamily="18" charset="0"/>
                      </a:rPr>
                      <m:t>=</m:t>
                    </m:r>
                    <m:f>
                      <m:fPr>
                        <m:ctrlPr>
                          <a:rPr lang="lt-LT" i="1" smtClean="0">
                            <a:latin typeface="Cambria Math" panose="02040503050406030204" pitchFamily="18" charset="0"/>
                            <a:ea typeface="Cambria Math" panose="02040503050406030204" pitchFamily="18" charset="0"/>
                          </a:rPr>
                        </m:ctrlPr>
                      </m:fPr>
                      <m:num>
                        <m:r>
                          <a:rPr lang="lt-LT" b="0" i="1" smtClean="0">
                            <a:latin typeface="Cambria Math" panose="02040503050406030204" pitchFamily="18" charset="0"/>
                            <a:ea typeface="Cambria Math" panose="02040503050406030204" pitchFamily="18" charset="0"/>
                          </a:rPr>
                          <m:t>22000×47000</m:t>
                        </m:r>
                      </m:num>
                      <m:den>
                        <m:r>
                          <a:rPr lang="lt-LT" b="0" i="1" smtClean="0">
                            <a:latin typeface="Cambria Math" panose="02040503050406030204" pitchFamily="18" charset="0"/>
                            <a:ea typeface="Cambria Math" panose="02040503050406030204" pitchFamily="18" charset="0"/>
                          </a:rPr>
                          <m:t>22000+47000</m:t>
                        </m:r>
                      </m:den>
                    </m:f>
                    <m:r>
                      <a:rPr lang="lt-LT" i="1" smtClean="0">
                        <a:latin typeface="Cambria Math" panose="02040503050406030204" pitchFamily="18" charset="0"/>
                        <a:ea typeface="Cambria Math" panose="02040503050406030204" pitchFamily="18" charset="0"/>
                      </a:rPr>
                      <m:t>=</m:t>
                    </m:r>
                    <m:r>
                      <a:rPr lang="lt-LT" b="0" i="1" smtClean="0">
                        <a:latin typeface="Cambria Math" panose="02040503050406030204" pitchFamily="18" charset="0"/>
                        <a:ea typeface="Cambria Math" panose="02040503050406030204" pitchFamily="18" charset="0"/>
                      </a:rPr>
                      <m:t>14,985 ≈15</m:t>
                    </m:r>
                    <m:r>
                      <a:rPr lang="lt-LT" b="0" i="1" smtClean="0">
                        <a:latin typeface="Cambria Math" panose="02040503050406030204" pitchFamily="18" charset="0"/>
                        <a:ea typeface="Cambria Math" panose="02040503050406030204" pitchFamily="18" charset="0"/>
                      </a:rPr>
                      <m:t>𝑘</m:t>
                    </m:r>
                    <m:r>
                      <m:rPr>
                        <m:sty m:val="p"/>
                      </m:rPr>
                      <a:rPr lang="el-GR" b="0" i="1" smtClean="0">
                        <a:latin typeface="Cambria Math" panose="02040503050406030204" pitchFamily="18" charset="0"/>
                        <a:ea typeface="Cambria Math" panose="02040503050406030204" pitchFamily="18" charset="0"/>
                      </a:rPr>
                      <m:t>Ω</m:t>
                    </m:r>
                  </m:oMath>
                </a14:m>
                <a:endParaRPr lang="lt-LT" dirty="0"/>
              </a:p>
            </p:txBody>
          </p:sp>
        </mc:Choice>
        <mc:Fallback>
          <p:sp>
            <p:nvSpPr>
              <p:cNvPr id="3" name="Turinio vietos rezervavimo ženklas 2">
                <a:extLst>
                  <a:ext uri="{FF2B5EF4-FFF2-40B4-BE49-F238E27FC236}">
                    <a16:creationId xmlns:a16="http://schemas.microsoft.com/office/drawing/2014/main" id="{B715E4D6-AD24-472A-A8DA-1A9FDB51178E}"/>
                  </a:ext>
                </a:extLst>
              </p:cNvPr>
              <p:cNvSpPr>
                <a:spLocks noGrp="1" noRot="1" noChangeAspect="1" noMove="1" noResize="1" noEditPoints="1" noAdjustHandles="1" noChangeArrowheads="1" noChangeShapeType="1" noTextEdit="1"/>
              </p:cNvSpPr>
              <p:nvPr>
                <p:ph idx="1"/>
              </p:nvPr>
            </p:nvSpPr>
            <p:spPr>
              <a:xfrm>
                <a:off x="4945224" y="1825625"/>
                <a:ext cx="6408576" cy="4351338"/>
              </a:xfrm>
              <a:blipFill>
                <a:blip r:embed="rId2"/>
                <a:stretch>
                  <a:fillRect/>
                </a:stretch>
              </a:blipFill>
            </p:spPr>
            <p:txBody>
              <a:bodyPr/>
              <a:lstStyle/>
              <a:p>
                <a:r>
                  <a:rPr lang="lt-LT">
                    <a:noFill/>
                  </a:rPr>
                  <a:t> </a:t>
                </a:r>
              </a:p>
            </p:txBody>
          </p:sp>
        </mc:Fallback>
      </mc:AlternateContent>
      <p:pic>
        <p:nvPicPr>
          <p:cNvPr id="4" name="Paveikslėlis 3">
            <a:extLst>
              <a:ext uri="{FF2B5EF4-FFF2-40B4-BE49-F238E27FC236}">
                <a16:creationId xmlns:a16="http://schemas.microsoft.com/office/drawing/2014/main" id="{B7D71E33-B93B-4D1E-A7A5-823A88D10142}"/>
              </a:ext>
            </a:extLst>
          </p:cNvPr>
          <p:cNvPicPr>
            <a:picLocks noChangeAspect="1"/>
          </p:cNvPicPr>
          <p:nvPr/>
        </p:nvPicPr>
        <p:blipFill rotWithShape="1">
          <a:blip r:embed="rId3"/>
          <a:srcRect l="8377" t="7349" r="10810" b="14128"/>
          <a:stretch/>
        </p:blipFill>
        <p:spPr>
          <a:xfrm>
            <a:off x="62715" y="1825625"/>
            <a:ext cx="4882509" cy="3006835"/>
          </a:xfrm>
          <a:prstGeom prst="roundRect">
            <a:avLst/>
          </a:prstGeom>
        </p:spPr>
      </p:pic>
    </p:spTree>
    <p:extLst>
      <p:ext uri="{BB962C8B-B14F-4D97-AF65-F5344CB8AC3E}">
        <p14:creationId xmlns:p14="http://schemas.microsoft.com/office/powerpoint/2010/main" val="1787057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1FFE4F38-85D9-456E-9848-DA1EACC0BDC0}"/>
              </a:ext>
            </a:extLst>
          </p:cNvPr>
          <p:cNvSpPr>
            <a:spLocks noGrp="1"/>
          </p:cNvSpPr>
          <p:nvPr>
            <p:ph type="title"/>
          </p:nvPr>
        </p:nvSpPr>
        <p:spPr/>
        <p:txBody>
          <a:bodyPr>
            <a:normAutofit/>
          </a:bodyPr>
          <a:lstStyle/>
          <a:p>
            <a:pPr algn="ctr"/>
            <a:r>
              <a:rPr lang="en-US"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onnection</a:t>
            </a:r>
            <a:r>
              <a:rPr lang="en-US"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of the resistors</a:t>
            </a:r>
            <a:endPar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FBEFC566-752C-423D-864F-0B3531062E94}"/>
              </a:ext>
            </a:extLst>
          </p:cNvPr>
          <p:cNvSpPr>
            <a:spLocks noGrp="1"/>
          </p:cNvSpPr>
          <p:nvPr>
            <p:ph idx="1"/>
          </p:nvPr>
        </p:nvSpPr>
        <p:spPr/>
        <p:txBody>
          <a:bodyPr/>
          <a:lstStyle/>
          <a:p>
            <a:pPr algn="just"/>
            <a:r>
              <a:rPr lang="en-US" dirty="0">
                <a:latin typeface="Times New Roman" panose="02020603050405020304" pitchFamily="18" charset="0"/>
                <a:ea typeface="Tahoma" panose="020B0604030504040204" pitchFamily="34" charset="0"/>
                <a:cs typeface="Times New Roman" panose="02020603050405020304" pitchFamily="18" charset="0"/>
              </a:rPr>
              <a:t>In electronics, there are two ways in which components can be connected, that is, in parallel or in series. A third, mixed combination of components can also be distinguished. When in a circuit the components are connected both in parallel and in series</a:t>
            </a:r>
            <a:r>
              <a:rPr lang="lt-LT" dirty="0">
                <a:latin typeface="Times New Roman" panose="02020603050405020304" pitchFamily="18" charset="0"/>
                <a:ea typeface="Tahoma" panose="020B0604030504040204" pitchFamily="34" charset="0"/>
                <a:cs typeface="Times New Roman" panose="02020603050405020304" pitchFamily="18" charset="0"/>
              </a:rPr>
              <a:t>. </a:t>
            </a:r>
          </a:p>
          <a:p>
            <a:pPr algn="just"/>
            <a:r>
              <a:rPr lang="en-US" dirty="0">
                <a:latin typeface="Times New Roman" panose="02020603050405020304" pitchFamily="18" charset="0"/>
                <a:ea typeface="Tahoma" panose="020B0604030504040204" pitchFamily="34" charset="0"/>
                <a:cs typeface="Times New Roman" panose="02020603050405020304" pitchFamily="18" charset="0"/>
              </a:rPr>
              <a:t>Depending on the way the resistors are connected, the final resistance and capacity of the circuit vary.</a:t>
            </a:r>
            <a:endParaRPr lang="lt-LT"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929337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44449C06-907D-434F-8992-6AEB7AB299CF}"/>
              </a:ext>
            </a:extLst>
          </p:cNvPr>
          <p:cNvSpPr>
            <a:spLocks noGrp="1"/>
          </p:cNvSpPr>
          <p:nvPr>
            <p:ph type="title"/>
          </p:nvPr>
        </p:nvSpPr>
        <p:spPr/>
        <p:txBody>
          <a:bodyPr/>
          <a:lstStyle/>
          <a:p>
            <a:pPr algn="ctr"/>
            <a:r>
              <a:rPr lang="lt-LT" sz="4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Parallel</a:t>
            </a:r>
            <a:r>
              <a:rPr lang="lt-LT"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connection</a:t>
            </a:r>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of the resistors</a:t>
            </a:r>
            <a:endParaRPr lang="lt-LT" dirty="0"/>
          </a:p>
        </p:txBody>
      </p:sp>
      <p:sp>
        <p:nvSpPr>
          <p:cNvPr id="3" name="Turinio vietos rezervavimo ženklas 2">
            <a:extLst>
              <a:ext uri="{FF2B5EF4-FFF2-40B4-BE49-F238E27FC236}">
                <a16:creationId xmlns:a16="http://schemas.microsoft.com/office/drawing/2014/main" id="{85D6BCB0-6533-4104-89E9-A22800D96624}"/>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Since resistors connected in parallel may have different resistance values, according to the law of ohm, the currents flowing through them will also be different.</a:t>
            </a:r>
          </a:p>
          <a:p>
            <a:pPr algn="just"/>
            <a:r>
              <a:rPr lang="en-US" dirty="0">
                <a:latin typeface="Times New Roman" panose="02020603050405020304" pitchFamily="18" charset="0"/>
                <a:cs typeface="Times New Roman" panose="02020603050405020304" pitchFamily="18" charset="0"/>
              </a:rPr>
              <a:t>They can be calculated using the law of ohm</a:t>
            </a:r>
            <a:r>
              <a:rPr lang="lt-LT"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The total circuit current can be found either by summing the currents flowing with the resistors, or by having the total circuit voltage and the total resistance, the current can be then calculated according to the ohms law</a:t>
            </a:r>
            <a:r>
              <a:rPr lang="lt-LT"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27480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59D04357-1D5D-4991-85C1-9A947762A4D3}"/>
              </a:ext>
            </a:extLst>
          </p:cNvPr>
          <p:cNvSpPr>
            <a:spLocks noGrp="1"/>
          </p:cNvSpPr>
          <p:nvPr>
            <p:ph type="title"/>
          </p:nvPr>
        </p:nvSpPr>
        <p:spPr/>
        <p:txBody>
          <a:bodyPr/>
          <a:lstStyle/>
          <a:p>
            <a:pPr algn="ctr"/>
            <a:r>
              <a:rPr lang="lt-LT" sz="4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Parallel</a:t>
            </a:r>
            <a:r>
              <a:rPr lang="lt-LT"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connection</a:t>
            </a:r>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of the resistors</a:t>
            </a:r>
            <a:endParaRPr lang="lt-LT" dirty="0"/>
          </a:p>
        </p:txBody>
      </p:sp>
      <p:pic>
        <p:nvPicPr>
          <p:cNvPr id="7" name="Turinio vietos rezervavimo ženklas 6">
            <a:extLst>
              <a:ext uri="{FF2B5EF4-FFF2-40B4-BE49-F238E27FC236}">
                <a16:creationId xmlns:a16="http://schemas.microsoft.com/office/drawing/2014/main" id="{8DB5D0AA-14AC-4EAC-80F2-04B3F3ED748E}"/>
              </a:ext>
            </a:extLst>
          </p:cNvPr>
          <p:cNvPicPr>
            <a:picLocks noGrp="1" noChangeAspect="1"/>
          </p:cNvPicPr>
          <p:nvPr>
            <p:ph idx="1"/>
          </p:nvPr>
        </p:nvPicPr>
        <p:blipFill rotWithShape="1">
          <a:blip r:embed="rId2"/>
          <a:srcRect l="11049" t="2646" r="16157" b="6755"/>
          <a:stretch/>
        </p:blipFill>
        <p:spPr>
          <a:xfrm>
            <a:off x="5948266" y="1825625"/>
            <a:ext cx="4394718" cy="4998030"/>
          </a:xfrm>
          <a:prstGeom prst="roundRect">
            <a:avLst/>
          </a:prstGeom>
        </p:spPr>
      </p:pic>
      <p:pic>
        <p:nvPicPr>
          <p:cNvPr id="5" name="Paveikslėlis 4">
            <a:extLst>
              <a:ext uri="{FF2B5EF4-FFF2-40B4-BE49-F238E27FC236}">
                <a16:creationId xmlns:a16="http://schemas.microsoft.com/office/drawing/2014/main" id="{1CE770F8-4E86-4532-B6F8-F3558FA8F58E}"/>
              </a:ext>
            </a:extLst>
          </p:cNvPr>
          <p:cNvPicPr>
            <a:picLocks noChangeAspect="1"/>
          </p:cNvPicPr>
          <p:nvPr/>
        </p:nvPicPr>
        <p:blipFill rotWithShape="1">
          <a:blip r:embed="rId3"/>
          <a:srcRect l="7692" t="8447" r="13214" b="13354"/>
          <a:stretch/>
        </p:blipFill>
        <p:spPr>
          <a:xfrm>
            <a:off x="345230" y="1825625"/>
            <a:ext cx="5379099" cy="2737694"/>
          </a:xfrm>
          <a:prstGeom prst="roundRect">
            <a:avLst/>
          </a:prstGeom>
        </p:spPr>
      </p:pic>
      <p:pic>
        <p:nvPicPr>
          <p:cNvPr id="9" name="Paveikslėlis 8">
            <a:extLst>
              <a:ext uri="{FF2B5EF4-FFF2-40B4-BE49-F238E27FC236}">
                <a16:creationId xmlns:a16="http://schemas.microsoft.com/office/drawing/2014/main" id="{1FCC0185-0A57-4769-BB87-86ADA6DEB947}"/>
              </a:ext>
            </a:extLst>
          </p:cNvPr>
          <p:cNvPicPr>
            <a:picLocks noChangeAspect="1"/>
          </p:cNvPicPr>
          <p:nvPr/>
        </p:nvPicPr>
        <p:blipFill rotWithShape="1">
          <a:blip r:embed="rId4"/>
          <a:srcRect l="3946" b="4040"/>
          <a:stretch/>
        </p:blipFill>
        <p:spPr>
          <a:xfrm>
            <a:off x="884072" y="4675035"/>
            <a:ext cx="4301413" cy="2148620"/>
          </a:xfrm>
          <a:prstGeom prst="roundRect">
            <a:avLst/>
          </a:prstGeom>
        </p:spPr>
      </p:pic>
    </p:spTree>
    <p:extLst>
      <p:ext uri="{BB962C8B-B14F-4D97-AF65-F5344CB8AC3E}">
        <p14:creationId xmlns:p14="http://schemas.microsoft.com/office/powerpoint/2010/main" val="3206517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41E094AD-EC5E-4570-9E2F-87EA3DF8236C}"/>
              </a:ext>
            </a:extLst>
          </p:cNvPr>
          <p:cNvSpPr>
            <a:spLocks noGrp="1"/>
          </p:cNvSpPr>
          <p:nvPr>
            <p:ph type="title"/>
          </p:nvPr>
        </p:nvSpPr>
        <p:spPr/>
        <p:txBody>
          <a:bodyPr/>
          <a:lstStyle/>
          <a:p>
            <a:pPr algn="ct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Mixed</a:t>
            </a:r>
            <a:r>
              <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connection</a:t>
            </a:r>
            <a:endPar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F015543B-6573-4F1E-AF2D-E6DC0FA3DE1D}"/>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This happens when both series and parallel connections are used in the circuit</a:t>
            </a:r>
            <a:r>
              <a:rPr lang="lt-LT"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Such circuits can be quite difficult to deal with.</a:t>
            </a:r>
            <a:endParaRPr lang="lt-L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0536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202E7BC0-2324-4FCE-8F95-7BADB93E7C4D}"/>
              </a:ext>
            </a:extLst>
          </p:cNvPr>
          <p:cNvSpPr>
            <a:spLocks noGrp="1"/>
          </p:cNvSpPr>
          <p:nvPr>
            <p:ph type="title"/>
          </p:nvPr>
        </p:nvSpPr>
        <p:spPr/>
        <p:txBody>
          <a:bodyPr/>
          <a:lstStyle/>
          <a:p>
            <a:pPr algn="ct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Mixed</a:t>
            </a:r>
            <a:r>
              <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connection</a:t>
            </a:r>
            <a:endParaRPr lang="lt-LT" dirty="0"/>
          </a:p>
        </p:txBody>
      </p:sp>
      <p:sp>
        <p:nvSpPr>
          <p:cNvPr id="3" name="Turinio vietos rezervavimo ženklas 2">
            <a:extLst>
              <a:ext uri="{FF2B5EF4-FFF2-40B4-BE49-F238E27FC236}">
                <a16:creationId xmlns:a16="http://schemas.microsoft.com/office/drawing/2014/main" id="{51D31F0A-30D0-4030-8CED-C5793740C56A}"/>
              </a:ext>
            </a:extLst>
          </p:cNvPr>
          <p:cNvSpPr>
            <a:spLocks noGrp="1"/>
          </p:cNvSpPr>
          <p:nvPr>
            <p:ph idx="1"/>
          </p:nvPr>
        </p:nvSpPr>
        <p:spPr>
          <a:xfrm>
            <a:off x="5164493" y="2380100"/>
            <a:ext cx="6979299" cy="4435912"/>
          </a:xfrm>
        </p:spPr>
        <p:txBody>
          <a:bodyPr/>
          <a:lstStyle/>
          <a:p>
            <a:pPr algn="just"/>
            <a:r>
              <a:rPr lang="en-US" dirty="0">
                <a:latin typeface="Times New Roman" panose="02020603050405020304" pitchFamily="18" charset="0"/>
                <a:cs typeface="Times New Roman" panose="02020603050405020304" pitchFamily="18" charset="0"/>
              </a:rPr>
              <a:t>You need to find the total current that this circuit consumes from a 12 volt power supply</a:t>
            </a:r>
            <a:r>
              <a:rPr lang="lt-LT" dirty="0">
                <a:latin typeface="Times New Roman" panose="02020603050405020304" pitchFamily="18" charset="0"/>
                <a:cs typeface="Times New Roman" panose="02020603050405020304" pitchFamily="18" charset="0"/>
              </a:rPr>
              <a:t>.</a:t>
            </a:r>
          </a:p>
        </p:txBody>
      </p:sp>
      <p:pic>
        <p:nvPicPr>
          <p:cNvPr id="7" name="Paveikslėlis 6">
            <a:extLst>
              <a:ext uri="{FF2B5EF4-FFF2-40B4-BE49-F238E27FC236}">
                <a16:creationId xmlns:a16="http://schemas.microsoft.com/office/drawing/2014/main" id="{9E239AA6-15D5-44A2-8276-37E252FA76D3}"/>
              </a:ext>
            </a:extLst>
          </p:cNvPr>
          <p:cNvPicPr>
            <a:picLocks noChangeAspect="1"/>
          </p:cNvPicPr>
          <p:nvPr/>
        </p:nvPicPr>
        <p:blipFill rotWithShape="1">
          <a:blip r:embed="rId2"/>
          <a:srcRect l="7479" t="4677" r="5295" b="13178"/>
          <a:stretch/>
        </p:blipFill>
        <p:spPr>
          <a:xfrm>
            <a:off x="167952" y="2380100"/>
            <a:ext cx="4996542" cy="3736910"/>
          </a:xfrm>
          <a:prstGeom prst="roundRect">
            <a:avLst>
              <a:gd name="adj" fmla="val 14170"/>
            </a:avLst>
          </a:prstGeom>
        </p:spPr>
      </p:pic>
    </p:spTree>
    <p:extLst>
      <p:ext uri="{BB962C8B-B14F-4D97-AF65-F5344CB8AC3E}">
        <p14:creationId xmlns:p14="http://schemas.microsoft.com/office/powerpoint/2010/main" val="446245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6887D902-5849-4D0D-8AC2-8D537E552E72}"/>
              </a:ext>
            </a:extLst>
          </p:cNvPr>
          <p:cNvSpPr>
            <a:spLocks noGrp="1"/>
          </p:cNvSpPr>
          <p:nvPr>
            <p:ph type="title"/>
          </p:nvPr>
        </p:nvSpPr>
        <p:spPr/>
        <p:txBody>
          <a:bodyPr/>
          <a:lstStyle/>
          <a:p>
            <a:pPr algn="ct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Mixed</a:t>
            </a:r>
            <a:r>
              <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connection</a:t>
            </a:r>
            <a:endParaRPr lang="lt-LT" dirty="0"/>
          </a:p>
        </p:txBody>
      </p:sp>
      <mc:AlternateContent xmlns:mc="http://schemas.openxmlformats.org/markup-compatibility/2006">
        <mc:Choice xmlns:a14="http://schemas.microsoft.com/office/drawing/2010/main" Requires="a14">
          <p:sp>
            <p:nvSpPr>
              <p:cNvPr id="3" name="Turinio vietos rezervavimo ženklas 2">
                <a:extLst>
                  <a:ext uri="{FF2B5EF4-FFF2-40B4-BE49-F238E27FC236}">
                    <a16:creationId xmlns:a16="http://schemas.microsoft.com/office/drawing/2014/main" id="{0202A705-9277-496C-8DD8-CCE3A2B7EDD4}"/>
                  </a:ext>
                </a:extLst>
              </p:cNvPr>
              <p:cNvSpPr>
                <a:spLocks noGrp="1"/>
              </p:cNvSpPr>
              <p:nvPr>
                <p:ph idx="1"/>
              </p:nvPr>
            </p:nvSpPr>
            <p:spPr>
              <a:xfrm>
                <a:off x="5164494" y="1825625"/>
                <a:ext cx="6189306" cy="4351338"/>
              </a:xfrm>
            </p:spPr>
            <p:txBody>
              <a:bodyPr/>
              <a:lstStyle/>
              <a:p>
                <a:pPr algn="just"/>
                <a:r>
                  <a:rPr lang="en-US" dirty="0">
                    <a:latin typeface="Times New Roman" panose="02020603050405020304" pitchFamily="18" charset="0"/>
                    <a:cs typeface="Times New Roman" panose="02020603050405020304" pitchFamily="18" charset="0"/>
                  </a:rPr>
                  <a:t>Looking more closely, we see that R2 and R3 are connected in series, so we calculate their total resistance and replace them in the diagram with one resistor whose resistance will be equal to the sum of R2 and R3.</a:t>
                </a:r>
                <a:endParaRPr lang="lt-LT" dirty="0">
                  <a:latin typeface="Times New Roman" panose="02020603050405020304" pitchFamily="18" charset="0"/>
                  <a:cs typeface="Times New Roman" panose="02020603050405020304" pitchFamily="18" charset="0"/>
                </a:endParaRPr>
              </a:p>
              <a:p>
                <a:pPr algn="just"/>
                <a14:m>
                  <m:oMath xmlns:m="http://schemas.openxmlformats.org/officeDocument/2006/math">
                    <m:sSub>
                      <m:sSubPr>
                        <m:ctrlPr>
                          <a:rPr lang="lt-LT" i="1" smtClean="0">
                            <a:latin typeface="Cambria Math" panose="02040503050406030204" pitchFamily="18" charset="0"/>
                          </a:rPr>
                        </m:ctrlPr>
                      </m:sSubPr>
                      <m:e>
                        <m:r>
                          <a:rPr lang="lt-LT" b="0" i="1" smtClean="0">
                            <a:latin typeface="Cambria Math" panose="02040503050406030204" pitchFamily="18" charset="0"/>
                          </a:rPr>
                          <m:t>𝑅</m:t>
                        </m:r>
                      </m:e>
                      <m:sub>
                        <m:r>
                          <a:rPr lang="lt-LT" b="0" i="1" smtClean="0">
                            <a:latin typeface="Cambria Math" panose="02040503050406030204" pitchFamily="18" charset="0"/>
                          </a:rPr>
                          <m:t>𝐴</m:t>
                        </m:r>
                      </m:sub>
                    </m:sSub>
                    <m:r>
                      <a:rPr lang="lt-LT" i="1" smtClean="0">
                        <a:latin typeface="Cambria Math" panose="02040503050406030204" pitchFamily="18" charset="0"/>
                        <a:ea typeface="Cambria Math" panose="02040503050406030204" pitchFamily="18" charset="0"/>
                      </a:rPr>
                      <m:t>=</m:t>
                    </m:r>
                    <m:sSub>
                      <m:sSubPr>
                        <m:ctrlPr>
                          <a:rPr lang="lt-LT" i="1" smtClean="0">
                            <a:latin typeface="Cambria Math" panose="02040503050406030204" pitchFamily="18" charset="0"/>
                            <a:ea typeface="Cambria Math" panose="02040503050406030204" pitchFamily="18" charset="0"/>
                          </a:rPr>
                        </m:ctrlPr>
                      </m:sSubPr>
                      <m:e>
                        <m:r>
                          <a:rPr lang="lt-LT" b="0" i="1" smtClean="0">
                            <a:latin typeface="Cambria Math" panose="02040503050406030204" pitchFamily="18" charset="0"/>
                            <a:ea typeface="Cambria Math" panose="02040503050406030204" pitchFamily="18" charset="0"/>
                          </a:rPr>
                          <m:t>𝑅</m:t>
                        </m:r>
                      </m:e>
                      <m:sub>
                        <m:r>
                          <a:rPr lang="lt-LT" b="0" i="1" smtClean="0">
                            <a:latin typeface="Cambria Math" panose="02040503050406030204" pitchFamily="18" charset="0"/>
                            <a:ea typeface="Cambria Math" panose="02040503050406030204" pitchFamily="18" charset="0"/>
                          </a:rPr>
                          <m:t>1</m:t>
                        </m:r>
                      </m:sub>
                    </m:sSub>
                    <m:r>
                      <a:rPr lang="lt-LT" b="0" i="1" smtClean="0">
                        <a:latin typeface="Cambria Math" panose="02040503050406030204" pitchFamily="18" charset="0"/>
                        <a:ea typeface="Cambria Math" panose="02040503050406030204" pitchFamily="18" charset="0"/>
                      </a:rPr>
                      <m:t>+</m:t>
                    </m:r>
                    <m:sSub>
                      <m:sSubPr>
                        <m:ctrlPr>
                          <a:rPr lang="lt-LT" b="0" i="1" smtClean="0">
                            <a:latin typeface="Cambria Math" panose="02040503050406030204" pitchFamily="18" charset="0"/>
                            <a:ea typeface="Cambria Math" panose="02040503050406030204" pitchFamily="18" charset="0"/>
                          </a:rPr>
                        </m:ctrlPr>
                      </m:sSubPr>
                      <m:e>
                        <m:r>
                          <a:rPr lang="lt-LT" b="0" i="1" smtClean="0">
                            <a:latin typeface="Cambria Math" panose="02040503050406030204" pitchFamily="18" charset="0"/>
                            <a:ea typeface="Cambria Math" panose="02040503050406030204" pitchFamily="18" charset="0"/>
                          </a:rPr>
                          <m:t>𝑅</m:t>
                        </m:r>
                      </m:e>
                      <m:sub>
                        <m:r>
                          <a:rPr lang="lt-LT" b="0" i="1" smtClean="0">
                            <a:latin typeface="Cambria Math" panose="02040503050406030204" pitchFamily="18" charset="0"/>
                            <a:ea typeface="Cambria Math" panose="02040503050406030204" pitchFamily="18" charset="0"/>
                          </a:rPr>
                          <m:t>2</m:t>
                        </m:r>
                      </m:sub>
                    </m:sSub>
                    <m:r>
                      <a:rPr lang="lt-LT" b="0" i="1" smtClean="0">
                        <a:latin typeface="Cambria Math" panose="02040503050406030204" pitchFamily="18" charset="0"/>
                        <a:ea typeface="Cambria Math" panose="02040503050406030204" pitchFamily="18" charset="0"/>
                      </a:rPr>
                      <m:t>=4+8 =12</m:t>
                    </m:r>
                    <m:r>
                      <m:rPr>
                        <m:sty m:val="p"/>
                      </m:rPr>
                      <a:rPr lang="el-GR" b="0" i="1" smtClean="0">
                        <a:latin typeface="Cambria Math" panose="02040503050406030204" pitchFamily="18" charset="0"/>
                        <a:ea typeface="Cambria Math" panose="02040503050406030204" pitchFamily="18" charset="0"/>
                      </a:rPr>
                      <m:t>Ω</m:t>
                    </m:r>
                  </m:oMath>
                </a14:m>
                <a:endParaRPr lang="lt-LT" dirty="0">
                  <a:latin typeface="Times New Roman" panose="02020603050405020304" pitchFamily="18" charset="0"/>
                  <a:cs typeface="Times New Roman" panose="02020603050405020304" pitchFamily="18" charset="0"/>
                </a:endParaRPr>
              </a:p>
            </p:txBody>
          </p:sp>
        </mc:Choice>
        <mc:Fallback>
          <p:sp>
            <p:nvSpPr>
              <p:cNvPr id="3" name="Turinio vietos rezervavimo ženklas 2">
                <a:extLst>
                  <a:ext uri="{FF2B5EF4-FFF2-40B4-BE49-F238E27FC236}">
                    <a16:creationId xmlns:a16="http://schemas.microsoft.com/office/drawing/2014/main" id="{0202A705-9277-496C-8DD8-CCE3A2B7EDD4}"/>
                  </a:ext>
                </a:extLst>
              </p:cNvPr>
              <p:cNvSpPr>
                <a:spLocks noGrp="1" noRot="1" noChangeAspect="1" noMove="1" noResize="1" noEditPoints="1" noAdjustHandles="1" noChangeArrowheads="1" noChangeShapeType="1" noTextEdit="1"/>
              </p:cNvSpPr>
              <p:nvPr>
                <p:ph idx="1"/>
              </p:nvPr>
            </p:nvSpPr>
            <p:spPr>
              <a:xfrm>
                <a:off x="5164494" y="1825625"/>
                <a:ext cx="6189306" cy="4351338"/>
              </a:xfrm>
              <a:blipFill>
                <a:blip r:embed="rId2"/>
                <a:stretch>
                  <a:fillRect l="-1772" t="-2381" r="-1969"/>
                </a:stretch>
              </a:blipFill>
            </p:spPr>
            <p:txBody>
              <a:bodyPr/>
              <a:lstStyle/>
              <a:p>
                <a:r>
                  <a:rPr lang="lt-LT">
                    <a:noFill/>
                  </a:rPr>
                  <a:t> </a:t>
                </a:r>
              </a:p>
            </p:txBody>
          </p:sp>
        </mc:Fallback>
      </mc:AlternateContent>
      <p:pic>
        <p:nvPicPr>
          <p:cNvPr id="4" name="Paveikslėlis 3">
            <a:extLst>
              <a:ext uri="{FF2B5EF4-FFF2-40B4-BE49-F238E27FC236}">
                <a16:creationId xmlns:a16="http://schemas.microsoft.com/office/drawing/2014/main" id="{493B3157-C700-42F3-A496-1637DD712A5B}"/>
              </a:ext>
            </a:extLst>
          </p:cNvPr>
          <p:cNvPicPr>
            <a:picLocks noChangeAspect="1"/>
          </p:cNvPicPr>
          <p:nvPr/>
        </p:nvPicPr>
        <p:blipFill rotWithShape="1">
          <a:blip r:embed="rId3"/>
          <a:srcRect l="7479" t="4677" r="5295" b="13178"/>
          <a:stretch/>
        </p:blipFill>
        <p:spPr>
          <a:xfrm>
            <a:off x="167952" y="2380100"/>
            <a:ext cx="4996542" cy="3736910"/>
          </a:xfrm>
          <a:prstGeom prst="roundRect">
            <a:avLst>
              <a:gd name="adj" fmla="val 14170"/>
            </a:avLst>
          </a:prstGeom>
        </p:spPr>
      </p:pic>
    </p:spTree>
    <p:extLst>
      <p:ext uri="{BB962C8B-B14F-4D97-AF65-F5344CB8AC3E}">
        <p14:creationId xmlns:p14="http://schemas.microsoft.com/office/powerpoint/2010/main" val="1196735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96F6645A-9DBB-48F5-9037-B6118965EAA7}"/>
              </a:ext>
            </a:extLst>
          </p:cNvPr>
          <p:cNvSpPr>
            <a:spLocks noGrp="1"/>
          </p:cNvSpPr>
          <p:nvPr>
            <p:ph type="title"/>
          </p:nvPr>
        </p:nvSpPr>
        <p:spPr/>
        <p:txBody>
          <a:bodyPr/>
          <a:lstStyle/>
          <a:p>
            <a:pPr algn="ct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Mixed</a:t>
            </a:r>
            <a:r>
              <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connection</a:t>
            </a:r>
            <a:endParaRPr lang="lt-LT" dirty="0"/>
          </a:p>
        </p:txBody>
      </p:sp>
      <mc:AlternateContent xmlns:mc="http://schemas.openxmlformats.org/markup-compatibility/2006">
        <mc:Choice xmlns:a14="http://schemas.microsoft.com/office/drawing/2010/main" Requires="a14">
          <p:sp>
            <p:nvSpPr>
              <p:cNvPr id="3" name="Turinio vietos rezervavimo ženklas 2">
                <a:extLst>
                  <a:ext uri="{FF2B5EF4-FFF2-40B4-BE49-F238E27FC236}">
                    <a16:creationId xmlns:a16="http://schemas.microsoft.com/office/drawing/2014/main" id="{DABD0AAD-286B-462F-AA13-CD0C863A5AB1}"/>
                  </a:ext>
                </a:extLst>
              </p:cNvPr>
              <p:cNvSpPr>
                <a:spLocks noGrp="1"/>
              </p:cNvSpPr>
              <p:nvPr>
                <p:ph idx="1"/>
              </p:nvPr>
            </p:nvSpPr>
            <p:spPr>
              <a:xfrm>
                <a:off x="5164494" y="1825625"/>
                <a:ext cx="6189306" cy="4351338"/>
              </a:xfrm>
            </p:spPr>
            <p:txBody>
              <a:bodyPr/>
              <a:lstStyle/>
              <a:p>
                <a:pPr algn="just"/>
                <a:r>
                  <a:rPr lang="en-US" dirty="0">
                    <a:latin typeface="Times New Roman" panose="02020603050405020304" pitchFamily="18" charset="0"/>
                    <a:cs typeface="Times New Roman" panose="02020603050405020304" pitchFamily="18" charset="0"/>
                  </a:rPr>
                  <a:t>We can now see that the resistance we create is connected in parallel with the R4 resistor. Thus, based on the resistors connected in parallel, we calculate the total resistance of their resistance calculation formula</a:t>
                </a:r>
                <a:r>
                  <a:rPr lang="lt-LT" dirty="0">
                    <a:latin typeface="Times New Roman" panose="02020603050405020304" pitchFamily="18" charset="0"/>
                    <a:cs typeface="Times New Roman" panose="02020603050405020304" pitchFamily="18" charset="0"/>
                  </a:rPr>
                  <a:t>.</a:t>
                </a:r>
              </a:p>
              <a:p>
                <a:pPr algn="just"/>
                <a14:m>
                  <m:oMath xmlns:m="http://schemas.openxmlformats.org/officeDocument/2006/math">
                    <m:f>
                      <m:fPr>
                        <m:ctrlPr>
                          <a:rPr lang="lt-LT" i="1" smtClean="0">
                            <a:latin typeface="Cambria Math" panose="02040503050406030204" pitchFamily="18" charset="0"/>
                            <a:ea typeface="Cambria Math" panose="02040503050406030204" pitchFamily="18" charset="0"/>
                          </a:rPr>
                        </m:ctrlPr>
                      </m:fPr>
                      <m:num>
                        <m:r>
                          <a:rPr lang="lt-LT" b="0" i="1" smtClean="0">
                            <a:latin typeface="Cambria Math" panose="02040503050406030204" pitchFamily="18" charset="0"/>
                            <a:ea typeface="Cambria Math" panose="02040503050406030204" pitchFamily="18" charset="0"/>
                          </a:rPr>
                          <m:t>1</m:t>
                        </m:r>
                      </m:num>
                      <m:den>
                        <m:sSub>
                          <m:sSubPr>
                            <m:ctrlPr>
                              <a:rPr lang="lt-LT" i="1" smtClean="0">
                                <a:latin typeface="Cambria Math" panose="02040503050406030204" pitchFamily="18" charset="0"/>
                                <a:ea typeface="Cambria Math" panose="02040503050406030204" pitchFamily="18" charset="0"/>
                              </a:rPr>
                            </m:ctrlPr>
                          </m:sSubPr>
                          <m:e>
                            <m:r>
                              <a:rPr lang="lt-LT" b="0" i="1" smtClean="0">
                                <a:latin typeface="Cambria Math" panose="02040503050406030204" pitchFamily="18" charset="0"/>
                                <a:ea typeface="Cambria Math" panose="02040503050406030204" pitchFamily="18" charset="0"/>
                              </a:rPr>
                              <m:t>𝑅</m:t>
                            </m:r>
                          </m:e>
                          <m:sub>
                            <m:sSub>
                              <m:sSubPr>
                                <m:ctrlPr>
                                  <a:rPr lang="lt-LT" i="1" smtClean="0">
                                    <a:latin typeface="Cambria Math" panose="02040503050406030204" pitchFamily="18" charset="0"/>
                                    <a:ea typeface="Cambria Math" panose="02040503050406030204" pitchFamily="18" charset="0"/>
                                  </a:rPr>
                                </m:ctrlPr>
                              </m:sSubPr>
                              <m:e>
                                <m:r>
                                  <a:rPr lang="lt-LT" b="0" i="1" smtClean="0">
                                    <a:latin typeface="Cambria Math" panose="02040503050406030204" pitchFamily="18" charset="0"/>
                                    <a:ea typeface="Cambria Math" panose="02040503050406030204" pitchFamily="18" charset="0"/>
                                  </a:rPr>
                                  <m:t>𝑅</m:t>
                                </m:r>
                              </m:e>
                              <m:sub>
                                <m:r>
                                  <a:rPr lang="lt-LT" b="0" i="1" smtClean="0">
                                    <a:latin typeface="Cambria Math" panose="02040503050406030204" pitchFamily="18" charset="0"/>
                                    <a:ea typeface="Cambria Math" panose="02040503050406030204" pitchFamily="18" charset="0"/>
                                  </a:rPr>
                                  <m:t>𝑎</m:t>
                                </m:r>
                              </m:sub>
                            </m:sSub>
                            <m:r>
                              <a:rPr lang="lt-LT" b="0" i="1" smtClean="0">
                                <a:latin typeface="Cambria Math" panose="02040503050406030204" pitchFamily="18" charset="0"/>
                                <a:ea typeface="Cambria Math" panose="02040503050406030204" pitchFamily="18" charset="0"/>
                              </a:rPr>
                              <m:t>,</m:t>
                            </m:r>
                            <m:sSub>
                              <m:sSubPr>
                                <m:ctrlPr>
                                  <a:rPr lang="lt-LT" b="0" i="1" smtClean="0">
                                    <a:latin typeface="Cambria Math" panose="02040503050406030204" pitchFamily="18" charset="0"/>
                                    <a:ea typeface="Cambria Math" panose="02040503050406030204" pitchFamily="18" charset="0"/>
                                  </a:rPr>
                                </m:ctrlPr>
                              </m:sSubPr>
                              <m:e>
                                <m:r>
                                  <a:rPr lang="lt-LT" b="0" i="1" smtClean="0">
                                    <a:latin typeface="Cambria Math" panose="02040503050406030204" pitchFamily="18" charset="0"/>
                                    <a:ea typeface="Cambria Math" panose="02040503050406030204" pitchFamily="18" charset="0"/>
                                  </a:rPr>
                                  <m:t>𝑅</m:t>
                                </m:r>
                              </m:e>
                              <m:sub>
                                <m:r>
                                  <a:rPr lang="lt-LT" b="0" i="1" smtClean="0">
                                    <a:latin typeface="Cambria Math" panose="02040503050406030204" pitchFamily="18" charset="0"/>
                                    <a:ea typeface="Cambria Math" panose="02040503050406030204" pitchFamily="18" charset="0"/>
                                  </a:rPr>
                                  <m:t>4</m:t>
                                </m:r>
                              </m:sub>
                            </m:sSub>
                          </m:sub>
                        </m:sSub>
                      </m:den>
                    </m:f>
                    <m:r>
                      <a:rPr lang="lt-LT" i="1" smtClean="0">
                        <a:latin typeface="Cambria Math" panose="02040503050406030204" pitchFamily="18" charset="0"/>
                        <a:ea typeface="Cambria Math" panose="02040503050406030204" pitchFamily="18" charset="0"/>
                      </a:rPr>
                      <m:t>=</m:t>
                    </m:r>
                    <m:f>
                      <m:fPr>
                        <m:ctrlPr>
                          <a:rPr lang="lt-LT" i="1" smtClean="0">
                            <a:latin typeface="Cambria Math" panose="02040503050406030204" pitchFamily="18" charset="0"/>
                            <a:ea typeface="Cambria Math" panose="02040503050406030204" pitchFamily="18" charset="0"/>
                          </a:rPr>
                        </m:ctrlPr>
                      </m:fPr>
                      <m:num>
                        <m:r>
                          <a:rPr lang="lt-LT" b="0" i="1" smtClean="0">
                            <a:latin typeface="Cambria Math" panose="02040503050406030204" pitchFamily="18" charset="0"/>
                            <a:ea typeface="Cambria Math" panose="02040503050406030204" pitchFamily="18" charset="0"/>
                          </a:rPr>
                          <m:t>1</m:t>
                        </m:r>
                      </m:num>
                      <m:den>
                        <m:sSub>
                          <m:sSubPr>
                            <m:ctrlPr>
                              <a:rPr lang="lt-LT" i="1" smtClean="0">
                                <a:latin typeface="Cambria Math" panose="02040503050406030204" pitchFamily="18" charset="0"/>
                                <a:ea typeface="Cambria Math" panose="02040503050406030204" pitchFamily="18" charset="0"/>
                              </a:rPr>
                            </m:ctrlPr>
                          </m:sSubPr>
                          <m:e>
                            <m:r>
                              <a:rPr lang="lt-LT" b="0" i="1" smtClean="0">
                                <a:latin typeface="Cambria Math" panose="02040503050406030204" pitchFamily="18" charset="0"/>
                                <a:ea typeface="Cambria Math" panose="02040503050406030204" pitchFamily="18" charset="0"/>
                              </a:rPr>
                              <m:t>𝑅</m:t>
                            </m:r>
                          </m:e>
                          <m:sub>
                            <m:r>
                              <a:rPr lang="lt-LT" b="0" i="1" smtClean="0">
                                <a:latin typeface="Cambria Math" panose="02040503050406030204" pitchFamily="18" charset="0"/>
                                <a:ea typeface="Cambria Math" panose="02040503050406030204" pitchFamily="18" charset="0"/>
                              </a:rPr>
                              <m:t>𝐴</m:t>
                            </m:r>
                          </m:sub>
                        </m:sSub>
                      </m:den>
                    </m:f>
                    <m:r>
                      <a:rPr lang="lt-LT" b="0" i="1" smtClean="0">
                        <a:latin typeface="Cambria Math" panose="02040503050406030204" pitchFamily="18" charset="0"/>
                        <a:ea typeface="Cambria Math" panose="02040503050406030204" pitchFamily="18" charset="0"/>
                      </a:rPr>
                      <m:t>+</m:t>
                    </m:r>
                    <m:f>
                      <m:fPr>
                        <m:ctrlPr>
                          <a:rPr lang="lt-LT" b="0" i="1" smtClean="0">
                            <a:latin typeface="Cambria Math" panose="02040503050406030204" pitchFamily="18" charset="0"/>
                            <a:ea typeface="Cambria Math" panose="02040503050406030204" pitchFamily="18" charset="0"/>
                          </a:rPr>
                        </m:ctrlPr>
                      </m:fPr>
                      <m:num>
                        <m:r>
                          <a:rPr lang="lt-LT" b="0" i="1" smtClean="0">
                            <a:latin typeface="Cambria Math" panose="02040503050406030204" pitchFamily="18" charset="0"/>
                            <a:ea typeface="Cambria Math" panose="02040503050406030204" pitchFamily="18" charset="0"/>
                          </a:rPr>
                          <m:t>1</m:t>
                        </m:r>
                      </m:num>
                      <m:den>
                        <m:sSub>
                          <m:sSubPr>
                            <m:ctrlPr>
                              <a:rPr lang="lt-LT" b="0" i="1" smtClean="0">
                                <a:latin typeface="Cambria Math" panose="02040503050406030204" pitchFamily="18" charset="0"/>
                                <a:ea typeface="Cambria Math" panose="02040503050406030204" pitchFamily="18" charset="0"/>
                              </a:rPr>
                            </m:ctrlPr>
                          </m:sSubPr>
                          <m:e>
                            <m:r>
                              <a:rPr lang="lt-LT" b="0" i="1" smtClean="0">
                                <a:latin typeface="Cambria Math" panose="02040503050406030204" pitchFamily="18" charset="0"/>
                                <a:ea typeface="Cambria Math" panose="02040503050406030204" pitchFamily="18" charset="0"/>
                              </a:rPr>
                              <m:t>𝑅</m:t>
                            </m:r>
                          </m:e>
                          <m:sub>
                            <m:r>
                              <a:rPr lang="lt-LT" b="0" i="1" smtClean="0">
                                <a:latin typeface="Cambria Math" panose="02040503050406030204" pitchFamily="18" charset="0"/>
                                <a:ea typeface="Cambria Math" panose="02040503050406030204" pitchFamily="18" charset="0"/>
                              </a:rPr>
                              <m:t>4</m:t>
                            </m:r>
                          </m:sub>
                        </m:sSub>
                      </m:den>
                    </m:f>
                    <m:r>
                      <a:rPr lang="lt-LT" b="0" i="1" smtClean="0">
                        <a:latin typeface="Cambria Math" panose="02040503050406030204" pitchFamily="18" charset="0"/>
                        <a:ea typeface="Cambria Math" panose="02040503050406030204" pitchFamily="18" charset="0"/>
                      </a:rPr>
                      <m:t>=</m:t>
                    </m:r>
                    <m:f>
                      <m:fPr>
                        <m:ctrlPr>
                          <a:rPr lang="lt-LT" b="0" i="1" smtClean="0">
                            <a:latin typeface="Cambria Math" panose="02040503050406030204" pitchFamily="18" charset="0"/>
                            <a:ea typeface="Cambria Math" panose="02040503050406030204" pitchFamily="18" charset="0"/>
                          </a:rPr>
                        </m:ctrlPr>
                      </m:fPr>
                      <m:num>
                        <m:r>
                          <a:rPr lang="lt-LT" b="0" i="1" smtClean="0">
                            <a:latin typeface="Cambria Math" panose="02040503050406030204" pitchFamily="18" charset="0"/>
                            <a:ea typeface="Cambria Math" panose="02040503050406030204" pitchFamily="18" charset="0"/>
                          </a:rPr>
                          <m:t>1</m:t>
                        </m:r>
                      </m:num>
                      <m:den>
                        <m:r>
                          <a:rPr lang="lt-LT" b="0" i="1" smtClean="0">
                            <a:latin typeface="Cambria Math" panose="02040503050406030204" pitchFamily="18" charset="0"/>
                            <a:ea typeface="Cambria Math" panose="02040503050406030204" pitchFamily="18" charset="0"/>
                          </a:rPr>
                          <m:t>12</m:t>
                        </m:r>
                      </m:den>
                    </m:f>
                    <m:r>
                      <a:rPr lang="lt-LT" b="0" i="1" smtClean="0">
                        <a:latin typeface="Cambria Math" panose="02040503050406030204" pitchFamily="18" charset="0"/>
                        <a:ea typeface="Cambria Math" panose="02040503050406030204" pitchFamily="18" charset="0"/>
                      </a:rPr>
                      <m:t>+</m:t>
                    </m:r>
                    <m:f>
                      <m:fPr>
                        <m:ctrlPr>
                          <a:rPr lang="lt-LT" b="0" i="1" smtClean="0">
                            <a:latin typeface="Cambria Math" panose="02040503050406030204" pitchFamily="18" charset="0"/>
                            <a:ea typeface="Cambria Math" panose="02040503050406030204" pitchFamily="18" charset="0"/>
                          </a:rPr>
                        </m:ctrlPr>
                      </m:fPr>
                      <m:num>
                        <m:r>
                          <a:rPr lang="lt-LT" b="0" i="1" smtClean="0">
                            <a:latin typeface="Cambria Math" panose="02040503050406030204" pitchFamily="18" charset="0"/>
                            <a:ea typeface="Cambria Math" panose="02040503050406030204" pitchFamily="18" charset="0"/>
                          </a:rPr>
                          <m:t>1</m:t>
                        </m:r>
                      </m:num>
                      <m:den>
                        <m:r>
                          <a:rPr lang="lt-LT" b="0" i="1" smtClean="0">
                            <a:latin typeface="Cambria Math" panose="02040503050406030204" pitchFamily="18" charset="0"/>
                            <a:ea typeface="Cambria Math" panose="02040503050406030204" pitchFamily="18" charset="0"/>
                          </a:rPr>
                          <m:t>12</m:t>
                        </m:r>
                      </m:den>
                    </m:f>
                    <m:r>
                      <a:rPr lang="lt-LT" b="0" i="1" smtClean="0">
                        <a:latin typeface="Cambria Math" panose="02040503050406030204" pitchFamily="18" charset="0"/>
                        <a:ea typeface="Cambria Math" panose="02040503050406030204" pitchFamily="18" charset="0"/>
                      </a:rPr>
                      <m:t>=0,1667</m:t>
                    </m:r>
                  </m:oMath>
                </a14:m>
                <a:endParaRPr lang="lt-LT" b="0" dirty="0">
                  <a:latin typeface="Times New Roman" panose="02020603050405020304" pitchFamily="18" charset="0"/>
                  <a:ea typeface="Cambria Math" panose="02040503050406030204" pitchFamily="18" charset="0"/>
                  <a:cs typeface="Times New Roman" panose="02020603050405020304" pitchFamily="18" charset="0"/>
                </a:endParaRPr>
              </a:p>
              <a:p>
                <a:pPr algn="just"/>
                <a14:m>
                  <m:oMath xmlns:m="http://schemas.openxmlformats.org/officeDocument/2006/math">
                    <m:sSub>
                      <m:sSubPr>
                        <m:ctrlPr>
                          <a:rPr lang="lt-LT" i="1" smtClean="0">
                            <a:latin typeface="Cambria Math" panose="02040503050406030204" pitchFamily="18" charset="0"/>
                          </a:rPr>
                        </m:ctrlPr>
                      </m:sSubPr>
                      <m:e>
                        <m:r>
                          <a:rPr lang="lt-LT" b="0" i="1" smtClean="0">
                            <a:latin typeface="Cambria Math" panose="02040503050406030204" pitchFamily="18" charset="0"/>
                          </a:rPr>
                          <m:t>𝑅</m:t>
                        </m:r>
                      </m:e>
                      <m:sub>
                        <m:sSub>
                          <m:sSubPr>
                            <m:ctrlPr>
                              <a:rPr lang="lt-LT" i="1" smtClean="0">
                                <a:latin typeface="Cambria Math" panose="02040503050406030204" pitchFamily="18" charset="0"/>
                              </a:rPr>
                            </m:ctrlPr>
                          </m:sSubPr>
                          <m:e>
                            <m:r>
                              <a:rPr lang="lt-LT" b="0" i="1" smtClean="0">
                                <a:latin typeface="Cambria Math" panose="02040503050406030204" pitchFamily="18" charset="0"/>
                              </a:rPr>
                              <m:t>𝑅</m:t>
                            </m:r>
                          </m:e>
                          <m:sub>
                            <m:r>
                              <a:rPr lang="lt-LT" b="0" i="1" smtClean="0">
                                <a:latin typeface="Cambria Math" panose="02040503050406030204" pitchFamily="18" charset="0"/>
                              </a:rPr>
                              <m:t>𝑎</m:t>
                            </m:r>
                          </m:sub>
                        </m:sSub>
                        <m:r>
                          <a:rPr lang="lt-LT" b="0" i="1" smtClean="0">
                            <a:latin typeface="Cambria Math" panose="02040503050406030204" pitchFamily="18" charset="0"/>
                          </a:rPr>
                          <m:t>,</m:t>
                        </m:r>
                        <m:sSub>
                          <m:sSubPr>
                            <m:ctrlPr>
                              <a:rPr lang="lt-LT" b="0" i="1" smtClean="0">
                                <a:latin typeface="Cambria Math" panose="02040503050406030204" pitchFamily="18" charset="0"/>
                              </a:rPr>
                            </m:ctrlPr>
                          </m:sSubPr>
                          <m:e>
                            <m:r>
                              <a:rPr lang="lt-LT" b="0" i="1" smtClean="0">
                                <a:latin typeface="Cambria Math" panose="02040503050406030204" pitchFamily="18" charset="0"/>
                              </a:rPr>
                              <m:t>𝑅</m:t>
                            </m:r>
                          </m:e>
                          <m:sub>
                            <m:r>
                              <a:rPr lang="lt-LT" b="0" i="1" smtClean="0">
                                <a:latin typeface="Cambria Math" panose="02040503050406030204" pitchFamily="18" charset="0"/>
                              </a:rPr>
                              <m:t>4</m:t>
                            </m:r>
                          </m:sub>
                        </m:sSub>
                      </m:sub>
                    </m:sSub>
                    <m:r>
                      <a:rPr lang="lt-LT" i="1" smtClean="0">
                        <a:latin typeface="Cambria Math" panose="02040503050406030204" pitchFamily="18" charset="0"/>
                        <a:ea typeface="Cambria Math" panose="02040503050406030204" pitchFamily="18" charset="0"/>
                      </a:rPr>
                      <m:t>=</m:t>
                    </m:r>
                    <m:f>
                      <m:fPr>
                        <m:ctrlPr>
                          <a:rPr lang="lt-LT" i="1" smtClean="0">
                            <a:latin typeface="Cambria Math" panose="02040503050406030204" pitchFamily="18" charset="0"/>
                            <a:ea typeface="Cambria Math" panose="02040503050406030204" pitchFamily="18" charset="0"/>
                          </a:rPr>
                        </m:ctrlPr>
                      </m:fPr>
                      <m:num>
                        <m:r>
                          <a:rPr lang="lt-LT" b="0" i="1" smtClean="0">
                            <a:latin typeface="Cambria Math" panose="02040503050406030204" pitchFamily="18" charset="0"/>
                            <a:ea typeface="Cambria Math" panose="02040503050406030204" pitchFamily="18" charset="0"/>
                          </a:rPr>
                          <m:t>1</m:t>
                        </m:r>
                      </m:num>
                      <m:den>
                        <m:r>
                          <a:rPr lang="lt-LT" b="0" i="1" smtClean="0">
                            <a:latin typeface="Cambria Math" panose="02040503050406030204" pitchFamily="18" charset="0"/>
                            <a:ea typeface="Cambria Math" panose="02040503050406030204" pitchFamily="18" charset="0"/>
                          </a:rPr>
                          <m:t>0,1667</m:t>
                        </m:r>
                      </m:den>
                    </m:f>
                    <m:r>
                      <a:rPr lang="lt-LT" i="1" smtClean="0">
                        <a:latin typeface="Cambria Math" panose="02040503050406030204" pitchFamily="18" charset="0"/>
                        <a:ea typeface="Cambria Math" panose="02040503050406030204" pitchFamily="18" charset="0"/>
                      </a:rPr>
                      <m:t>=</m:t>
                    </m:r>
                    <m:r>
                      <a:rPr lang="lt-LT" b="0" i="1" smtClean="0">
                        <a:latin typeface="Cambria Math" panose="02040503050406030204" pitchFamily="18" charset="0"/>
                        <a:ea typeface="Cambria Math" panose="02040503050406030204" pitchFamily="18" charset="0"/>
                      </a:rPr>
                      <m:t>6</m:t>
                    </m:r>
                    <m:r>
                      <m:rPr>
                        <m:sty m:val="p"/>
                      </m:rPr>
                      <a:rPr lang="el-GR" b="0" i="1" smtClean="0">
                        <a:latin typeface="Cambria Math" panose="02040503050406030204" pitchFamily="18" charset="0"/>
                        <a:ea typeface="Cambria Math" panose="02040503050406030204" pitchFamily="18" charset="0"/>
                      </a:rPr>
                      <m:t>Ω</m:t>
                    </m:r>
                  </m:oMath>
                </a14:m>
                <a:endParaRPr lang="lt-LT" dirty="0">
                  <a:latin typeface="Times New Roman" panose="02020603050405020304" pitchFamily="18" charset="0"/>
                  <a:cs typeface="Times New Roman" panose="02020603050405020304" pitchFamily="18" charset="0"/>
                </a:endParaRPr>
              </a:p>
            </p:txBody>
          </p:sp>
        </mc:Choice>
        <mc:Fallback>
          <p:sp>
            <p:nvSpPr>
              <p:cNvPr id="3" name="Turinio vietos rezervavimo ženklas 2">
                <a:extLst>
                  <a:ext uri="{FF2B5EF4-FFF2-40B4-BE49-F238E27FC236}">
                    <a16:creationId xmlns:a16="http://schemas.microsoft.com/office/drawing/2014/main" id="{DABD0AAD-286B-462F-AA13-CD0C863A5AB1}"/>
                  </a:ext>
                </a:extLst>
              </p:cNvPr>
              <p:cNvSpPr>
                <a:spLocks noGrp="1" noRot="1" noChangeAspect="1" noMove="1" noResize="1" noEditPoints="1" noAdjustHandles="1" noChangeArrowheads="1" noChangeShapeType="1" noTextEdit="1"/>
              </p:cNvSpPr>
              <p:nvPr>
                <p:ph idx="1"/>
              </p:nvPr>
            </p:nvSpPr>
            <p:spPr>
              <a:xfrm>
                <a:off x="5164494" y="1825625"/>
                <a:ext cx="6189306" cy="4351338"/>
              </a:xfrm>
              <a:blipFill>
                <a:blip r:embed="rId2"/>
                <a:stretch>
                  <a:fillRect l="-1772" t="-2381" r="-1969"/>
                </a:stretch>
              </a:blipFill>
            </p:spPr>
            <p:txBody>
              <a:bodyPr/>
              <a:lstStyle/>
              <a:p>
                <a:r>
                  <a:rPr lang="lt-LT">
                    <a:noFill/>
                  </a:rPr>
                  <a:t> </a:t>
                </a:r>
              </a:p>
            </p:txBody>
          </p:sp>
        </mc:Fallback>
      </mc:AlternateContent>
      <p:pic>
        <p:nvPicPr>
          <p:cNvPr id="6" name="Paveikslėlis 5">
            <a:extLst>
              <a:ext uri="{FF2B5EF4-FFF2-40B4-BE49-F238E27FC236}">
                <a16:creationId xmlns:a16="http://schemas.microsoft.com/office/drawing/2014/main" id="{A51ACDFB-F5AD-47E4-9DCC-334CBEC8C935}"/>
              </a:ext>
            </a:extLst>
          </p:cNvPr>
          <p:cNvPicPr>
            <a:picLocks noChangeAspect="1"/>
          </p:cNvPicPr>
          <p:nvPr/>
        </p:nvPicPr>
        <p:blipFill rotWithShape="1">
          <a:blip r:embed="rId3"/>
          <a:srcRect l="8701" t="14967" r="19533" b="14149"/>
          <a:stretch/>
        </p:blipFill>
        <p:spPr>
          <a:xfrm>
            <a:off x="84721" y="2570583"/>
            <a:ext cx="5079773" cy="2943809"/>
          </a:xfrm>
          <a:prstGeom prst="roundRect">
            <a:avLst/>
          </a:prstGeom>
        </p:spPr>
      </p:pic>
    </p:spTree>
    <p:extLst>
      <p:ext uri="{BB962C8B-B14F-4D97-AF65-F5344CB8AC3E}">
        <p14:creationId xmlns:p14="http://schemas.microsoft.com/office/powerpoint/2010/main" val="1275702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61916C34-7D1D-46E9-85C5-72BCB80AADB4}"/>
              </a:ext>
            </a:extLst>
          </p:cNvPr>
          <p:cNvSpPr>
            <a:spLocks noGrp="1"/>
          </p:cNvSpPr>
          <p:nvPr>
            <p:ph type="title"/>
          </p:nvPr>
        </p:nvSpPr>
        <p:spPr/>
        <p:txBody>
          <a:bodyPr/>
          <a:lstStyle/>
          <a:p>
            <a:pPr algn="ct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Mixed</a:t>
            </a:r>
            <a:r>
              <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connection</a:t>
            </a:r>
            <a:endParaRPr lang="lt-LT" dirty="0"/>
          </a:p>
        </p:txBody>
      </p:sp>
      <mc:AlternateContent xmlns:mc="http://schemas.openxmlformats.org/markup-compatibility/2006">
        <mc:Choice xmlns:a14="http://schemas.microsoft.com/office/drawing/2010/main" Requires="a14">
          <p:sp>
            <p:nvSpPr>
              <p:cNvPr id="3" name="Turinio vietos rezervavimo ženklas 2">
                <a:extLst>
                  <a:ext uri="{FF2B5EF4-FFF2-40B4-BE49-F238E27FC236}">
                    <a16:creationId xmlns:a16="http://schemas.microsoft.com/office/drawing/2014/main" id="{30D9E783-CBF8-4816-9ED5-54E2891E220F}"/>
                  </a:ext>
                </a:extLst>
              </p:cNvPr>
              <p:cNvSpPr>
                <a:spLocks noGrp="1"/>
              </p:cNvSpPr>
              <p:nvPr>
                <p:ph idx="1"/>
              </p:nvPr>
            </p:nvSpPr>
            <p:spPr>
              <a:xfrm>
                <a:off x="5437860" y="1825625"/>
                <a:ext cx="5915940" cy="4351338"/>
              </a:xfrm>
            </p:spPr>
            <p:txBody>
              <a:bodyPr/>
              <a:lstStyle/>
              <a:p>
                <a:pPr algn="just"/>
                <a:r>
                  <a:rPr lang="en-US" dirty="0">
                    <a:latin typeface="Times New Roman" panose="02020603050405020304" pitchFamily="18" charset="0"/>
                    <a:cs typeface="Times New Roman" panose="02020603050405020304" pitchFamily="18" charset="0"/>
                  </a:rPr>
                  <a:t>So we now have a simple circuit of two resistors connected in series, the resistance of which we calculate accordingly according to the series connection formula</a:t>
                </a:r>
                <a:r>
                  <a:rPr lang="lt-LT" dirty="0">
                    <a:latin typeface="Times New Roman" panose="02020603050405020304" pitchFamily="18" charset="0"/>
                    <a:cs typeface="Times New Roman" panose="02020603050405020304" pitchFamily="18" charset="0"/>
                  </a:rPr>
                  <a:t>.</a:t>
                </a:r>
              </a:p>
              <a:p>
                <a:pPr algn="just"/>
                <a:r>
                  <a:rPr lang="lt-LT"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lt-LT" i="1" smtClean="0">
                            <a:latin typeface="Cambria Math" panose="02040503050406030204" pitchFamily="18" charset="0"/>
                          </a:rPr>
                        </m:ctrlPr>
                      </m:sSubPr>
                      <m:e>
                        <m:r>
                          <a:rPr lang="lt-LT" b="0" i="1" smtClean="0">
                            <a:latin typeface="Cambria Math" panose="02040503050406030204" pitchFamily="18" charset="0"/>
                          </a:rPr>
                          <m:t>𝑅</m:t>
                        </m:r>
                      </m:e>
                      <m:sub>
                        <m:r>
                          <a:rPr lang="en-US" b="0" i="1" smtClean="0">
                            <a:latin typeface="Cambria Math" panose="02040503050406030204" pitchFamily="18" charset="0"/>
                          </a:rPr>
                          <m:t>𝑡𝑜𝑡𝑎𝑙</m:t>
                        </m:r>
                      </m:sub>
                    </m:sSub>
                    <m:r>
                      <a:rPr lang="lt-LT" i="1" smtClean="0">
                        <a:latin typeface="Cambria Math" panose="02040503050406030204" pitchFamily="18" charset="0"/>
                        <a:ea typeface="Cambria Math" panose="02040503050406030204" pitchFamily="18" charset="0"/>
                      </a:rPr>
                      <m:t>=</m:t>
                    </m:r>
                    <m:sSub>
                      <m:sSubPr>
                        <m:ctrlPr>
                          <a:rPr lang="lt-LT" i="1" smtClean="0">
                            <a:latin typeface="Cambria Math" panose="02040503050406030204" pitchFamily="18" charset="0"/>
                            <a:ea typeface="Cambria Math" panose="02040503050406030204" pitchFamily="18" charset="0"/>
                          </a:rPr>
                        </m:ctrlPr>
                      </m:sSubPr>
                      <m:e>
                        <m:r>
                          <a:rPr lang="lt-LT" b="0" i="1" smtClean="0">
                            <a:latin typeface="Cambria Math" panose="02040503050406030204" pitchFamily="18" charset="0"/>
                            <a:ea typeface="Cambria Math" panose="02040503050406030204" pitchFamily="18" charset="0"/>
                          </a:rPr>
                          <m:t>𝑅</m:t>
                        </m:r>
                      </m:e>
                      <m:sub>
                        <m:r>
                          <a:rPr lang="lt-LT" b="0" i="1" smtClean="0">
                            <a:latin typeface="Cambria Math" panose="02040503050406030204" pitchFamily="18" charset="0"/>
                            <a:ea typeface="Cambria Math" panose="02040503050406030204" pitchFamily="18" charset="0"/>
                          </a:rPr>
                          <m:t>1</m:t>
                        </m:r>
                      </m:sub>
                    </m:sSub>
                    <m:r>
                      <a:rPr lang="lt-LT" b="0" i="1" smtClean="0">
                        <a:latin typeface="Cambria Math" panose="02040503050406030204" pitchFamily="18" charset="0"/>
                        <a:ea typeface="Cambria Math" panose="02040503050406030204" pitchFamily="18" charset="0"/>
                      </a:rPr>
                      <m:t>+</m:t>
                    </m:r>
                    <m:sSub>
                      <m:sSubPr>
                        <m:ctrlPr>
                          <a:rPr lang="lt-LT" b="0" i="1" smtClean="0">
                            <a:latin typeface="Cambria Math" panose="02040503050406030204" pitchFamily="18" charset="0"/>
                            <a:ea typeface="Cambria Math" panose="02040503050406030204" pitchFamily="18" charset="0"/>
                          </a:rPr>
                        </m:ctrlPr>
                      </m:sSubPr>
                      <m:e>
                        <m:r>
                          <a:rPr lang="lt-LT" b="0" i="1" smtClean="0">
                            <a:latin typeface="Cambria Math" panose="02040503050406030204" pitchFamily="18" charset="0"/>
                            <a:ea typeface="Cambria Math" panose="02040503050406030204" pitchFamily="18" charset="0"/>
                          </a:rPr>
                          <m:t>𝑅</m:t>
                        </m:r>
                      </m:e>
                      <m:sub>
                        <m:r>
                          <a:rPr lang="lt-LT" b="0" i="1" smtClean="0">
                            <a:latin typeface="Cambria Math" panose="02040503050406030204" pitchFamily="18" charset="0"/>
                            <a:ea typeface="Cambria Math" panose="02040503050406030204" pitchFamily="18" charset="0"/>
                          </a:rPr>
                          <m:t>𝑐𝑜𝑚𝑏</m:t>
                        </m:r>
                      </m:sub>
                    </m:sSub>
                    <m:r>
                      <a:rPr lang="lt-LT" b="0" i="1" smtClean="0">
                        <a:latin typeface="Cambria Math" panose="02040503050406030204" pitchFamily="18" charset="0"/>
                        <a:ea typeface="Cambria Math" panose="02040503050406030204" pitchFamily="18" charset="0"/>
                      </a:rPr>
                      <m:t>=6+6=12</m:t>
                    </m:r>
                    <m:r>
                      <m:rPr>
                        <m:sty m:val="p"/>
                      </m:rPr>
                      <a:rPr lang="el-GR" b="0" i="1" smtClean="0">
                        <a:latin typeface="Cambria Math" panose="02040503050406030204" pitchFamily="18" charset="0"/>
                        <a:ea typeface="Cambria Math" panose="02040503050406030204" pitchFamily="18" charset="0"/>
                      </a:rPr>
                      <m:t>Ω</m:t>
                    </m:r>
                  </m:oMath>
                </a14:m>
                <a:endParaRPr lang="lt-LT" dirty="0">
                  <a:latin typeface="Times New Roman" panose="02020603050405020304" pitchFamily="18" charset="0"/>
                  <a:cs typeface="Times New Roman" panose="02020603050405020304" pitchFamily="18" charset="0"/>
                </a:endParaRPr>
              </a:p>
            </p:txBody>
          </p:sp>
        </mc:Choice>
        <mc:Fallback>
          <p:sp>
            <p:nvSpPr>
              <p:cNvPr id="3" name="Turinio vietos rezervavimo ženklas 2">
                <a:extLst>
                  <a:ext uri="{FF2B5EF4-FFF2-40B4-BE49-F238E27FC236}">
                    <a16:creationId xmlns:a16="http://schemas.microsoft.com/office/drawing/2014/main" id="{30D9E783-CBF8-4816-9ED5-54E2891E220F}"/>
                  </a:ext>
                </a:extLst>
              </p:cNvPr>
              <p:cNvSpPr>
                <a:spLocks noGrp="1" noRot="1" noChangeAspect="1" noMove="1" noResize="1" noEditPoints="1" noAdjustHandles="1" noChangeArrowheads="1" noChangeShapeType="1" noTextEdit="1"/>
              </p:cNvSpPr>
              <p:nvPr>
                <p:ph idx="1"/>
              </p:nvPr>
            </p:nvSpPr>
            <p:spPr>
              <a:xfrm>
                <a:off x="5437860" y="1825625"/>
                <a:ext cx="5915940" cy="4351338"/>
              </a:xfrm>
              <a:blipFill>
                <a:blip r:embed="rId2"/>
                <a:stretch>
                  <a:fillRect l="-1854" t="-2381" r="-2060"/>
                </a:stretch>
              </a:blipFill>
            </p:spPr>
            <p:txBody>
              <a:bodyPr/>
              <a:lstStyle/>
              <a:p>
                <a:r>
                  <a:rPr lang="lt-LT">
                    <a:noFill/>
                  </a:rPr>
                  <a:t> </a:t>
                </a:r>
              </a:p>
            </p:txBody>
          </p:sp>
        </mc:Fallback>
      </mc:AlternateContent>
      <p:pic>
        <p:nvPicPr>
          <p:cNvPr id="5" name="Paveikslėlis 4">
            <a:extLst>
              <a:ext uri="{FF2B5EF4-FFF2-40B4-BE49-F238E27FC236}">
                <a16:creationId xmlns:a16="http://schemas.microsoft.com/office/drawing/2014/main" id="{BACEBF46-563D-4645-A507-BE1909D2D2A0}"/>
              </a:ext>
            </a:extLst>
          </p:cNvPr>
          <p:cNvPicPr>
            <a:picLocks noChangeAspect="1"/>
          </p:cNvPicPr>
          <p:nvPr/>
        </p:nvPicPr>
        <p:blipFill rotWithShape="1">
          <a:blip r:embed="rId3"/>
          <a:srcRect l="19493" t="15578" r="10864" b="14014"/>
          <a:stretch/>
        </p:blipFill>
        <p:spPr>
          <a:xfrm>
            <a:off x="158620" y="2085440"/>
            <a:ext cx="5279240" cy="3831707"/>
          </a:xfrm>
          <a:prstGeom prst="roundRect">
            <a:avLst/>
          </a:prstGeom>
        </p:spPr>
      </p:pic>
    </p:spTree>
    <p:extLst>
      <p:ext uri="{BB962C8B-B14F-4D97-AF65-F5344CB8AC3E}">
        <p14:creationId xmlns:p14="http://schemas.microsoft.com/office/powerpoint/2010/main" val="1974056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ECAF77FD-00D6-4865-A651-415C2BD18BE5}"/>
              </a:ext>
            </a:extLst>
          </p:cNvPr>
          <p:cNvSpPr>
            <a:spLocks noGrp="1"/>
          </p:cNvSpPr>
          <p:nvPr>
            <p:ph type="title"/>
          </p:nvPr>
        </p:nvSpPr>
        <p:spPr/>
        <p:txBody>
          <a:bodyPr/>
          <a:lstStyle/>
          <a:p>
            <a:pPr algn="ct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Mixed</a:t>
            </a:r>
            <a:r>
              <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connection</a:t>
            </a:r>
            <a:endParaRPr lang="lt-LT" dirty="0"/>
          </a:p>
        </p:txBody>
      </p:sp>
      <mc:AlternateContent xmlns:mc="http://schemas.openxmlformats.org/markup-compatibility/2006">
        <mc:Choice xmlns:a14="http://schemas.microsoft.com/office/drawing/2010/main" Requires="a14">
          <p:sp>
            <p:nvSpPr>
              <p:cNvPr id="3" name="Turinio vietos rezervavimo ženklas 2">
                <a:extLst>
                  <a:ext uri="{FF2B5EF4-FFF2-40B4-BE49-F238E27FC236}">
                    <a16:creationId xmlns:a16="http://schemas.microsoft.com/office/drawing/2014/main" id="{E467BC46-7FE0-4480-B8DE-6B32D4EEBF0B}"/>
                  </a:ext>
                </a:extLst>
              </p:cNvPr>
              <p:cNvSpPr>
                <a:spLocks noGrp="1"/>
              </p:cNvSpPr>
              <p:nvPr>
                <p:ph idx="1"/>
              </p:nvPr>
            </p:nvSpPr>
            <p:spPr>
              <a:xfrm>
                <a:off x="5430414" y="1825625"/>
                <a:ext cx="5923385" cy="4351338"/>
              </a:xfrm>
            </p:spPr>
            <p:txBody>
              <a:bodyPr/>
              <a:lstStyle/>
              <a:p>
                <a:pPr algn="just"/>
                <a:r>
                  <a:rPr lang="en-US" dirty="0">
                    <a:latin typeface="Times New Roman" panose="02020603050405020304" pitchFamily="18" charset="0"/>
                    <a:cs typeface="Times New Roman" panose="02020603050405020304" pitchFamily="18" charset="0"/>
                  </a:rPr>
                  <a:t>So now we simply calculate the current on one resistor</a:t>
                </a:r>
                <a:r>
                  <a:rPr lang="lt-LT" dirty="0">
                    <a:latin typeface="Times New Roman" panose="02020603050405020304" pitchFamily="18" charset="0"/>
                    <a:cs typeface="Times New Roman" panose="02020603050405020304" pitchFamily="18" charset="0"/>
                  </a:rPr>
                  <a:t>.</a:t>
                </a:r>
              </a:p>
              <a:p>
                <a:pPr algn="just"/>
                <a14:m>
                  <m:oMath xmlns:m="http://schemas.openxmlformats.org/officeDocument/2006/math">
                    <m:r>
                      <a:rPr lang="lt-LT" b="0" i="1" smtClean="0">
                        <a:latin typeface="Cambria Math" panose="02040503050406030204" pitchFamily="18" charset="0"/>
                      </a:rPr>
                      <m:t>𝐼</m:t>
                    </m:r>
                    <m:r>
                      <a:rPr lang="lt-LT" b="0" i="1" smtClean="0">
                        <a:latin typeface="Cambria Math" panose="02040503050406030204" pitchFamily="18" charset="0"/>
                        <a:ea typeface="Cambria Math" panose="02040503050406030204" pitchFamily="18" charset="0"/>
                      </a:rPr>
                      <m:t>=</m:t>
                    </m:r>
                    <m:f>
                      <m:fPr>
                        <m:ctrlPr>
                          <a:rPr lang="lt-LT"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𝑉</m:t>
                        </m:r>
                      </m:num>
                      <m:den>
                        <m:r>
                          <a:rPr lang="lt-LT" b="0" i="1" smtClean="0">
                            <a:latin typeface="Cambria Math" panose="02040503050406030204" pitchFamily="18" charset="0"/>
                            <a:ea typeface="Cambria Math" panose="02040503050406030204" pitchFamily="18" charset="0"/>
                          </a:rPr>
                          <m:t>𝑅</m:t>
                        </m:r>
                      </m:den>
                    </m:f>
                    <m:r>
                      <a:rPr lang="lt-LT" b="0" i="1" smtClean="0">
                        <a:latin typeface="Cambria Math" panose="02040503050406030204" pitchFamily="18" charset="0"/>
                        <a:ea typeface="Cambria Math" panose="02040503050406030204" pitchFamily="18" charset="0"/>
                      </a:rPr>
                      <m:t>= </m:t>
                    </m:r>
                    <m:f>
                      <m:fPr>
                        <m:ctrlPr>
                          <a:rPr lang="lt-LT" b="0" i="1" smtClean="0">
                            <a:latin typeface="Cambria Math" panose="02040503050406030204" pitchFamily="18" charset="0"/>
                            <a:ea typeface="Cambria Math" panose="02040503050406030204" pitchFamily="18" charset="0"/>
                          </a:rPr>
                        </m:ctrlPr>
                      </m:fPr>
                      <m:num>
                        <m:r>
                          <a:rPr lang="lt-LT" b="0" i="1" smtClean="0">
                            <a:latin typeface="Cambria Math" panose="02040503050406030204" pitchFamily="18" charset="0"/>
                            <a:ea typeface="Cambria Math" panose="02040503050406030204" pitchFamily="18" charset="0"/>
                          </a:rPr>
                          <m:t>12</m:t>
                        </m:r>
                      </m:num>
                      <m:den>
                        <m:r>
                          <a:rPr lang="lt-LT" b="0" i="1" smtClean="0">
                            <a:latin typeface="Cambria Math" panose="02040503050406030204" pitchFamily="18" charset="0"/>
                            <a:ea typeface="Cambria Math" panose="02040503050406030204" pitchFamily="18" charset="0"/>
                          </a:rPr>
                          <m:t>12</m:t>
                        </m:r>
                      </m:den>
                    </m:f>
                    <m:r>
                      <a:rPr lang="lt-LT" b="0" i="1" smtClean="0">
                        <a:latin typeface="Cambria Math" panose="02040503050406030204" pitchFamily="18" charset="0"/>
                        <a:ea typeface="Cambria Math" panose="02040503050406030204" pitchFamily="18" charset="0"/>
                      </a:rPr>
                      <m:t>=1</m:t>
                    </m:r>
                    <m:r>
                      <a:rPr lang="lt-LT" b="0" i="1" smtClean="0">
                        <a:latin typeface="Cambria Math" panose="02040503050406030204" pitchFamily="18" charset="0"/>
                        <a:ea typeface="Cambria Math" panose="02040503050406030204" pitchFamily="18" charset="0"/>
                      </a:rPr>
                      <m:t>𝐴</m:t>
                    </m:r>
                  </m:oMath>
                </a14:m>
                <a:endParaRPr lang="lt-LT" dirty="0">
                  <a:latin typeface="Times New Roman" panose="02020603050405020304" pitchFamily="18" charset="0"/>
                  <a:cs typeface="Times New Roman" panose="02020603050405020304" pitchFamily="18" charset="0"/>
                </a:endParaRPr>
              </a:p>
            </p:txBody>
          </p:sp>
        </mc:Choice>
        <mc:Fallback>
          <p:sp>
            <p:nvSpPr>
              <p:cNvPr id="3" name="Turinio vietos rezervavimo ženklas 2">
                <a:extLst>
                  <a:ext uri="{FF2B5EF4-FFF2-40B4-BE49-F238E27FC236}">
                    <a16:creationId xmlns:a16="http://schemas.microsoft.com/office/drawing/2014/main" id="{E467BC46-7FE0-4480-B8DE-6B32D4EEBF0B}"/>
                  </a:ext>
                </a:extLst>
              </p:cNvPr>
              <p:cNvSpPr>
                <a:spLocks noGrp="1" noRot="1" noChangeAspect="1" noMove="1" noResize="1" noEditPoints="1" noAdjustHandles="1" noChangeArrowheads="1" noChangeShapeType="1" noTextEdit="1"/>
              </p:cNvSpPr>
              <p:nvPr>
                <p:ph idx="1"/>
              </p:nvPr>
            </p:nvSpPr>
            <p:spPr>
              <a:xfrm>
                <a:off x="5430414" y="1825625"/>
                <a:ext cx="5923385" cy="4351338"/>
              </a:xfrm>
              <a:blipFill>
                <a:blip r:embed="rId2"/>
                <a:stretch>
                  <a:fillRect l="-1854" t="-2381" r="-2163"/>
                </a:stretch>
              </a:blipFill>
            </p:spPr>
            <p:txBody>
              <a:bodyPr/>
              <a:lstStyle/>
              <a:p>
                <a:r>
                  <a:rPr lang="lt-LT">
                    <a:noFill/>
                  </a:rPr>
                  <a:t> </a:t>
                </a:r>
              </a:p>
            </p:txBody>
          </p:sp>
        </mc:Fallback>
      </mc:AlternateContent>
      <p:pic>
        <p:nvPicPr>
          <p:cNvPr id="5" name="Paveikslėlis 4">
            <a:extLst>
              <a:ext uri="{FF2B5EF4-FFF2-40B4-BE49-F238E27FC236}">
                <a16:creationId xmlns:a16="http://schemas.microsoft.com/office/drawing/2014/main" id="{4217FF78-E9E7-457F-821D-03A149A6BFA3}"/>
              </a:ext>
            </a:extLst>
          </p:cNvPr>
          <p:cNvPicPr>
            <a:picLocks noChangeAspect="1"/>
          </p:cNvPicPr>
          <p:nvPr/>
        </p:nvPicPr>
        <p:blipFill rotWithShape="1">
          <a:blip r:embed="rId3"/>
          <a:srcRect l="7505" t="25694" r="27780" b="24410"/>
          <a:stretch/>
        </p:blipFill>
        <p:spPr>
          <a:xfrm>
            <a:off x="153954" y="2732331"/>
            <a:ext cx="5276461" cy="2537926"/>
          </a:xfrm>
          <a:prstGeom prst="roundRect">
            <a:avLst/>
          </a:prstGeom>
        </p:spPr>
      </p:pic>
    </p:spTree>
    <p:extLst>
      <p:ext uri="{BB962C8B-B14F-4D97-AF65-F5344CB8AC3E}">
        <p14:creationId xmlns:p14="http://schemas.microsoft.com/office/powerpoint/2010/main" val="2855912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C19726B6-81B9-4163-B341-24F96C1D3D97}"/>
              </a:ext>
            </a:extLst>
          </p:cNvPr>
          <p:cNvSpPr>
            <a:spLocks noGrp="1"/>
          </p:cNvSpPr>
          <p:nvPr>
            <p:ph type="title"/>
          </p:nvPr>
        </p:nvSpPr>
        <p:spPr/>
        <p:txBody>
          <a:bodyPr>
            <a:normAutofit/>
          </a:bodyPr>
          <a:lstStyle/>
          <a:p>
            <a:pPr algn="ctr"/>
            <a:r>
              <a:rPr lang="en-US"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a voltage divider?</a:t>
            </a:r>
            <a:endPar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B0E2489C-D1A0-4D28-9700-045F2D50D328}"/>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Voltage divider is a series circuit of connected resistors with different voltage drops on each resistor</a:t>
            </a:r>
            <a:r>
              <a:rPr lang="lt-LT"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As mentioned in previous lectures, this is essentially a potentiometer, simply assembled from several individual components</a:t>
            </a:r>
            <a:r>
              <a:rPr lang="lt-LT"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42701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BC408857-9BD9-44C6-B198-7EB4CE2D6104}"/>
              </a:ext>
            </a:extLst>
          </p:cNvPr>
          <p:cNvSpPr>
            <a:spLocks noGrp="1"/>
          </p:cNvSpPr>
          <p:nvPr>
            <p:ph type="title"/>
          </p:nvPr>
        </p:nvSpPr>
        <p:spPr/>
        <p:txBody>
          <a:bodyPr/>
          <a:lstStyle/>
          <a:p>
            <a:pPr algn="ctr"/>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a voltage divider?</a:t>
            </a:r>
            <a:endParaRPr lang="lt-LT" dirty="0"/>
          </a:p>
        </p:txBody>
      </p:sp>
      <mc:AlternateContent xmlns:mc="http://schemas.openxmlformats.org/markup-compatibility/2006">
        <mc:Choice xmlns:a14="http://schemas.microsoft.com/office/drawing/2010/main" Requires="a14">
          <p:sp>
            <p:nvSpPr>
              <p:cNvPr id="3" name="Turinio vietos rezervavimo ženklas 2">
                <a:extLst>
                  <a:ext uri="{FF2B5EF4-FFF2-40B4-BE49-F238E27FC236}">
                    <a16:creationId xmlns:a16="http://schemas.microsoft.com/office/drawing/2014/main" id="{61B9317B-69F9-4B74-BDEB-4C1BF97CD9EB}"/>
                  </a:ext>
                </a:extLst>
              </p:cNvPr>
              <p:cNvSpPr>
                <a:spLocks noGrp="1"/>
              </p:cNvSpPr>
              <p:nvPr>
                <p:ph idx="1"/>
              </p:nvPr>
            </p:nvSpPr>
            <p:spPr>
              <a:xfrm>
                <a:off x="4878362" y="1825625"/>
                <a:ext cx="6475438" cy="4351338"/>
              </a:xfrm>
            </p:spPr>
            <p:txBody>
              <a:bodyPr/>
              <a:lstStyle/>
              <a:p>
                <a:pPr algn="just"/>
                <a:r>
                  <a:rPr lang="en-US" dirty="0">
                    <a:latin typeface="Times New Roman" panose="02020603050405020304" pitchFamily="18" charset="0"/>
                    <a:cs typeface="Times New Roman" panose="02020603050405020304" pitchFamily="18" charset="0"/>
                  </a:rPr>
                  <a:t>In the typical voltage divider circuit shown, we can see that the output voltage is taken from the resistor R2 and the power supply</a:t>
                </a:r>
                <a:r>
                  <a:rPr lang="lt-LT"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The output voltage is calculated according to the formula below</a:t>
                </a:r>
                <a:r>
                  <a:rPr lang="lt-LT" dirty="0">
                    <a:latin typeface="Times New Roman" panose="02020603050405020304" pitchFamily="18" charset="0"/>
                    <a:cs typeface="Times New Roman" panose="02020603050405020304" pitchFamily="18" charset="0"/>
                  </a:rPr>
                  <a:t>.</a:t>
                </a:r>
              </a:p>
              <a:p>
                <a:pPr algn="just"/>
                <a14:m>
                  <m:oMath xmlns:m="http://schemas.openxmlformats.org/officeDocument/2006/math">
                    <m:sSub>
                      <m:sSubPr>
                        <m:ctrlPr>
                          <a:rPr lang="lt-LT"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𝑜𝑢𝑡</m:t>
                        </m:r>
                      </m:sub>
                    </m:sSub>
                    <m:r>
                      <a:rPr lang="lt-LT" i="1" smtClean="0">
                        <a:latin typeface="Cambria Math" panose="02040503050406030204" pitchFamily="18" charset="0"/>
                        <a:ea typeface="Cambria Math" panose="02040503050406030204" pitchFamily="18" charset="0"/>
                      </a:rPr>
                      <m:t>=</m:t>
                    </m:r>
                    <m:sSub>
                      <m:sSubPr>
                        <m:ctrlPr>
                          <a:rPr lang="lt-LT"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𝑖𝑛</m:t>
                        </m:r>
                      </m:sub>
                    </m:sSub>
                    <m:d>
                      <m:dPr>
                        <m:ctrlPr>
                          <a:rPr lang="lt-LT" i="1" smtClean="0">
                            <a:latin typeface="Cambria Math" panose="02040503050406030204" pitchFamily="18" charset="0"/>
                            <a:ea typeface="Cambria Math" panose="02040503050406030204" pitchFamily="18" charset="0"/>
                          </a:rPr>
                        </m:ctrlPr>
                      </m:dPr>
                      <m:e>
                        <m:f>
                          <m:fPr>
                            <m:ctrlPr>
                              <a:rPr lang="lt-LT" i="1" smtClean="0">
                                <a:latin typeface="Cambria Math" panose="02040503050406030204" pitchFamily="18" charset="0"/>
                                <a:ea typeface="Cambria Math" panose="02040503050406030204" pitchFamily="18" charset="0"/>
                              </a:rPr>
                            </m:ctrlPr>
                          </m:fPr>
                          <m:num>
                            <m:sSub>
                              <m:sSubPr>
                                <m:ctrlPr>
                                  <a:rPr lang="lt-LT" i="1" smtClean="0">
                                    <a:latin typeface="Cambria Math" panose="02040503050406030204" pitchFamily="18" charset="0"/>
                                    <a:ea typeface="Cambria Math" panose="02040503050406030204" pitchFamily="18" charset="0"/>
                                  </a:rPr>
                                </m:ctrlPr>
                              </m:sSubPr>
                              <m:e>
                                <m:r>
                                  <a:rPr lang="lt-LT" b="0" i="1" smtClean="0">
                                    <a:latin typeface="Cambria Math" panose="02040503050406030204" pitchFamily="18" charset="0"/>
                                    <a:ea typeface="Cambria Math" panose="02040503050406030204" pitchFamily="18" charset="0"/>
                                  </a:rPr>
                                  <m:t>𝑅</m:t>
                                </m:r>
                              </m:e>
                              <m:sub>
                                <m:r>
                                  <a:rPr lang="lt-LT" b="0" i="1" smtClean="0">
                                    <a:latin typeface="Cambria Math" panose="02040503050406030204" pitchFamily="18" charset="0"/>
                                    <a:ea typeface="Cambria Math" panose="02040503050406030204" pitchFamily="18" charset="0"/>
                                  </a:rPr>
                                  <m:t>2</m:t>
                                </m:r>
                              </m:sub>
                            </m:sSub>
                          </m:num>
                          <m:den>
                            <m:sSub>
                              <m:sSubPr>
                                <m:ctrlPr>
                                  <a:rPr lang="lt-LT" i="1" smtClean="0">
                                    <a:latin typeface="Cambria Math" panose="02040503050406030204" pitchFamily="18" charset="0"/>
                                    <a:ea typeface="Cambria Math" panose="02040503050406030204" pitchFamily="18" charset="0"/>
                                  </a:rPr>
                                </m:ctrlPr>
                              </m:sSubPr>
                              <m:e>
                                <m:r>
                                  <a:rPr lang="lt-LT" b="0" i="1" smtClean="0">
                                    <a:latin typeface="Cambria Math" panose="02040503050406030204" pitchFamily="18" charset="0"/>
                                    <a:ea typeface="Cambria Math" panose="02040503050406030204" pitchFamily="18" charset="0"/>
                                  </a:rPr>
                                  <m:t>𝑅</m:t>
                                </m:r>
                              </m:e>
                              <m:sub>
                                <m:r>
                                  <a:rPr lang="lt-LT" b="0" i="1" smtClean="0">
                                    <a:latin typeface="Cambria Math" panose="02040503050406030204" pitchFamily="18" charset="0"/>
                                    <a:ea typeface="Cambria Math" panose="02040503050406030204" pitchFamily="18" charset="0"/>
                                  </a:rPr>
                                  <m:t>1</m:t>
                                </m:r>
                              </m:sub>
                            </m:sSub>
                            <m:r>
                              <a:rPr lang="lt-LT" b="0" i="1" smtClean="0">
                                <a:latin typeface="Cambria Math" panose="02040503050406030204" pitchFamily="18" charset="0"/>
                                <a:ea typeface="Cambria Math" panose="02040503050406030204" pitchFamily="18" charset="0"/>
                              </a:rPr>
                              <m:t>+</m:t>
                            </m:r>
                            <m:sSub>
                              <m:sSubPr>
                                <m:ctrlPr>
                                  <a:rPr lang="lt-LT" b="0" i="1" smtClean="0">
                                    <a:latin typeface="Cambria Math" panose="02040503050406030204" pitchFamily="18" charset="0"/>
                                    <a:ea typeface="Cambria Math" panose="02040503050406030204" pitchFamily="18" charset="0"/>
                                  </a:rPr>
                                </m:ctrlPr>
                              </m:sSubPr>
                              <m:e>
                                <m:r>
                                  <a:rPr lang="lt-LT" b="0" i="1" smtClean="0">
                                    <a:latin typeface="Cambria Math" panose="02040503050406030204" pitchFamily="18" charset="0"/>
                                    <a:ea typeface="Cambria Math" panose="02040503050406030204" pitchFamily="18" charset="0"/>
                                  </a:rPr>
                                  <m:t>𝑅</m:t>
                                </m:r>
                              </m:e>
                              <m:sub>
                                <m:r>
                                  <a:rPr lang="lt-LT" b="0" i="1" smtClean="0">
                                    <a:latin typeface="Cambria Math" panose="02040503050406030204" pitchFamily="18" charset="0"/>
                                    <a:ea typeface="Cambria Math" panose="02040503050406030204" pitchFamily="18" charset="0"/>
                                  </a:rPr>
                                  <m:t>2</m:t>
                                </m:r>
                              </m:sub>
                            </m:sSub>
                          </m:den>
                        </m:f>
                      </m:e>
                    </m:d>
                  </m:oMath>
                </a14:m>
                <a:endParaRPr lang="lt-LT" dirty="0">
                  <a:latin typeface="Times New Roman" panose="02020603050405020304" pitchFamily="18" charset="0"/>
                  <a:cs typeface="Times New Roman" panose="02020603050405020304" pitchFamily="18" charset="0"/>
                </a:endParaRPr>
              </a:p>
            </p:txBody>
          </p:sp>
        </mc:Choice>
        <mc:Fallback>
          <p:sp>
            <p:nvSpPr>
              <p:cNvPr id="3" name="Turinio vietos rezervavimo ženklas 2">
                <a:extLst>
                  <a:ext uri="{FF2B5EF4-FFF2-40B4-BE49-F238E27FC236}">
                    <a16:creationId xmlns:a16="http://schemas.microsoft.com/office/drawing/2014/main" id="{61B9317B-69F9-4B74-BDEB-4C1BF97CD9EB}"/>
                  </a:ext>
                </a:extLst>
              </p:cNvPr>
              <p:cNvSpPr>
                <a:spLocks noGrp="1" noRot="1" noChangeAspect="1" noMove="1" noResize="1" noEditPoints="1" noAdjustHandles="1" noChangeArrowheads="1" noChangeShapeType="1" noTextEdit="1"/>
              </p:cNvSpPr>
              <p:nvPr>
                <p:ph idx="1"/>
              </p:nvPr>
            </p:nvSpPr>
            <p:spPr>
              <a:xfrm>
                <a:off x="4878362" y="1825625"/>
                <a:ext cx="6475438" cy="4351338"/>
              </a:xfrm>
              <a:blipFill>
                <a:blip r:embed="rId2"/>
                <a:stretch>
                  <a:fillRect l="-1693" t="-2381" r="-1881"/>
                </a:stretch>
              </a:blipFill>
            </p:spPr>
            <p:txBody>
              <a:bodyPr/>
              <a:lstStyle/>
              <a:p>
                <a:r>
                  <a:rPr lang="lt-LT">
                    <a:noFill/>
                  </a:rPr>
                  <a:t> </a:t>
                </a:r>
              </a:p>
            </p:txBody>
          </p:sp>
        </mc:Fallback>
      </mc:AlternateContent>
      <p:pic>
        <p:nvPicPr>
          <p:cNvPr id="5" name="Paveikslėlis 4">
            <a:extLst>
              <a:ext uri="{FF2B5EF4-FFF2-40B4-BE49-F238E27FC236}">
                <a16:creationId xmlns:a16="http://schemas.microsoft.com/office/drawing/2014/main" id="{0F8C412E-B163-48CE-AC77-D56BCD166E54}"/>
              </a:ext>
            </a:extLst>
          </p:cNvPr>
          <p:cNvPicPr>
            <a:picLocks noChangeAspect="1"/>
          </p:cNvPicPr>
          <p:nvPr/>
        </p:nvPicPr>
        <p:blipFill rotWithShape="1">
          <a:blip r:embed="rId3"/>
          <a:srcRect l="11524" t="9930" r="6655" b="11702"/>
          <a:stretch/>
        </p:blipFill>
        <p:spPr>
          <a:xfrm>
            <a:off x="149289" y="2173109"/>
            <a:ext cx="4729073" cy="3656369"/>
          </a:xfrm>
          <a:prstGeom prst="roundRect">
            <a:avLst>
              <a:gd name="adj" fmla="val 11632"/>
            </a:avLst>
          </a:prstGeom>
        </p:spPr>
      </p:pic>
    </p:spTree>
    <p:extLst>
      <p:ext uri="{BB962C8B-B14F-4D97-AF65-F5344CB8AC3E}">
        <p14:creationId xmlns:p14="http://schemas.microsoft.com/office/powerpoint/2010/main" val="1524971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5DBAB3A1-8F5E-4ECA-A161-7184CE527B38}"/>
              </a:ext>
            </a:extLst>
          </p:cNvPr>
          <p:cNvSpPr>
            <a:spLocks noGrp="1"/>
          </p:cNvSpPr>
          <p:nvPr>
            <p:ph type="title"/>
          </p:nvPr>
        </p:nvSpPr>
        <p:spPr/>
        <p:txBody>
          <a:bodyPr>
            <a:normAutofit/>
          </a:bodyPr>
          <a:lstStyle/>
          <a:p>
            <a:pPr algn="ctr"/>
            <a:r>
              <a:rPr lang="en-US"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Resistors in series</a:t>
            </a:r>
            <a:endPar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F0A1E755-8D97-4611-9D50-7240A1978165}"/>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Connecting resistors in series means that all resistors are connected in a straight circuit one after the other</a:t>
            </a:r>
            <a:r>
              <a:rPr lang="lt-LT"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Since they are connected one after the other, the current entering the first resistor of the circuit has no choice but to flow further to the second, then the third, and so on.</a:t>
            </a:r>
          </a:p>
          <a:p>
            <a:pPr algn="just"/>
            <a:r>
              <a:rPr lang="en-US" dirty="0">
                <a:latin typeface="Times New Roman" panose="02020603050405020304" pitchFamily="18" charset="0"/>
                <a:cs typeface="Times New Roman" panose="02020603050405020304" pitchFamily="18" charset="0"/>
              </a:rPr>
              <a:t>This means that the same current flows through the entire resistor circuit</a:t>
            </a:r>
            <a:r>
              <a:rPr lang="lt-LT" dirty="0">
                <a:latin typeface="Times New Roman" panose="02020603050405020304" pitchFamily="18" charset="0"/>
                <a:cs typeface="Times New Roman" panose="02020603050405020304" pitchFamily="18" charset="0"/>
              </a:rPr>
              <a:t>.</a:t>
            </a:r>
          </a:p>
        </p:txBody>
      </p:sp>
      <p:pic>
        <p:nvPicPr>
          <p:cNvPr id="5" name="Paveikslėlis 4">
            <a:extLst>
              <a:ext uri="{FF2B5EF4-FFF2-40B4-BE49-F238E27FC236}">
                <a16:creationId xmlns:a16="http://schemas.microsoft.com/office/drawing/2014/main" id="{6E57D947-55EC-4E19-AE91-EC6654751F15}"/>
              </a:ext>
            </a:extLst>
          </p:cNvPr>
          <p:cNvPicPr>
            <a:picLocks noChangeAspect="1"/>
          </p:cNvPicPr>
          <p:nvPr/>
        </p:nvPicPr>
        <p:blipFill rotWithShape="1">
          <a:blip r:embed="rId3"/>
          <a:srcRect l="13087" t="23925" r="13750" b="48932"/>
          <a:stretch/>
        </p:blipFill>
        <p:spPr>
          <a:xfrm>
            <a:off x="1635967" y="5584468"/>
            <a:ext cx="8920065" cy="1184989"/>
          </a:xfrm>
          <a:prstGeom prst="roundRect">
            <a:avLst/>
          </a:prstGeom>
        </p:spPr>
      </p:pic>
      <p:pic>
        <p:nvPicPr>
          <p:cNvPr id="7" name="Paveikslėlis 6">
            <a:extLst>
              <a:ext uri="{FF2B5EF4-FFF2-40B4-BE49-F238E27FC236}">
                <a16:creationId xmlns:a16="http://schemas.microsoft.com/office/drawing/2014/main" id="{D2CA3B93-17D4-4EDB-8495-EBD21143535E}"/>
              </a:ext>
            </a:extLst>
          </p:cNvPr>
          <p:cNvPicPr>
            <a:picLocks noChangeAspect="1"/>
          </p:cNvPicPr>
          <p:nvPr/>
        </p:nvPicPr>
        <p:blipFill rotWithShape="1">
          <a:blip r:embed="rId4"/>
          <a:srcRect l="4968" t="21614" r="9525" b="22727"/>
          <a:stretch/>
        </p:blipFill>
        <p:spPr>
          <a:xfrm>
            <a:off x="2492050" y="4583938"/>
            <a:ext cx="7207898" cy="933061"/>
          </a:xfrm>
          <a:prstGeom prst="roundRect">
            <a:avLst/>
          </a:prstGeom>
        </p:spPr>
      </p:pic>
    </p:spTree>
    <p:extLst>
      <p:ext uri="{BB962C8B-B14F-4D97-AF65-F5344CB8AC3E}">
        <p14:creationId xmlns:p14="http://schemas.microsoft.com/office/powerpoint/2010/main" val="42208184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898240F-B503-4B65-A121-264301AC2543}"/>
              </a:ext>
            </a:extLst>
          </p:cNvPr>
          <p:cNvSpPr>
            <a:spLocks noGrp="1"/>
          </p:cNvSpPr>
          <p:nvPr>
            <p:ph type="title"/>
          </p:nvPr>
        </p:nvSpPr>
        <p:spPr/>
        <p:txBody>
          <a:bodyPr/>
          <a:lstStyle/>
          <a:p>
            <a:pPr algn="ctr"/>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a voltage divider?</a:t>
            </a:r>
            <a:endParaRPr lang="lt-LT" dirty="0"/>
          </a:p>
        </p:txBody>
      </p:sp>
      <p:sp>
        <p:nvSpPr>
          <p:cNvPr id="3" name="Turinio vietos rezervavimo ženklas 2">
            <a:extLst>
              <a:ext uri="{FF2B5EF4-FFF2-40B4-BE49-F238E27FC236}">
                <a16:creationId xmlns:a16="http://schemas.microsoft.com/office/drawing/2014/main" id="{7854748B-DC4B-4750-A04E-7532C9D56A91}"/>
              </a:ext>
            </a:extLst>
          </p:cNvPr>
          <p:cNvSpPr>
            <a:spLocks noGrp="1"/>
          </p:cNvSpPr>
          <p:nvPr>
            <p:ph idx="1"/>
          </p:nvPr>
        </p:nvSpPr>
        <p:spPr>
          <a:xfrm>
            <a:off x="6344538" y="1825625"/>
            <a:ext cx="5743270" cy="4351338"/>
          </a:xfrm>
        </p:spPr>
        <p:txBody>
          <a:bodyPr/>
          <a:lstStyle/>
          <a:p>
            <a:pPr algn="just"/>
            <a:r>
              <a:rPr lang="en-US" dirty="0">
                <a:latin typeface="Times New Roman" panose="02020603050405020304" pitchFamily="18" charset="0"/>
                <a:cs typeface="Times New Roman" panose="02020603050405020304" pitchFamily="18" charset="0"/>
              </a:rPr>
              <a:t>As we can see from the given example, when another resistor is connected to the voltage divider circuit as a load, the voltage drop decreases</a:t>
            </a:r>
            <a:r>
              <a:rPr lang="lt-LT"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The higher the load resistance we connect, the more the voltage drop will decrease</a:t>
            </a:r>
            <a:r>
              <a:rPr lang="lt-LT" dirty="0">
                <a:latin typeface="Times New Roman" panose="02020603050405020304" pitchFamily="18" charset="0"/>
                <a:cs typeface="Times New Roman" panose="02020603050405020304" pitchFamily="18" charset="0"/>
              </a:rPr>
              <a:t>.</a:t>
            </a:r>
          </a:p>
        </p:txBody>
      </p:sp>
      <p:pic>
        <p:nvPicPr>
          <p:cNvPr id="5" name="Paveikslėlis 4">
            <a:extLst>
              <a:ext uri="{FF2B5EF4-FFF2-40B4-BE49-F238E27FC236}">
                <a16:creationId xmlns:a16="http://schemas.microsoft.com/office/drawing/2014/main" id="{45904C04-88DF-4CB8-BB06-42207619B291}"/>
              </a:ext>
            </a:extLst>
          </p:cNvPr>
          <p:cNvPicPr>
            <a:picLocks noChangeAspect="1"/>
          </p:cNvPicPr>
          <p:nvPr/>
        </p:nvPicPr>
        <p:blipFill rotWithShape="1">
          <a:blip r:embed="rId2"/>
          <a:srcRect l="16256" t="10408" r="1835" b="2585"/>
          <a:stretch/>
        </p:blipFill>
        <p:spPr>
          <a:xfrm>
            <a:off x="147734" y="1749490"/>
            <a:ext cx="6196805" cy="5025816"/>
          </a:xfrm>
          <a:prstGeom prst="roundRect">
            <a:avLst>
              <a:gd name="adj" fmla="val 16354"/>
            </a:avLst>
          </a:prstGeom>
        </p:spPr>
      </p:pic>
    </p:spTree>
    <p:extLst>
      <p:ext uri="{BB962C8B-B14F-4D97-AF65-F5344CB8AC3E}">
        <p14:creationId xmlns:p14="http://schemas.microsoft.com/office/powerpoint/2010/main" val="39796750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D4D2886F-50D1-47BF-81D6-6EBE90C5A47E}"/>
              </a:ext>
            </a:extLst>
          </p:cNvPr>
          <p:cNvSpPr>
            <a:spLocks noGrp="1"/>
          </p:cNvSpPr>
          <p:nvPr>
            <p:ph type="title"/>
          </p:nvPr>
        </p:nvSpPr>
        <p:spPr/>
        <p:txBody>
          <a:bodyPr/>
          <a:lstStyle/>
          <a:p>
            <a:pPr algn="ctr"/>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a voltage divider?</a:t>
            </a:r>
            <a:endParaRPr lang="lt-LT" dirty="0"/>
          </a:p>
        </p:txBody>
      </p:sp>
      <p:sp>
        <p:nvSpPr>
          <p:cNvPr id="3" name="Turinio vietos rezervavimo ženklas 2">
            <a:extLst>
              <a:ext uri="{FF2B5EF4-FFF2-40B4-BE49-F238E27FC236}">
                <a16:creationId xmlns:a16="http://schemas.microsoft.com/office/drawing/2014/main" id="{91F8FDDA-83C9-4AEA-AFE5-8A2D40BE5F7C}"/>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Voltage dividers are used in many places, but the most obvious example is sensors</a:t>
            </a:r>
            <a:r>
              <a:rPr lang="lt-LT"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For example, the simplest light level sensor can be made using a voltage divider circuit in which a photoresistor is connected instead of a load resistor, the resistance of which varies depending on how much light falls on it</a:t>
            </a:r>
            <a:r>
              <a:rPr lang="lt-LT"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901249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FFE168E2-1096-4CB5-A66B-C4DCB478CE7B}"/>
              </a:ext>
            </a:extLst>
          </p:cNvPr>
          <p:cNvSpPr>
            <a:spLocks noGrp="1"/>
          </p:cNvSpPr>
          <p:nvPr>
            <p:ph type="title"/>
          </p:nvPr>
        </p:nvSpPr>
        <p:spPr>
          <a:xfrm>
            <a:off x="838200" y="2766218"/>
            <a:ext cx="10515600" cy="1325563"/>
          </a:xfrm>
        </p:spPr>
        <p:txBody>
          <a:bodyPr>
            <a:noAutofit/>
          </a:bodyPr>
          <a:lstStyle/>
          <a:p>
            <a:pPr algn="ctr"/>
            <a:r>
              <a:rPr lang="en-US" sz="8800" b="1" dirty="0">
                <a:latin typeface="Times New Roman" panose="02020603050405020304" pitchFamily="18" charset="0"/>
                <a:cs typeface="Times New Roman" panose="02020603050405020304" pitchFamily="18" charset="0"/>
              </a:rPr>
              <a:t>G</a:t>
            </a:r>
            <a:r>
              <a:rPr lang="lt-LT" sz="8800" b="1" dirty="0" err="1">
                <a:latin typeface="Times New Roman" panose="02020603050405020304" pitchFamily="18" charset="0"/>
                <a:cs typeface="Times New Roman" panose="02020603050405020304" pitchFamily="18" charset="0"/>
              </a:rPr>
              <a:t>oodbye</a:t>
            </a:r>
            <a:endParaRPr lang="en-US" sz="8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8442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175BE582-B607-466F-8DE3-F55BEAA73BD7}"/>
              </a:ext>
            </a:extLst>
          </p:cNvPr>
          <p:cNvSpPr>
            <a:spLocks noGrp="1"/>
          </p:cNvSpPr>
          <p:nvPr>
            <p:ph type="title"/>
          </p:nvPr>
        </p:nvSpPr>
        <p:spPr/>
        <p:txBody>
          <a:bodyPr/>
          <a:lstStyle/>
          <a:p>
            <a:pPr algn="ctr"/>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Resistors in series</a:t>
            </a:r>
            <a:endParaRPr lang="lt-LT" dirty="0"/>
          </a:p>
        </p:txBody>
      </p:sp>
      <p:sp>
        <p:nvSpPr>
          <p:cNvPr id="3" name="Turinio vietos rezervavimo ženklas 2">
            <a:extLst>
              <a:ext uri="{FF2B5EF4-FFF2-40B4-BE49-F238E27FC236}">
                <a16:creationId xmlns:a16="http://schemas.microsoft.com/office/drawing/2014/main" id="{74980A23-4AE5-4AD7-9AD5-8883817C1EDF}"/>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A series of resistors connected in series can be thought of as a single resistor with a resistance equal to the sum of the resistances of all the resistors in the circuit.</a:t>
            </a:r>
            <a:endParaRPr lang="lt-LT" dirty="0">
              <a:latin typeface="Times New Roman" panose="02020603050405020304" pitchFamily="18" charset="0"/>
              <a:cs typeface="Times New Roman" panose="02020603050405020304" pitchFamily="18" charset="0"/>
            </a:endParaRPr>
          </a:p>
        </p:txBody>
      </p:sp>
      <p:pic>
        <p:nvPicPr>
          <p:cNvPr id="5" name="Paveikslėlis 4">
            <a:extLst>
              <a:ext uri="{FF2B5EF4-FFF2-40B4-BE49-F238E27FC236}">
                <a16:creationId xmlns:a16="http://schemas.microsoft.com/office/drawing/2014/main" id="{71F36667-81FA-4D33-96FA-11A2B101F3A8}"/>
              </a:ext>
            </a:extLst>
          </p:cNvPr>
          <p:cNvPicPr>
            <a:picLocks noChangeAspect="1"/>
          </p:cNvPicPr>
          <p:nvPr/>
        </p:nvPicPr>
        <p:blipFill rotWithShape="1">
          <a:blip r:embed="rId2"/>
          <a:srcRect l="5310" t="15207" r="6897" b="18585"/>
          <a:stretch/>
        </p:blipFill>
        <p:spPr>
          <a:xfrm>
            <a:off x="1020147" y="3139751"/>
            <a:ext cx="10151706" cy="914400"/>
          </a:xfrm>
          <a:prstGeom prst="roundRect">
            <a:avLst/>
          </a:prstGeom>
        </p:spPr>
      </p:pic>
      <p:pic>
        <p:nvPicPr>
          <p:cNvPr id="6" name="Paveikslėlis 5">
            <a:extLst>
              <a:ext uri="{FF2B5EF4-FFF2-40B4-BE49-F238E27FC236}">
                <a16:creationId xmlns:a16="http://schemas.microsoft.com/office/drawing/2014/main" id="{72561F4C-E922-4CC6-B3D9-673B3FFCB098}"/>
              </a:ext>
            </a:extLst>
          </p:cNvPr>
          <p:cNvPicPr>
            <a:picLocks noChangeAspect="1"/>
          </p:cNvPicPr>
          <p:nvPr/>
        </p:nvPicPr>
        <p:blipFill rotWithShape="1">
          <a:blip r:embed="rId3"/>
          <a:srcRect l="13087" t="21786" r="13750" b="45303"/>
          <a:stretch/>
        </p:blipFill>
        <p:spPr>
          <a:xfrm>
            <a:off x="1635967" y="4240763"/>
            <a:ext cx="8920065" cy="1436818"/>
          </a:xfrm>
          <a:prstGeom prst="roundRect">
            <a:avLst/>
          </a:prstGeom>
        </p:spPr>
      </p:pic>
    </p:spTree>
    <p:extLst>
      <p:ext uri="{BB962C8B-B14F-4D97-AF65-F5344CB8AC3E}">
        <p14:creationId xmlns:p14="http://schemas.microsoft.com/office/powerpoint/2010/main" val="3136597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AC22E1DD-3D0E-4C44-B735-9C6D28E7262A}"/>
              </a:ext>
            </a:extLst>
          </p:cNvPr>
          <p:cNvSpPr>
            <a:spLocks noGrp="1"/>
          </p:cNvSpPr>
          <p:nvPr>
            <p:ph type="title"/>
          </p:nvPr>
        </p:nvSpPr>
        <p:spPr/>
        <p:txBody>
          <a:bodyPr/>
          <a:lstStyle/>
          <a:p>
            <a:pPr algn="ctr"/>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Resistors in series</a:t>
            </a:r>
            <a:endParaRPr lang="lt-LT" dirty="0"/>
          </a:p>
        </p:txBody>
      </p:sp>
      <mc:AlternateContent xmlns:mc="http://schemas.openxmlformats.org/markup-compatibility/2006">
        <mc:Choice xmlns:a14="http://schemas.microsoft.com/office/drawing/2010/main" Requires="a14">
          <p:sp>
            <p:nvSpPr>
              <p:cNvPr id="3" name="Turinio vietos rezervavimo ženklas 2">
                <a:extLst>
                  <a:ext uri="{FF2B5EF4-FFF2-40B4-BE49-F238E27FC236}">
                    <a16:creationId xmlns:a16="http://schemas.microsoft.com/office/drawing/2014/main" id="{6524BEB4-D5A4-4063-939E-DF58CB67D98B}"/>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total voltage traveling through such a resistor circuit will be equal to the sum of the voltage crossings on the resistors R1 R2 and R3</a:t>
                </a:r>
                <a:r>
                  <a:rPr lang="lt-LT" dirty="0">
                    <a:latin typeface="Times New Roman" panose="02020603050405020304" pitchFamily="18" charset="0"/>
                    <a:cs typeface="Times New Roman" panose="02020603050405020304" pitchFamily="18" charset="0"/>
                  </a:rPr>
                  <a:t>.</a:t>
                </a:r>
              </a:p>
              <a:p>
                <a:pPr algn="just"/>
                <a14:m>
                  <m:oMath xmlns:m="http://schemas.openxmlformats.org/officeDocument/2006/math">
                    <m:sSub>
                      <m:sSubPr>
                        <m:ctrlPr>
                          <a:rPr lang="lt-LT" i="1" smtClean="0">
                            <a:latin typeface="Cambria Math" panose="02040503050406030204" pitchFamily="18" charset="0"/>
                          </a:rPr>
                        </m:ctrlPr>
                      </m:sSubPr>
                      <m:e>
                        <m:r>
                          <a:rPr lang="lt-LT" b="0" i="1" smtClean="0">
                            <a:latin typeface="Cambria Math" panose="02040503050406030204" pitchFamily="18" charset="0"/>
                          </a:rPr>
                          <m:t>𝑉</m:t>
                        </m:r>
                      </m:e>
                      <m:sub>
                        <m:r>
                          <a:rPr lang="lt-LT" b="0" i="1" smtClean="0">
                            <a:latin typeface="Cambria Math" panose="02040503050406030204" pitchFamily="18" charset="0"/>
                          </a:rPr>
                          <m:t>𝐴𝐵</m:t>
                        </m:r>
                      </m:sub>
                    </m:sSub>
                    <m:r>
                      <a:rPr lang="lt-LT" i="1" smtClean="0">
                        <a:latin typeface="Cambria Math" panose="02040503050406030204" pitchFamily="18" charset="0"/>
                        <a:ea typeface="Cambria Math" panose="02040503050406030204" pitchFamily="18" charset="0"/>
                      </a:rPr>
                      <m:t>=</m:t>
                    </m:r>
                    <m:sSub>
                      <m:sSubPr>
                        <m:ctrlPr>
                          <a:rPr lang="lt-LT" i="1" smtClean="0">
                            <a:latin typeface="Cambria Math" panose="02040503050406030204" pitchFamily="18" charset="0"/>
                            <a:ea typeface="Cambria Math" panose="02040503050406030204" pitchFamily="18" charset="0"/>
                          </a:rPr>
                        </m:ctrlPr>
                      </m:sSubPr>
                      <m:e>
                        <m:r>
                          <a:rPr lang="lt-LT" b="0" i="1" smtClean="0">
                            <a:latin typeface="Cambria Math" panose="02040503050406030204" pitchFamily="18" charset="0"/>
                            <a:ea typeface="Cambria Math" panose="02040503050406030204" pitchFamily="18" charset="0"/>
                          </a:rPr>
                          <m:t>𝑉</m:t>
                        </m:r>
                      </m:e>
                      <m:sub>
                        <m:r>
                          <a:rPr lang="lt-LT" b="0" i="1" smtClean="0">
                            <a:latin typeface="Cambria Math" panose="02040503050406030204" pitchFamily="18" charset="0"/>
                            <a:ea typeface="Cambria Math" panose="02040503050406030204" pitchFamily="18" charset="0"/>
                          </a:rPr>
                          <m:t>𝑅</m:t>
                        </m:r>
                        <m:r>
                          <a:rPr lang="lt-LT" b="0" i="1" smtClean="0">
                            <a:latin typeface="Cambria Math" panose="02040503050406030204" pitchFamily="18" charset="0"/>
                            <a:ea typeface="Cambria Math" panose="02040503050406030204" pitchFamily="18" charset="0"/>
                          </a:rPr>
                          <m:t>1</m:t>
                        </m:r>
                      </m:sub>
                    </m:sSub>
                    <m:r>
                      <a:rPr lang="lt-LT" b="0" i="1" smtClean="0">
                        <a:latin typeface="Cambria Math" panose="02040503050406030204" pitchFamily="18" charset="0"/>
                        <a:ea typeface="Cambria Math" panose="02040503050406030204" pitchFamily="18" charset="0"/>
                      </a:rPr>
                      <m:t>+ </m:t>
                    </m:r>
                    <m:sSub>
                      <m:sSubPr>
                        <m:ctrlPr>
                          <a:rPr lang="lt-LT" b="0" i="1" smtClean="0">
                            <a:latin typeface="Cambria Math" panose="02040503050406030204" pitchFamily="18" charset="0"/>
                            <a:ea typeface="Cambria Math" panose="02040503050406030204" pitchFamily="18" charset="0"/>
                          </a:rPr>
                        </m:ctrlPr>
                      </m:sSubPr>
                      <m:e>
                        <m:r>
                          <a:rPr lang="lt-LT" b="0" i="1" smtClean="0">
                            <a:latin typeface="Cambria Math" panose="02040503050406030204" pitchFamily="18" charset="0"/>
                            <a:ea typeface="Cambria Math" panose="02040503050406030204" pitchFamily="18" charset="0"/>
                          </a:rPr>
                          <m:t>𝑉</m:t>
                        </m:r>
                      </m:e>
                      <m:sub>
                        <m:r>
                          <a:rPr lang="lt-LT" b="0" i="1" smtClean="0">
                            <a:latin typeface="Cambria Math" panose="02040503050406030204" pitchFamily="18" charset="0"/>
                            <a:ea typeface="Cambria Math" panose="02040503050406030204" pitchFamily="18" charset="0"/>
                          </a:rPr>
                          <m:t>𝑅</m:t>
                        </m:r>
                        <m:r>
                          <a:rPr lang="lt-LT" b="0" i="1" smtClean="0">
                            <a:latin typeface="Cambria Math" panose="02040503050406030204" pitchFamily="18" charset="0"/>
                            <a:ea typeface="Cambria Math" panose="02040503050406030204" pitchFamily="18" charset="0"/>
                          </a:rPr>
                          <m:t>2</m:t>
                        </m:r>
                      </m:sub>
                    </m:sSub>
                    <m:r>
                      <a:rPr lang="lt-LT" b="0" i="1" smtClean="0">
                        <a:latin typeface="Cambria Math" panose="02040503050406030204" pitchFamily="18" charset="0"/>
                        <a:ea typeface="Cambria Math" panose="02040503050406030204" pitchFamily="18" charset="0"/>
                      </a:rPr>
                      <m:t>+ </m:t>
                    </m:r>
                    <m:sSub>
                      <m:sSubPr>
                        <m:ctrlPr>
                          <a:rPr lang="lt-LT" b="0" i="1" smtClean="0">
                            <a:latin typeface="Cambria Math" panose="02040503050406030204" pitchFamily="18" charset="0"/>
                            <a:ea typeface="Cambria Math" panose="02040503050406030204" pitchFamily="18" charset="0"/>
                          </a:rPr>
                        </m:ctrlPr>
                      </m:sSubPr>
                      <m:e>
                        <m:r>
                          <a:rPr lang="lt-LT" b="0" i="1" smtClean="0">
                            <a:latin typeface="Cambria Math" panose="02040503050406030204" pitchFamily="18" charset="0"/>
                            <a:ea typeface="Cambria Math" panose="02040503050406030204" pitchFamily="18" charset="0"/>
                          </a:rPr>
                          <m:t>𝑉</m:t>
                        </m:r>
                      </m:e>
                      <m:sub>
                        <m:r>
                          <a:rPr lang="lt-LT" b="0" i="1" smtClean="0">
                            <a:latin typeface="Cambria Math" panose="02040503050406030204" pitchFamily="18" charset="0"/>
                            <a:ea typeface="Cambria Math" panose="02040503050406030204" pitchFamily="18" charset="0"/>
                          </a:rPr>
                          <m:t>𝑅</m:t>
                        </m:r>
                        <m:r>
                          <a:rPr lang="lt-LT" b="0" i="1" smtClean="0">
                            <a:latin typeface="Cambria Math" panose="02040503050406030204" pitchFamily="18" charset="0"/>
                            <a:ea typeface="Cambria Math" panose="02040503050406030204" pitchFamily="18" charset="0"/>
                          </a:rPr>
                          <m:t>3</m:t>
                        </m:r>
                      </m:sub>
                    </m:sSub>
                    <m:r>
                      <a:rPr lang="lt-LT" b="0" i="1" smtClean="0">
                        <a:latin typeface="Cambria Math" panose="02040503050406030204" pitchFamily="18" charset="0"/>
                        <a:ea typeface="Cambria Math" panose="02040503050406030204" pitchFamily="18" charset="0"/>
                      </a:rPr>
                      <m:t> =</m:t>
                    </m:r>
                    <m:sSub>
                      <m:sSubPr>
                        <m:ctrlPr>
                          <a:rPr lang="lt-LT" b="0" i="1" smtClean="0">
                            <a:latin typeface="Cambria Math" panose="02040503050406030204" pitchFamily="18" charset="0"/>
                            <a:ea typeface="Cambria Math" panose="02040503050406030204" pitchFamily="18" charset="0"/>
                          </a:rPr>
                        </m:ctrlPr>
                      </m:sSubPr>
                      <m:e>
                        <m:r>
                          <a:rPr lang="lt-LT" b="0" i="1" smtClean="0">
                            <a:latin typeface="Cambria Math" panose="02040503050406030204" pitchFamily="18" charset="0"/>
                            <a:ea typeface="Cambria Math" panose="02040503050406030204" pitchFamily="18" charset="0"/>
                          </a:rPr>
                          <m:t>9</m:t>
                        </m:r>
                      </m:e>
                      <m:sub>
                        <m:r>
                          <a:rPr lang="lt-LT" b="0" i="1" smtClean="0">
                            <a:latin typeface="Cambria Math" panose="02040503050406030204" pitchFamily="18" charset="0"/>
                            <a:ea typeface="Cambria Math" panose="02040503050406030204" pitchFamily="18" charset="0"/>
                          </a:rPr>
                          <m:t>𝑉</m:t>
                        </m:r>
                      </m:sub>
                    </m:sSub>
                  </m:oMath>
                </a14:m>
                <a:endParaRPr lang="lt-LT"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voltage drop across the resistors can be calculated using the law of ohm</a:t>
                </a:r>
                <a:r>
                  <a:rPr lang="lt-LT"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Voltage drop across </a:t>
                </a:r>
                <a14:m>
                  <m:oMath xmlns:m="http://schemas.openxmlformats.org/officeDocument/2006/math">
                    <m:sSub>
                      <m:sSubPr>
                        <m:ctrlPr>
                          <a:rPr lang="lt-LT" i="1" smtClean="0">
                            <a:latin typeface="Cambria Math" panose="02040503050406030204" pitchFamily="18" charset="0"/>
                          </a:rPr>
                        </m:ctrlPr>
                      </m:sSubPr>
                      <m:e>
                        <m:r>
                          <a:rPr lang="lt-LT" b="0" i="1" smtClean="0">
                            <a:latin typeface="Cambria Math" panose="02040503050406030204" pitchFamily="18" charset="0"/>
                          </a:rPr>
                          <m:t>𝑅</m:t>
                        </m:r>
                      </m:e>
                      <m:sub>
                        <m:r>
                          <a:rPr lang="lt-LT" b="0" i="1" smtClean="0">
                            <a:latin typeface="Cambria Math" panose="02040503050406030204" pitchFamily="18" charset="0"/>
                          </a:rPr>
                          <m:t>1</m:t>
                        </m:r>
                      </m:sub>
                    </m:sSub>
                    <m:r>
                      <a:rPr lang="lt-LT" b="0" i="1" smtClean="0">
                        <a:latin typeface="Cambria Math" panose="02040503050406030204" pitchFamily="18" charset="0"/>
                      </a:rPr>
                      <m:t>,</m:t>
                    </m:r>
                    <m:r>
                      <a:rPr lang="lt-LT" b="0" i="1" smtClean="0">
                        <a:latin typeface="Cambria Math" panose="02040503050406030204" pitchFamily="18" charset="0"/>
                      </a:rPr>
                      <m:t>𝑈</m:t>
                    </m:r>
                    <m:r>
                      <a:rPr lang="lt-LT" i="1" smtClean="0">
                        <a:latin typeface="Cambria Math" panose="02040503050406030204" pitchFamily="18" charset="0"/>
                        <a:ea typeface="Cambria Math" panose="02040503050406030204" pitchFamily="18" charset="0"/>
                      </a:rPr>
                      <m:t>=</m:t>
                    </m:r>
                    <m:r>
                      <a:rPr lang="lt-LT" b="0" i="1" smtClean="0">
                        <a:latin typeface="Cambria Math" panose="02040503050406030204" pitchFamily="18" charset="0"/>
                        <a:ea typeface="Cambria Math" panose="02040503050406030204" pitchFamily="18" charset="0"/>
                      </a:rPr>
                      <m:t>𝐼</m:t>
                    </m:r>
                    <m:r>
                      <a:rPr lang="lt-LT" b="0" i="1" smtClean="0">
                        <a:latin typeface="Cambria Math" panose="02040503050406030204" pitchFamily="18" charset="0"/>
                        <a:ea typeface="Cambria Math" panose="02040503050406030204" pitchFamily="18" charset="0"/>
                      </a:rPr>
                      <m:t>×</m:t>
                    </m:r>
                    <m:sSub>
                      <m:sSubPr>
                        <m:ctrlPr>
                          <a:rPr lang="lt-LT" b="0" i="1" smtClean="0">
                            <a:latin typeface="Cambria Math" panose="02040503050406030204" pitchFamily="18" charset="0"/>
                            <a:ea typeface="Cambria Math" panose="02040503050406030204" pitchFamily="18" charset="0"/>
                          </a:rPr>
                        </m:ctrlPr>
                      </m:sSubPr>
                      <m:e>
                        <m:r>
                          <a:rPr lang="lt-LT" b="0" i="1" smtClean="0">
                            <a:latin typeface="Cambria Math" panose="02040503050406030204" pitchFamily="18" charset="0"/>
                            <a:ea typeface="Cambria Math" panose="02040503050406030204" pitchFamily="18" charset="0"/>
                          </a:rPr>
                          <m:t>𝑅</m:t>
                        </m:r>
                      </m:e>
                      <m:sub>
                        <m:r>
                          <a:rPr lang="lt-LT" b="0" i="1" smtClean="0">
                            <a:latin typeface="Cambria Math" panose="02040503050406030204" pitchFamily="18" charset="0"/>
                            <a:ea typeface="Cambria Math" panose="02040503050406030204" pitchFamily="18" charset="0"/>
                          </a:rPr>
                          <m:t>1</m:t>
                        </m:r>
                      </m:sub>
                    </m:sSub>
                    <m:r>
                      <a:rPr lang="lt-LT" b="0" i="1" smtClean="0">
                        <a:latin typeface="Cambria Math" panose="02040503050406030204" pitchFamily="18" charset="0"/>
                        <a:ea typeface="Cambria Math" panose="02040503050406030204" pitchFamily="18" charset="0"/>
                      </a:rPr>
                      <m:t> =0,001</m:t>
                    </m:r>
                    <m:d>
                      <m:dPr>
                        <m:begChr m:val="["/>
                        <m:endChr m:val="]"/>
                        <m:ctrlPr>
                          <a:rPr lang="lt-LT" b="0" i="1" smtClean="0">
                            <a:latin typeface="Cambria Math" panose="02040503050406030204" pitchFamily="18" charset="0"/>
                            <a:ea typeface="Cambria Math" panose="02040503050406030204" pitchFamily="18" charset="0"/>
                          </a:rPr>
                        </m:ctrlPr>
                      </m:dPr>
                      <m:e>
                        <m:r>
                          <a:rPr lang="lt-LT" b="0" i="1" smtClean="0">
                            <a:latin typeface="Cambria Math" panose="02040503050406030204" pitchFamily="18" charset="0"/>
                            <a:ea typeface="Cambria Math" panose="02040503050406030204" pitchFamily="18" charset="0"/>
                          </a:rPr>
                          <m:t>𝐴</m:t>
                        </m:r>
                      </m:e>
                    </m:d>
                    <m:r>
                      <a:rPr lang="lt-LT" b="0" i="1" smtClean="0">
                        <a:latin typeface="Cambria Math" panose="02040503050406030204" pitchFamily="18" charset="0"/>
                        <a:ea typeface="Cambria Math" panose="02040503050406030204" pitchFamily="18" charset="0"/>
                      </a:rPr>
                      <m:t>×1000</m:t>
                    </m:r>
                    <m:d>
                      <m:dPr>
                        <m:begChr m:val="["/>
                        <m:endChr m:val="]"/>
                        <m:ctrlPr>
                          <a:rPr lang="lt-LT" b="0" i="1" smtClean="0">
                            <a:latin typeface="Cambria Math" panose="02040503050406030204" pitchFamily="18" charset="0"/>
                            <a:ea typeface="Cambria Math" panose="02040503050406030204" pitchFamily="18" charset="0"/>
                          </a:rPr>
                        </m:ctrlPr>
                      </m:dPr>
                      <m:e>
                        <m:r>
                          <m:rPr>
                            <m:sty m:val="p"/>
                          </m:rPr>
                          <a:rPr lang="el-GR" b="0" i="1" smtClean="0">
                            <a:latin typeface="Cambria Math" panose="02040503050406030204" pitchFamily="18" charset="0"/>
                            <a:ea typeface="Cambria Math" panose="02040503050406030204" pitchFamily="18" charset="0"/>
                          </a:rPr>
                          <m:t>Ω</m:t>
                        </m:r>
                      </m:e>
                    </m:d>
                    <m:r>
                      <a:rPr lang="lt-LT" b="0" i="1" smtClean="0">
                        <a:latin typeface="Cambria Math" panose="02040503050406030204" pitchFamily="18" charset="0"/>
                        <a:ea typeface="Cambria Math" panose="02040503050406030204" pitchFamily="18" charset="0"/>
                      </a:rPr>
                      <m:t>=1</m:t>
                    </m:r>
                    <m:r>
                      <a:rPr lang="lt-LT" b="0" i="1" smtClean="0">
                        <a:latin typeface="Cambria Math" panose="02040503050406030204" pitchFamily="18" charset="0"/>
                        <a:ea typeface="Cambria Math" panose="02040503050406030204" pitchFamily="18" charset="0"/>
                      </a:rPr>
                      <m:t>𝑉</m:t>
                    </m:r>
                    <m:r>
                      <a:rPr lang="lt-LT" b="0" i="1" smtClean="0">
                        <a:latin typeface="Cambria Math" panose="02040503050406030204" pitchFamily="18" charset="0"/>
                        <a:ea typeface="Cambria Math" panose="02040503050406030204" pitchFamily="18" charset="0"/>
                      </a:rPr>
                      <m:t> </m:t>
                    </m:r>
                  </m:oMath>
                </a14:m>
                <a:endParaRPr lang="lt-LT"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Voltage drop across</a:t>
                </a:r>
                <a:r>
                  <a:rPr lang="lt-LT"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lt-LT" i="1" smtClean="0">
                            <a:latin typeface="Cambria Math" panose="02040503050406030204" pitchFamily="18" charset="0"/>
                          </a:rPr>
                        </m:ctrlPr>
                      </m:sSubPr>
                      <m:e>
                        <m:r>
                          <a:rPr lang="lt-LT" b="0" i="1" smtClean="0">
                            <a:latin typeface="Cambria Math" panose="02040503050406030204" pitchFamily="18" charset="0"/>
                          </a:rPr>
                          <m:t>𝑅</m:t>
                        </m:r>
                      </m:e>
                      <m:sub>
                        <m:r>
                          <a:rPr lang="lt-LT" b="0" i="1" smtClean="0">
                            <a:latin typeface="Cambria Math" panose="02040503050406030204" pitchFamily="18" charset="0"/>
                          </a:rPr>
                          <m:t>2</m:t>
                        </m:r>
                      </m:sub>
                    </m:sSub>
                    <m:r>
                      <a:rPr lang="lt-LT" b="0" i="1" smtClean="0">
                        <a:latin typeface="Cambria Math" panose="02040503050406030204" pitchFamily="18" charset="0"/>
                      </a:rPr>
                      <m:t>,</m:t>
                    </m:r>
                    <m:r>
                      <a:rPr lang="lt-LT" b="0" i="1" smtClean="0">
                        <a:latin typeface="Cambria Math" panose="02040503050406030204" pitchFamily="18" charset="0"/>
                      </a:rPr>
                      <m:t>𝑈</m:t>
                    </m:r>
                    <m:r>
                      <a:rPr lang="lt-LT" i="1" smtClean="0">
                        <a:latin typeface="Cambria Math" panose="02040503050406030204" pitchFamily="18" charset="0"/>
                        <a:ea typeface="Cambria Math" panose="02040503050406030204" pitchFamily="18" charset="0"/>
                      </a:rPr>
                      <m:t>=</m:t>
                    </m:r>
                    <m:r>
                      <a:rPr lang="lt-LT" b="0" i="1" smtClean="0">
                        <a:latin typeface="Cambria Math" panose="02040503050406030204" pitchFamily="18" charset="0"/>
                        <a:ea typeface="Cambria Math" panose="02040503050406030204" pitchFamily="18" charset="0"/>
                      </a:rPr>
                      <m:t>𝐼</m:t>
                    </m:r>
                    <m:r>
                      <a:rPr lang="lt-LT" b="0" i="1" smtClean="0">
                        <a:latin typeface="Cambria Math" panose="02040503050406030204" pitchFamily="18" charset="0"/>
                        <a:ea typeface="Cambria Math" panose="02040503050406030204" pitchFamily="18" charset="0"/>
                      </a:rPr>
                      <m:t>×</m:t>
                    </m:r>
                    <m:sSub>
                      <m:sSubPr>
                        <m:ctrlPr>
                          <a:rPr lang="lt-LT" b="0" i="1" smtClean="0">
                            <a:latin typeface="Cambria Math" panose="02040503050406030204" pitchFamily="18" charset="0"/>
                            <a:ea typeface="Cambria Math" panose="02040503050406030204" pitchFamily="18" charset="0"/>
                          </a:rPr>
                        </m:ctrlPr>
                      </m:sSubPr>
                      <m:e>
                        <m:r>
                          <a:rPr lang="lt-LT" b="0" i="1" smtClean="0">
                            <a:latin typeface="Cambria Math" panose="02040503050406030204" pitchFamily="18" charset="0"/>
                            <a:ea typeface="Cambria Math" panose="02040503050406030204" pitchFamily="18" charset="0"/>
                          </a:rPr>
                          <m:t>𝑅</m:t>
                        </m:r>
                      </m:e>
                      <m:sub>
                        <m:r>
                          <a:rPr lang="lt-LT" b="0" i="1" smtClean="0">
                            <a:latin typeface="Cambria Math" panose="02040503050406030204" pitchFamily="18" charset="0"/>
                            <a:ea typeface="Cambria Math" panose="02040503050406030204" pitchFamily="18" charset="0"/>
                          </a:rPr>
                          <m:t>2</m:t>
                        </m:r>
                      </m:sub>
                    </m:sSub>
                    <m:r>
                      <a:rPr lang="lt-LT" b="0" i="1" smtClean="0">
                        <a:latin typeface="Cambria Math" panose="02040503050406030204" pitchFamily="18" charset="0"/>
                        <a:ea typeface="Cambria Math" panose="02040503050406030204" pitchFamily="18" charset="0"/>
                      </a:rPr>
                      <m:t> =0,001</m:t>
                    </m:r>
                    <m:d>
                      <m:dPr>
                        <m:begChr m:val="["/>
                        <m:endChr m:val="]"/>
                        <m:ctrlPr>
                          <a:rPr lang="lt-LT" b="0" i="1" smtClean="0">
                            <a:latin typeface="Cambria Math" panose="02040503050406030204" pitchFamily="18" charset="0"/>
                            <a:ea typeface="Cambria Math" panose="02040503050406030204" pitchFamily="18" charset="0"/>
                          </a:rPr>
                        </m:ctrlPr>
                      </m:dPr>
                      <m:e>
                        <m:r>
                          <a:rPr lang="lt-LT" b="0" i="1" smtClean="0">
                            <a:latin typeface="Cambria Math" panose="02040503050406030204" pitchFamily="18" charset="0"/>
                            <a:ea typeface="Cambria Math" panose="02040503050406030204" pitchFamily="18" charset="0"/>
                          </a:rPr>
                          <m:t>𝐴</m:t>
                        </m:r>
                      </m:e>
                    </m:d>
                    <m:r>
                      <a:rPr lang="lt-LT" b="0" i="1" smtClean="0">
                        <a:latin typeface="Cambria Math" panose="02040503050406030204" pitchFamily="18" charset="0"/>
                        <a:ea typeface="Cambria Math" panose="02040503050406030204" pitchFamily="18" charset="0"/>
                      </a:rPr>
                      <m:t>×2000</m:t>
                    </m:r>
                    <m:d>
                      <m:dPr>
                        <m:begChr m:val="["/>
                        <m:endChr m:val="]"/>
                        <m:ctrlPr>
                          <a:rPr lang="lt-LT" b="0" i="1" smtClean="0">
                            <a:latin typeface="Cambria Math" panose="02040503050406030204" pitchFamily="18" charset="0"/>
                            <a:ea typeface="Cambria Math" panose="02040503050406030204" pitchFamily="18" charset="0"/>
                          </a:rPr>
                        </m:ctrlPr>
                      </m:dPr>
                      <m:e>
                        <m:r>
                          <m:rPr>
                            <m:sty m:val="p"/>
                          </m:rPr>
                          <a:rPr lang="el-GR" b="0" i="1" smtClean="0">
                            <a:latin typeface="Cambria Math" panose="02040503050406030204" pitchFamily="18" charset="0"/>
                            <a:ea typeface="Cambria Math" panose="02040503050406030204" pitchFamily="18" charset="0"/>
                          </a:rPr>
                          <m:t>Ω</m:t>
                        </m:r>
                      </m:e>
                    </m:d>
                    <m:r>
                      <a:rPr lang="lt-LT" b="0" i="1" smtClean="0">
                        <a:latin typeface="Cambria Math" panose="02040503050406030204" pitchFamily="18" charset="0"/>
                        <a:ea typeface="Cambria Math" panose="02040503050406030204" pitchFamily="18" charset="0"/>
                      </a:rPr>
                      <m:t>=2</m:t>
                    </m:r>
                    <m:r>
                      <a:rPr lang="lt-LT" b="0" i="1" smtClean="0">
                        <a:latin typeface="Cambria Math" panose="02040503050406030204" pitchFamily="18" charset="0"/>
                        <a:ea typeface="Cambria Math" panose="02040503050406030204" pitchFamily="18" charset="0"/>
                      </a:rPr>
                      <m:t>𝑉</m:t>
                    </m:r>
                    <m:r>
                      <a:rPr lang="lt-LT" b="0" i="1" smtClean="0">
                        <a:latin typeface="Cambria Math" panose="02040503050406030204" pitchFamily="18" charset="0"/>
                        <a:ea typeface="Cambria Math" panose="02040503050406030204" pitchFamily="18" charset="0"/>
                      </a:rPr>
                      <m:t> </m:t>
                    </m:r>
                  </m:oMath>
                </a14:m>
                <a:endParaRPr lang="lt-LT"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Voltage drop across</a:t>
                </a:r>
                <a:r>
                  <a:rPr lang="lt-LT"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lt-LT" i="1" smtClean="0">
                            <a:latin typeface="Cambria Math" panose="02040503050406030204" pitchFamily="18" charset="0"/>
                          </a:rPr>
                        </m:ctrlPr>
                      </m:sSubPr>
                      <m:e>
                        <m:r>
                          <a:rPr lang="lt-LT" b="0" i="1" smtClean="0">
                            <a:latin typeface="Cambria Math" panose="02040503050406030204" pitchFamily="18" charset="0"/>
                          </a:rPr>
                          <m:t>𝑅</m:t>
                        </m:r>
                      </m:e>
                      <m:sub>
                        <m:r>
                          <a:rPr lang="lt-LT" b="0" i="1" smtClean="0">
                            <a:latin typeface="Cambria Math" panose="02040503050406030204" pitchFamily="18" charset="0"/>
                          </a:rPr>
                          <m:t>3</m:t>
                        </m:r>
                      </m:sub>
                    </m:sSub>
                    <m:r>
                      <a:rPr lang="lt-LT" b="0" i="1" smtClean="0">
                        <a:latin typeface="Cambria Math" panose="02040503050406030204" pitchFamily="18" charset="0"/>
                      </a:rPr>
                      <m:t>, </m:t>
                    </m:r>
                    <m:r>
                      <a:rPr lang="lt-LT" b="0" i="1" smtClean="0">
                        <a:latin typeface="Cambria Math" panose="02040503050406030204" pitchFamily="18" charset="0"/>
                      </a:rPr>
                      <m:t>𝑈</m:t>
                    </m:r>
                    <m:r>
                      <a:rPr lang="lt-LT" i="1" smtClean="0">
                        <a:latin typeface="Cambria Math" panose="02040503050406030204" pitchFamily="18" charset="0"/>
                        <a:ea typeface="Cambria Math" panose="02040503050406030204" pitchFamily="18" charset="0"/>
                      </a:rPr>
                      <m:t>=</m:t>
                    </m:r>
                    <m:r>
                      <a:rPr lang="lt-LT" b="0" i="1" smtClean="0">
                        <a:latin typeface="Cambria Math" panose="02040503050406030204" pitchFamily="18" charset="0"/>
                        <a:ea typeface="Cambria Math" panose="02040503050406030204" pitchFamily="18" charset="0"/>
                      </a:rPr>
                      <m:t>𝐼</m:t>
                    </m:r>
                    <m:r>
                      <a:rPr lang="lt-LT" b="0" i="1" smtClean="0">
                        <a:latin typeface="Cambria Math" panose="02040503050406030204" pitchFamily="18" charset="0"/>
                        <a:ea typeface="Cambria Math" panose="02040503050406030204" pitchFamily="18" charset="0"/>
                      </a:rPr>
                      <m:t>×</m:t>
                    </m:r>
                    <m:sSub>
                      <m:sSubPr>
                        <m:ctrlPr>
                          <a:rPr lang="lt-LT" b="0" i="1" smtClean="0">
                            <a:latin typeface="Cambria Math" panose="02040503050406030204" pitchFamily="18" charset="0"/>
                            <a:ea typeface="Cambria Math" panose="02040503050406030204" pitchFamily="18" charset="0"/>
                          </a:rPr>
                        </m:ctrlPr>
                      </m:sSubPr>
                      <m:e>
                        <m:r>
                          <a:rPr lang="lt-LT" b="0" i="1" smtClean="0">
                            <a:latin typeface="Cambria Math" panose="02040503050406030204" pitchFamily="18" charset="0"/>
                            <a:ea typeface="Cambria Math" panose="02040503050406030204" pitchFamily="18" charset="0"/>
                          </a:rPr>
                          <m:t>𝑅</m:t>
                        </m:r>
                      </m:e>
                      <m:sub>
                        <m:r>
                          <a:rPr lang="lt-LT" b="0" i="1" smtClean="0">
                            <a:latin typeface="Cambria Math" panose="02040503050406030204" pitchFamily="18" charset="0"/>
                            <a:ea typeface="Cambria Math" panose="02040503050406030204" pitchFamily="18" charset="0"/>
                          </a:rPr>
                          <m:t>3</m:t>
                        </m:r>
                      </m:sub>
                    </m:sSub>
                    <m:r>
                      <a:rPr lang="lt-LT" b="0" i="1" smtClean="0">
                        <a:latin typeface="Cambria Math" panose="02040503050406030204" pitchFamily="18" charset="0"/>
                        <a:ea typeface="Cambria Math" panose="02040503050406030204" pitchFamily="18" charset="0"/>
                      </a:rPr>
                      <m:t> =0,001</m:t>
                    </m:r>
                    <m:d>
                      <m:dPr>
                        <m:begChr m:val="["/>
                        <m:endChr m:val="]"/>
                        <m:ctrlPr>
                          <a:rPr lang="lt-LT" b="0" i="1" smtClean="0">
                            <a:latin typeface="Cambria Math" panose="02040503050406030204" pitchFamily="18" charset="0"/>
                            <a:ea typeface="Cambria Math" panose="02040503050406030204" pitchFamily="18" charset="0"/>
                          </a:rPr>
                        </m:ctrlPr>
                      </m:dPr>
                      <m:e>
                        <m:r>
                          <a:rPr lang="lt-LT" b="0" i="1" smtClean="0">
                            <a:latin typeface="Cambria Math" panose="02040503050406030204" pitchFamily="18" charset="0"/>
                            <a:ea typeface="Cambria Math" panose="02040503050406030204" pitchFamily="18" charset="0"/>
                          </a:rPr>
                          <m:t>𝐴</m:t>
                        </m:r>
                      </m:e>
                    </m:d>
                    <m:r>
                      <a:rPr lang="lt-LT" b="0" i="1" smtClean="0">
                        <a:latin typeface="Cambria Math" panose="02040503050406030204" pitchFamily="18" charset="0"/>
                        <a:ea typeface="Cambria Math" panose="02040503050406030204" pitchFamily="18" charset="0"/>
                      </a:rPr>
                      <m:t>×6000</m:t>
                    </m:r>
                    <m:d>
                      <m:dPr>
                        <m:begChr m:val="["/>
                        <m:endChr m:val="]"/>
                        <m:ctrlPr>
                          <a:rPr lang="lt-LT" b="0" i="1" smtClean="0">
                            <a:latin typeface="Cambria Math" panose="02040503050406030204" pitchFamily="18" charset="0"/>
                            <a:ea typeface="Cambria Math" panose="02040503050406030204" pitchFamily="18" charset="0"/>
                          </a:rPr>
                        </m:ctrlPr>
                      </m:dPr>
                      <m:e>
                        <m:r>
                          <m:rPr>
                            <m:sty m:val="p"/>
                          </m:rPr>
                          <a:rPr lang="el-GR" b="0" i="1" smtClean="0">
                            <a:latin typeface="Cambria Math" panose="02040503050406030204" pitchFamily="18" charset="0"/>
                            <a:ea typeface="Cambria Math" panose="02040503050406030204" pitchFamily="18" charset="0"/>
                          </a:rPr>
                          <m:t>Ω</m:t>
                        </m:r>
                      </m:e>
                    </m:d>
                    <m:r>
                      <a:rPr lang="lt-LT" b="0" i="1" smtClean="0">
                        <a:latin typeface="Cambria Math" panose="02040503050406030204" pitchFamily="18" charset="0"/>
                        <a:ea typeface="Cambria Math" panose="02040503050406030204" pitchFamily="18" charset="0"/>
                      </a:rPr>
                      <m:t>=6</m:t>
                    </m:r>
                    <m:r>
                      <a:rPr lang="lt-LT" b="0" i="1" smtClean="0">
                        <a:latin typeface="Cambria Math" panose="02040503050406030204" pitchFamily="18" charset="0"/>
                        <a:ea typeface="Cambria Math" panose="02040503050406030204" pitchFamily="18" charset="0"/>
                      </a:rPr>
                      <m:t>𝑉</m:t>
                    </m:r>
                    <m:r>
                      <a:rPr lang="lt-LT" b="0" i="1" smtClean="0">
                        <a:latin typeface="Cambria Math" panose="02040503050406030204" pitchFamily="18" charset="0"/>
                        <a:ea typeface="Cambria Math" panose="02040503050406030204" pitchFamily="18" charset="0"/>
                      </a:rPr>
                      <m:t> </m:t>
                    </m:r>
                  </m:oMath>
                </a14:m>
                <a:endParaRPr lang="lt-LT" dirty="0">
                  <a:latin typeface="Times New Roman" panose="02020603050405020304" pitchFamily="18" charset="0"/>
                  <a:cs typeface="Times New Roman" panose="02020603050405020304" pitchFamily="18" charset="0"/>
                </a:endParaRPr>
              </a:p>
              <a:p>
                <a:pPr algn="just"/>
                <a:endParaRPr lang="lt-LT" dirty="0">
                  <a:latin typeface="Times New Roman" panose="02020603050405020304" pitchFamily="18" charset="0"/>
                  <a:cs typeface="Times New Roman" panose="02020603050405020304" pitchFamily="18" charset="0"/>
                </a:endParaRPr>
              </a:p>
              <a:p>
                <a:pPr algn="just"/>
                <a:endParaRPr lang="lt-LT" dirty="0">
                  <a:latin typeface="Times New Roman" panose="02020603050405020304" pitchFamily="18" charset="0"/>
                  <a:cs typeface="Times New Roman" panose="02020603050405020304" pitchFamily="18" charset="0"/>
                </a:endParaRPr>
              </a:p>
            </p:txBody>
          </p:sp>
        </mc:Choice>
        <mc:Fallback>
          <p:sp>
            <p:nvSpPr>
              <p:cNvPr id="3" name="Turinio vietos rezervavimo ženklas 2">
                <a:extLst>
                  <a:ext uri="{FF2B5EF4-FFF2-40B4-BE49-F238E27FC236}">
                    <a16:creationId xmlns:a16="http://schemas.microsoft.com/office/drawing/2014/main" id="{6524BEB4-D5A4-4063-939E-DF58CB67D98B}"/>
                  </a:ext>
                </a:extLst>
              </p:cNvPr>
              <p:cNvSpPr>
                <a:spLocks noGrp="1" noRot="1" noChangeAspect="1" noMove="1" noResize="1" noEditPoints="1" noAdjustHandles="1" noChangeArrowheads="1" noChangeShapeType="1" noTextEdit="1"/>
              </p:cNvSpPr>
              <p:nvPr>
                <p:ph idx="1"/>
              </p:nvPr>
            </p:nvSpPr>
            <p:spPr>
              <a:blipFill>
                <a:blip r:embed="rId2"/>
                <a:stretch>
                  <a:fillRect l="-1043" t="-2381" r="-1159"/>
                </a:stretch>
              </a:blipFill>
            </p:spPr>
            <p:txBody>
              <a:bodyPr/>
              <a:lstStyle/>
              <a:p>
                <a:r>
                  <a:rPr lang="lt-LT">
                    <a:noFill/>
                  </a:rPr>
                  <a:t> </a:t>
                </a:r>
              </a:p>
            </p:txBody>
          </p:sp>
        </mc:Fallback>
      </mc:AlternateContent>
    </p:spTree>
    <p:extLst>
      <p:ext uri="{BB962C8B-B14F-4D97-AF65-F5344CB8AC3E}">
        <p14:creationId xmlns:p14="http://schemas.microsoft.com/office/powerpoint/2010/main" val="88415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A0DBD2D6-468F-4CA8-95D3-1DECCC2BA42A}"/>
              </a:ext>
            </a:extLst>
          </p:cNvPr>
          <p:cNvSpPr>
            <a:spLocks noGrp="1"/>
          </p:cNvSpPr>
          <p:nvPr>
            <p:ph type="title"/>
          </p:nvPr>
        </p:nvSpPr>
        <p:spPr/>
        <p:txBody>
          <a:bodyPr/>
          <a:lstStyle/>
          <a:p>
            <a:pPr algn="ctr"/>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Resistors in series</a:t>
            </a:r>
            <a:endParaRPr lang="lt-LT" dirty="0"/>
          </a:p>
        </p:txBody>
      </p:sp>
      <mc:AlternateContent xmlns:mc="http://schemas.openxmlformats.org/markup-compatibility/2006">
        <mc:Choice xmlns:a14="http://schemas.microsoft.com/office/drawing/2010/main" Requires="a14">
          <p:sp>
            <p:nvSpPr>
              <p:cNvPr id="3" name="Turinio vietos rezervavimo ženklas 2">
                <a:extLst>
                  <a:ext uri="{FF2B5EF4-FFF2-40B4-BE49-F238E27FC236}">
                    <a16:creationId xmlns:a16="http://schemas.microsoft.com/office/drawing/2014/main" id="{A325B540-EF27-43FB-B90F-7E27F8BEAABE}"/>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That imaginary resistor whose resistance corresponds to the sum of the resistances of all series-connected resistors in the circuit is also called the equivalent resistance, or </a:t>
                </a:r>
                <a14:m>
                  <m:oMath xmlns:m="http://schemas.openxmlformats.org/officeDocument/2006/math">
                    <m:sSub>
                      <m:sSubPr>
                        <m:ctrlPr>
                          <a:rPr lang="lt-LT" i="1" smtClean="0">
                            <a:latin typeface="Cambria Math" panose="02040503050406030204" pitchFamily="18" charset="0"/>
                          </a:rPr>
                        </m:ctrlPr>
                      </m:sSubPr>
                      <m:e>
                        <m:r>
                          <a:rPr lang="lt-LT" b="0" i="1" smtClean="0">
                            <a:latin typeface="Cambria Math" panose="02040503050406030204" pitchFamily="18" charset="0"/>
                          </a:rPr>
                          <m:t>𝑅</m:t>
                        </m:r>
                      </m:e>
                      <m:sub>
                        <m:r>
                          <a:rPr lang="lt-LT" b="0" i="1" smtClean="0">
                            <a:latin typeface="Cambria Math" panose="02040503050406030204" pitchFamily="18" charset="0"/>
                          </a:rPr>
                          <m:t>𝐸𝑄</m:t>
                        </m:r>
                      </m:sub>
                    </m:sSub>
                  </m:oMath>
                </a14:m>
                <a:r>
                  <a:rPr lang="lt-LT" dirty="0">
                    <a:latin typeface="Times New Roman" panose="02020603050405020304" pitchFamily="18" charset="0"/>
                    <a:cs typeface="Times New Roman" panose="02020603050405020304" pitchFamily="18" charset="0"/>
                  </a:rPr>
                  <a:t>.</a:t>
                </a:r>
              </a:p>
              <a:p>
                <a:pPr algn="just"/>
                <a14:m>
                  <m:oMath xmlns:m="http://schemas.openxmlformats.org/officeDocument/2006/math">
                    <m:sSub>
                      <m:sSubPr>
                        <m:ctrlPr>
                          <a:rPr lang="lt-LT" i="1" smtClean="0">
                            <a:latin typeface="Cambria Math" panose="02040503050406030204" pitchFamily="18" charset="0"/>
                          </a:rPr>
                        </m:ctrlPr>
                      </m:sSubPr>
                      <m:e>
                        <m:r>
                          <a:rPr lang="lt-LT" b="0" i="1" smtClean="0">
                            <a:latin typeface="Cambria Math" panose="02040503050406030204" pitchFamily="18" charset="0"/>
                          </a:rPr>
                          <m:t>𝑅</m:t>
                        </m:r>
                      </m:e>
                      <m:sub>
                        <m:r>
                          <a:rPr lang="lt-LT" b="0" i="1" smtClean="0">
                            <a:latin typeface="Cambria Math" panose="02040503050406030204" pitchFamily="18" charset="0"/>
                          </a:rPr>
                          <m:t>𝐸𝑄</m:t>
                        </m:r>
                      </m:sub>
                    </m:sSub>
                  </m:oMath>
                </a14:m>
                <a:r>
                  <a:rPr lang="lt-LT"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 is a resistor that can be placed in the circuit instead of the desired series of resistors connected in series and would not change the overall voltage or current of the circuit</a:t>
                </a:r>
                <a:r>
                  <a:rPr lang="lt-LT" dirty="0">
                    <a:latin typeface="Times New Roman" panose="02020603050405020304" pitchFamily="18" charset="0"/>
                    <a:cs typeface="Times New Roman" panose="02020603050405020304" pitchFamily="18" charset="0"/>
                  </a:rPr>
                  <a:t>.</a:t>
                </a:r>
              </a:p>
            </p:txBody>
          </p:sp>
        </mc:Choice>
        <mc:Fallback>
          <p:sp>
            <p:nvSpPr>
              <p:cNvPr id="3" name="Turinio vietos rezervavimo ženklas 2">
                <a:extLst>
                  <a:ext uri="{FF2B5EF4-FFF2-40B4-BE49-F238E27FC236}">
                    <a16:creationId xmlns:a16="http://schemas.microsoft.com/office/drawing/2014/main" id="{A325B540-EF27-43FB-B90F-7E27F8BEAABE}"/>
                  </a:ext>
                </a:extLst>
              </p:cNvPr>
              <p:cNvSpPr>
                <a:spLocks noGrp="1" noRot="1" noChangeAspect="1" noMove="1" noResize="1" noEditPoints="1" noAdjustHandles="1" noChangeArrowheads="1" noChangeShapeType="1" noTextEdit="1"/>
              </p:cNvSpPr>
              <p:nvPr>
                <p:ph idx="1"/>
              </p:nvPr>
            </p:nvSpPr>
            <p:spPr>
              <a:blipFill>
                <a:blip r:embed="rId2"/>
                <a:stretch>
                  <a:fillRect l="-1043" t="-2381" r="-1159"/>
                </a:stretch>
              </a:blipFill>
            </p:spPr>
            <p:txBody>
              <a:bodyPr/>
              <a:lstStyle/>
              <a:p>
                <a:r>
                  <a:rPr lang="lt-LT">
                    <a:noFill/>
                  </a:rPr>
                  <a:t> </a:t>
                </a:r>
              </a:p>
            </p:txBody>
          </p:sp>
        </mc:Fallback>
      </mc:AlternateContent>
    </p:spTree>
    <p:extLst>
      <p:ext uri="{BB962C8B-B14F-4D97-AF65-F5344CB8AC3E}">
        <p14:creationId xmlns:p14="http://schemas.microsoft.com/office/powerpoint/2010/main" val="657631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E2EB704F-A7A4-4B8C-87E6-AD5B877DEEB7}"/>
              </a:ext>
            </a:extLst>
          </p:cNvPr>
          <p:cNvSpPr>
            <a:spLocks noGrp="1"/>
          </p:cNvSpPr>
          <p:nvPr>
            <p:ph type="title"/>
          </p:nvPr>
        </p:nvSpPr>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Resistance formula for resistors connected in series</a:t>
            </a:r>
            <a:endPar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urinio vietos rezervavimo ženklas 2">
                <a:extLst>
                  <a:ext uri="{FF2B5EF4-FFF2-40B4-BE49-F238E27FC236}">
                    <a16:creationId xmlns:a16="http://schemas.microsoft.com/office/drawing/2014/main" id="{7F4811CE-BBC4-477A-A99F-A862D15B0FF3}"/>
                  </a:ext>
                </a:extLst>
              </p:cNvPr>
              <p:cNvSpPr>
                <a:spLocks noGrp="1"/>
              </p:cNvSpPr>
              <p:nvPr>
                <p:ph idx="1"/>
              </p:nvPr>
            </p:nvSpPr>
            <p:spPr>
              <a:xfrm>
                <a:off x="838200" y="2935222"/>
                <a:ext cx="10515600" cy="98755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lt-LT" sz="4400" b="1" i="1" smtClean="0">
                              <a:latin typeface="Cambria Math" panose="02040503050406030204" pitchFamily="18" charset="0"/>
                            </a:rPr>
                          </m:ctrlPr>
                        </m:sSubPr>
                        <m:e>
                          <m:r>
                            <a:rPr lang="lt-LT" sz="4400" b="1" i="1" smtClean="0">
                              <a:latin typeface="Cambria Math" panose="02040503050406030204" pitchFamily="18" charset="0"/>
                            </a:rPr>
                            <m:t>𝑹</m:t>
                          </m:r>
                        </m:e>
                        <m:sub>
                          <m:r>
                            <a:rPr lang="lt-LT" sz="4400" b="1" i="1" smtClean="0">
                              <a:latin typeface="Cambria Math" panose="02040503050406030204" pitchFamily="18" charset="0"/>
                            </a:rPr>
                            <m:t>𝑬𝑸</m:t>
                          </m:r>
                        </m:sub>
                      </m:sSub>
                      <m:r>
                        <a:rPr lang="lt-LT" sz="4400" b="1" i="1" smtClean="0">
                          <a:latin typeface="Cambria Math" panose="02040503050406030204" pitchFamily="18" charset="0"/>
                          <a:ea typeface="Cambria Math" panose="02040503050406030204" pitchFamily="18" charset="0"/>
                        </a:rPr>
                        <m:t>= </m:t>
                      </m:r>
                      <m:sSub>
                        <m:sSubPr>
                          <m:ctrlPr>
                            <a:rPr lang="lt-LT" sz="4400" b="1" i="1" smtClean="0">
                              <a:latin typeface="Cambria Math" panose="02040503050406030204" pitchFamily="18" charset="0"/>
                              <a:ea typeface="Cambria Math" panose="02040503050406030204" pitchFamily="18" charset="0"/>
                            </a:rPr>
                          </m:ctrlPr>
                        </m:sSubPr>
                        <m:e>
                          <m:r>
                            <a:rPr lang="lt-LT" sz="4400" b="1" i="1" smtClean="0">
                              <a:latin typeface="Cambria Math" panose="02040503050406030204" pitchFamily="18" charset="0"/>
                              <a:ea typeface="Cambria Math" panose="02040503050406030204" pitchFamily="18" charset="0"/>
                            </a:rPr>
                            <m:t>𝑹</m:t>
                          </m:r>
                        </m:e>
                        <m:sub>
                          <m:r>
                            <a:rPr lang="lt-LT" sz="4400" b="1" i="1" smtClean="0">
                              <a:latin typeface="Cambria Math" panose="02040503050406030204" pitchFamily="18" charset="0"/>
                              <a:ea typeface="Cambria Math" panose="02040503050406030204" pitchFamily="18" charset="0"/>
                            </a:rPr>
                            <m:t>𝟏</m:t>
                          </m:r>
                        </m:sub>
                      </m:sSub>
                      <m:r>
                        <a:rPr lang="lt-LT" sz="4400" b="1" i="1" smtClean="0">
                          <a:latin typeface="Cambria Math" panose="02040503050406030204" pitchFamily="18" charset="0"/>
                          <a:ea typeface="Cambria Math" panose="02040503050406030204" pitchFamily="18" charset="0"/>
                        </a:rPr>
                        <m:t>+ </m:t>
                      </m:r>
                      <m:sSub>
                        <m:sSubPr>
                          <m:ctrlPr>
                            <a:rPr lang="lt-LT" sz="4400" b="1" i="1" smtClean="0">
                              <a:latin typeface="Cambria Math" panose="02040503050406030204" pitchFamily="18" charset="0"/>
                              <a:ea typeface="Cambria Math" panose="02040503050406030204" pitchFamily="18" charset="0"/>
                            </a:rPr>
                          </m:ctrlPr>
                        </m:sSubPr>
                        <m:e>
                          <m:r>
                            <a:rPr lang="lt-LT" sz="4400" b="1" i="1" smtClean="0">
                              <a:latin typeface="Cambria Math" panose="02040503050406030204" pitchFamily="18" charset="0"/>
                              <a:ea typeface="Cambria Math" panose="02040503050406030204" pitchFamily="18" charset="0"/>
                            </a:rPr>
                            <m:t>𝑹</m:t>
                          </m:r>
                        </m:e>
                        <m:sub>
                          <m:r>
                            <a:rPr lang="lt-LT" sz="4400" b="1" i="1" smtClean="0">
                              <a:latin typeface="Cambria Math" panose="02040503050406030204" pitchFamily="18" charset="0"/>
                              <a:ea typeface="Cambria Math" panose="02040503050406030204" pitchFamily="18" charset="0"/>
                            </a:rPr>
                            <m:t>𝟐</m:t>
                          </m:r>
                        </m:sub>
                      </m:sSub>
                      <m:r>
                        <a:rPr lang="lt-LT" sz="4400" b="1" i="1" smtClean="0">
                          <a:latin typeface="Cambria Math" panose="02040503050406030204" pitchFamily="18" charset="0"/>
                          <a:ea typeface="Cambria Math" panose="02040503050406030204" pitchFamily="18" charset="0"/>
                        </a:rPr>
                        <m:t>+ </m:t>
                      </m:r>
                      <m:sSub>
                        <m:sSubPr>
                          <m:ctrlPr>
                            <a:rPr lang="lt-LT" sz="4400" b="1" i="1" smtClean="0">
                              <a:latin typeface="Cambria Math" panose="02040503050406030204" pitchFamily="18" charset="0"/>
                              <a:ea typeface="Cambria Math" panose="02040503050406030204" pitchFamily="18" charset="0"/>
                            </a:rPr>
                          </m:ctrlPr>
                        </m:sSubPr>
                        <m:e>
                          <m:r>
                            <a:rPr lang="lt-LT" sz="4400" b="1" i="1" smtClean="0">
                              <a:latin typeface="Cambria Math" panose="02040503050406030204" pitchFamily="18" charset="0"/>
                              <a:ea typeface="Cambria Math" panose="02040503050406030204" pitchFamily="18" charset="0"/>
                            </a:rPr>
                            <m:t>𝑹</m:t>
                          </m:r>
                        </m:e>
                        <m:sub>
                          <m:r>
                            <a:rPr lang="lt-LT" sz="4400" b="1" i="1" smtClean="0">
                              <a:latin typeface="Cambria Math" panose="02040503050406030204" pitchFamily="18" charset="0"/>
                              <a:ea typeface="Cambria Math" panose="02040503050406030204" pitchFamily="18" charset="0"/>
                            </a:rPr>
                            <m:t>𝟑</m:t>
                          </m:r>
                        </m:sub>
                      </m:sSub>
                      <m:r>
                        <a:rPr lang="lt-LT" sz="4400" b="1" i="1" smtClean="0">
                          <a:latin typeface="Cambria Math" panose="02040503050406030204" pitchFamily="18" charset="0"/>
                          <a:ea typeface="Cambria Math" panose="02040503050406030204" pitchFamily="18" charset="0"/>
                        </a:rPr>
                        <m:t>+ &lt;…&gt; + </m:t>
                      </m:r>
                      <m:sSub>
                        <m:sSubPr>
                          <m:ctrlPr>
                            <a:rPr lang="lt-LT" sz="4400" b="1" i="1" smtClean="0">
                              <a:latin typeface="Cambria Math" panose="02040503050406030204" pitchFamily="18" charset="0"/>
                              <a:ea typeface="Cambria Math" panose="02040503050406030204" pitchFamily="18" charset="0"/>
                            </a:rPr>
                          </m:ctrlPr>
                        </m:sSubPr>
                        <m:e>
                          <m:r>
                            <a:rPr lang="lt-LT" sz="4400" b="1" i="1" smtClean="0">
                              <a:latin typeface="Cambria Math" panose="02040503050406030204" pitchFamily="18" charset="0"/>
                              <a:ea typeface="Cambria Math" panose="02040503050406030204" pitchFamily="18" charset="0"/>
                            </a:rPr>
                            <m:t>𝑹</m:t>
                          </m:r>
                        </m:e>
                        <m:sub>
                          <m:r>
                            <a:rPr lang="lt-LT" sz="4400" b="1" i="1" smtClean="0">
                              <a:latin typeface="Cambria Math" panose="02040503050406030204" pitchFamily="18" charset="0"/>
                              <a:ea typeface="Cambria Math" panose="02040503050406030204" pitchFamily="18" charset="0"/>
                            </a:rPr>
                            <m:t>𝒏</m:t>
                          </m:r>
                        </m:sub>
                      </m:sSub>
                    </m:oMath>
                  </m:oMathPara>
                </a14:m>
                <a:endParaRPr lang="lt-LT" sz="4400" b="1" dirty="0"/>
              </a:p>
            </p:txBody>
          </p:sp>
        </mc:Choice>
        <mc:Fallback xmlns="">
          <p:sp>
            <p:nvSpPr>
              <p:cNvPr id="3" name="Turinio vietos rezervavimo ženklas 2">
                <a:extLst>
                  <a:ext uri="{FF2B5EF4-FFF2-40B4-BE49-F238E27FC236}">
                    <a16:creationId xmlns:a16="http://schemas.microsoft.com/office/drawing/2014/main" id="{7F4811CE-BBC4-477A-A99F-A862D15B0FF3}"/>
                  </a:ext>
                </a:extLst>
              </p:cNvPr>
              <p:cNvSpPr>
                <a:spLocks noGrp="1" noRot="1" noChangeAspect="1" noMove="1" noResize="1" noEditPoints="1" noAdjustHandles="1" noChangeArrowheads="1" noChangeShapeType="1" noTextEdit="1"/>
              </p:cNvSpPr>
              <p:nvPr>
                <p:ph idx="1"/>
              </p:nvPr>
            </p:nvSpPr>
            <p:spPr>
              <a:xfrm>
                <a:off x="838200" y="2935222"/>
                <a:ext cx="10515600" cy="987555"/>
              </a:xfrm>
              <a:blipFill>
                <a:blip r:embed="rId2"/>
                <a:stretch>
                  <a:fillRect/>
                </a:stretch>
              </a:blipFill>
            </p:spPr>
            <p:txBody>
              <a:bodyPr/>
              <a:lstStyle/>
              <a:p>
                <a:r>
                  <a:rPr lang="lt-LT">
                    <a:noFill/>
                  </a:rPr>
                  <a:t> </a:t>
                </a:r>
              </a:p>
            </p:txBody>
          </p:sp>
        </mc:Fallback>
      </mc:AlternateContent>
    </p:spTree>
    <p:extLst>
      <p:ext uri="{BB962C8B-B14F-4D97-AF65-F5344CB8AC3E}">
        <p14:creationId xmlns:p14="http://schemas.microsoft.com/office/powerpoint/2010/main" val="228688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68CDDA0B-3FB8-4924-A7CF-4F810F6103F6}"/>
              </a:ext>
            </a:extLst>
          </p:cNvPr>
          <p:cNvSpPr>
            <a:spLocks noGrp="1"/>
          </p:cNvSpPr>
          <p:nvPr>
            <p:ph type="title"/>
          </p:nvPr>
        </p:nvSpPr>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Voltage formula for resistors connected in series</a:t>
            </a:r>
            <a:endPar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urinio vietos rezervavimo ženklas 2">
                <a:extLst>
                  <a:ext uri="{FF2B5EF4-FFF2-40B4-BE49-F238E27FC236}">
                    <a16:creationId xmlns:a16="http://schemas.microsoft.com/office/drawing/2014/main" id="{B8B2DA14-F8B8-4B24-A923-1EC01E4A3189}"/>
                  </a:ext>
                </a:extLst>
              </p:cNvPr>
              <p:cNvSpPr>
                <a:spLocks noGrp="1"/>
              </p:cNvSpPr>
              <p:nvPr>
                <p:ph idx="1"/>
              </p:nvPr>
            </p:nvSpPr>
            <p:spPr>
              <a:xfrm>
                <a:off x="73090" y="2988873"/>
                <a:ext cx="12045820" cy="880253"/>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lt-LT" sz="4400" b="1" i="1" smtClean="0">
                              <a:latin typeface="Cambria Math" panose="02040503050406030204" pitchFamily="18" charset="0"/>
                            </a:rPr>
                          </m:ctrlPr>
                        </m:sSubPr>
                        <m:e>
                          <m:r>
                            <a:rPr lang="lt-LT" sz="4400" b="1" i="1" smtClean="0">
                              <a:latin typeface="Cambria Math" panose="02040503050406030204" pitchFamily="18" charset="0"/>
                            </a:rPr>
                            <m:t>𝑽</m:t>
                          </m:r>
                        </m:e>
                        <m:sub>
                          <m:r>
                            <a:rPr lang="lt-LT" sz="4400" b="1" i="1" smtClean="0">
                              <a:latin typeface="Cambria Math" panose="02040503050406030204" pitchFamily="18" charset="0"/>
                            </a:rPr>
                            <m:t>𝒔𝒐𝒖𝒓𝒄𝒆</m:t>
                          </m:r>
                        </m:sub>
                      </m:sSub>
                      <m:r>
                        <a:rPr lang="lt-LT" sz="4400" b="1" i="1" smtClean="0">
                          <a:latin typeface="Cambria Math" panose="02040503050406030204" pitchFamily="18" charset="0"/>
                        </a:rPr>
                        <m:t> </m:t>
                      </m:r>
                      <m:r>
                        <a:rPr lang="lt-LT" sz="4400" b="1" i="1" smtClean="0">
                          <a:latin typeface="Cambria Math" panose="02040503050406030204" pitchFamily="18" charset="0"/>
                          <a:ea typeface="Cambria Math" panose="02040503050406030204" pitchFamily="18" charset="0"/>
                        </a:rPr>
                        <m:t>= </m:t>
                      </m:r>
                      <m:sSub>
                        <m:sSubPr>
                          <m:ctrlPr>
                            <a:rPr lang="lt-LT" sz="4400" b="1" i="1" smtClean="0">
                              <a:latin typeface="Cambria Math" panose="02040503050406030204" pitchFamily="18" charset="0"/>
                              <a:ea typeface="Cambria Math" panose="02040503050406030204" pitchFamily="18" charset="0"/>
                            </a:rPr>
                          </m:ctrlPr>
                        </m:sSubPr>
                        <m:e>
                          <m:r>
                            <a:rPr lang="lt-LT" sz="4400" b="1" i="1" smtClean="0">
                              <a:latin typeface="Cambria Math" panose="02040503050406030204" pitchFamily="18" charset="0"/>
                              <a:ea typeface="Cambria Math" panose="02040503050406030204" pitchFamily="18" charset="0"/>
                            </a:rPr>
                            <m:t>𝑽</m:t>
                          </m:r>
                        </m:e>
                        <m:sub>
                          <m:r>
                            <a:rPr lang="lt-LT" sz="4400" b="1" i="1" smtClean="0">
                              <a:latin typeface="Cambria Math" panose="02040503050406030204" pitchFamily="18" charset="0"/>
                              <a:ea typeface="Cambria Math" panose="02040503050406030204" pitchFamily="18" charset="0"/>
                            </a:rPr>
                            <m:t>𝑹</m:t>
                          </m:r>
                          <m:r>
                            <a:rPr lang="lt-LT" sz="4400" b="1" i="1" smtClean="0">
                              <a:latin typeface="Cambria Math" panose="02040503050406030204" pitchFamily="18" charset="0"/>
                              <a:ea typeface="Cambria Math" panose="02040503050406030204" pitchFamily="18" charset="0"/>
                            </a:rPr>
                            <m:t>𝟏</m:t>
                          </m:r>
                        </m:sub>
                      </m:sSub>
                      <m:r>
                        <a:rPr lang="lt-LT" sz="4400" b="1" i="1" smtClean="0">
                          <a:latin typeface="Cambria Math" panose="02040503050406030204" pitchFamily="18" charset="0"/>
                          <a:ea typeface="Cambria Math" panose="02040503050406030204" pitchFamily="18" charset="0"/>
                        </a:rPr>
                        <m:t>+ </m:t>
                      </m:r>
                      <m:sSub>
                        <m:sSubPr>
                          <m:ctrlPr>
                            <a:rPr lang="lt-LT" sz="4400" b="1" i="1" smtClean="0">
                              <a:latin typeface="Cambria Math" panose="02040503050406030204" pitchFamily="18" charset="0"/>
                              <a:ea typeface="Cambria Math" panose="02040503050406030204" pitchFamily="18" charset="0"/>
                            </a:rPr>
                          </m:ctrlPr>
                        </m:sSubPr>
                        <m:e>
                          <m:r>
                            <a:rPr lang="lt-LT" sz="4400" b="1" i="1" smtClean="0">
                              <a:latin typeface="Cambria Math" panose="02040503050406030204" pitchFamily="18" charset="0"/>
                              <a:ea typeface="Cambria Math" panose="02040503050406030204" pitchFamily="18" charset="0"/>
                            </a:rPr>
                            <m:t>𝑽</m:t>
                          </m:r>
                        </m:e>
                        <m:sub>
                          <m:r>
                            <a:rPr lang="lt-LT" sz="4400" b="1" i="1" smtClean="0">
                              <a:latin typeface="Cambria Math" panose="02040503050406030204" pitchFamily="18" charset="0"/>
                              <a:ea typeface="Cambria Math" panose="02040503050406030204" pitchFamily="18" charset="0"/>
                            </a:rPr>
                            <m:t>𝑹</m:t>
                          </m:r>
                          <m:r>
                            <a:rPr lang="lt-LT" sz="4400" b="1" i="1" smtClean="0">
                              <a:latin typeface="Cambria Math" panose="02040503050406030204" pitchFamily="18" charset="0"/>
                              <a:ea typeface="Cambria Math" panose="02040503050406030204" pitchFamily="18" charset="0"/>
                            </a:rPr>
                            <m:t>𝟐</m:t>
                          </m:r>
                        </m:sub>
                      </m:sSub>
                      <m:r>
                        <a:rPr lang="lt-LT" sz="4400" b="1" i="1" smtClean="0">
                          <a:latin typeface="Cambria Math" panose="02040503050406030204" pitchFamily="18" charset="0"/>
                          <a:ea typeface="Cambria Math" panose="02040503050406030204" pitchFamily="18" charset="0"/>
                        </a:rPr>
                        <m:t>+ </m:t>
                      </m:r>
                      <m:sSub>
                        <m:sSubPr>
                          <m:ctrlPr>
                            <a:rPr lang="lt-LT" sz="4400" b="1" i="1" smtClean="0">
                              <a:latin typeface="Cambria Math" panose="02040503050406030204" pitchFamily="18" charset="0"/>
                              <a:ea typeface="Cambria Math" panose="02040503050406030204" pitchFamily="18" charset="0"/>
                            </a:rPr>
                          </m:ctrlPr>
                        </m:sSubPr>
                        <m:e>
                          <m:r>
                            <a:rPr lang="lt-LT" sz="4400" b="1" i="1" smtClean="0">
                              <a:latin typeface="Cambria Math" panose="02040503050406030204" pitchFamily="18" charset="0"/>
                              <a:ea typeface="Cambria Math" panose="02040503050406030204" pitchFamily="18" charset="0"/>
                            </a:rPr>
                            <m:t>𝑽</m:t>
                          </m:r>
                        </m:e>
                        <m:sub>
                          <m:r>
                            <a:rPr lang="lt-LT" sz="4400" b="1" i="1" smtClean="0">
                              <a:latin typeface="Cambria Math" panose="02040503050406030204" pitchFamily="18" charset="0"/>
                              <a:ea typeface="Cambria Math" panose="02040503050406030204" pitchFamily="18" charset="0"/>
                            </a:rPr>
                            <m:t>𝑹</m:t>
                          </m:r>
                          <m:r>
                            <a:rPr lang="lt-LT" sz="4400" b="1" i="1" smtClean="0">
                              <a:latin typeface="Cambria Math" panose="02040503050406030204" pitchFamily="18" charset="0"/>
                              <a:ea typeface="Cambria Math" panose="02040503050406030204" pitchFamily="18" charset="0"/>
                            </a:rPr>
                            <m:t>𝟑</m:t>
                          </m:r>
                        </m:sub>
                      </m:sSub>
                      <m:r>
                        <a:rPr lang="lt-LT" sz="4400" b="1" i="1" smtClean="0">
                          <a:latin typeface="Cambria Math" panose="02040503050406030204" pitchFamily="18" charset="0"/>
                          <a:ea typeface="Cambria Math" panose="02040503050406030204" pitchFamily="18" charset="0"/>
                        </a:rPr>
                        <m:t>+ &lt;…&gt; + </m:t>
                      </m:r>
                      <m:sSub>
                        <m:sSubPr>
                          <m:ctrlPr>
                            <a:rPr lang="lt-LT" sz="4400" b="1" i="1" smtClean="0">
                              <a:latin typeface="Cambria Math" panose="02040503050406030204" pitchFamily="18" charset="0"/>
                              <a:ea typeface="Cambria Math" panose="02040503050406030204" pitchFamily="18" charset="0"/>
                            </a:rPr>
                          </m:ctrlPr>
                        </m:sSubPr>
                        <m:e>
                          <m:r>
                            <a:rPr lang="lt-LT" sz="4400" b="1" i="1" smtClean="0">
                              <a:latin typeface="Cambria Math" panose="02040503050406030204" pitchFamily="18" charset="0"/>
                              <a:ea typeface="Cambria Math" panose="02040503050406030204" pitchFamily="18" charset="0"/>
                            </a:rPr>
                            <m:t>𝑽</m:t>
                          </m:r>
                        </m:e>
                        <m:sub>
                          <m:r>
                            <a:rPr lang="lt-LT" sz="4400" b="1" i="1" smtClean="0">
                              <a:latin typeface="Cambria Math" panose="02040503050406030204" pitchFamily="18" charset="0"/>
                              <a:ea typeface="Cambria Math" panose="02040503050406030204" pitchFamily="18" charset="0"/>
                            </a:rPr>
                            <m:t>𝑹𝒏</m:t>
                          </m:r>
                        </m:sub>
                      </m:sSub>
                    </m:oMath>
                  </m:oMathPara>
                </a14:m>
                <a:endParaRPr lang="lt-LT" sz="4400" b="1" dirty="0"/>
              </a:p>
            </p:txBody>
          </p:sp>
        </mc:Choice>
        <mc:Fallback xmlns="">
          <p:sp>
            <p:nvSpPr>
              <p:cNvPr id="3" name="Turinio vietos rezervavimo ženklas 2">
                <a:extLst>
                  <a:ext uri="{FF2B5EF4-FFF2-40B4-BE49-F238E27FC236}">
                    <a16:creationId xmlns:a16="http://schemas.microsoft.com/office/drawing/2014/main" id="{B8B2DA14-F8B8-4B24-A923-1EC01E4A3189}"/>
                  </a:ext>
                </a:extLst>
              </p:cNvPr>
              <p:cNvSpPr>
                <a:spLocks noGrp="1" noRot="1" noChangeAspect="1" noMove="1" noResize="1" noEditPoints="1" noAdjustHandles="1" noChangeArrowheads="1" noChangeShapeType="1" noTextEdit="1"/>
              </p:cNvSpPr>
              <p:nvPr>
                <p:ph idx="1"/>
              </p:nvPr>
            </p:nvSpPr>
            <p:spPr>
              <a:xfrm>
                <a:off x="73090" y="2988873"/>
                <a:ext cx="12045820" cy="880253"/>
              </a:xfrm>
              <a:blipFill>
                <a:blip r:embed="rId2"/>
                <a:stretch>
                  <a:fillRect/>
                </a:stretch>
              </a:blipFill>
            </p:spPr>
            <p:txBody>
              <a:bodyPr/>
              <a:lstStyle/>
              <a:p>
                <a:r>
                  <a:rPr lang="lt-LT">
                    <a:noFill/>
                  </a:rPr>
                  <a:t> </a:t>
                </a:r>
              </a:p>
            </p:txBody>
          </p:sp>
        </mc:Fallback>
      </mc:AlternateContent>
    </p:spTree>
    <p:extLst>
      <p:ext uri="{BB962C8B-B14F-4D97-AF65-F5344CB8AC3E}">
        <p14:creationId xmlns:p14="http://schemas.microsoft.com/office/powerpoint/2010/main" val="645081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E674BFF7-0F99-47C0-BAA0-F67DBBDABC58}"/>
              </a:ext>
            </a:extLst>
          </p:cNvPr>
          <p:cNvSpPr>
            <a:spLocks noGrp="1"/>
          </p:cNvSpPr>
          <p:nvPr>
            <p:ph type="title"/>
          </p:nvPr>
        </p:nvSpPr>
        <p:spPr/>
        <p:txBody>
          <a:bodyPr>
            <a:normAutofit/>
          </a:bodyPr>
          <a:lstStyle/>
          <a:p>
            <a:pPr algn="ctr"/>
            <a:r>
              <a:rPr lang="en-US" sz="4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Resistors in series example</a:t>
            </a:r>
            <a:endParaRPr lang="lt-LT" sz="4500" dirty="0"/>
          </a:p>
        </p:txBody>
      </p:sp>
      <p:sp>
        <p:nvSpPr>
          <p:cNvPr id="3" name="Turinio vietos rezervavimo ženklas 2">
            <a:extLst>
              <a:ext uri="{FF2B5EF4-FFF2-40B4-BE49-F238E27FC236}">
                <a16:creationId xmlns:a16="http://schemas.microsoft.com/office/drawing/2014/main" id="{076E49BB-3ADC-48EF-91E4-E0987806FDB8}"/>
              </a:ext>
            </a:extLst>
          </p:cNvPr>
          <p:cNvSpPr>
            <a:spLocks noGrp="1"/>
          </p:cNvSpPr>
          <p:nvPr>
            <p:ph idx="1"/>
          </p:nvPr>
        </p:nvSpPr>
        <p:spPr>
          <a:xfrm>
            <a:off x="6229349" y="1825625"/>
            <a:ext cx="5124451" cy="4351338"/>
          </a:xfrm>
        </p:spPr>
        <p:txBody>
          <a:bodyPr/>
          <a:lstStyle/>
          <a:p>
            <a:pPr marL="0" indent="0" algn="just">
              <a:buNone/>
            </a:pPr>
            <a:r>
              <a:rPr lang="en-US" dirty="0">
                <a:latin typeface="Times New Roman" panose="02020603050405020304" pitchFamily="18" charset="0"/>
                <a:cs typeface="Times New Roman" panose="02020603050405020304" pitchFamily="18" charset="0"/>
              </a:rPr>
              <a:t>Using the formulas above and the laws of </a:t>
            </a:r>
            <a:r>
              <a:rPr lang="en-US" dirty="0" err="1">
                <a:latin typeface="Times New Roman" panose="02020603050405020304" pitchFamily="18" charset="0"/>
                <a:cs typeface="Times New Roman" panose="02020603050405020304" pitchFamily="18" charset="0"/>
              </a:rPr>
              <a:t>omo</a:t>
            </a:r>
            <a:r>
              <a:rPr lang="en-US" dirty="0">
                <a:latin typeface="Times New Roman" panose="02020603050405020304" pitchFamily="18" charset="0"/>
                <a:cs typeface="Times New Roman" panose="02020603050405020304" pitchFamily="18" charset="0"/>
              </a:rPr>
              <a:t>, calculate the circuits</a:t>
            </a:r>
            <a:r>
              <a:rPr lang="lt-LT" dirty="0">
                <a:latin typeface="Times New Roman" panose="02020603050405020304" pitchFamily="18" charset="0"/>
                <a:cs typeface="Times New Roman" panose="02020603050405020304" pitchFamily="18" charset="0"/>
              </a:rPr>
              <a:t>:</a:t>
            </a:r>
          </a:p>
          <a:p>
            <a:pPr algn="just"/>
            <a:r>
              <a:rPr lang="lt-LT" dirty="0" err="1">
                <a:latin typeface="Times New Roman" panose="02020603050405020304" pitchFamily="18" charset="0"/>
                <a:cs typeface="Times New Roman" panose="02020603050405020304" pitchFamily="18" charset="0"/>
              </a:rPr>
              <a:t>Total</a:t>
            </a:r>
            <a:r>
              <a:rPr lang="lt-LT" dirty="0">
                <a:latin typeface="Times New Roman" panose="02020603050405020304" pitchFamily="18" charset="0"/>
                <a:cs typeface="Times New Roman" panose="02020603050405020304" pitchFamily="18" charset="0"/>
              </a:rPr>
              <a:t> </a:t>
            </a:r>
            <a:r>
              <a:rPr lang="lt-LT" dirty="0" err="1">
                <a:latin typeface="Times New Roman" panose="02020603050405020304" pitchFamily="18" charset="0"/>
                <a:cs typeface="Times New Roman" panose="02020603050405020304" pitchFamily="18" charset="0"/>
              </a:rPr>
              <a:t>resistance</a:t>
            </a:r>
            <a:r>
              <a:rPr lang="lt-LT"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Current flowing in the circuit</a:t>
            </a:r>
            <a:r>
              <a:rPr lang="lt-LT"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Voltage drop on the resistor</a:t>
            </a:r>
            <a:r>
              <a:rPr lang="lt-LT" dirty="0">
                <a:latin typeface="Times New Roman" panose="02020603050405020304" pitchFamily="18" charset="0"/>
                <a:cs typeface="Times New Roman" panose="02020603050405020304" pitchFamily="18" charset="0"/>
              </a:rPr>
              <a:t>.</a:t>
            </a:r>
          </a:p>
          <a:p>
            <a:pPr algn="just"/>
            <a:r>
              <a:rPr lang="lt-LT" dirty="0" err="1">
                <a:latin typeface="Times New Roman" panose="02020603050405020304" pitchFamily="18" charset="0"/>
                <a:cs typeface="Times New Roman" panose="02020603050405020304" pitchFamily="18" charset="0"/>
              </a:rPr>
              <a:t>Total</a:t>
            </a:r>
            <a:r>
              <a:rPr lang="lt-LT" dirty="0">
                <a:latin typeface="Times New Roman" panose="02020603050405020304" pitchFamily="18" charset="0"/>
                <a:cs typeface="Times New Roman" panose="02020603050405020304" pitchFamily="18" charset="0"/>
              </a:rPr>
              <a:t> </a:t>
            </a:r>
            <a:r>
              <a:rPr lang="lt-LT" dirty="0" err="1">
                <a:latin typeface="Times New Roman" panose="02020603050405020304" pitchFamily="18" charset="0"/>
                <a:cs typeface="Times New Roman" panose="02020603050405020304" pitchFamily="18" charset="0"/>
              </a:rPr>
              <a:t>circuit</a:t>
            </a:r>
            <a:r>
              <a:rPr lang="lt-LT" dirty="0">
                <a:latin typeface="Times New Roman" panose="02020603050405020304" pitchFamily="18" charset="0"/>
                <a:cs typeface="Times New Roman" panose="02020603050405020304" pitchFamily="18" charset="0"/>
              </a:rPr>
              <a:t> </a:t>
            </a:r>
            <a:r>
              <a:rPr lang="lt-LT" dirty="0" err="1">
                <a:latin typeface="Times New Roman" panose="02020603050405020304" pitchFamily="18" charset="0"/>
                <a:cs typeface="Times New Roman" panose="02020603050405020304" pitchFamily="18" charset="0"/>
              </a:rPr>
              <a:t>power</a:t>
            </a:r>
            <a:r>
              <a:rPr lang="lt-LT" dirty="0">
                <a:latin typeface="Times New Roman" panose="02020603050405020304" pitchFamily="18" charset="0"/>
                <a:cs typeface="Times New Roman" panose="02020603050405020304" pitchFamily="18" charset="0"/>
              </a:rPr>
              <a:t>.</a:t>
            </a:r>
          </a:p>
          <a:p>
            <a:pPr algn="just"/>
            <a:endParaRPr lang="lt-LT" dirty="0">
              <a:latin typeface="Times New Roman" panose="02020603050405020304" pitchFamily="18" charset="0"/>
              <a:cs typeface="Times New Roman" panose="02020603050405020304" pitchFamily="18" charset="0"/>
            </a:endParaRPr>
          </a:p>
        </p:txBody>
      </p:sp>
      <p:pic>
        <p:nvPicPr>
          <p:cNvPr id="5" name="Paveikslėlis 4">
            <a:extLst>
              <a:ext uri="{FF2B5EF4-FFF2-40B4-BE49-F238E27FC236}">
                <a16:creationId xmlns:a16="http://schemas.microsoft.com/office/drawing/2014/main" id="{2752A1B4-B2BD-4781-902C-DC2570D959B8}"/>
              </a:ext>
            </a:extLst>
          </p:cNvPr>
          <p:cNvPicPr>
            <a:picLocks noChangeAspect="1"/>
          </p:cNvPicPr>
          <p:nvPr/>
        </p:nvPicPr>
        <p:blipFill rotWithShape="1">
          <a:blip r:embed="rId2"/>
          <a:srcRect l="23894" t="11830" r="12537" b="11760"/>
          <a:stretch/>
        </p:blipFill>
        <p:spPr>
          <a:xfrm>
            <a:off x="475861" y="1825625"/>
            <a:ext cx="5753488" cy="3610947"/>
          </a:xfrm>
          <a:prstGeom prst="roundRect">
            <a:avLst/>
          </a:prstGeom>
        </p:spPr>
      </p:pic>
    </p:spTree>
    <p:extLst>
      <p:ext uri="{BB962C8B-B14F-4D97-AF65-F5344CB8AC3E}">
        <p14:creationId xmlns:p14="http://schemas.microsoft.com/office/powerpoint/2010/main" val="1760329658"/>
      </p:ext>
    </p:extLst>
  </p:cSld>
  <p:clrMapOvr>
    <a:masterClrMapping/>
  </p:clrMapOvr>
</p:sld>
</file>

<file path=ppt/theme/theme1.xml><?xml version="1.0" encoding="utf-8"?>
<a:theme xmlns:a="http://schemas.openxmlformats.org/drawingml/2006/main" name="„Office“ 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1234</TotalTime>
  <Words>1256</Words>
  <Application>Microsoft Office PowerPoint</Application>
  <PresentationFormat>Plačiaekranė</PresentationFormat>
  <Paragraphs>101</Paragraphs>
  <Slides>32</Slides>
  <Notes>2</Notes>
  <HiddenSlides>0</HiddenSlides>
  <MMClips>0</MMClips>
  <ScaleCrop>false</ScaleCrop>
  <HeadingPairs>
    <vt:vector size="6" baseType="variant">
      <vt:variant>
        <vt:lpstr>Naudojami šriftai</vt:lpstr>
      </vt:variant>
      <vt:variant>
        <vt:i4>5</vt:i4>
      </vt:variant>
      <vt:variant>
        <vt:lpstr>Tema</vt:lpstr>
      </vt:variant>
      <vt:variant>
        <vt:i4>1</vt:i4>
      </vt:variant>
      <vt:variant>
        <vt:lpstr>Skaidrių pavadinimai</vt:lpstr>
      </vt:variant>
      <vt:variant>
        <vt:i4>32</vt:i4>
      </vt:variant>
    </vt:vector>
  </HeadingPairs>
  <TitlesOfParts>
    <vt:vector size="38" baseType="lpstr">
      <vt:lpstr>Arial</vt:lpstr>
      <vt:lpstr>Calibri</vt:lpstr>
      <vt:lpstr>Calibri Light</vt:lpstr>
      <vt:lpstr>Cambria Math</vt:lpstr>
      <vt:lpstr>Times New Roman</vt:lpstr>
      <vt:lpstr>„Office“ tema</vt:lpstr>
      <vt:lpstr>Programming of smart device components</vt:lpstr>
      <vt:lpstr>Connection of the resistors</vt:lpstr>
      <vt:lpstr>Resistors in series</vt:lpstr>
      <vt:lpstr>Resistors in series</vt:lpstr>
      <vt:lpstr>Resistors in series</vt:lpstr>
      <vt:lpstr>Resistors in series</vt:lpstr>
      <vt:lpstr>Resistance formula for resistors connected in series</vt:lpstr>
      <vt:lpstr>Voltage formula for resistors connected in series</vt:lpstr>
      <vt:lpstr>Resistors in series example</vt:lpstr>
      <vt:lpstr>Nuoseklaus jungimo pavyzdys</vt:lpstr>
      <vt:lpstr>Parallel connection of the resistors</vt:lpstr>
      <vt:lpstr>Parallel connection of the resistors</vt:lpstr>
      <vt:lpstr>Parallel connection of the resistors</vt:lpstr>
      <vt:lpstr>Parallel connection of the resistors</vt:lpstr>
      <vt:lpstr>Example of parallel resistors connection</vt:lpstr>
      <vt:lpstr>Example of parallel resistors connection</vt:lpstr>
      <vt:lpstr>Example of parallel resistors connection</vt:lpstr>
      <vt:lpstr>Example of parallel resistors connection</vt:lpstr>
      <vt:lpstr>Example of parallel resistors connection</vt:lpstr>
      <vt:lpstr>Parallel connection of the resistors</vt:lpstr>
      <vt:lpstr>Parallel connection of the resistors</vt:lpstr>
      <vt:lpstr>Mixed connection</vt:lpstr>
      <vt:lpstr>Mixed connection</vt:lpstr>
      <vt:lpstr>Mixed connection</vt:lpstr>
      <vt:lpstr>Mixed connection</vt:lpstr>
      <vt:lpstr>Mixed connection</vt:lpstr>
      <vt:lpstr>Mixed connection</vt:lpstr>
      <vt:lpstr>What is a voltage divider?</vt:lpstr>
      <vt:lpstr>What is a voltage divider?</vt:lpstr>
      <vt:lpstr>What is a voltage divider?</vt:lpstr>
      <vt:lpstr>What is a voltage divider?</vt:lpstr>
      <vt:lpstr>Goodbye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Elektroninės saugos sistemos</dc:title>
  <dc:creator>Simonas Česnauskas</dc:creator>
  <cp:lastModifiedBy>simonas česnauskas</cp:lastModifiedBy>
  <cp:revision>80</cp:revision>
  <dcterms:created xsi:type="dcterms:W3CDTF">2020-12-25T19:27:06Z</dcterms:created>
  <dcterms:modified xsi:type="dcterms:W3CDTF">2021-02-04T19:55:02Z</dcterms:modified>
</cp:coreProperties>
</file>