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3" r:id="rId8"/>
    <p:sldId id="260" r:id="rId9"/>
    <p:sldId id="258" r:id="rId10"/>
    <p:sldId id="264" r:id="rId11"/>
    <p:sldId id="273" r:id="rId12"/>
    <p:sldId id="274" r:id="rId13"/>
    <p:sldId id="266" r:id="rId14"/>
    <p:sldId id="268" r:id="rId15"/>
    <p:sldId id="269" r:id="rId16"/>
    <p:sldId id="271" r:id="rId17"/>
    <p:sldId id="270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381576A-5C18-4E87-A961-0658E360B72C}">
          <p14:sldIdLst>
            <p14:sldId id="256"/>
            <p14:sldId id="257"/>
            <p14:sldId id="259"/>
            <p14:sldId id="261"/>
            <p14:sldId id="262"/>
            <p14:sldId id="265"/>
            <p14:sldId id="263"/>
            <p14:sldId id="260"/>
            <p14:sldId id="258"/>
            <p14:sldId id="264"/>
            <p14:sldId id="273"/>
            <p14:sldId id="274"/>
            <p14:sldId id="266"/>
            <p14:sldId id="268"/>
            <p14:sldId id="269"/>
            <p14:sldId id="271"/>
            <p14:sldId id="270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skaair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rbandictiona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Report: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„Example </a:t>
            </a:r>
            <a:r>
              <a:rPr lang="en-US" sz="4800" dirty="0"/>
              <a:t>of </a:t>
            </a:r>
            <a:r>
              <a:rPr lang="lt-LT" sz="4800" dirty="0" smtClean="0"/>
              <a:t>a </a:t>
            </a:r>
            <a:r>
              <a:rPr lang="en-US" sz="4800" dirty="0" smtClean="0"/>
              <a:t>user-friendly </a:t>
            </a:r>
            <a:r>
              <a:rPr lang="en-US" sz="4800" dirty="0"/>
              <a:t>and inconvenient </a:t>
            </a:r>
            <a:r>
              <a:rPr lang="en-US" sz="4800" dirty="0" smtClean="0"/>
              <a:t>interface“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Made by </a:t>
            </a:r>
            <a:r>
              <a:rPr lang="lt-LT" dirty="0" smtClean="0"/>
              <a:t>pi18e student </a:t>
            </a:r>
          </a:p>
          <a:p>
            <a:r>
              <a:rPr lang="lt-LT" dirty="0" smtClean="0"/>
              <a:t>Džiugas pečiulevičius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8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40" y="2700169"/>
            <a:ext cx="10001971" cy="3646843"/>
          </a:xfrm>
        </p:spPr>
      </p:pic>
      <p:sp>
        <p:nvSpPr>
          <p:cNvPr id="5" name="TextBox 4"/>
          <p:cNvSpPr txBox="1"/>
          <p:nvPr/>
        </p:nvSpPr>
        <p:spPr>
          <a:xfrm>
            <a:off x="1452283" y="839096"/>
            <a:ext cx="8003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Footer should </a:t>
            </a:r>
            <a:r>
              <a:rPr lang="en-US" sz="2400" dirty="0"/>
              <a:t>be placed at the bottom with all the links that are not being visited </a:t>
            </a:r>
            <a:r>
              <a:rPr lang="en-US" sz="2400" dirty="0" smtClean="0"/>
              <a:t>frequently, </a:t>
            </a:r>
            <a:r>
              <a:rPr lang="en-US" sz="2400" dirty="0"/>
              <a:t>and make it static so it stays at the bottom of the screen and doesn’t move while you scroll through the page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92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page</a:t>
            </a:r>
            <a:r>
              <a:rPr lang="lt-LT" b="1" dirty="0" smtClean="0"/>
              <a:t> visual</a:t>
            </a:r>
            <a:r>
              <a:rPr lang="en-US" b="1" dirty="0" smtClean="0"/>
              <a:t> Usability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3497"/>
            <a:ext cx="10178322" cy="412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u="sng" dirty="0" smtClean="0"/>
              <a:t>Poorly </a:t>
            </a:r>
            <a:r>
              <a:rPr lang="en-US" sz="2400" b="1" i="1" u="sng" dirty="0"/>
              <a:t>executed principles:</a:t>
            </a:r>
          </a:p>
          <a:p>
            <a:pPr lvl="0"/>
            <a:r>
              <a:rPr lang="en-US" sz="2400" b="1" dirty="0" smtClean="0"/>
              <a:t>Flexibility </a:t>
            </a:r>
            <a:r>
              <a:rPr lang="en-US" sz="2400" dirty="0"/>
              <a:t>(</a:t>
            </a:r>
            <a:r>
              <a:rPr lang="en-US" sz="2400" b="1" dirty="0"/>
              <a:t>Substitutivity </a:t>
            </a:r>
            <a:r>
              <a:rPr lang="en-US" sz="2400" dirty="0"/>
              <a:t>– it doesn’t give us many options to input a word for </a:t>
            </a:r>
            <a:r>
              <a:rPr lang="en-US" sz="2400" dirty="0" smtClean="0"/>
              <a:t>example. </a:t>
            </a:r>
            <a:r>
              <a:rPr lang="en-US" sz="2400" b="1" dirty="0" smtClean="0"/>
              <a:t>Customizability </a:t>
            </a:r>
            <a:r>
              <a:rPr lang="en-US" sz="2400" dirty="0"/>
              <a:t>– there’s no way to edit user interface</a:t>
            </a:r>
            <a:r>
              <a:rPr lang="en-US" sz="2400" dirty="0" smtClean="0"/>
              <a:t>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10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1ST WEBPAGE REFLECTIONS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/>
              <a:t>is inconsistent, confusing and difficult to use. It’s pretty hard to find the log in system. This could be easily solved by probably making 3 different buttons for registering, logging in and registering an account. This would make it easy to remember where everything related to the profile can be found.</a:t>
            </a:r>
          </a:p>
        </p:txBody>
      </p:sp>
    </p:spTree>
    <p:extLst>
      <p:ext uri="{BB962C8B-B14F-4D97-AF65-F5344CB8AC3E}">
        <p14:creationId xmlns:p14="http://schemas.microsoft.com/office/powerpoint/2010/main" val="96661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47" y="1876951"/>
            <a:ext cx="9581452" cy="4573306"/>
          </a:xfrm>
        </p:spPr>
      </p:pic>
      <p:sp>
        <p:nvSpPr>
          <p:cNvPr id="5" name="Rectangle 4"/>
          <p:cNvSpPr/>
          <p:nvPr/>
        </p:nvSpPr>
        <p:spPr>
          <a:xfrm>
            <a:off x="925158" y="430306"/>
            <a:ext cx="10908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EXAMPLE OF </a:t>
            </a:r>
            <a:r>
              <a:rPr lang="en-US" sz="3600" b="1" dirty="0" smtClean="0"/>
              <a:t>A USER-FRIENDLY INTERFACE:</a:t>
            </a:r>
          </a:p>
          <a:p>
            <a:r>
              <a:rPr lang="en-US" sz="3600" dirty="0">
                <a:hlinkClick r:id="rId3"/>
              </a:rPr>
              <a:t>https://www.alaskaair.com/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38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05" y="1452284"/>
            <a:ext cx="10512129" cy="4815092"/>
          </a:xfrm>
        </p:spPr>
      </p:pic>
      <p:sp>
        <p:nvSpPr>
          <p:cNvPr id="5" name="TextBox 4"/>
          <p:cNvSpPr txBox="1"/>
          <p:nvPr/>
        </p:nvSpPr>
        <p:spPr>
          <a:xfrm>
            <a:off x="1549101" y="516366"/>
            <a:ext cx="879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Footer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69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42" y="1874517"/>
            <a:ext cx="9882358" cy="4686001"/>
          </a:xfrm>
        </p:spPr>
      </p:pic>
      <p:sp>
        <p:nvSpPr>
          <p:cNvPr id="5" name="TextBox 4"/>
          <p:cNvSpPr txBox="1"/>
          <p:nvPr/>
        </p:nvSpPr>
        <p:spPr>
          <a:xfrm>
            <a:off x="2043953" y="376518"/>
            <a:ext cx="785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register, you will need to click on Sign-Up and then on </a:t>
            </a:r>
            <a:r>
              <a:rPr lang="en-US" sz="2400" b="1" dirty="0" smtClean="0"/>
              <a:t>‘Sign up for a My account profile’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777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55" y="2286000"/>
            <a:ext cx="7622039" cy="3594100"/>
          </a:xfrm>
        </p:spPr>
      </p:pic>
      <p:sp>
        <p:nvSpPr>
          <p:cNvPr id="5" name="TextBox 4"/>
          <p:cNvSpPr txBox="1"/>
          <p:nvPr/>
        </p:nvSpPr>
        <p:spPr>
          <a:xfrm>
            <a:off x="2529455" y="1039877"/>
            <a:ext cx="6141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Fill in information to create an account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023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41" y="2286000"/>
            <a:ext cx="8042667" cy="3594100"/>
          </a:xfrm>
        </p:spPr>
      </p:pic>
      <p:sp>
        <p:nvSpPr>
          <p:cNvPr id="5" name="TextBox 4"/>
          <p:cNvSpPr txBox="1"/>
          <p:nvPr/>
        </p:nvSpPr>
        <p:spPr>
          <a:xfrm>
            <a:off x="2441987" y="989704"/>
            <a:ext cx="627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access your account right from the main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62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b="1" dirty="0"/>
              <a:t>page Usability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Poorly executed principles:</a:t>
            </a:r>
          </a:p>
          <a:p>
            <a:pPr lvl="0"/>
            <a:r>
              <a:rPr lang="en-US" sz="2400" b="1" dirty="0"/>
              <a:t>Learnability</a:t>
            </a:r>
            <a:r>
              <a:rPr lang="en-US" sz="2400" dirty="0"/>
              <a:t> (</a:t>
            </a:r>
            <a:r>
              <a:rPr lang="en-US" sz="2400" b="1" dirty="0"/>
              <a:t>Synthesizability</a:t>
            </a:r>
            <a:r>
              <a:rPr lang="en-US" sz="2400" dirty="0"/>
              <a:t> – Had problems registering an account. After clicking on </a:t>
            </a:r>
            <a:r>
              <a:rPr lang="en-US" sz="2400" b="1" dirty="0"/>
              <a:t>‘create an account’</a:t>
            </a:r>
            <a:r>
              <a:rPr lang="en-US" sz="2400" dirty="0"/>
              <a:t> it kept bringing me to a white screen with no error messages.) </a:t>
            </a:r>
          </a:p>
          <a:p>
            <a:pPr lvl="0"/>
            <a:r>
              <a:rPr lang="en-US" sz="2400" b="1" dirty="0"/>
              <a:t>Robustness </a:t>
            </a:r>
            <a:r>
              <a:rPr lang="en-US" sz="2400" dirty="0"/>
              <a:t>(</a:t>
            </a:r>
            <a:r>
              <a:rPr lang="en-US" sz="2400" b="1" dirty="0"/>
              <a:t>Recoverability</a:t>
            </a:r>
            <a:r>
              <a:rPr lang="en-US" sz="2400" dirty="0"/>
              <a:t> – did not get any messages helping me to resolve an error with registering an account.)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94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Reflections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mtClean="0"/>
              <a:t>When </a:t>
            </a:r>
            <a:r>
              <a:rPr lang="lt-LT" dirty="0"/>
              <a:t>designing the interface it was overlooked that the users would have to click few times to bring them a registration form. This can easily be solved by either by just bringing the main registering form after a users clicks on a ‘</a:t>
            </a:r>
            <a:r>
              <a:rPr lang="lt-LT" b="1" dirty="0"/>
              <a:t>Sign-up</a:t>
            </a:r>
            <a:r>
              <a:rPr lang="lt-LT" dirty="0"/>
              <a:t>‘ button.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798" y="328597"/>
            <a:ext cx="10560218" cy="14921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OF AN INCONVENIENT </a:t>
            </a:r>
            <a:r>
              <a:rPr lang="en-US" b="1" dirty="0" smtClean="0"/>
              <a:t>INTERFACE: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u="sng" dirty="0" smtClean="0">
                <a:hlinkClick r:id="rId2"/>
              </a:rPr>
              <a:t>https</a:t>
            </a:r>
            <a:r>
              <a:rPr lang="en-US" b="1" u="sng" dirty="0">
                <a:hlinkClick r:id="rId2"/>
              </a:rPr>
              <a:t>://</a:t>
            </a:r>
            <a:r>
              <a:rPr lang="en-US" b="1" u="sng" dirty="0" smtClean="0">
                <a:hlinkClick r:id="rId2"/>
              </a:rPr>
              <a:t>www.urbandictionary.com/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24" y="1820729"/>
            <a:ext cx="9400565" cy="4472495"/>
          </a:xfrm>
        </p:spPr>
      </p:pic>
    </p:spTree>
    <p:extLst>
      <p:ext uri="{BB962C8B-B14F-4D97-AF65-F5344CB8AC3E}">
        <p14:creationId xmlns:p14="http://schemas.microsoft.com/office/powerpoint/2010/main" val="22622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22" y="1215966"/>
            <a:ext cx="10104996" cy="5029636"/>
          </a:xfrm>
        </p:spPr>
      </p:pic>
      <p:sp>
        <p:nvSpPr>
          <p:cNvPr id="5" name="TextBox 4"/>
          <p:cNvSpPr txBox="1"/>
          <p:nvPr/>
        </p:nvSpPr>
        <p:spPr>
          <a:xfrm>
            <a:off x="1785769" y="441946"/>
            <a:ext cx="73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Logging in / Registering to the website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13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69" y="1321810"/>
            <a:ext cx="9638301" cy="5272302"/>
          </a:xfrm>
        </p:spPr>
      </p:pic>
      <p:sp>
        <p:nvSpPr>
          <p:cNvPr id="5" name="TextBox 4"/>
          <p:cNvSpPr txBox="1"/>
          <p:nvPr/>
        </p:nvSpPr>
        <p:spPr>
          <a:xfrm>
            <a:off x="1646469" y="387275"/>
            <a:ext cx="679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Apparently, it only allows us to log-in with either our Google or Facebook accounts just as </a:t>
            </a:r>
            <a:r>
              <a:rPr lang="en-US" sz="2400" dirty="0" smtClean="0"/>
              <a:t>shown.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96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37" y="1443631"/>
            <a:ext cx="8507764" cy="5051524"/>
          </a:xfrm>
        </p:spPr>
      </p:pic>
      <p:sp>
        <p:nvSpPr>
          <p:cNvPr id="5" name="TextBox 4"/>
          <p:cNvSpPr txBox="1"/>
          <p:nvPr/>
        </p:nvSpPr>
        <p:spPr>
          <a:xfrm>
            <a:off x="1430767" y="118334"/>
            <a:ext cx="986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After logging in, the page doesn‘t change at all from how it looked back </a:t>
            </a:r>
            <a:r>
              <a:rPr lang="lt-LT" sz="2400" dirty="0" smtClean="0"/>
              <a:t>in, </a:t>
            </a:r>
            <a:r>
              <a:rPr lang="lt-LT" sz="2400" dirty="0"/>
              <a:t>so it is really hard to tell if you‘re logged in or not. When clicked on the </a:t>
            </a:r>
            <a:r>
              <a:rPr lang="lt-LT" sz="2400" b="1" dirty="0"/>
              <a:t>‘Log-in‘</a:t>
            </a:r>
            <a:r>
              <a:rPr lang="lt-LT" sz="2400" dirty="0"/>
              <a:t> button, there‘s not much you can 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8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page </a:t>
            </a:r>
            <a:r>
              <a:rPr lang="lt-LT" b="1" dirty="0" smtClean="0"/>
              <a:t>log-in </a:t>
            </a:r>
            <a:r>
              <a:rPr lang="en-US" b="1" dirty="0" smtClean="0"/>
              <a:t>Usability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3497"/>
            <a:ext cx="10178322" cy="412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u="sng" dirty="0" smtClean="0"/>
              <a:t>Poorly </a:t>
            </a:r>
            <a:r>
              <a:rPr lang="en-US" sz="2400" b="1" i="1" u="sng" dirty="0"/>
              <a:t>executed principles:</a:t>
            </a:r>
          </a:p>
          <a:p>
            <a:pPr lvl="0"/>
            <a:r>
              <a:rPr lang="en-US" sz="2400" b="1" dirty="0"/>
              <a:t>Learnability</a:t>
            </a:r>
            <a:r>
              <a:rPr lang="en-US" sz="2400" dirty="0"/>
              <a:t> (</a:t>
            </a:r>
            <a:r>
              <a:rPr lang="en-US" sz="2400" b="1" dirty="0"/>
              <a:t>Familiarity</a:t>
            </a:r>
            <a:r>
              <a:rPr lang="en-US" sz="2400" dirty="0"/>
              <a:t> - The log in networking buttons are not in the usual location. </a:t>
            </a:r>
            <a:r>
              <a:rPr lang="en-US" sz="2400" b="1" dirty="0"/>
              <a:t>Consistency</a:t>
            </a:r>
            <a:r>
              <a:rPr lang="en-US" sz="2400" dirty="0"/>
              <a:t> – All the buttons are not in their usual location so it’s hard for the user to remember the location of all then buttons on this page</a:t>
            </a:r>
            <a:r>
              <a:rPr lang="en-US" sz="2400" dirty="0" smtClean="0"/>
              <a:t>.)</a:t>
            </a:r>
            <a:endParaRPr lang="lt-LT" sz="2400" dirty="0" smtClean="0"/>
          </a:p>
          <a:p>
            <a:pPr lvl="0"/>
            <a:r>
              <a:rPr lang="en-US" sz="2400" b="1" dirty="0"/>
              <a:t>Robustness</a:t>
            </a:r>
            <a:r>
              <a:rPr lang="en-US" sz="2400" dirty="0"/>
              <a:t> (</a:t>
            </a:r>
            <a:r>
              <a:rPr lang="en-US" sz="2400" b="1" dirty="0"/>
              <a:t>Task</a:t>
            </a:r>
            <a:r>
              <a:rPr lang="en-US" sz="2400" dirty="0"/>
              <a:t> </a:t>
            </a:r>
            <a:r>
              <a:rPr lang="en-US" sz="2400" b="1" dirty="0"/>
              <a:t>Confirmation</a:t>
            </a:r>
            <a:r>
              <a:rPr lang="en-US" sz="2400" dirty="0"/>
              <a:t> – It doesn’t ask for any confirmation when clicking on anything, even when registering or logging in</a:t>
            </a:r>
            <a:r>
              <a:rPr lang="en-US" sz="2400" dirty="0" smtClean="0"/>
              <a:t>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209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17" y="2053753"/>
            <a:ext cx="10542734" cy="4287969"/>
          </a:xfrm>
        </p:spPr>
      </p:pic>
      <p:sp>
        <p:nvSpPr>
          <p:cNvPr id="5" name="TextBox 4"/>
          <p:cNvSpPr txBox="1"/>
          <p:nvPr/>
        </p:nvSpPr>
        <p:spPr>
          <a:xfrm>
            <a:off x="1452283" y="484093"/>
            <a:ext cx="9649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make a page simple and usable for a user it would be a good idea to put all the networking information </a:t>
            </a:r>
            <a:r>
              <a:rPr lang="en-US" sz="2400" dirty="0" smtClean="0"/>
              <a:t>to </a:t>
            </a:r>
            <a:r>
              <a:rPr lang="en-US" sz="2400" dirty="0"/>
              <a:t>either very top of the page or put it at the very bottom of the page (called footer).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58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12" y="2677075"/>
            <a:ext cx="10419832" cy="3700560"/>
          </a:xfrm>
        </p:spPr>
      </p:pic>
      <p:sp>
        <p:nvSpPr>
          <p:cNvPr id="5" name="TextBox 4"/>
          <p:cNvSpPr txBox="1"/>
          <p:nvPr/>
        </p:nvSpPr>
        <p:spPr>
          <a:xfrm>
            <a:off x="1731981" y="430306"/>
            <a:ext cx="8003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‘Browse’ </a:t>
            </a:r>
            <a:r>
              <a:rPr lang="en-US" sz="2000" dirty="0"/>
              <a:t>button is really not that effective and lacks </a:t>
            </a:r>
            <a:r>
              <a:rPr lang="en-US" sz="2000" dirty="0" smtClean="0"/>
              <a:t>Substitutivity</a:t>
            </a:r>
            <a:r>
              <a:rPr lang="lt-LT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 which allows a user to choose suitable interaction method. </a:t>
            </a:r>
          </a:p>
          <a:p>
            <a:endParaRPr lang="en-US" sz="2000" dirty="0" smtClean="0"/>
          </a:p>
          <a:p>
            <a:r>
              <a:rPr lang="en-US" sz="2000" dirty="0" smtClean="0"/>
              <a:t>Because </a:t>
            </a:r>
            <a:r>
              <a:rPr lang="en-US" sz="2000" dirty="0"/>
              <a:t>it only gives us a drop-down menu of many letters and there’s no actual search function which is pretty inconvenient. </a:t>
            </a:r>
            <a:endParaRPr lang="lt-LT" sz="2000" dirty="0" smtClean="0"/>
          </a:p>
          <a:p>
            <a:endParaRPr lang="lt-LT" sz="2000" dirty="0"/>
          </a:p>
          <a:p>
            <a:r>
              <a:rPr lang="lt-LT" sz="2000" dirty="0" smtClean="0">
                <a:solidFill>
                  <a:srgbClr val="FF0000"/>
                </a:solidFill>
              </a:rPr>
              <a:t>*</a:t>
            </a:r>
            <a:r>
              <a:rPr lang="lt-LT" sz="2000" dirty="0" smtClean="0"/>
              <a:t>Substitutivity is flexibility in details of operations.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754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25" y="1667436"/>
            <a:ext cx="10256813" cy="4874261"/>
          </a:xfrm>
        </p:spPr>
      </p:pic>
      <p:sp>
        <p:nvSpPr>
          <p:cNvPr id="5" name="TextBox 4"/>
          <p:cNvSpPr txBox="1"/>
          <p:nvPr/>
        </p:nvSpPr>
        <p:spPr>
          <a:xfrm>
            <a:off x="977603" y="301214"/>
            <a:ext cx="841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n </a:t>
            </a:r>
            <a:r>
              <a:rPr lang="en-US" sz="2400" dirty="0"/>
              <a:t>the left of a </a:t>
            </a:r>
            <a:r>
              <a:rPr lang="en-US" sz="2400" b="1" dirty="0"/>
              <a:t>‘Store’</a:t>
            </a:r>
            <a:r>
              <a:rPr lang="en-US" sz="2400" dirty="0"/>
              <a:t> button we could see a </a:t>
            </a:r>
            <a:r>
              <a:rPr lang="en-US" sz="2400" b="1" dirty="0"/>
              <a:t>‘Vote’</a:t>
            </a:r>
            <a:r>
              <a:rPr lang="en-US" sz="2400" dirty="0"/>
              <a:t> button and I’m not quite sure what it does, because the website is asking me to register into the website first.</a:t>
            </a:r>
          </a:p>
        </p:txBody>
      </p:sp>
    </p:spTree>
    <p:extLst>
      <p:ext uri="{BB962C8B-B14F-4D97-AF65-F5344CB8AC3E}">
        <p14:creationId xmlns:p14="http://schemas.microsoft.com/office/powerpoint/2010/main" val="26337908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2910</TotalTime>
  <Words>596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Impact</vt:lpstr>
      <vt:lpstr>Badge</vt:lpstr>
      <vt:lpstr>Report:  „Example of a user-friendly and inconvenient interface“ </vt:lpstr>
      <vt:lpstr>EXAMPLE OF AN INCONVENIENT INTERFACE: https://www.urbandictionary.com/</vt:lpstr>
      <vt:lpstr>PowerPoint Presentation</vt:lpstr>
      <vt:lpstr>PowerPoint Presentation</vt:lpstr>
      <vt:lpstr>PowerPoint Presentation</vt:lpstr>
      <vt:lpstr>1st page log-in Usability principles</vt:lpstr>
      <vt:lpstr>PowerPoint Presentation</vt:lpstr>
      <vt:lpstr>PowerPoint Presentation</vt:lpstr>
      <vt:lpstr>PowerPoint Presentation</vt:lpstr>
      <vt:lpstr>PowerPoint Presentation</vt:lpstr>
      <vt:lpstr>1st page visual Usability principles</vt:lpstr>
      <vt:lpstr>1ST WEBPAGE REFLECTIONS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2nd page Usability principles</vt:lpstr>
      <vt:lpstr>Reflections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Report:  „Example of a user-friendly and inconvenient interface“</dc:title>
  <dc:creator>Dziugas Peciulevicius</dc:creator>
  <cp:lastModifiedBy>Dziugas Peciulevicius</cp:lastModifiedBy>
  <cp:revision>19</cp:revision>
  <dcterms:created xsi:type="dcterms:W3CDTF">2019-02-19T14:25:52Z</dcterms:created>
  <dcterms:modified xsi:type="dcterms:W3CDTF">2019-02-23T19:33:30Z</dcterms:modified>
</cp:coreProperties>
</file>