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80" r:id="rId4"/>
    <p:sldId id="259" r:id="rId5"/>
    <p:sldId id="297" r:id="rId6"/>
    <p:sldId id="298" r:id="rId7"/>
    <p:sldId id="289" r:id="rId8"/>
    <p:sldId id="290" r:id="rId9"/>
    <p:sldId id="281"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2" r:id="rId53"/>
    <p:sldId id="341" r:id="rId54"/>
    <p:sldId id="344" r:id="rId55"/>
    <p:sldId id="345" r:id="rId56"/>
    <p:sldId id="346" r:id="rId57"/>
    <p:sldId id="288" r:id="rId58"/>
    <p:sldId id="343" r:id="rId59"/>
    <p:sldId id="278" r:id="rId60"/>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274"/>
  </p:normalViewPr>
  <p:slideViewPr>
    <p:cSldViewPr>
      <p:cViewPr varScale="1">
        <p:scale>
          <a:sx n="123" d="100"/>
          <a:sy n="123" d="100"/>
        </p:scale>
        <p:origin x="1864"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1" Type="http://schemas.openxmlformats.org/officeDocument/2006/relationships/image" Target="../media/image12.emf"/><Relationship Id="rId2"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1" Type="http://schemas.openxmlformats.org/officeDocument/2006/relationships/image" Target="../media/image17.emf"/><Relationship Id="rId2"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lt-L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149B23-2898-4367-9ACF-C00A55CF1900}" type="datetimeFigureOut">
              <a:rPr lang="lt-LT" smtClean="0"/>
              <a:pPr/>
              <a:t>2018-09-12</a:t>
            </a:fld>
            <a:endParaRPr lang="lt-L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lt-L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lt-L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7D6F23-4339-453F-90C3-E85437826378}" type="slidenum">
              <a:rPr lang="lt-LT" smtClean="0"/>
              <a:pPr/>
              <a:t>‹#›</a:t>
            </a:fld>
            <a:endParaRPr lang="lt-LT"/>
          </a:p>
        </p:txBody>
      </p:sp>
    </p:spTree>
    <p:extLst>
      <p:ext uri="{BB962C8B-B14F-4D97-AF65-F5344CB8AC3E}">
        <p14:creationId xmlns:p14="http://schemas.microsoft.com/office/powerpoint/2010/main" val="941591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Slide Number Placeholder 3"/>
          <p:cNvSpPr>
            <a:spLocks noGrp="1"/>
          </p:cNvSpPr>
          <p:nvPr>
            <p:ph type="sldNum" sz="quarter" idx="10"/>
          </p:nvPr>
        </p:nvSpPr>
        <p:spPr/>
        <p:txBody>
          <a:bodyPr/>
          <a:lstStyle/>
          <a:p>
            <a:fld id="{297D6F23-4339-453F-90C3-E85437826378}" type="slidenum">
              <a:rPr lang="lt-LT" smtClean="0"/>
              <a:pPr/>
              <a:t>1</a:t>
            </a:fld>
            <a:endParaRPr lang="lt-LT"/>
          </a:p>
        </p:txBody>
      </p:sp>
    </p:spTree>
    <p:extLst>
      <p:ext uri="{BB962C8B-B14F-4D97-AF65-F5344CB8AC3E}">
        <p14:creationId xmlns:p14="http://schemas.microsoft.com/office/powerpoint/2010/main" val="26744245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4" name="Picture 1"/>
          <p:cNvPicPr>
            <a:picLocks noChangeAspect="1" noChangeArrowheads="1"/>
          </p:cNvPicPr>
          <p:nvPr userDrawn="1"/>
        </p:nvPicPr>
        <p:blipFill>
          <a:blip r:embed="rId2" cstate="print"/>
          <a:srcRect/>
          <a:stretch>
            <a:fillRect/>
          </a:stretch>
        </p:blipFill>
        <p:spPr bwMode="auto">
          <a:xfrm>
            <a:off x="0" y="4509120"/>
            <a:ext cx="9163050" cy="1224136"/>
          </a:xfrm>
          <a:prstGeom prst="rect">
            <a:avLst/>
          </a:prstGeom>
          <a:noFill/>
          <a:ln w="9525">
            <a:noFill/>
            <a:miter lim="800000"/>
            <a:headEnd/>
            <a:tailEnd/>
          </a:ln>
        </p:spPr>
      </p:pic>
      <p:pic>
        <p:nvPicPr>
          <p:cNvPr id="23" name="Picture 9"/>
          <p:cNvPicPr>
            <a:picLocks noChangeAspect="1" noChangeArrowheads="1"/>
          </p:cNvPicPr>
          <p:nvPr userDrawn="1"/>
        </p:nvPicPr>
        <p:blipFill>
          <a:blip r:embed="rId3" cstate="print"/>
          <a:srcRect/>
          <a:stretch>
            <a:fillRect/>
          </a:stretch>
        </p:blipFill>
        <p:spPr bwMode="auto">
          <a:xfrm>
            <a:off x="0" y="0"/>
            <a:ext cx="9163050" cy="1714500"/>
          </a:xfrm>
          <a:prstGeom prst="rect">
            <a:avLst/>
          </a:prstGeom>
          <a:noFill/>
          <a:ln w="9525">
            <a:noFill/>
            <a:miter lim="800000"/>
            <a:headEnd/>
            <a:tailEnd/>
          </a:ln>
        </p:spPr>
      </p:pic>
      <p:sp>
        <p:nvSpPr>
          <p:cNvPr id="3" name="Subtitle 2"/>
          <p:cNvSpPr>
            <a:spLocks noGrp="1"/>
          </p:cNvSpPr>
          <p:nvPr>
            <p:ph type="subTitle" idx="1"/>
          </p:nvPr>
        </p:nvSpPr>
        <p:spPr>
          <a:xfrm>
            <a:off x="3499792" y="4809728"/>
            <a:ext cx="5320680" cy="622920"/>
          </a:xfrm>
        </p:spPr>
        <p:txBody>
          <a:bodyPr anchor="ctr">
            <a:noAutofit/>
          </a:bodyPr>
          <a:lstStyle>
            <a:lvl1pPr marL="0" indent="0" algn="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lt-LT" dirty="0"/>
          </a:p>
        </p:txBody>
      </p:sp>
      <p:pic>
        <p:nvPicPr>
          <p:cNvPr id="19" name="Picture 8" descr="green, puzzle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rot="17408376">
            <a:off x="5649269" y="545827"/>
            <a:ext cx="1219200" cy="1219201"/>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12" descr="puzzle, red ic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rot="16640328">
            <a:off x="6776822" y="40624"/>
            <a:ext cx="1219200" cy="1219201"/>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16" descr="puzzle, yellow icon"/>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rot="13876605">
            <a:off x="7633761" y="753548"/>
            <a:ext cx="1219200" cy="1219201"/>
          </a:xfrm>
          <a:prstGeom prst="rect">
            <a:avLst/>
          </a:prstGeom>
          <a:noFill/>
          <a:extLst>
            <a:ext uri="{909E8E84-426E-40dd-AFC4-6F175D3DCCD1}">
              <a14:hiddenFill xmlns:a14="http://schemas.microsoft.com/office/drawing/2010/main" xmlns="">
                <a:solidFill>
                  <a:srgbClr val="FFFFFF"/>
                </a:solidFill>
              </a14:hiddenFill>
            </a:ext>
          </a:extLst>
        </p:spPr>
      </p:pic>
      <p:pic>
        <p:nvPicPr>
          <p:cNvPr id="2061" name="Picture 13" descr="puzzle icon"/>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rot="13883477">
            <a:off x="142572" y="4976237"/>
            <a:ext cx="1219200" cy="1219201"/>
          </a:xfrm>
          <a:prstGeom prst="rect">
            <a:avLst/>
          </a:prstGeom>
          <a:noFill/>
          <a:extLst>
            <a:ext uri="{909E8E84-426E-40dd-AFC4-6F175D3DCCD1}">
              <a14:hiddenFill xmlns:a14="http://schemas.microsoft.com/office/drawing/2010/main" xmlns="">
                <a:solidFill>
                  <a:srgbClr val="FFFFFF"/>
                </a:solidFill>
              </a14:hiddenFill>
            </a:ext>
          </a:extLst>
        </p:spPr>
      </p:pic>
      <p:sp>
        <p:nvSpPr>
          <p:cNvPr id="27" name="Footer Placeholder 4"/>
          <p:cNvSpPr>
            <a:spLocks noGrp="1"/>
          </p:cNvSpPr>
          <p:nvPr>
            <p:ph type="ftr" sz="quarter" idx="11"/>
          </p:nvPr>
        </p:nvSpPr>
        <p:spPr>
          <a:xfrm>
            <a:off x="467544" y="2204864"/>
            <a:ext cx="8352928" cy="1440160"/>
          </a:xfrm>
        </p:spPr>
        <p:txBody>
          <a:bodyPr vert="horz" lIns="91440" tIns="45720" rIns="91440" bIns="45720" rtlCol="0" anchor="ctr">
            <a:normAutofit/>
          </a:bodyPr>
          <a:lstStyle>
            <a:lvl1pPr>
              <a:defRPr lang="lt-LT" sz="4400" b="0" dirty="0" smtClean="0"/>
            </a:lvl1pPr>
          </a:lstStyle>
          <a:p>
            <a:pPr algn="ctr">
              <a:spcBef>
                <a:spcPct val="0"/>
              </a:spcBef>
            </a:pPr>
            <a:r>
              <a:rPr lang="lt-LT"/>
              <a:t>2011-2012 mokslo metai</a:t>
            </a:r>
            <a:endParaRPr lang="lt-LT" dirty="0"/>
          </a:p>
        </p:txBody>
      </p:sp>
    </p:spTree>
    <p:extLst>
      <p:ext uri="{BB962C8B-B14F-4D97-AF65-F5344CB8AC3E}">
        <p14:creationId xmlns:p14="http://schemas.microsoft.com/office/powerpoint/2010/main" val="1148391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1"/>
          <p:cNvPicPr>
            <a:picLocks noChangeAspect="1" noChangeArrowheads="1"/>
          </p:cNvPicPr>
          <p:nvPr userDrawn="1"/>
        </p:nvPicPr>
        <p:blipFill>
          <a:blip r:embed="rId2" cstate="print"/>
          <a:srcRect/>
          <a:stretch>
            <a:fillRect/>
          </a:stretch>
        </p:blipFill>
        <p:spPr bwMode="auto">
          <a:xfrm>
            <a:off x="-19050" y="0"/>
            <a:ext cx="9163050" cy="923925"/>
          </a:xfrm>
          <a:prstGeom prst="rect">
            <a:avLst/>
          </a:prstGeom>
          <a:noFill/>
          <a:ln w="9525">
            <a:noFill/>
            <a:miter lim="800000"/>
            <a:headEnd/>
            <a:tailEnd/>
          </a:ln>
        </p:spPr>
      </p:pic>
      <p:sp>
        <p:nvSpPr>
          <p:cNvPr id="2" name="Title 1"/>
          <p:cNvSpPr>
            <a:spLocks noGrp="1"/>
          </p:cNvSpPr>
          <p:nvPr>
            <p:ph type="title"/>
          </p:nvPr>
        </p:nvSpPr>
        <p:spPr>
          <a:xfrm>
            <a:off x="457200" y="116632"/>
            <a:ext cx="8219256" cy="648072"/>
          </a:xfrm>
        </p:spPr>
        <p:txBody>
          <a:bodyPr/>
          <a:lstStyle>
            <a:lvl1pPr algn="l">
              <a:defRPr b="0">
                <a:latin typeface="Verdana" pitchFamily="34" charset="0"/>
                <a:ea typeface="Verdana" pitchFamily="34" charset="0"/>
                <a:cs typeface="Verdana" pitchFamily="34" charset="0"/>
              </a:defRPr>
            </a:lvl1pPr>
          </a:lstStyle>
          <a:p>
            <a:r>
              <a:rPr lang="en-US"/>
              <a:t>Click to edit Master title style</a:t>
            </a:r>
            <a:endParaRPr lang="lt-LT" dirty="0"/>
          </a:p>
        </p:txBody>
      </p:sp>
      <p:sp>
        <p:nvSpPr>
          <p:cNvPr id="3" name="Content Placeholder 2"/>
          <p:cNvSpPr>
            <a:spLocks noGrp="1"/>
          </p:cNvSpPr>
          <p:nvPr>
            <p:ph idx="1"/>
          </p:nvPr>
        </p:nvSpPr>
        <p:spPr>
          <a:xfrm>
            <a:off x="457200" y="980728"/>
            <a:ext cx="8229600" cy="4896544"/>
          </a:xfrm>
        </p:spPr>
        <p:txBody>
          <a:bodyPr/>
          <a:lstStyle>
            <a:lvl1pPr marL="342900" indent="-342900">
              <a:buFont typeface="Arial" pitchFamily="34" charset="0"/>
              <a:buChar char="•"/>
              <a:defRPr>
                <a:latin typeface="Verdana" pitchFamily="34" charset="0"/>
                <a:ea typeface="Verdana" pitchFamily="34" charset="0"/>
                <a:cs typeface="Verdana" pitchFamily="34" charset="0"/>
              </a:defRPr>
            </a:lvl1pPr>
            <a:lvl2pPr marL="742950" indent="-285750">
              <a:buFont typeface="Arial" pitchFamily="34" charset="0"/>
              <a:buChar char="»"/>
              <a:defRPr>
                <a:latin typeface="Verdana" pitchFamily="34" charset="0"/>
                <a:ea typeface="Verdana" pitchFamily="34" charset="0"/>
                <a:cs typeface="Verdana" pitchFamily="34" charset="0"/>
              </a:defRPr>
            </a:lvl2pPr>
            <a:lvl3pPr marL="1143000" indent="-228600">
              <a:buFont typeface="Arial" pitchFamily="34" charset="0"/>
              <a:buChar char="–"/>
              <a:defRPr>
                <a:latin typeface="Verdana" pitchFamily="34" charset="0"/>
                <a:ea typeface="Verdana" pitchFamily="34" charset="0"/>
                <a:cs typeface="Verdana" pitchFamily="34" charset="0"/>
              </a:defRPr>
            </a:lvl3pPr>
            <a:lvl4pPr marL="1600200" indent="-228600">
              <a:buFont typeface="Wingdings" pitchFamily="2" charset="2"/>
              <a:buChar char="§"/>
              <a:defRPr>
                <a:latin typeface="Verdana" pitchFamily="34" charset="0"/>
                <a:ea typeface="Verdana" pitchFamily="34" charset="0"/>
                <a:cs typeface="Verdana" pitchFamily="34" charset="0"/>
              </a:defRPr>
            </a:lvl4pPr>
            <a:lvl5pPr marL="2057400" indent="-228600">
              <a:buFont typeface="Arial" pitchFamily="34" charset="0"/>
              <a:buChar char="‒"/>
              <a:defRPr>
                <a:latin typeface="Verdana" pitchFamily="34" charset="0"/>
                <a:ea typeface="Verdana" pitchFamily="34" charset="0"/>
                <a:cs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5" name="Footer Placeholder 4"/>
          <p:cNvSpPr>
            <a:spLocks noGrp="1"/>
          </p:cNvSpPr>
          <p:nvPr>
            <p:ph type="ftr" sz="quarter" idx="11"/>
          </p:nvPr>
        </p:nvSpPr>
        <p:spPr/>
        <p:txBody>
          <a:bodyPr/>
          <a:lstStyle/>
          <a:p>
            <a:r>
              <a:rPr lang="lt-LT" dirty="0"/>
              <a:t>Operacinės sistemos</a:t>
            </a:r>
          </a:p>
        </p:txBody>
      </p:sp>
      <p:sp>
        <p:nvSpPr>
          <p:cNvPr id="6" name="Slide Number Placeholder 5"/>
          <p:cNvSpPr>
            <a:spLocks noGrp="1"/>
          </p:cNvSpPr>
          <p:nvPr>
            <p:ph type="sldNum" sz="quarter" idx="12"/>
          </p:nvPr>
        </p:nvSpPr>
        <p:spPr>
          <a:xfrm>
            <a:off x="6182816" y="6237312"/>
            <a:ext cx="2133600" cy="365125"/>
          </a:xfrm>
        </p:spPr>
        <p:txBody>
          <a:bodyPr/>
          <a:lstStyle/>
          <a:p>
            <a:fld id="{2F72BB0C-2AE3-4E75-8717-E67AEEA91F5C}" type="slidenum">
              <a:rPr lang="lt-LT" smtClean="0"/>
              <a:pPr/>
              <a:t>‹#›</a:t>
            </a:fld>
            <a:endParaRPr lang="lt-LT"/>
          </a:p>
        </p:txBody>
      </p:sp>
      <p:pic>
        <p:nvPicPr>
          <p:cNvPr id="10" name="Picture 1"/>
          <p:cNvPicPr>
            <a:picLocks noChangeAspect="1" noChangeArrowheads="1"/>
          </p:cNvPicPr>
          <p:nvPr userDrawn="1"/>
        </p:nvPicPr>
        <p:blipFill>
          <a:blip r:embed="rId2" cstate="print"/>
          <a:srcRect/>
          <a:stretch>
            <a:fillRect/>
          </a:stretch>
        </p:blipFill>
        <p:spPr bwMode="auto">
          <a:xfrm>
            <a:off x="-19050" y="6047577"/>
            <a:ext cx="9163050" cy="45719"/>
          </a:xfrm>
          <a:prstGeom prst="rect">
            <a:avLst/>
          </a:prstGeom>
          <a:noFill/>
          <a:ln w="9525">
            <a:noFill/>
            <a:miter lim="800000"/>
            <a:headEnd/>
            <a:tailEnd/>
          </a:ln>
        </p:spPr>
      </p:pic>
      <p:pic>
        <p:nvPicPr>
          <p:cNvPr id="13" name="Picture 8" descr="green, puzzle icon"/>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rot="2746115">
            <a:off x="178726" y="6104506"/>
            <a:ext cx="749727" cy="749728"/>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17"/>
          <p:cNvPicPr>
            <a:picLocks noChangeAspect="1" noChangeArrowheads="1"/>
          </p:cNvPicPr>
          <p:nvPr userDrawn="1"/>
        </p:nvPicPr>
        <p:blipFill>
          <a:blip r:embed="rId4" cstate="print"/>
          <a:srcRect/>
          <a:stretch>
            <a:fillRect/>
          </a:stretch>
        </p:blipFill>
        <p:spPr bwMode="auto">
          <a:xfrm>
            <a:off x="8388424" y="6093296"/>
            <a:ext cx="647700" cy="704850"/>
          </a:xfrm>
          <a:prstGeom prst="rect">
            <a:avLst/>
          </a:prstGeom>
          <a:noFill/>
          <a:ln w="9525">
            <a:noFill/>
            <a:miter lim="800000"/>
            <a:headEnd/>
            <a:tailEnd/>
          </a:ln>
        </p:spPr>
      </p:pic>
    </p:spTree>
    <p:extLst>
      <p:ext uri="{BB962C8B-B14F-4D97-AF65-F5344CB8AC3E}">
        <p14:creationId xmlns:p14="http://schemas.microsoft.com/office/powerpoint/2010/main" val="2724122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
          <p:cNvPicPr>
            <a:picLocks noChangeAspect="1" noChangeArrowheads="1"/>
          </p:cNvPicPr>
          <p:nvPr userDrawn="1"/>
        </p:nvPicPr>
        <p:blipFill>
          <a:blip r:embed="rId2" cstate="print"/>
          <a:srcRect/>
          <a:stretch>
            <a:fillRect/>
          </a:stretch>
        </p:blipFill>
        <p:spPr bwMode="auto">
          <a:xfrm>
            <a:off x="0" y="0"/>
            <a:ext cx="9163050" cy="1714500"/>
          </a:xfrm>
          <a:prstGeom prst="rect">
            <a:avLst/>
          </a:prstGeom>
          <a:noFill/>
          <a:ln w="9525">
            <a:noFill/>
            <a:miter lim="800000"/>
            <a:headEnd/>
            <a:tailEnd/>
          </a:ln>
        </p:spPr>
      </p:pic>
      <p:sp>
        <p:nvSpPr>
          <p:cNvPr id="2" name="Title 1"/>
          <p:cNvSpPr>
            <a:spLocks noGrp="1"/>
          </p:cNvSpPr>
          <p:nvPr>
            <p:ph type="title"/>
          </p:nvPr>
        </p:nvSpPr>
        <p:spPr>
          <a:xfrm>
            <a:off x="611560" y="188640"/>
            <a:ext cx="7772400" cy="1362075"/>
          </a:xfrm>
        </p:spPr>
        <p:txBody>
          <a:bodyPr vert="horz" lIns="91440" tIns="45720" rIns="91440" bIns="45720" rtlCol="0" anchor="ctr">
            <a:normAutofit/>
          </a:bodyPr>
          <a:lstStyle>
            <a:lvl1pPr>
              <a:defRPr lang="lt-LT" b="0" dirty="0">
                <a:latin typeface="Verdana" pitchFamily="34" charset="0"/>
                <a:ea typeface="Verdana" pitchFamily="34" charset="0"/>
                <a:cs typeface="Verdana" pitchFamily="34" charset="0"/>
              </a:defRPr>
            </a:lvl1pPr>
          </a:lstStyle>
          <a:p>
            <a:pPr lvl="0"/>
            <a:r>
              <a:rPr lang="en-US"/>
              <a:t>Click to edit Master title style</a:t>
            </a:r>
            <a:endParaRPr lang="lt-LT" dirty="0"/>
          </a:p>
        </p:txBody>
      </p:sp>
      <p:sp>
        <p:nvSpPr>
          <p:cNvPr id="3" name="Text Placeholder 2"/>
          <p:cNvSpPr>
            <a:spLocks noGrp="1"/>
          </p:cNvSpPr>
          <p:nvPr>
            <p:ph type="body" idx="1"/>
          </p:nvPr>
        </p:nvSpPr>
        <p:spPr>
          <a:xfrm>
            <a:off x="611560" y="1844824"/>
            <a:ext cx="7772400" cy="1500187"/>
          </a:xfrm>
        </p:spPr>
        <p:txBody>
          <a:bodyPr anchor="t"/>
          <a:lstStyle>
            <a:lvl1pPr marL="0" indent="0">
              <a:buNone/>
              <a:defRPr sz="2000">
                <a:solidFill>
                  <a:srgbClr val="00334C"/>
                </a:solidFill>
                <a:latin typeface="Verdana" pitchFamily="34" charset="0"/>
                <a:ea typeface="Verdana" pitchFamily="34" charset="0"/>
                <a:cs typeface="Verdan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lt-LT" dirty="0"/>
              <a:t>Operacinės sistemos</a:t>
            </a:r>
          </a:p>
        </p:txBody>
      </p:sp>
      <p:pic>
        <p:nvPicPr>
          <p:cNvPr id="12" name="Picture 1"/>
          <p:cNvPicPr>
            <a:picLocks noChangeAspect="1" noChangeArrowheads="1"/>
          </p:cNvPicPr>
          <p:nvPr userDrawn="1"/>
        </p:nvPicPr>
        <p:blipFill>
          <a:blip r:embed="rId3" cstate="print"/>
          <a:srcRect/>
          <a:stretch>
            <a:fillRect/>
          </a:stretch>
        </p:blipFill>
        <p:spPr bwMode="auto">
          <a:xfrm>
            <a:off x="-19050" y="6047577"/>
            <a:ext cx="9163050" cy="45719"/>
          </a:xfrm>
          <a:prstGeom prst="rect">
            <a:avLst/>
          </a:prstGeom>
          <a:noFill/>
          <a:ln w="9525">
            <a:noFill/>
            <a:miter lim="800000"/>
            <a:headEnd/>
            <a:tailEnd/>
          </a:ln>
        </p:spPr>
      </p:pic>
      <p:pic>
        <p:nvPicPr>
          <p:cNvPr id="14" name="Picture 12" descr="puzzle, red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rot="14925315">
            <a:off x="64322" y="6133739"/>
            <a:ext cx="717969" cy="717970"/>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17"/>
          <p:cNvPicPr>
            <a:picLocks noChangeAspect="1" noChangeArrowheads="1"/>
          </p:cNvPicPr>
          <p:nvPr userDrawn="1"/>
        </p:nvPicPr>
        <p:blipFill>
          <a:blip r:embed="rId5" cstate="print"/>
          <a:srcRect/>
          <a:stretch>
            <a:fillRect/>
          </a:stretch>
        </p:blipFill>
        <p:spPr bwMode="auto">
          <a:xfrm>
            <a:off x="8388424" y="6093296"/>
            <a:ext cx="647700" cy="704850"/>
          </a:xfrm>
          <a:prstGeom prst="rect">
            <a:avLst/>
          </a:prstGeom>
          <a:noFill/>
          <a:ln w="9525">
            <a:noFill/>
            <a:miter lim="800000"/>
            <a:headEnd/>
            <a:tailEnd/>
          </a:ln>
        </p:spPr>
      </p:pic>
    </p:spTree>
    <p:extLst>
      <p:ext uri="{BB962C8B-B14F-4D97-AF65-F5344CB8AC3E}">
        <p14:creationId xmlns:p14="http://schemas.microsoft.com/office/powerpoint/2010/main" val="3943912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1"/>
          <p:cNvPicPr>
            <a:picLocks noChangeAspect="1" noChangeArrowheads="1"/>
          </p:cNvPicPr>
          <p:nvPr userDrawn="1"/>
        </p:nvPicPr>
        <p:blipFill>
          <a:blip r:embed="rId2" cstate="print"/>
          <a:srcRect/>
          <a:stretch>
            <a:fillRect/>
          </a:stretch>
        </p:blipFill>
        <p:spPr bwMode="auto">
          <a:xfrm>
            <a:off x="-19050" y="0"/>
            <a:ext cx="9163050" cy="923925"/>
          </a:xfrm>
          <a:prstGeom prst="rect">
            <a:avLst/>
          </a:prstGeom>
          <a:noFill/>
          <a:ln w="9525">
            <a:noFill/>
            <a:miter lim="800000"/>
            <a:headEnd/>
            <a:tailEnd/>
          </a:ln>
        </p:spPr>
      </p:pic>
      <p:pic>
        <p:nvPicPr>
          <p:cNvPr id="11" name="Picture 1"/>
          <p:cNvPicPr>
            <a:picLocks noChangeAspect="1" noChangeArrowheads="1"/>
          </p:cNvPicPr>
          <p:nvPr userDrawn="1"/>
        </p:nvPicPr>
        <p:blipFill>
          <a:blip r:embed="rId2" cstate="print"/>
          <a:srcRect/>
          <a:stretch>
            <a:fillRect/>
          </a:stretch>
        </p:blipFill>
        <p:spPr bwMode="auto">
          <a:xfrm>
            <a:off x="-19050" y="6047577"/>
            <a:ext cx="9163050" cy="45719"/>
          </a:xfrm>
          <a:prstGeom prst="rect">
            <a:avLst/>
          </a:prstGeom>
          <a:noFill/>
          <a:ln w="9525">
            <a:noFill/>
            <a:miter lim="800000"/>
            <a:headEnd/>
            <a:tailEnd/>
          </a:ln>
        </p:spPr>
      </p:pic>
      <p:sp>
        <p:nvSpPr>
          <p:cNvPr id="2" name="Title 1"/>
          <p:cNvSpPr>
            <a:spLocks noGrp="1"/>
          </p:cNvSpPr>
          <p:nvPr>
            <p:ph type="title"/>
          </p:nvPr>
        </p:nvSpPr>
        <p:spPr/>
        <p:txBody>
          <a:bodyPr/>
          <a:lstStyle>
            <a:lvl1pPr algn="l">
              <a:defRPr>
                <a:latin typeface="Verdana" pitchFamily="34" charset="0"/>
                <a:ea typeface="Verdana" pitchFamily="34" charset="0"/>
                <a:cs typeface="Verdana" pitchFamily="34" charset="0"/>
              </a:defRPr>
            </a:lvl1pPr>
          </a:lstStyle>
          <a:p>
            <a:r>
              <a:rPr lang="en-US"/>
              <a:t>Click to edit Master title style</a:t>
            </a:r>
            <a:endParaRPr lang="lt-LT" dirty="0"/>
          </a:p>
        </p:txBody>
      </p:sp>
      <p:sp>
        <p:nvSpPr>
          <p:cNvPr id="3" name="Content Placeholder 2"/>
          <p:cNvSpPr>
            <a:spLocks noGrp="1"/>
          </p:cNvSpPr>
          <p:nvPr>
            <p:ph sz="half" idx="1"/>
          </p:nvPr>
        </p:nvSpPr>
        <p:spPr>
          <a:xfrm>
            <a:off x="457200" y="980728"/>
            <a:ext cx="4038600" cy="48965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4" name="Content Placeholder 3"/>
          <p:cNvSpPr>
            <a:spLocks noGrp="1"/>
          </p:cNvSpPr>
          <p:nvPr>
            <p:ph sz="half" idx="2"/>
          </p:nvPr>
        </p:nvSpPr>
        <p:spPr>
          <a:xfrm>
            <a:off x="4648200" y="980728"/>
            <a:ext cx="4038600" cy="48965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6" name="Footer Placeholder 5"/>
          <p:cNvSpPr>
            <a:spLocks noGrp="1"/>
          </p:cNvSpPr>
          <p:nvPr>
            <p:ph type="ftr" sz="quarter" idx="11"/>
          </p:nvPr>
        </p:nvSpPr>
        <p:spPr/>
        <p:txBody>
          <a:bodyPr/>
          <a:lstStyle/>
          <a:p>
            <a:r>
              <a:rPr lang="lt-LT" dirty="0"/>
              <a:t>Operacinės sistemos</a:t>
            </a:r>
          </a:p>
        </p:txBody>
      </p:sp>
      <p:pic>
        <p:nvPicPr>
          <p:cNvPr id="15" name="Picture 16" descr="puzzle, yellow icon"/>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rot="12215676">
            <a:off x="836" y="6091912"/>
            <a:ext cx="747177" cy="747178"/>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17"/>
          <p:cNvPicPr>
            <a:picLocks noChangeAspect="1" noChangeArrowheads="1"/>
          </p:cNvPicPr>
          <p:nvPr userDrawn="1"/>
        </p:nvPicPr>
        <p:blipFill>
          <a:blip r:embed="rId4" cstate="print"/>
          <a:srcRect/>
          <a:stretch>
            <a:fillRect/>
          </a:stretch>
        </p:blipFill>
        <p:spPr bwMode="auto">
          <a:xfrm>
            <a:off x="8388424" y="6093296"/>
            <a:ext cx="647700" cy="704850"/>
          </a:xfrm>
          <a:prstGeom prst="rect">
            <a:avLst/>
          </a:prstGeom>
          <a:noFill/>
          <a:ln w="9525">
            <a:noFill/>
            <a:miter lim="800000"/>
            <a:headEnd/>
            <a:tailEnd/>
          </a:ln>
        </p:spPr>
      </p:pic>
      <p:sp>
        <p:nvSpPr>
          <p:cNvPr id="18" name="Slide Number Placeholder 5"/>
          <p:cNvSpPr>
            <a:spLocks noGrp="1"/>
          </p:cNvSpPr>
          <p:nvPr>
            <p:ph type="sldNum" sz="quarter" idx="12"/>
          </p:nvPr>
        </p:nvSpPr>
        <p:spPr>
          <a:xfrm>
            <a:off x="6182816" y="6237312"/>
            <a:ext cx="2133600" cy="365125"/>
          </a:xfrm>
        </p:spPr>
        <p:txBody>
          <a:bodyPr/>
          <a:lstStyle/>
          <a:p>
            <a:fld id="{2F72BB0C-2AE3-4E75-8717-E67AEEA91F5C}" type="slidenum">
              <a:rPr lang="lt-LT" smtClean="0"/>
              <a:pPr/>
              <a:t>‹#›</a:t>
            </a:fld>
            <a:endParaRPr lang="lt-LT"/>
          </a:p>
        </p:txBody>
      </p:sp>
    </p:spTree>
    <p:extLst>
      <p:ext uri="{BB962C8B-B14F-4D97-AF65-F5344CB8AC3E}">
        <p14:creationId xmlns:p14="http://schemas.microsoft.com/office/powerpoint/2010/main" val="992093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07504" y="260648"/>
            <a:ext cx="8928992" cy="626469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lt-LT" dirty="0"/>
          </a:p>
        </p:txBody>
      </p:sp>
      <p:pic>
        <p:nvPicPr>
          <p:cNvPr id="10" name="Picture 1"/>
          <p:cNvPicPr>
            <a:picLocks noChangeAspect="1" noChangeArrowheads="1"/>
          </p:cNvPicPr>
          <p:nvPr userDrawn="1"/>
        </p:nvPicPr>
        <p:blipFill>
          <a:blip r:embed="rId2" cstate="print"/>
          <a:srcRect/>
          <a:stretch>
            <a:fillRect/>
          </a:stretch>
        </p:blipFill>
        <p:spPr bwMode="auto">
          <a:xfrm>
            <a:off x="-19050" y="6669360"/>
            <a:ext cx="9163050" cy="45719"/>
          </a:xfrm>
          <a:prstGeom prst="rect">
            <a:avLst/>
          </a:prstGeom>
          <a:noFill/>
          <a:ln w="9525">
            <a:noFill/>
            <a:miter lim="800000"/>
            <a:headEnd/>
            <a:tailEnd/>
          </a:ln>
        </p:spPr>
      </p:pic>
      <p:pic>
        <p:nvPicPr>
          <p:cNvPr id="1028" name="Picture 4"/>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27384"/>
            <a:ext cx="9163050" cy="190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789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74630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6632"/>
            <a:ext cx="8229600" cy="648072"/>
          </a:xfrm>
          <a:prstGeom prst="rect">
            <a:avLst/>
          </a:prstGeom>
        </p:spPr>
        <p:txBody>
          <a:bodyPr vert="horz" lIns="91440" tIns="45720" rIns="91440" bIns="45720" rtlCol="0" anchor="ctr">
            <a:normAutofit/>
          </a:bodyPr>
          <a:lstStyle/>
          <a:p>
            <a:r>
              <a:rPr lang="en-US"/>
              <a:t>Click to edit Master title style</a:t>
            </a:r>
            <a:endParaRPr lang="lt-LT"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5" name="Footer Placeholder 4"/>
          <p:cNvSpPr>
            <a:spLocks noGrp="1"/>
          </p:cNvSpPr>
          <p:nvPr>
            <p:ph type="ftr" sz="quarter" idx="3"/>
          </p:nvPr>
        </p:nvSpPr>
        <p:spPr>
          <a:xfrm>
            <a:off x="971600" y="6237312"/>
            <a:ext cx="3240360" cy="365125"/>
          </a:xfrm>
          <a:prstGeom prst="rect">
            <a:avLst/>
          </a:prstGeom>
        </p:spPr>
        <p:txBody>
          <a:bodyPr vert="horz" lIns="91440" tIns="45720" rIns="91440" bIns="45720" rtlCol="0" anchor="ctr"/>
          <a:lstStyle>
            <a:lvl1pPr algn="l">
              <a:defRPr sz="1200">
                <a:solidFill>
                  <a:srgbClr val="00334C"/>
                </a:solidFill>
                <a:latin typeface="Verdana" pitchFamily="34" charset="0"/>
                <a:ea typeface="Verdana" pitchFamily="34" charset="0"/>
                <a:cs typeface="Verdana" pitchFamily="34" charset="0"/>
              </a:defRPr>
            </a:lvl1pPr>
          </a:lstStyle>
          <a:p>
            <a:r>
              <a:rPr lang="lt-LT" dirty="0"/>
              <a:t>Operacinės sistemos</a:t>
            </a:r>
          </a:p>
        </p:txBody>
      </p:sp>
      <p:sp>
        <p:nvSpPr>
          <p:cNvPr id="6" name="Slide Number Placeholder 5"/>
          <p:cNvSpPr>
            <a:spLocks noGrp="1"/>
          </p:cNvSpPr>
          <p:nvPr>
            <p:ph type="sldNum" sz="quarter" idx="4"/>
          </p:nvPr>
        </p:nvSpPr>
        <p:spPr>
          <a:xfrm>
            <a:off x="6542856" y="6309320"/>
            <a:ext cx="2133600" cy="365125"/>
          </a:xfrm>
          <a:prstGeom prst="rect">
            <a:avLst/>
          </a:prstGeom>
        </p:spPr>
        <p:txBody>
          <a:bodyPr vert="horz" lIns="91440" tIns="45720" rIns="91440" bIns="45720" rtlCol="0" anchor="ctr"/>
          <a:lstStyle>
            <a:lvl1pPr algn="r">
              <a:defRPr sz="1200">
                <a:solidFill>
                  <a:srgbClr val="00334C"/>
                </a:solidFill>
                <a:latin typeface="Verdana" pitchFamily="34" charset="0"/>
                <a:ea typeface="Verdana" pitchFamily="34" charset="0"/>
                <a:cs typeface="Verdana" pitchFamily="34" charset="0"/>
              </a:defRPr>
            </a:lvl1pPr>
          </a:lstStyle>
          <a:p>
            <a:fld id="{2F72BB0C-2AE3-4E75-8717-E67AEEA91F5C}" type="slidenum">
              <a:rPr lang="lt-LT" smtClean="0"/>
              <a:pPr/>
              <a:t>‹#›</a:t>
            </a:fld>
            <a:endParaRPr lang="lt-LT"/>
          </a:p>
        </p:txBody>
      </p:sp>
    </p:spTree>
    <p:extLst>
      <p:ext uri="{BB962C8B-B14F-4D97-AF65-F5344CB8AC3E}">
        <p14:creationId xmlns:p14="http://schemas.microsoft.com/office/powerpoint/2010/main" val="345031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7" r:id="rId5"/>
    <p:sldLayoutId id="2147483655" r:id="rId6"/>
  </p:sldLayoutIdLst>
  <p:hf sldNum="0" hdr="0" dt="0"/>
  <p:txStyles>
    <p:titleStyle>
      <a:lvl1pPr algn="ctr" defTabSz="914400" rtl="0" eaLnBrk="1" latinLnBrk="0" hangingPunct="1">
        <a:spcBef>
          <a:spcPct val="0"/>
        </a:spcBef>
        <a:buNone/>
        <a:defRPr lang="en-US" sz="4000" b="0" kern="1200" dirty="0" smtClean="0">
          <a:solidFill>
            <a:schemeClr val="bg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Trebuchet MS"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714500" indent="-3429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oodle.viko.lt/course/view.php?id=995" TargetMode="External"/><Relationship Id="rId4" Type="http://schemas.openxmlformats.org/officeDocument/2006/relationships/hyperlink" Target="https://coderprog.com/operating-systems-introduction/" TargetMode="External"/><Relationship Id="rId1" Type="http://schemas.openxmlformats.org/officeDocument/2006/relationships/slideLayout" Target="../slideLayouts/slideLayout2.xml"/><Relationship Id="rId2" Type="http://schemas.openxmlformats.org/officeDocument/2006/relationships/hyperlink" Target="http://moodle.viko.l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47.xml.rels><?xml version="1.0" encoding="UTF-8" standalone="yes"?>
<Relationships xmlns="http://schemas.openxmlformats.org/package/2006/relationships"><Relationship Id="rId11" Type="http://schemas.openxmlformats.org/officeDocument/2006/relationships/oleObject" Target="../embeddings/oleObject5.bin"/><Relationship Id="rId12" Type="http://schemas.openxmlformats.org/officeDocument/2006/relationships/image" Target="../media/image16.e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 Id="rId4" Type="http://schemas.openxmlformats.org/officeDocument/2006/relationships/image" Target="../media/image12.emf"/><Relationship Id="rId5" Type="http://schemas.openxmlformats.org/officeDocument/2006/relationships/oleObject" Target="../embeddings/oleObject2.bin"/><Relationship Id="rId6" Type="http://schemas.openxmlformats.org/officeDocument/2006/relationships/image" Target="../media/image13.emf"/><Relationship Id="rId7" Type="http://schemas.openxmlformats.org/officeDocument/2006/relationships/oleObject" Target="../embeddings/oleObject3.bin"/><Relationship Id="rId8" Type="http://schemas.openxmlformats.org/officeDocument/2006/relationships/image" Target="../media/image14.emf"/><Relationship Id="rId9" Type="http://schemas.openxmlformats.org/officeDocument/2006/relationships/oleObject" Target="../embeddings/oleObject4.bin"/><Relationship Id="rId10" Type="http://schemas.openxmlformats.org/officeDocument/2006/relationships/image" Target="../media/image15.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7.emf"/><Relationship Id="rId5" Type="http://schemas.openxmlformats.org/officeDocument/2006/relationships/oleObject" Target="../embeddings/oleObject7.bin"/><Relationship Id="rId6" Type="http://schemas.openxmlformats.org/officeDocument/2006/relationships/image" Target="../media/image18.emf"/><Relationship Id="rId7" Type="http://schemas.openxmlformats.org/officeDocument/2006/relationships/oleObject" Target="../embeddings/oleObject8.bin"/><Relationship Id="rId8" Type="http://schemas.openxmlformats.org/officeDocument/2006/relationships/image" Target="../media/image19.emf"/><Relationship Id="rId9" Type="http://schemas.openxmlformats.org/officeDocument/2006/relationships/oleObject" Target="../embeddings/oleObject9.bin"/><Relationship Id="rId10" Type="http://schemas.openxmlformats.org/officeDocument/2006/relationships/image" Target="../media/image20.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21.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21.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tif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tif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Binary_numeral_syste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67744" y="4809728"/>
            <a:ext cx="6552728" cy="622920"/>
          </a:xfrm>
        </p:spPr>
        <p:txBody>
          <a:bodyPr/>
          <a:lstStyle/>
          <a:p>
            <a:r>
              <a:rPr lang="en-US" sz="2400" dirty="0"/>
              <a:t>dr. Romanas Tumasonis</a:t>
            </a:r>
          </a:p>
          <a:p>
            <a:r>
              <a:rPr lang="en-US" sz="2400" dirty="0" err="1"/>
              <a:t>r.tumasonis@eif.viko.lt</a:t>
            </a:r>
            <a:endParaRPr lang="lt-LT" sz="2400" dirty="0"/>
          </a:p>
        </p:txBody>
      </p:sp>
      <p:sp>
        <p:nvSpPr>
          <p:cNvPr id="3" name="Footer Placeholder 2"/>
          <p:cNvSpPr>
            <a:spLocks noGrp="1"/>
          </p:cNvSpPr>
          <p:nvPr>
            <p:ph type="ftr" sz="quarter" idx="11"/>
          </p:nvPr>
        </p:nvSpPr>
        <p:spPr/>
        <p:txBody>
          <a:bodyPr/>
          <a:lstStyle/>
          <a:p>
            <a:pPr algn="ctr">
              <a:spcBef>
                <a:spcPct val="0"/>
              </a:spcBef>
            </a:pPr>
            <a:r>
              <a:rPr lang="lt-LT" dirty="0" err="1"/>
              <a:t>Operating</a:t>
            </a:r>
            <a:r>
              <a:rPr lang="lt-LT" dirty="0"/>
              <a:t> </a:t>
            </a:r>
            <a:r>
              <a:rPr lang="lt-LT" dirty="0" err="1"/>
              <a:t>systems</a:t>
            </a:r>
            <a:endParaRPr lang="lt-LT" dirty="0"/>
          </a:p>
        </p:txBody>
      </p:sp>
    </p:spTree>
    <p:extLst>
      <p:ext uri="{BB962C8B-B14F-4D97-AF65-F5344CB8AC3E}">
        <p14:creationId xmlns:p14="http://schemas.microsoft.com/office/powerpoint/2010/main" val="3296003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Introduction.</a:t>
            </a:r>
            <a:r>
              <a:rPr lang="lt-LT" sz="3200" dirty="0"/>
              <a:t> </a:t>
            </a:r>
            <a:br>
              <a:rPr lang="lt-LT" sz="3200" dirty="0"/>
            </a:br>
            <a:r>
              <a:rPr lang="lt-LT" sz="3200" b="1" dirty="0" err="1"/>
              <a:t>The</a:t>
            </a:r>
            <a:r>
              <a:rPr lang="lt-LT" sz="3200" b="1" dirty="0"/>
              <a:t> </a:t>
            </a:r>
            <a:r>
              <a:rPr lang="lt-LT" sz="3200" b="1" dirty="0" err="1"/>
              <a:t>decimal</a:t>
            </a:r>
            <a:r>
              <a:rPr lang="lt-LT" sz="3200" b="1" dirty="0"/>
              <a:t> </a:t>
            </a:r>
            <a:r>
              <a:rPr lang="lt-LT" sz="3200" b="1" dirty="0" err="1"/>
              <a:t>number</a:t>
            </a:r>
            <a:r>
              <a:rPr lang="lt-LT" sz="3200" b="1" dirty="0"/>
              <a:t> </a:t>
            </a:r>
            <a:r>
              <a:rPr lang="lt-LT" sz="3200" b="1" dirty="0" err="1"/>
              <a:t>system</a:t>
            </a:r>
            <a:endParaRPr lang="lt-LT" sz="3200" b="1" dirty="0"/>
          </a:p>
        </p:txBody>
      </p:sp>
      <p:sp>
        <p:nvSpPr>
          <p:cNvPr id="4" name="Footer Placeholder 3"/>
          <p:cNvSpPr>
            <a:spLocks noGrp="1"/>
          </p:cNvSpPr>
          <p:nvPr>
            <p:ph type="ftr" sz="quarter" idx="11"/>
          </p:nvPr>
        </p:nvSpPr>
        <p:spPr/>
        <p:txBody>
          <a:bodyPr/>
          <a:lstStyle/>
          <a:p>
            <a:r>
              <a:rPr lang="lt-LT" dirty="0" err="1"/>
              <a:t>Operating</a:t>
            </a:r>
            <a:r>
              <a:rPr lang="lt-LT" dirty="0"/>
              <a:t> </a:t>
            </a:r>
            <a:r>
              <a:rPr lang="lt-LT" dirty="0" err="1"/>
              <a:t>systems</a:t>
            </a:r>
            <a:endParaRPr lang="lt-LT" dirty="0"/>
          </a:p>
        </p:txBody>
      </p:sp>
      <p:sp>
        <p:nvSpPr>
          <p:cNvPr id="35" name="Rectangle 4"/>
          <p:cNvSpPr txBox="1">
            <a:spLocks noChangeArrowheads="1"/>
          </p:cNvSpPr>
          <p:nvPr/>
        </p:nvSpPr>
        <p:spPr>
          <a:xfrm>
            <a:off x="435229" y="1196752"/>
            <a:ext cx="77724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75000"/>
              </a:spcBef>
              <a:defRPr/>
            </a:pPr>
            <a:r>
              <a:rPr lang="en-US" altLang="en-US" sz="2400">
                <a:latin typeface="Arial" charset="0"/>
              </a:rPr>
              <a:t>A decimal number is a sequence of </a:t>
            </a:r>
            <a:r>
              <a:rPr lang="en-US" altLang="en-US" sz="2400" b="1">
                <a:solidFill>
                  <a:schemeClr val="folHlink"/>
                </a:solidFill>
                <a:latin typeface="Arial" charset="0"/>
              </a:rPr>
              <a:t>digits</a:t>
            </a:r>
            <a:endParaRPr lang="en-US" altLang="en-US" sz="2400" b="1">
              <a:latin typeface="Arial" charset="0"/>
            </a:endParaRPr>
          </a:p>
          <a:p>
            <a:pPr>
              <a:spcBef>
                <a:spcPct val="75000"/>
              </a:spcBef>
              <a:defRPr/>
            </a:pPr>
            <a:r>
              <a:rPr lang="en-US" altLang="en-US" sz="2400">
                <a:latin typeface="Arial" charset="0"/>
              </a:rPr>
              <a:t>Decimal </a:t>
            </a:r>
            <a:r>
              <a:rPr lang="en-US" altLang="en-US" sz="2400">
                <a:solidFill>
                  <a:schemeClr val="folHlink"/>
                </a:solidFill>
                <a:latin typeface="Arial" charset="0"/>
              </a:rPr>
              <a:t>digits</a:t>
            </a:r>
            <a:r>
              <a:rPr lang="en-US" altLang="en-US" sz="2400">
                <a:latin typeface="Arial" charset="0"/>
              </a:rPr>
              <a:t> must be in the set:	 		</a:t>
            </a:r>
            <a:r>
              <a:rPr lang="en-US" altLang="en-US" sz="2400">
                <a:solidFill>
                  <a:schemeClr val="folHlink"/>
                </a:solidFill>
                <a:latin typeface="Arial" charset="0"/>
              </a:rPr>
              <a:t>{0, 1, 2, 3, 4, 5, 6, 7, 8, 9}		</a:t>
            </a:r>
            <a:r>
              <a:rPr lang="en-US" altLang="en-US" sz="2400">
                <a:latin typeface="Arial" charset="0"/>
              </a:rPr>
              <a:t>(Base 10)</a:t>
            </a:r>
          </a:p>
          <a:p>
            <a:pPr>
              <a:spcBef>
                <a:spcPct val="75000"/>
              </a:spcBef>
              <a:defRPr/>
            </a:pPr>
            <a:r>
              <a:rPr lang="en-US" altLang="en-US" sz="2400">
                <a:latin typeface="Arial" charset="0"/>
              </a:rPr>
              <a:t>Each digit contributes to the </a:t>
            </a:r>
            <a:r>
              <a:rPr lang="en-US" altLang="en-US" sz="2400">
                <a:solidFill>
                  <a:schemeClr val="folHlink"/>
                </a:solidFill>
                <a:latin typeface="Arial" charset="0"/>
              </a:rPr>
              <a:t>value</a:t>
            </a:r>
            <a:r>
              <a:rPr lang="en-US" altLang="en-US" sz="2400">
                <a:latin typeface="Arial" charset="0"/>
              </a:rPr>
              <a:t> the number represents</a:t>
            </a:r>
          </a:p>
          <a:p>
            <a:pPr>
              <a:spcBef>
                <a:spcPct val="75000"/>
              </a:spcBef>
              <a:defRPr/>
            </a:pPr>
            <a:r>
              <a:rPr lang="en-US" altLang="en-US" sz="2400">
                <a:latin typeface="Arial" charset="0"/>
              </a:rPr>
              <a:t>The </a:t>
            </a:r>
            <a:r>
              <a:rPr lang="en-US" altLang="en-US" sz="2400">
                <a:solidFill>
                  <a:schemeClr val="folHlink"/>
                </a:solidFill>
                <a:latin typeface="Arial" charset="0"/>
              </a:rPr>
              <a:t>value</a:t>
            </a:r>
            <a:r>
              <a:rPr lang="en-US" altLang="en-US" sz="2400">
                <a:latin typeface="Arial" charset="0"/>
              </a:rPr>
              <a:t> contributed by a </a:t>
            </a:r>
            <a:r>
              <a:rPr lang="en-US" altLang="en-US" sz="2400">
                <a:solidFill>
                  <a:schemeClr val="folHlink"/>
                </a:solidFill>
                <a:latin typeface="Arial" charset="0"/>
              </a:rPr>
              <a:t>digit</a:t>
            </a:r>
            <a:r>
              <a:rPr lang="en-US" altLang="en-US" sz="2400">
                <a:latin typeface="Arial" charset="0"/>
              </a:rPr>
              <a:t> equals the product of the </a:t>
            </a:r>
            <a:r>
              <a:rPr lang="en-US" altLang="en-US" sz="2400">
                <a:solidFill>
                  <a:schemeClr val="folHlink"/>
                </a:solidFill>
                <a:latin typeface="Arial" charset="0"/>
              </a:rPr>
              <a:t>digit times the weight of the position</a:t>
            </a:r>
            <a:r>
              <a:rPr lang="en-US" altLang="en-US" sz="2400">
                <a:latin typeface="Arial" charset="0"/>
              </a:rPr>
              <a:t> of the digit in the number</a:t>
            </a:r>
            <a:endParaRPr lang="en-US" altLang="en-US" sz="2400" dirty="0">
              <a:latin typeface="Arial" charset="0"/>
            </a:endParaRPr>
          </a:p>
        </p:txBody>
      </p:sp>
    </p:spTree>
    <p:extLst>
      <p:ext uri="{BB962C8B-B14F-4D97-AF65-F5344CB8AC3E}">
        <p14:creationId xmlns:p14="http://schemas.microsoft.com/office/powerpoint/2010/main" val="30316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Introduction.</a:t>
            </a:r>
            <a:r>
              <a:rPr lang="lt-LT" sz="3200" dirty="0"/>
              <a:t> </a:t>
            </a:r>
            <a:br>
              <a:rPr lang="lt-LT" sz="3200" dirty="0"/>
            </a:br>
            <a:r>
              <a:rPr lang="lt-LT" sz="3200" b="1" dirty="0" err="1"/>
              <a:t>The</a:t>
            </a:r>
            <a:r>
              <a:rPr lang="lt-LT" sz="3200" b="1" dirty="0"/>
              <a:t> </a:t>
            </a:r>
            <a:r>
              <a:rPr lang="lt-LT" sz="3200" b="1" dirty="0" err="1"/>
              <a:t>decimal</a:t>
            </a:r>
            <a:r>
              <a:rPr lang="lt-LT" sz="3200" b="1" dirty="0"/>
              <a:t> </a:t>
            </a:r>
            <a:r>
              <a:rPr lang="lt-LT" sz="3200" b="1" dirty="0" err="1"/>
              <a:t>number</a:t>
            </a:r>
            <a:r>
              <a:rPr lang="lt-LT" sz="3200" b="1" dirty="0"/>
              <a:t> </a:t>
            </a:r>
            <a:r>
              <a:rPr lang="lt-LT" sz="3200" b="1" dirty="0" err="1"/>
              <a:t>system</a:t>
            </a:r>
            <a:endParaRPr lang="lt-LT" sz="3200" b="1" dirty="0"/>
          </a:p>
        </p:txBody>
      </p:sp>
      <p:sp>
        <p:nvSpPr>
          <p:cNvPr id="4" name="Footer Placeholder 3"/>
          <p:cNvSpPr>
            <a:spLocks noGrp="1"/>
          </p:cNvSpPr>
          <p:nvPr>
            <p:ph type="ftr" sz="quarter" idx="11"/>
          </p:nvPr>
        </p:nvSpPr>
        <p:spPr/>
        <p:txBody>
          <a:bodyPr/>
          <a:lstStyle/>
          <a:p>
            <a:r>
              <a:rPr lang="lt-LT" dirty="0" err="1"/>
              <a:t>Operating</a:t>
            </a:r>
            <a:r>
              <a:rPr lang="lt-LT" dirty="0"/>
              <a:t> </a:t>
            </a:r>
            <a:r>
              <a:rPr lang="lt-LT" dirty="0" err="1"/>
              <a:t>systems</a:t>
            </a:r>
            <a:endParaRPr lang="lt-LT" dirty="0"/>
          </a:p>
        </p:txBody>
      </p:sp>
      <p:sp>
        <p:nvSpPr>
          <p:cNvPr id="5" name="Rectangle 3"/>
          <p:cNvSpPr txBox="1">
            <a:spLocks noChangeArrowheads="1"/>
          </p:cNvSpPr>
          <p:nvPr/>
        </p:nvSpPr>
        <p:spPr>
          <a:xfrm>
            <a:off x="554360" y="1268760"/>
            <a:ext cx="7315200" cy="297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50000"/>
              </a:spcBef>
              <a:defRPr/>
            </a:pPr>
            <a:r>
              <a:rPr lang="en-US" altLang="en-US" sz="2400" dirty="0">
                <a:latin typeface="Arial" charset="0"/>
              </a:rPr>
              <a:t>Position weights are powers of </a:t>
            </a:r>
            <a:r>
              <a:rPr lang="en-US" altLang="en-US" sz="2400" dirty="0">
                <a:solidFill>
                  <a:schemeClr val="folHlink"/>
                </a:solidFill>
                <a:latin typeface="Arial" charset="0"/>
              </a:rPr>
              <a:t>10</a:t>
            </a:r>
            <a:r>
              <a:rPr lang="en-US" altLang="en-US" sz="2400" dirty="0">
                <a:latin typeface="Arial" charset="0"/>
              </a:rPr>
              <a:t> </a:t>
            </a:r>
          </a:p>
          <a:p>
            <a:pPr>
              <a:spcBef>
                <a:spcPct val="50000"/>
              </a:spcBef>
              <a:defRPr/>
            </a:pPr>
            <a:r>
              <a:rPr lang="en-US" altLang="en-US" sz="2400" dirty="0">
                <a:latin typeface="Arial" charset="0"/>
              </a:rPr>
              <a:t>The weight of the rightmost (</a:t>
            </a:r>
            <a:r>
              <a:rPr lang="en-US" altLang="en-US" sz="2400" dirty="0">
                <a:solidFill>
                  <a:schemeClr val="folHlink"/>
                </a:solidFill>
                <a:latin typeface="Arial" charset="0"/>
              </a:rPr>
              <a:t>least significant </a:t>
            </a:r>
            <a:r>
              <a:rPr lang="en-US" altLang="en-US" sz="2400" dirty="0">
                <a:latin typeface="Arial" charset="0"/>
              </a:rPr>
              <a:t>digit) is </a:t>
            </a:r>
            <a:r>
              <a:rPr lang="en-US" altLang="en-US" sz="2800" dirty="0">
                <a:solidFill>
                  <a:schemeClr val="folHlink"/>
                </a:solidFill>
                <a:latin typeface="Arial" charset="0"/>
              </a:rPr>
              <a:t>10</a:t>
            </a:r>
            <a:r>
              <a:rPr lang="en-US" altLang="en-US" sz="2800" baseline="30000" dirty="0">
                <a:solidFill>
                  <a:schemeClr val="folHlink"/>
                </a:solidFill>
                <a:latin typeface="Arial" charset="0"/>
              </a:rPr>
              <a:t>0  </a:t>
            </a:r>
            <a:r>
              <a:rPr lang="en-US" altLang="en-US" sz="2400" dirty="0">
                <a:latin typeface="Arial" charset="0"/>
              </a:rPr>
              <a:t>(i.e.</a:t>
            </a:r>
            <a:r>
              <a:rPr lang="en-US" altLang="en-US" sz="2400" b="1" dirty="0">
                <a:latin typeface="Arial" charset="0"/>
              </a:rPr>
              <a:t>1</a:t>
            </a:r>
            <a:r>
              <a:rPr lang="en-US" altLang="en-US" sz="2400" dirty="0">
                <a:latin typeface="Arial" charset="0"/>
              </a:rPr>
              <a:t>)</a:t>
            </a:r>
          </a:p>
          <a:p>
            <a:pPr>
              <a:spcBef>
                <a:spcPct val="50000"/>
              </a:spcBef>
              <a:defRPr/>
            </a:pPr>
            <a:r>
              <a:rPr lang="en-US" altLang="en-US" sz="2400" dirty="0">
                <a:latin typeface="Arial" charset="0"/>
              </a:rPr>
              <a:t>The </a:t>
            </a:r>
            <a:r>
              <a:rPr lang="en-US" altLang="en-US" sz="2400" dirty="0">
                <a:solidFill>
                  <a:schemeClr val="folHlink"/>
                </a:solidFill>
                <a:latin typeface="Arial" charset="0"/>
              </a:rPr>
              <a:t>weight</a:t>
            </a:r>
            <a:r>
              <a:rPr lang="en-US" altLang="en-US" sz="2400" dirty="0">
                <a:latin typeface="Arial" charset="0"/>
              </a:rPr>
              <a:t> of any position is </a:t>
            </a:r>
            <a:r>
              <a:rPr lang="en-US" altLang="en-US" sz="2800" dirty="0">
                <a:solidFill>
                  <a:schemeClr val="folHlink"/>
                </a:solidFill>
                <a:latin typeface="Arial" charset="0"/>
              </a:rPr>
              <a:t>10</a:t>
            </a:r>
            <a:r>
              <a:rPr lang="en-US" altLang="en-US" sz="2800" baseline="30000" dirty="0">
                <a:solidFill>
                  <a:schemeClr val="folHlink"/>
                </a:solidFill>
                <a:latin typeface="Arial" charset="0"/>
              </a:rPr>
              <a:t>x</a:t>
            </a:r>
            <a:r>
              <a:rPr lang="en-US" altLang="en-US" sz="2400" dirty="0">
                <a:latin typeface="Arial" charset="0"/>
              </a:rPr>
              <a:t>, where x is the number of positions to the right of the least significant digit  </a:t>
            </a:r>
          </a:p>
        </p:txBody>
      </p:sp>
      <p:grpSp>
        <p:nvGrpSpPr>
          <p:cNvPr id="6" name="Group 24"/>
          <p:cNvGrpSpPr>
            <a:grpSpLocks/>
          </p:cNvGrpSpPr>
          <p:nvPr/>
        </p:nvGrpSpPr>
        <p:grpSpPr bwMode="auto">
          <a:xfrm>
            <a:off x="1343348" y="4392960"/>
            <a:ext cx="5459412" cy="728663"/>
            <a:chOff x="831" y="3511"/>
            <a:chExt cx="3439" cy="459"/>
          </a:xfrm>
        </p:grpSpPr>
        <p:sp>
          <p:nvSpPr>
            <p:cNvPr id="7" name="Rectangle 4"/>
            <p:cNvSpPr>
              <a:spLocks noChangeArrowheads="1"/>
            </p:cNvSpPr>
            <p:nvPr/>
          </p:nvSpPr>
          <p:spPr bwMode="auto">
            <a:xfrm>
              <a:off x="3333" y="3751"/>
              <a:ext cx="288" cy="192"/>
            </a:xfrm>
            <a:prstGeom prst="rect">
              <a:avLst/>
            </a:prstGeom>
            <a:noFill/>
            <a:ln w="412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nchor="ctr">
              <a:spAutoFit/>
            </a:bodyPr>
            <a:lstStyle/>
            <a:p>
              <a:pPr eaLnBrk="1" hangingPunct="1">
                <a:defRPr/>
              </a:pPr>
              <a:endParaRPr lang="en-US"/>
            </a:p>
          </p:txBody>
        </p:sp>
        <p:sp>
          <p:nvSpPr>
            <p:cNvPr id="8" name="Rectangle 5"/>
            <p:cNvSpPr>
              <a:spLocks noChangeArrowheads="1"/>
            </p:cNvSpPr>
            <p:nvPr/>
          </p:nvSpPr>
          <p:spPr bwMode="auto">
            <a:xfrm>
              <a:off x="3621" y="3751"/>
              <a:ext cx="288" cy="192"/>
            </a:xfrm>
            <a:prstGeom prst="rect">
              <a:avLst/>
            </a:prstGeom>
            <a:noFill/>
            <a:ln w="412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nchor="ctr">
              <a:spAutoFit/>
            </a:bodyPr>
            <a:lstStyle/>
            <a:p>
              <a:pPr eaLnBrk="1" hangingPunct="1">
                <a:defRPr/>
              </a:pPr>
              <a:endParaRPr lang="en-US"/>
            </a:p>
          </p:txBody>
        </p:sp>
        <p:sp>
          <p:nvSpPr>
            <p:cNvPr id="9" name="Rectangle 6"/>
            <p:cNvSpPr>
              <a:spLocks noChangeArrowheads="1"/>
            </p:cNvSpPr>
            <p:nvPr/>
          </p:nvSpPr>
          <p:spPr bwMode="auto">
            <a:xfrm>
              <a:off x="3909" y="3751"/>
              <a:ext cx="288" cy="192"/>
            </a:xfrm>
            <a:prstGeom prst="rect">
              <a:avLst/>
            </a:prstGeom>
            <a:noFill/>
            <a:ln w="412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nchor="ctr">
              <a:spAutoFit/>
            </a:bodyPr>
            <a:lstStyle/>
            <a:p>
              <a:pPr eaLnBrk="1" hangingPunct="1">
                <a:defRPr/>
              </a:pPr>
              <a:endParaRPr lang="en-US"/>
            </a:p>
          </p:txBody>
        </p:sp>
        <p:sp>
          <p:nvSpPr>
            <p:cNvPr id="10" name="Text Box 7"/>
            <p:cNvSpPr txBox="1">
              <a:spLocks noChangeArrowheads="1"/>
            </p:cNvSpPr>
            <p:nvPr/>
          </p:nvSpPr>
          <p:spPr bwMode="auto">
            <a:xfrm>
              <a:off x="3909" y="3511"/>
              <a:ext cx="36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b="1">
                  <a:effectLst>
                    <a:outerShdw blurRad="38100" dist="38100" dir="2700000" algn="tl">
                      <a:srgbClr val="C0C0C0"/>
                    </a:outerShdw>
                  </a:effectLst>
                  <a:latin typeface="Verdana" charset="0"/>
                </a:rPr>
                <a:t>10</a:t>
              </a:r>
              <a:r>
                <a:rPr lang="en-US" altLang="en-US" sz="1600" b="1" baseline="30000">
                  <a:effectLst>
                    <a:outerShdw blurRad="38100" dist="38100" dir="2700000" algn="tl">
                      <a:srgbClr val="C0C0C0"/>
                    </a:outerShdw>
                  </a:effectLst>
                  <a:latin typeface="Verdana" charset="0"/>
                </a:rPr>
                <a:t>0</a:t>
              </a:r>
              <a:endParaRPr lang="en-US" altLang="en-US" sz="1600" b="1">
                <a:effectLst>
                  <a:outerShdw blurRad="38100" dist="38100" dir="2700000" algn="tl">
                    <a:srgbClr val="C0C0C0"/>
                  </a:outerShdw>
                </a:effectLst>
                <a:latin typeface="Verdana" charset="0"/>
              </a:endParaRPr>
            </a:p>
          </p:txBody>
        </p:sp>
        <p:sp>
          <p:nvSpPr>
            <p:cNvPr id="11" name="Text Box 8"/>
            <p:cNvSpPr txBox="1">
              <a:spLocks noChangeArrowheads="1"/>
            </p:cNvSpPr>
            <p:nvPr/>
          </p:nvSpPr>
          <p:spPr bwMode="auto">
            <a:xfrm>
              <a:off x="3596" y="3511"/>
              <a:ext cx="36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b="1">
                  <a:effectLst>
                    <a:outerShdw blurRad="38100" dist="38100" dir="2700000" algn="tl">
                      <a:srgbClr val="C0C0C0"/>
                    </a:outerShdw>
                  </a:effectLst>
                  <a:latin typeface="Verdana" charset="0"/>
                </a:rPr>
                <a:t>10</a:t>
              </a:r>
              <a:r>
                <a:rPr lang="en-US" altLang="en-US" sz="1600" b="1" baseline="30000">
                  <a:effectLst>
                    <a:outerShdw blurRad="38100" dist="38100" dir="2700000" algn="tl">
                      <a:srgbClr val="C0C0C0"/>
                    </a:outerShdw>
                  </a:effectLst>
                  <a:latin typeface="Verdana" charset="0"/>
                </a:rPr>
                <a:t>1</a:t>
              </a:r>
              <a:endParaRPr lang="en-US" altLang="en-US" sz="1600" b="1">
                <a:effectLst>
                  <a:outerShdw blurRad="38100" dist="38100" dir="2700000" algn="tl">
                    <a:srgbClr val="C0C0C0"/>
                  </a:outerShdw>
                </a:effectLst>
                <a:latin typeface="Verdana" charset="0"/>
              </a:endParaRPr>
            </a:p>
          </p:txBody>
        </p:sp>
        <p:sp>
          <p:nvSpPr>
            <p:cNvPr id="12" name="Text Box 9"/>
            <p:cNvSpPr txBox="1">
              <a:spLocks noChangeArrowheads="1"/>
            </p:cNvSpPr>
            <p:nvPr/>
          </p:nvSpPr>
          <p:spPr bwMode="auto">
            <a:xfrm>
              <a:off x="3285" y="3511"/>
              <a:ext cx="36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b="1">
                  <a:effectLst>
                    <a:outerShdw blurRad="38100" dist="38100" dir="2700000" algn="tl">
                      <a:srgbClr val="C0C0C0"/>
                    </a:outerShdw>
                  </a:effectLst>
                  <a:latin typeface="Verdana" charset="0"/>
                </a:rPr>
                <a:t>10</a:t>
              </a:r>
              <a:r>
                <a:rPr lang="en-US" altLang="en-US" sz="1600" b="1" baseline="30000">
                  <a:effectLst>
                    <a:outerShdw blurRad="38100" dist="38100" dir="2700000" algn="tl">
                      <a:srgbClr val="C0C0C0"/>
                    </a:outerShdw>
                  </a:effectLst>
                  <a:latin typeface="Verdana" charset="0"/>
                </a:rPr>
                <a:t>2</a:t>
              </a:r>
              <a:endParaRPr lang="en-US" altLang="en-US" sz="1600" b="1">
                <a:effectLst>
                  <a:outerShdw blurRad="38100" dist="38100" dir="2700000" algn="tl">
                    <a:srgbClr val="C0C0C0"/>
                  </a:outerShdw>
                </a:effectLst>
                <a:latin typeface="Verdana" charset="0"/>
              </a:endParaRPr>
            </a:p>
          </p:txBody>
        </p:sp>
        <p:sp>
          <p:nvSpPr>
            <p:cNvPr id="13" name="Text Box 10"/>
            <p:cNvSpPr txBox="1">
              <a:spLocks noChangeArrowheads="1"/>
            </p:cNvSpPr>
            <p:nvPr/>
          </p:nvSpPr>
          <p:spPr bwMode="auto">
            <a:xfrm>
              <a:off x="831" y="3527"/>
              <a:ext cx="14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2000">
                  <a:solidFill>
                    <a:srgbClr val="000000"/>
                  </a:solidFill>
                  <a:effectLst>
                    <a:outerShdw blurRad="38100" dist="38100" dir="2700000" algn="tl">
                      <a:srgbClr val="C0C0C0"/>
                    </a:outerShdw>
                  </a:effectLst>
                  <a:latin typeface="Verdana" charset="0"/>
                </a:rPr>
                <a:t>Position weights</a:t>
              </a:r>
            </a:p>
          </p:txBody>
        </p:sp>
        <p:sp>
          <p:nvSpPr>
            <p:cNvPr id="14" name="Text Box 11"/>
            <p:cNvSpPr txBox="1">
              <a:spLocks noChangeArrowheads="1"/>
            </p:cNvSpPr>
            <p:nvPr/>
          </p:nvSpPr>
          <p:spPr bwMode="auto">
            <a:xfrm>
              <a:off x="1550" y="3713"/>
              <a:ext cx="5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2000">
                  <a:solidFill>
                    <a:srgbClr val="000000"/>
                  </a:solidFill>
                  <a:effectLst>
                    <a:outerShdw blurRad="38100" dist="38100" dir="2700000" algn="tl">
                      <a:srgbClr val="C0C0C0"/>
                    </a:outerShdw>
                  </a:effectLst>
                  <a:latin typeface="Verdana" charset="0"/>
                </a:rPr>
                <a:t>digits</a:t>
              </a:r>
            </a:p>
          </p:txBody>
        </p:sp>
        <p:sp>
          <p:nvSpPr>
            <p:cNvPr id="15" name="Line 12"/>
            <p:cNvSpPr>
              <a:spLocks noChangeShapeType="1"/>
            </p:cNvSpPr>
            <p:nvPr/>
          </p:nvSpPr>
          <p:spPr bwMode="auto">
            <a:xfrm>
              <a:off x="2202" y="3655"/>
              <a:ext cx="288" cy="0"/>
            </a:xfrm>
            <a:prstGeom prst="line">
              <a:avLst/>
            </a:prstGeom>
            <a:noFill/>
            <a:ln w="41275">
              <a:solidFill>
                <a:srgbClr val="B2B2B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16" name="Line 13"/>
            <p:cNvSpPr>
              <a:spLocks noChangeShapeType="1"/>
            </p:cNvSpPr>
            <p:nvPr/>
          </p:nvSpPr>
          <p:spPr bwMode="auto">
            <a:xfrm>
              <a:off x="2181" y="3847"/>
              <a:ext cx="288" cy="0"/>
            </a:xfrm>
            <a:prstGeom prst="line">
              <a:avLst/>
            </a:prstGeom>
            <a:noFill/>
            <a:ln w="41275">
              <a:solidFill>
                <a:srgbClr val="B2B2B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17" name="Rectangle 14"/>
            <p:cNvSpPr>
              <a:spLocks noChangeArrowheads="1"/>
            </p:cNvSpPr>
            <p:nvPr/>
          </p:nvSpPr>
          <p:spPr bwMode="auto">
            <a:xfrm>
              <a:off x="3045" y="3751"/>
              <a:ext cx="288" cy="192"/>
            </a:xfrm>
            <a:prstGeom prst="rect">
              <a:avLst/>
            </a:prstGeom>
            <a:noFill/>
            <a:ln w="412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nchor="ctr">
              <a:spAutoFit/>
            </a:bodyPr>
            <a:lstStyle/>
            <a:p>
              <a:pPr eaLnBrk="1" hangingPunct="1">
                <a:defRPr/>
              </a:pPr>
              <a:endParaRPr lang="en-US"/>
            </a:p>
          </p:txBody>
        </p:sp>
        <p:sp>
          <p:nvSpPr>
            <p:cNvPr id="18" name="Rectangle 15"/>
            <p:cNvSpPr>
              <a:spLocks noChangeArrowheads="1"/>
            </p:cNvSpPr>
            <p:nvPr/>
          </p:nvSpPr>
          <p:spPr bwMode="auto">
            <a:xfrm>
              <a:off x="2757" y="3751"/>
              <a:ext cx="288" cy="192"/>
            </a:xfrm>
            <a:prstGeom prst="rect">
              <a:avLst/>
            </a:prstGeom>
            <a:noFill/>
            <a:ln w="412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nchor="ctr">
              <a:spAutoFit/>
            </a:bodyPr>
            <a:lstStyle/>
            <a:p>
              <a:pPr eaLnBrk="1" hangingPunct="1">
                <a:defRPr/>
              </a:pPr>
              <a:endParaRPr lang="en-US"/>
            </a:p>
          </p:txBody>
        </p:sp>
        <p:sp>
          <p:nvSpPr>
            <p:cNvPr id="19" name="Line 16"/>
            <p:cNvSpPr>
              <a:spLocks noChangeShapeType="1"/>
            </p:cNvSpPr>
            <p:nvPr/>
          </p:nvSpPr>
          <p:spPr bwMode="auto">
            <a:xfrm flipH="1">
              <a:off x="2469" y="3847"/>
              <a:ext cx="288" cy="0"/>
            </a:xfrm>
            <a:prstGeom prst="line">
              <a:avLst/>
            </a:prstGeom>
            <a:noFill/>
            <a:ln w="412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20" name="Rectangle 17"/>
            <p:cNvSpPr>
              <a:spLocks noChangeArrowheads="1"/>
            </p:cNvSpPr>
            <p:nvPr/>
          </p:nvSpPr>
          <p:spPr bwMode="auto">
            <a:xfrm>
              <a:off x="2997" y="3511"/>
              <a:ext cx="36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b="1">
                  <a:effectLst>
                    <a:outerShdw blurRad="38100" dist="38100" dir="2700000" algn="tl">
                      <a:srgbClr val="C0C0C0"/>
                    </a:outerShdw>
                  </a:effectLst>
                  <a:latin typeface="Verdana" charset="0"/>
                </a:rPr>
                <a:t>10</a:t>
              </a:r>
              <a:r>
                <a:rPr lang="en-US" altLang="en-US" sz="1600" b="1" baseline="30000">
                  <a:effectLst>
                    <a:outerShdw blurRad="38100" dist="38100" dir="2700000" algn="tl">
                      <a:srgbClr val="C0C0C0"/>
                    </a:outerShdw>
                  </a:effectLst>
                  <a:latin typeface="Verdana" charset="0"/>
                </a:rPr>
                <a:t>3</a:t>
              </a:r>
            </a:p>
          </p:txBody>
        </p:sp>
        <p:sp>
          <p:nvSpPr>
            <p:cNvPr id="21" name="Rectangle 18"/>
            <p:cNvSpPr>
              <a:spLocks noChangeArrowheads="1"/>
            </p:cNvSpPr>
            <p:nvPr/>
          </p:nvSpPr>
          <p:spPr bwMode="auto">
            <a:xfrm>
              <a:off x="2709" y="3523"/>
              <a:ext cx="36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b="1">
                  <a:effectLst>
                    <a:outerShdw blurRad="38100" dist="38100" dir="2700000" algn="tl">
                      <a:srgbClr val="C0C0C0"/>
                    </a:outerShdw>
                  </a:effectLst>
                  <a:latin typeface="Verdana" charset="0"/>
                </a:rPr>
                <a:t>10</a:t>
              </a:r>
              <a:r>
                <a:rPr lang="en-US" altLang="en-US" sz="1600" b="1" baseline="30000">
                  <a:effectLst>
                    <a:outerShdw blurRad="38100" dist="38100" dir="2700000" algn="tl">
                      <a:srgbClr val="C0C0C0"/>
                    </a:outerShdw>
                  </a:effectLst>
                  <a:latin typeface="Verdana" charset="0"/>
                </a:rPr>
                <a:t>4</a:t>
              </a:r>
            </a:p>
          </p:txBody>
        </p:sp>
        <p:sp>
          <p:nvSpPr>
            <p:cNvPr id="22" name="Text Box 19"/>
            <p:cNvSpPr txBox="1">
              <a:spLocks noChangeArrowheads="1"/>
            </p:cNvSpPr>
            <p:nvPr/>
          </p:nvSpPr>
          <p:spPr bwMode="auto">
            <a:xfrm>
              <a:off x="3923" y="3737"/>
              <a:ext cx="21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b="1" dirty="0">
                  <a:solidFill>
                    <a:schemeClr val="folHlink"/>
                  </a:solidFill>
                  <a:latin typeface="Verdana" charset="0"/>
                </a:rPr>
                <a:t>5</a:t>
              </a:r>
              <a:endParaRPr lang="en-US" altLang="en-US" sz="1800" b="1" dirty="0">
                <a:solidFill>
                  <a:schemeClr val="folHlink"/>
                </a:solidFill>
                <a:latin typeface="Verdana" charset="0"/>
              </a:endParaRPr>
            </a:p>
          </p:txBody>
        </p:sp>
        <p:sp>
          <p:nvSpPr>
            <p:cNvPr id="23" name="Text Box 20"/>
            <p:cNvSpPr txBox="1">
              <a:spLocks noChangeArrowheads="1"/>
            </p:cNvSpPr>
            <p:nvPr/>
          </p:nvSpPr>
          <p:spPr bwMode="auto">
            <a:xfrm>
              <a:off x="3683" y="3737"/>
              <a:ext cx="21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b="1" dirty="0">
                  <a:solidFill>
                    <a:schemeClr val="folHlink"/>
                  </a:solidFill>
                  <a:latin typeface="Verdana" charset="0"/>
                </a:rPr>
                <a:t>8</a:t>
              </a:r>
              <a:endParaRPr lang="en-US" altLang="en-US" sz="1800" b="1" dirty="0">
                <a:solidFill>
                  <a:schemeClr val="folHlink"/>
                </a:solidFill>
                <a:latin typeface="Verdana" charset="0"/>
              </a:endParaRPr>
            </a:p>
          </p:txBody>
        </p:sp>
        <p:sp>
          <p:nvSpPr>
            <p:cNvPr id="24" name="Text Box 21"/>
            <p:cNvSpPr txBox="1">
              <a:spLocks noChangeArrowheads="1"/>
            </p:cNvSpPr>
            <p:nvPr/>
          </p:nvSpPr>
          <p:spPr bwMode="auto">
            <a:xfrm>
              <a:off x="3398" y="3728"/>
              <a:ext cx="21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800" b="1">
                  <a:solidFill>
                    <a:schemeClr val="folHlink"/>
                  </a:solidFill>
                  <a:latin typeface="Verdana" charset="0"/>
                </a:rPr>
                <a:t>3</a:t>
              </a:r>
            </a:p>
          </p:txBody>
        </p:sp>
      </p:grpSp>
    </p:spTree>
    <p:extLst>
      <p:ext uri="{BB962C8B-B14F-4D97-AF65-F5344CB8AC3E}">
        <p14:creationId xmlns:p14="http://schemas.microsoft.com/office/powerpoint/2010/main" val="148404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Introduction.</a:t>
            </a:r>
            <a:r>
              <a:rPr lang="lt-LT" sz="3200" dirty="0"/>
              <a:t> </a:t>
            </a:r>
            <a:br>
              <a:rPr lang="lt-LT" sz="3200" dirty="0"/>
            </a:br>
            <a:r>
              <a:rPr lang="lt-LT" sz="3200" b="1" dirty="0" err="1"/>
              <a:t>Bit</a:t>
            </a:r>
            <a:endParaRPr lang="lt-LT" sz="3200" b="1" dirty="0"/>
          </a:p>
        </p:txBody>
      </p:sp>
      <p:sp>
        <p:nvSpPr>
          <p:cNvPr id="4" name="Footer Placeholder 3"/>
          <p:cNvSpPr>
            <a:spLocks noGrp="1"/>
          </p:cNvSpPr>
          <p:nvPr>
            <p:ph type="ftr" sz="quarter" idx="11"/>
          </p:nvPr>
        </p:nvSpPr>
        <p:spPr/>
        <p:txBody>
          <a:bodyPr/>
          <a:lstStyle/>
          <a:p>
            <a:r>
              <a:rPr lang="lt-LT" dirty="0" err="1"/>
              <a:t>Operating</a:t>
            </a:r>
            <a:r>
              <a:rPr lang="lt-LT" dirty="0"/>
              <a:t> </a:t>
            </a:r>
            <a:r>
              <a:rPr lang="lt-LT" dirty="0" err="1"/>
              <a:t>systems</a:t>
            </a:r>
            <a:endParaRPr lang="lt-LT" dirty="0"/>
          </a:p>
        </p:txBody>
      </p:sp>
      <p:sp>
        <p:nvSpPr>
          <p:cNvPr id="25" name="Rectangle 3"/>
          <p:cNvSpPr txBox="1">
            <a:spLocks noChangeArrowheads="1"/>
          </p:cNvSpPr>
          <p:nvPr/>
        </p:nvSpPr>
        <p:spPr>
          <a:xfrm>
            <a:off x="457200" y="1196752"/>
            <a:ext cx="8001000" cy="3886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75000"/>
              </a:spcBef>
              <a:defRPr/>
            </a:pPr>
            <a:r>
              <a:rPr lang="en-US" altLang="en-US" sz="2400" dirty="0">
                <a:latin typeface="Arial" charset="0"/>
              </a:rPr>
              <a:t>In a computer, information is stored using digital signals that translate to </a:t>
            </a:r>
            <a:r>
              <a:rPr lang="en-US" altLang="en-US" sz="2400" dirty="0">
                <a:solidFill>
                  <a:schemeClr val="folHlink"/>
                </a:solidFill>
                <a:latin typeface="Arial" charset="0"/>
              </a:rPr>
              <a:t>binary numbers</a:t>
            </a:r>
          </a:p>
          <a:p>
            <a:pPr>
              <a:spcBef>
                <a:spcPct val="75000"/>
              </a:spcBef>
              <a:defRPr/>
            </a:pPr>
            <a:r>
              <a:rPr lang="en-US" altLang="en-US" sz="2400" dirty="0">
                <a:latin typeface="Arial" charset="0"/>
              </a:rPr>
              <a:t>A single binary digit (0 or 1) is called a </a:t>
            </a:r>
            <a:r>
              <a:rPr lang="en-US" altLang="en-US" sz="2400" dirty="0">
                <a:solidFill>
                  <a:schemeClr val="folHlink"/>
                </a:solidFill>
                <a:latin typeface="Arial" charset="0"/>
              </a:rPr>
              <a:t>bit</a:t>
            </a:r>
          </a:p>
          <a:p>
            <a:pPr lvl="1">
              <a:spcBef>
                <a:spcPct val="75000"/>
              </a:spcBef>
              <a:defRPr/>
            </a:pPr>
            <a:r>
              <a:rPr lang="en-US" altLang="en-US" sz="2400" dirty="0">
                <a:latin typeface="Arial" charset="0"/>
              </a:rPr>
              <a:t>A single bit can represent two possible states, 		on (1) or off (0)</a:t>
            </a:r>
          </a:p>
          <a:p>
            <a:pPr>
              <a:spcBef>
                <a:spcPct val="75000"/>
              </a:spcBef>
              <a:defRPr/>
            </a:pPr>
            <a:r>
              <a:rPr lang="en-US" altLang="en-US" sz="2400" dirty="0">
                <a:latin typeface="Arial" charset="0"/>
              </a:rPr>
              <a:t>Combinations of bits are used to store values</a:t>
            </a:r>
          </a:p>
        </p:txBody>
      </p:sp>
    </p:spTree>
    <p:extLst>
      <p:ext uri="{BB962C8B-B14F-4D97-AF65-F5344CB8AC3E}">
        <p14:creationId xmlns:p14="http://schemas.microsoft.com/office/powerpoint/2010/main" val="103646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Introduction.</a:t>
            </a:r>
            <a:r>
              <a:rPr lang="lt-LT" sz="3200" dirty="0"/>
              <a:t> </a:t>
            </a:r>
            <a:br>
              <a:rPr lang="lt-LT" sz="3200" dirty="0"/>
            </a:br>
            <a:r>
              <a:rPr lang="lt-LT" sz="3200" b="1" dirty="0" err="1"/>
              <a:t>Bit</a:t>
            </a:r>
            <a:endParaRPr lang="lt-LT" sz="3200" b="1" dirty="0"/>
          </a:p>
        </p:txBody>
      </p:sp>
      <p:sp>
        <p:nvSpPr>
          <p:cNvPr id="4" name="Footer Placeholder 3"/>
          <p:cNvSpPr>
            <a:spLocks noGrp="1"/>
          </p:cNvSpPr>
          <p:nvPr>
            <p:ph type="ftr" sz="quarter" idx="11"/>
          </p:nvPr>
        </p:nvSpPr>
        <p:spPr/>
        <p:txBody>
          <a:bodyPr/>
          <a:lstStyle/>
          <a:p>
            <a:r>
              <a:rPr lang="lt-LT" dirty="0" err="1"/>
              <a:t>Operating</a:t>
            </a:r>
            <a:r>
              <a:rPr lang="lt-LT" dirty="0"/>
              <a:t> </a:t>
            </a:r>
            <a:r>
              <a:rPr lang="lt-LT" dirty="0" err="1"/>
              <a:t>systems</a:t>
            </a:r>
            <a:endParaRPr lang="lt-LT" dirty="0"/>
          </a:p>
        </p:txBody>
      </p:sp>
      <p:sp>
        <p:nvSpPr>
          <p:cNvPr id="5" name="Rectangle 3"/>
          <p:cNvSpPr txBox="1">
            <a:spLocks noChangeArrowheads="1"/>
          </p:cNvSpPr>
          <p:nvPr/>
        </p:nvSpPr>
        <p:spPr>
          <a:xfrm>
            <a:off x="251520" y="1268760"/>
            <a:ext cx="82296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en-US" sz="2400">
                <a:latin typeface="Arial" charset="0"/>
              </a:rPr>
              <a:t>Data </a:t>
            </a:r>
            <a:r>
              <a:rPr lang="en-US" altLang="en-US" sz="2400">
                <a:solidFill>
                  <a:schemeClr val="folHlink"/>
                </a:solidFill>
                <a:latin typeface="Arial" charset="0"/>
              </a:rPr>
              <a:t>representation</a:t>
            </a:r>
            <a:r>
              <a:rPr lang="en-US" altLang="en-US" sz="2400">
                <a:latin typeface="Arial" charset="0"/>
              </a:rPr>
              <a:t> means encoding </a:t>
            </a:r>
            <a:r>
              <a:rPr lang="en-US" altLang="en-US" sz="2400" b="1">
                <a:latin typeface="Arial" charset="0"/>
              </a:rPr>
              <a:t>data</a:t>
            </a:r>
            <a:r>
              <a:rPr lang="en-US" altLang="en-US" sz="2400">
                <a:latin typeface="Arial" charset="0"/>
              </a:rPr>
              <a:t> into </a:t>
            </a:r>
            <a:r>
              <a:rPr lang="en-US" altLang="en-US" sz="2400" b="1">
                <a:latin typeface="Arial" charset="0"/>
              </a:rPr>
              <a:t>bits</a:t>
            </a:r>
            <a:endParaRPr lang="en-US" altLang="en-US" sz="2400">
              <a:latin typeface="Arial" charset="0"/>
            </a:endParaRPr>
          </a:p>
          <a:p>
            <a:pPr lvl="1">
              <a:spcBef>
                <a:spcPct val="50000"/>
              </a:spcBef>
              <a:spcAft>
                <a:spcPct val="50000"/>
              </a:spcAft>
              <a:defRPr/>
            </a:pPr>
            <a:r>
              <a:rPr lang="en-US" altLang="en-US" sz="2400">
                <a:latin typeface="Arial" charset="0"/>
              </a:rPr>
              <a:t>Typically, </a:t>
            </a:r>
            <a:r>
              <a:rPr lang="en-US" altLang="en-US" sz="2400" b="1">
                <a:latin typeface="Arial" charset="0"/>
              </a:rPr>
              <a:t>multiple</a:t>
            </a:r>
            <a:r>
              <a:rPr lang="en-US" altLang="en-US" sz="2400">
                <a:latin typeface="Arial" charset="0"/>
              </a:rPr>
              <a:t> </a:t>
            </a:r>
            <a:r>
              <a:rPr lang="en-US" altLang="en-US" sz="2400" b="1">
                <a:latin typeface="Arial" charset="0"/>
              </a:rPr>
              <a:t>bits</a:t>
            </a:r>
            <a:r>
              <a:rPr lang="en-US" altLang="en-US" sz="2400">
                <a:latin typeface="Arial" charset="0"/>
              </a:rPr>
              <a:t> are used to represent the </a:t>
            </a:r>
            <a:r>
              <a:rPr lang="en-US" altLang="en-US" sz="2400" b="1">
                <a:latin typeface="Arial" charset="0"/>
              </a:rPr>
              <a:t>‘code’</a:t>
            </a:r>
            <a:r>
              <a:rPr lang="en-US" altLang="en-US" sz="2400">
                <a:latin typeface="Arial" charset="0"/>
              </a:rPr>
              <a:t> of each </a:t>
            </a:r>
            <a:r>
              <a:rPr lang="en-US" altLang="en-US" sz="2400" b="1">
                <a:latin typeface="Arial" charset="0"/>
              </a:rPr>
              <a:t>value</a:t>
            </a:r>
            <a:r>
              <a:rPr lang="en-US" altLang="en-US" sz="2400">
                <a:latin typeface="Arial" charset="0"/>
              </a:rPr>
              <a:t> being represented</a:t>
            </a:r>
          </a:p>
          <a:p>
            <a:pPr>
              <a:spcBef>
                <a:spcPct val="50000"/>
              </a:spcBef>
              <a:spcAft>
                <a:spcPct val="50000"/>
              </a:spcAft>
              <a:defRPr/>
            </a:pPr>
            <a:r>
              <a:rPr lang="en-US" altLang="en-US" sz="2400">
                <a:latin typeface="Arial" charset="0"/>
              </a:rPr>
              <a:t>Values being represented may be characters, numbers, images, audio signals, and video signals. </a:t>
            </a:r>
          </a:p>
          <a:p>
            <a:pPr>
              <a:spcBef>
                <a:spcPct val="50000"/>
              </a:spcBef>
              <a:spcAft>
                <a:spcPct val="50000"/>
              </a:spcAft>
              <a:defRPr/>
            </a:pPr>
            <a:r>
              <a:rPr lang="en-US" altLang="en-US" sz="2400">
                <a:latin typeface="Arial" charset="0"/>
              </a:rPr>
              <a:t>Although a different scheme is used to encode each type of data, in the end the code is always a string of </a:t>
            </a:r>
            <a:r>
              <a:rPr lang="en-US" altLang="en-US" sz="2400" b="1">
                <a:latin typeface="Arial" charset="0"/>
              </a:rPr>
              <a:t>zeros</a:t>
            </a:r>
            <a:r>
              <a:rPr lang="en-US" altLang="en-US" sz="2400">
                <a:latin typeface="Arial" charset="0"/>
              </a:rPr>
              <a:t> and </a:t>
            </a:r>
            <a:r>
              <a:rPr lang="en-US" altLang="en-US" sz="2400" b="1">
                <a:latin typeface="Arial" charset="0"/>
              </a:rPr>
              <a:t>ones</a:t>
            </a:r>
            <a:endParaRPr lang="en-US" altLang="en-US" sz="2400" b="1" dirty="0">
              <a:latin typeface="Arial" charset="0"/>
            </a:endParaRPr>
          </a:p>
        </p:txBody>
      </p:sp>
    </p:spTree>
    <p:extLst>
      <p:ext uri="{BB962C8B-B14F-4D97-AF65-F5344CB8AC3E}">
        <p14:creationId xmlns:p14="http://schemas.microsoft.com/office/powerpoint/2010/main" val="57995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Introduction.</a:t>
            </a:r>
            <a:r>
              <a:rPr lang="lt-LT" sz="3200" dirty="0"/>
              <a:t> </a:t>
            </a:r>
            <a:br>
              <a:rPr lang="lt-LT" sz="3200" dirty="0"/>
            </a:br>
            <a:r>
              <a:rPr lang="lt-LT" sz="3200" b="1" dirty="0" err="1"/>
              <a:t>Bit</a:t>
            </a:r>
            <a:endParaRPr lang="lt-LT" sz="3200" b="1" dirty="0"/>
          </a:p>
        </p:txBody>
      </p:sp>
      <p:sp>
        <p:nvSpPr>
          <p:cNvPr id="4" name="Footer Placeholder 3"/>
          <p:cNvSpPr>
            <a:spLocks noGrp="1"/>
          </p:cNvSpPr>
          <p:nvPr>
            <p:ph type="ftr" sz="quarter" idx="11"/>
          </p:nvPr>
        </p:nvSpPr>
        <p:spPr/>
        <p:txBody>
          <a:bodyPr/>
          <a:lstStyle/>
          <a:p>
            <a:r>
              <a:rPr lang="lt-LT" dirty="0" err="1"/>
              <a:t>Operating</a:t>
            </a:r>
            <a:r>
              <a:rPr lang="lt-LT" dirty="0"/>
              <a:t> </a:t>
            </a:r>
            <a:r>
              <a:rPr lang="lt-LT" dirty="0" err="1"/>
              <a:t>systems</a:t>
            </a:r>
            <a:endParaRPr lang="lt-LT" dirty="0"/>
          </a:p>
        </p:txBody>
      </p:sp>
      <p:sp>
        <p:nvSpPr>
          <p:cNvPr id="6" name="Rectangle 3"/>
          <p:cNvSpPr txBox="1">
            <a:spLocks noChangeArrowheads="1"/>
          </p:cNvSpPr>
          <p:nvPr/>
        </p:nvSpPr>
        <p:spPr>
          <a:xfrm>
            <a:off x="323528" y="1124744"/>
            <a:ext cx="8153400" cy="32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75000"/>
              </a:spcBef>
              <a:defRPr/>
            </a:pPr>
            <a:r>
              <a:rPr lang="en-US" altLang="en-US" sz="2400">
                <a:latin typeface="Arial" charset="0"/>
              </a:rPr>
              <a:t>So in a computer, the only possible digits we can use to encode data are </a:t>
            </a:r>
            <a:r>
              <a:rPr lang="en-US" altLang="en-US" sz="2400" b="1">
                <a:solidFill>
                  <a:schemeClr val="folHlink"/>
                </a:solidFill>
                <a:latin typeface="Arial" charset="0"/>
              </a:rPr>
              <a:t>{0,1}</a:t>
            </a:r>
          </a:p>
          <a:p>
            <a:pPr lvl="1">
              <a:spcBef>
                <a:spcPct val="75000"/>
              </a:spcBef>
              <a:defRPr/>
            </a:pPr>
            <a:r>
              <a:rPr lang="en-US" altLang="en-US" sz="2400">
                <a:latin typeface="Arial" charset="0"/>
              </a:rPr>
              <a:t>The numbering system that uses this set of digits is the </a:t>
            </a:r>
            <a:r>
              <a:rPr lang="en-US" altLang="en-US" sz="2400">
                <a:solidFill>
                  <a:schemeClr val="folHlink"/>
                </a:solidFill>
                <a:latin typeface="Arial" charset="0"/>
              </a:rPr>
              <a:t>base 2 system </a:t>
            </a:r>
            <a:r>
              <a:rPr lang="en-US" altLang="en-US" sz="2400">
                <a:latin typeface="Arial" charset="0"/>
              </a:rPr>
              <a:t>(also called the </a:t>
            </a:r>
            <a:r>
              <a:rPr lang="en-US" altLang="en-US" sz="2400">
                <a:solidFill>
                  <a:schemeClr val="folHlink"/>
                </a:solidFill>
                <a:latin typeface="Arial" charset="0"/>
              </a:rPr>
              <a:t>Binary</a:t>
            </a:r>
            <a:r>
              <a:rPr lang="en-US" altLang="en-US" sz="2400">
                <a:latin typeface="Arial" charset="0"/>
              </a:rPr>
              <a:t> Numbering System)</a:t>
            </a:r>
          </a:p>
          <a:p>
            <a:pPr>
              <a:spcBef>
                <a:spcPct val="75000"/>
              </a:spcBef>
              <a:defRPr/>
            </a:pPr>
            <a:r>
              <a:rPr lang="en-US" altLang="en-US" sz="2400">
                <a:latin typeface="Arial" charset="0"/>
              </a:rPr>
              <a:t>We can apply all the principles of the base 10 system to the base 2 system</a:t>
            </a:r>
            <a:endParaRPr lang="en-US" altLang="en-US" sz="2400" dirty="0">
              <a:latin typeface="Arial" charset="0"/>
            </a:endParaRPr>
          </a:p>
        </p:txBody>
      </p:sp>
      <p:grpSp>
        <p:nvGrpSpPr>
          <p:cNvPr id="7" name="Group 24"/>
          <p:cNvGrpSpPr>
            <a:grpSpLocks/>
          </p:cNvGrpSpPr>
          <p:nvPr/>
        </p:nvGrpSpPr>
        <p:grpSpPr bwMode="auto">
          <a:xfrm>
            <a:off x="1237928" y="4564857"/>
            <a:ext cx="5399088" cy="750887"/>
            <a:chOff x="879" y="3367"/>
            <a:chExt cx="3401" cy="473"/>
          </a:xfrm>
        </p:grpSpPr>
        <p:sp>
          <p:nvSpPr>
            <p:cNvPr id="8" name="Rectangle 4"/>
            <p:cNvSpPr>
              <a:spLocks noChangeArrowheads="1"/>
            </p:cNvSpPr>
            <p:nvPr/>
          </p:nvSpPr>
          <p:spPr bwMode="auto">
            <a:xfrm>
              <a:off x="3381" y="3623"/>
              <a:ext cx="288" cy="192"/>
            </a:xfrm>
            <a:prstGeom prst="rect">
              <a:avLst/>
            </a:prstGeom>
            <a:noFill/>
            <a:ln w="412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nchor="ctr">
              <a:spAutoFit/>
            </a:bodyPr>
            <a:lstStyle/>
            <a:p>
              <a:pPr eaLnBrk="1" hangingPunct="1">
                <a:defRPr/>
              </a:pPr>
              <a:endParaRPr lang="en-US"/>
            </a:p>
          </p:txBody>
        </p:sp>
        <p:sp>
          <p:nvSpPr>
            <p:cNvPr id="9" name="Rectangle 5"/>
            <p:cNvSpPr>
              <a:spLocks noChangeArrowheads="1"/>
            </p:cNvSpPr>
            <p:nvPr/>
          </p:nvSpPr>
          <p:spPr bwMode="auto">
            <a:xfrm>
              <a:off x="3669" y="3623"/>
              <a:ext cx="288" cy="192"/>
            </a:xfrm>
            <a:prstGeom prst="rect">
              <a:avLst/>
            </a:prstGeom>
            <a:noFill/>
            <a:ln w="412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nchor="ctr">
              <a:spAutoFit/>
            </a:bodyPr>
            <a:lstStyle/>
            <a:p>
              <a:pPr eaLnBrk="1" hangingPunct="1">
                <a:defRPr/>
              </a:pPr>
              <a:endParaRPr lang="en-US"/>
            </a:p>
          </p:txBody>
        </p:sp>
        <p:sp>
          <p:nvSpPr>
            <p:cNvPr id="10" name="Rectangle 6"/>
            <p:cNvSpPr>
              <a:spLocks noChangeArrowheads="1"/>
            </p:cNvSpPr>
            <p:nvPr/>
          </p:nvSpPr>
          <p:spPr bwMode="auto">
            <a:xfrm>
              <a:off x="3957" y="3623"/>
              <a:ext cx="288" cy="192"/>
            </a:xfrm>
            <a:prstGeom prst="rect">
              <a:avLst/>
            </a:prstGeom>
            <a:noFill/>
            <a:ln w="412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nchor="ctr">
              <a:spAutoFit/>
            </a:bodyPr>
            <a:lstStyle/>
            <a:p>
              <a:pPr eaLnBrk="1" hangingPunct="1">
                <a:defRPr/>
              </a:pPr>
              <a:endParaRPr lang="en-US"/>
            </a:p>
          </p:txBody>
        </p:sp>
        <p:sp>
          <p:nvSpPr>
            <p:cNvPr id="11" name="Text Box 7"/>
            <p:cNvSpPr txBox="1">
              <a:spLocks noChangeArrowheads="1"/>
            </p:cNvSpPr>
            <p:nvPr/>
          </p:nvSpPr>
          <p:spPr bwMode="auto">
            <a:xfrm>
              <a:off x="3994" y="3367"/>
              <a:ext cx="2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800" b="1">
                  <a:effectLst>
                    <a:outerShdw blurRad="38100" dist="38100" dir="2700000" algn="tl">
                      <a:srgbClr val="C0C0C0"/>
                    </a:outerShdw>
                  </a:effectLst>
                  <a:latin typeface="Verdana" charset="0"/>
                </a:rPr>
                <a:t>2</a:t>
              </a:r>
              <a:r>
                <a:rPr lang="en-US" altLang="en-US" sz="1800" b="1" baseline="30000">
                  <a:effectLst>
                    <a:outerShdw blurRad="38100" dist="38100" dir="2700000" algn="tl">
                      <a:srgbClr val="C0C0C0"/>
                    </a:outerShdw>
                  </a:effectLst>
                  <a:latin typeface="Verdana" charset="0"/>
                </a:rPr>
                <a:t>0</a:t>
              </a:r>
              <a:endParaRPr lang="en-US" altLang="en-US" sz="1800" b="1">
                <a:effectLst>
                  <a:outerShdw blurRad="38100" dist="38100" dir="2700000" algn="tl">
                    <a:srgbClr val="C0C0C0"/>
                  </a:outerShdw>
                </a:effectLst>
                <a:latin typeface="Verdana" charset="0"/>
              </a:endParaRPr>
            </a:p>
          </p:txBody>
        </p:sp>
        <p:sp>
          <p:nvSpPr>
            <p:cNvPr id="12" name="Text Box 8"/>
            <p:cNvSpPr txBox="1">
              <a:spLocks noChangeArrowheads="1"/>
            </p:cNvSpPr>
            <p:nvPr/>
          </p:nvSpPr>
          <p:spPr bwMode="auto">
            <a:xfrm>
              <a:off x="3681" y="3367"/>
              <a:ext cx="2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800" b="1">
                  <a:effectLst>
                    <a:outerShdw blurRad="38100" dist="38100" dir="2700000" algn="tl">
                      <a:srgbClr val="C0C0C0"/>
                    </a:outerShdw>
                  </a:effectLst>
                  <a:latin typeface="Verdana" charset="0"/>
                </a:rPr>
                <a:t>2</a:t>
              </a:r>
              <a:r>
                <a:rPr lang="en-US" altLang="en-US" sz="1800" b="1" baseline="30000">
                  <a:effectLst>
                    <a:outerShdw blurRad="38100" dist="38100" dir="2700000" algn="tl">
                      <a:srgbClr val="C0C0C0"/>
                    </a:outerShdw>
                  </a:effectLst>
                  <a:latin typeface="Verdana" charset="0"/>
                </a:rPr>
                <a:t>1</a:t>
              </a:r>
              <a:endParaRPr lang="en-US" altLang="en-US" sz="1800" b="1">
                <a:effectLst>
                  <a:outerShdw blurRad="38100" dist="38100" dir="2700000" algn="tl">
                    <a:srgbClr val="C0C0C0"/>
                  </a:outerShdw>
                </a:effectLst>
                <a:latin typeface="Verdana" charset="0"/>
              </a:endParaRPr>
            </a:p>
          </p:txBody>
        </p:sp>
        <p:sp>
          <p:nvSpPr>
            <p:cNvPr id="13" name="Text Box 9"/>
            <p:cNvSpPr txBox="1">
              <a:spLocks noChangeArrowheads="1"/>
            </p:cNvSpPr>
            <p:nvPr/>
          </p:nvSpPr>
          <p:spPr bwMode="auto">
            <a:xfrm>
              <a:off x="3370" y="3367"/>
              <a:ext cx="2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800" b="1">
                  <a:effectLst>
                    <a:outerShdw blurRad="38100" dist="38100" dir="2700000" algn="tl">
                      <a:srgbClr val="C0C0C0"/>
                    </a:outerShdw>
                  </a:effectLst>
                  <a:latin typeface="Verdana" charset="0"/>
                </a:rPr>
                <a:t>2</a:t>
              </a:r>
              <a:r>
                <a:rPr lang="en-US" altLang="en-US" sz="1800" b="1" baseline="30000">
                  <a:effectLst>
                    <a:outerShdw blurRad="38100" dist="38100" dir="2700000" algn="tl">
                      <a:srgbClr val="C0C0C0"/>
                    </a:outerShdw>
                  </a:effectLst>
                  <a:latin typeface="Verdana" charset="0"/>
                </a:rPr>
                <a:t>2</a:t>
              </a:r>
              <a:endParaRPr lang="en-US" altLang="en-US" sz="1800" b="1">
                <a:effectLst>
                  <a:outerShdw blurRad="38100" dist="38100" dir="2700000" algn="tl">
                    <a:srgbClr val="C0C0C0"/>
                  </a:outerShdw>
                </a:effectLst>
                <a:latin typeface="Verdana" charset="0"/>
              </a:endParaRPr>
            </a:p>
          </p:txBody>
        </p:sp>
        <p:sp>
          <p:nvSpPr>
            <p:cNvPr id="14" name="Text Box 10"/>
            <p:cNvSpPr txBox="1">
              <a:spLocks noChangeArrowheads="1"/>
            </p:cNvSpPr>
            <p:nvPr/>
          </p:nvSpPr>
          <p:spPr bwMode="auto">
            <a:xfrm>
              <a:off x="879" y="3399"/>
              <a:ext cx="14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2000">
                  <a:solidFill>
                    <a:srgbClr val="000000"/>
                  </a:solidFill>
                  <a:effectLst>
                    <a:outerShdw blurRad="38100" dist="38100" dir="2700000" algn="tl">
                      <a:srgbClr val="C0C0C0"/>
                    </a:outerShdw>
                  </a:effectLst>
                  <a:latin typeface="Verdana" charset="0"/>
                </a:rPr>
                <a:t>Position weights</a:t>
              </a:r>
            </a:p>
          </p:txBody>
        </p:sp>
        <p:sp>
          <p:nvSpPr>
            <p:cNvPr id="15" name="Text Box 11"/>
            <p:cNvSpPr txBox="1">
              <a:spLocks noChangeArrowheads="1"/>
            </p:cNvSpPr>
            <p:nvPr/>
          </p:nvSpPr>
          <p:spPr bwMode="auto">
            <a:xfrm>
              <a:off x="1598" y="3585"/>
              <a:ext cx="5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2000">
                  <a:solidFill>
                    <a:srgbClr val="000000"/>
                  </a:solidFill>
                  <a:effectLst>
                    <a:outerShdw blurRad="38100" dist="38100" dir="2700000" algn="tl">
                      <a:srgbClr val="C0C0C0"/>
                    </a:outerShdw>
                  </a:effectLst>
                  <a:latin typeface="Verdana" charset="0"/>
                </a:rPr>
                <a:t>digits</a:t>
              </a:r>
            </a:p>
          </p:txBody>
        </p:sp>
        <p:sp>
          <p:nvSpPr>
            <p:cNvPr id="16" name="Line 12"/>
            <p:cNvSpPr>
              <a:spLocks noChangeShapeType="1"/>
            </p:cNvSpPr>
            <p:nvPr/>
          </p:nvSpPr>
          <p:spPr bwMode="auto">
            <a:xfrm>
              <a:off x="2250" y="3527"/>
              <a:ext cx="288" cy="0"/>
            </a:xfrm>
            <a:prstGeom prst="line">
              <a:avLst/>
            </a:prstGeom>
            <a:noFill/>
            <a:ln w="41275">
              <a:solidFill>
                <a:srgbClr val="B2B2B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17" name="Line 13"/>
            <p:cNvSpPr>
              <a:spLocks noChangeShapeType="1"/>
            </p:cNvSpPr>
            <p:nvPr/>
          </p:nvSpPr>
          <p:spPr bwMode="auto">
            <a:xfrm>
              <a:off x="2229" y="3719"/>
              <a:ext cx="288" cy="0"/>
            </a:xfrm>
            <a:prstGeom prst="line">
              <a:avLst/>
            </a:prstGeom>
            <a:noFill/>
            <a:ln w="41275">
              <a:solidFill>
                <a:srgbClr val="B2B2B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18" name="Rectangle 14"/>
            <p:cNvSpPr>
              <a:spLocks noChangeArrowheads="1"/>
            </p:cNvSpPr>
            <p:nvPr/>
          </p:nvSpPr>
          <p:spPr bwMode="auto">
            <a:xfrm>
              <a:off x="3093" y="3623"/>
              <a:ext cx="288" cy="192"/>
            </a:xfrm>
            <a:prstGeom prst="rect">
              <a:avLst/>
            </a:prstGeom>
            <a:noFill/>
            <a:ln w="412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nchor="ctr">
              <a:spAutoFit/>
            </a:bodyPr>
            <a:lstStyle/>
            <a:p>
              <a:pPr eaLnBrk="1" hangingPunct="1">
                <a:defRPr/>
              </a:pPr>
              <a:endParaRPr lang="en-US"/>
            </a:p>
          </p:txBody>
        </p:sp>
        <p:sp>
          <p:nvSpPr>
            <p:cNvPr id="19" name="Rectangle 15"/>
            <p:cNvSpPr>
              <a:spLocks noChangeArrowheads="1"/>
            </p:cNvSpPr>
            <p:nvPr/>
          </p:nvSpPr>
          <p:spPr bwMode="auto">
            <a:xfrm>
              <a:off x="2805" y="3623"/>
              <a:ext cx="288" cy="192"/>
            </a:xfrm>
            <a:prstGeom prst="rect">
              <a:avLst/>
            </a:prstGeom>
            <a:noFill/>
            <a:ln w="412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nchor="ctr">
              <a:spAutoFit/>
            </a:bodyPr>
            <a:lstStyle/>
            <a:p>
              <a:pPr eaLnBrk="1" hangingPunct="1">
                <a:defRPr/>
              </a:pPr>
              <a:endParaRPr lang="en-US"/>
            </a:p>
          </p:txBody>
        </p:sp>
        <p:sp>
          <p:nvSpPr>
            <p:cNvPr id="20" name="Line 16"/>
            <p:cNvSpPr>
              <a:spLocks noChangeShapeType="1"/>
            </p:cNvSpPr>
            <p:nvPr/>
          </p:nvSpPr>
          <p:spPr bwMode="auto">
            <a:xfrm flipH="1">
              <a:off x="2517" y="3719"/>
              <a:ext cx="288" cy="0"/>
            </a:xfrm>
            <a:prstGeom prst="line">
              <a:avLst/>
            </a:prstGeom>
            <a:noFill/>
            <a:ln w="412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21" name="Rectangle 17"/>
            <p:cNvSpPr>
              <a:spLocks noChangeArrowheads="1"/>
            </p:cNvSpPr>
            <p:nvPr/>
          </p:nvSpPr>
          <p:spPr bwMode="auto">
            <a:xfrm>
              <a:off x="3082" y="3367"/>
              <a:ext cx="2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800" b="1">
                  <a:effectLst>
                    <a:outerShdw blurRad="38100" dist="38100" dir="2700000" algn="tl">
                      <a:srgbClr val="C0C0C0"/>
                    </a:outerShdw>
                  </a:effectLst>
                  <a:latin typeface="Verdana" charset="0"/>
                </a:rPr>
                <a:t>2</a:t>
              </a:r>
              <a:r>
                <a:rPr lang="en-US" altLang="en-US" sz="1800" b="1" baseline="30000">
                  <a:effectLst>
                    <a:outerShdw blurRad="38100" dist="38100" dir="2700000" algn="tl">
                      <a:srgbClr val="C0C0C0"/>
                    </a:outerShdw>
                  </a:effectLst>
                  <a:latin typeface="Verdana" charset="0"/>
                </a:rPr>
                <a:t>3</a:t>
              </a:r>
            </a:p>
          </p:txBody>
        </p:sp>
        <p:sp>
          <p:nvSpPr>
            <p:cNvPr id="22" name="Rectangle 18"/>
            <p:cNvSpPr>
              <a:spLocks noChangeArrowheads="1"/>
            </p:cNvSpPr>
            <p:nvPr/>
          </p:nvSpPr>
          <p:spPr bwMode="auto">
            <a:xfrm>
              <a:off x="2794" y="3379"/>
              <a:ext cx="2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800" b="1">
                  <a:effectLst>
                    <a:outerShdw blurRad="38100" dist="38100" dir="2700000" algn="tl">
                      <a:srgbClr val="C0C0C0"/>
                    </a:outerShdw>
                  </a:effectLst>
                  <a:latin typeface="Verdana" charset="0"/>
                </a:rPr>
                <a:t>2</a:t>
              </a:r>
              <a:r>
                <a:rPr lang="en-US" altLang="en-US" sz="1800" b="1" baseline="30000">
                  <a:effectLst>
                    <a:outerShdw blurRad="38100" dist="38100" dir="2700000" algn="tl">
                      <a:srgbClr val="C0C0C0"/>
                    </a:outerShdw>
                  </a:effectLst>
                  <a:latin typeface="Verdana" charset="0"/>
                </a:rPr>
                <a:t>4</a:t>
              </a:r>
            </a:p>
          </p:txBody>
        </p:sp>
        <p:sp>
          <p:nvSpPr>
            <p:cNvPr id="23" name="Text Box 20"/>
            <p:cNvSpPr txBox="1">
              <a:spLocks noChangeArrowheads="1"/>
            </p:cNvSpPr>
            <p:nvPr/>
          </p:nvSpPr>
          <p:spPr bwMode="auto">
            <a:xfrm>
              <a:off x="3972" y="3609"/>
              <a:ext cx="21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800" b="1">
                  <a:solidFill>
                    <a:schemeClr val="folHlink"/>
                  </a:solidFill>
                  <a:latin typeface="Verdana" charset="0"/>
                </a:rPr>
                <a:t>1</a:t>
              </a:r>
            </a:p>
          </p:txBody>
        </p:sp>
        <p:sp>
          <p:nvSpPr>
            <p:cNvPr id="24" name="Text Box 21"/>
            <p:cNvSpPr txBox="1">
              <a:spLocks noChangeArrowheads="1"/>
            </p:cNvSpPr>
            <p:nvPr/>
          </p:nvSpPr>
          <p:spPr bwMode="auto">
            <a:xfrm>
              <a:off x="3732" y="3609"/>
              <a:ext cx="21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800" b="1">
                  <a:solidFill>
                    <a:schemeClr val="folHlink"/>
                  </a:solidFill>
                  <a:latin typeface="Verdana" charset="0"/>
                </a:rPr>
                <a:t>1</a:t>
              </a:r>
            </a:p>
          </p:txBody>
        </p:sp>
        <p:sp>
          <p:nvSpPr>
            <p:cNvPr id="25" name="Text Box 22"/>
            <p:cNvSpPr txBox="1">
              <a:spLocks noChangeArrowheads="1"/>
            </p:cNvSpPr>
            <p:nvPr/>
          </p:nvSpPr>
          <p:spPr bwMode="auto">
            <a:xfrm>
              <a:off x="3446" y="3600"/>
              <a:ext cx="21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800" b="1">
                  <a:solidFill>
                    <a:schemeClr val="folHlink"/>
                  </a:solidFill>
                  <a:latin typeface="Verdana" charset="0"/>
                </a:rPr>
                <a:t>0</a:t>
              </a:r>
            </a:p>
          </p:txBody>
        </p:sp>
        <p:sp>
          <p:nvSpPr>
            <p:cNvPr id="26" name="Text Box 23"/>
            <p:cNvSpPr txBox="1">
              <a:spLocks noChangeArrowheads="1"/>
            </p:cNvSpPr>
            <p:nvPr/>
          </p:nvSpPr>
          <p:spPr bwMode="auto">
            <a:xfrm>
              <a:off x="3158" y="3594"/>
              <a:ext cx="21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800" b="1">
                  <a:solidFill>
                    <a:schemeClr val="folHlink"/>
                  </a:solidFill>
                  <a:latin typeface="Verdana" charset="0"/>
                </a:rPr>
                <a:t>1</a:t>
              </a:r>
            </a:p>
          </p:txBody>
        </p:sp>
      </p:grpSp>
    </p:spTree>
    <p:extLst>
      <p:ext uri="{BB962C8B-B14F-4D97-AF65-F5344CB8AC3E}">
        <p14:creationId xmlns:p14="http://schemas.microsoft.com/office/powerpoint/2010/main" val="39637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
                                            <p:txEl>
                                              <p:pRg st="2" end="2"/>
                                            </p:txEl>
                                          </p:spTgt>
                                        </p:tgtEl>
                                        <p:attrNameLst>
                                          <p:attrName>style.visibility</p:attrName>
                                        </p:attrNameLst>
                                      </p:cBhvr>
                                      <p:to>
                                        <p:strVal val="visible"/>
                                      </p:to>
                                    </p:se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Introduction.</a:t>
            </a:r>
            <a:r>
              <a:rPr lang="lt-LT" sz="3200" dirty="0"/>
              <a:t> </a:t>
            </a:r>
            <a:br>
              <a:rPr lang="lt-LT" sz="3200" dirty="0"/>
            </a:br>
            <a:r>
              <a:rPr lang="lt-LT" sz="3200" b="1" dirty="0" err="1"/>
              <a:t>Binary</a:t>
            </a:r>
            <a:r>
              <a:rPr lang="lt-LT" sz="3200" b="1" dirty="0"/>
              <a:t> </a:t>
            </a:r>
            <a:r>
              <a:rPr lang="lt-LT" sz="3200" b="1" dirty="0" err="1"/>
              <a:t>Numbering</a:t>
            </a:r>
            <a:r>
              <a:rPr lang="lt-LT" sz="3200" b="1" dirty="0"/>
              <a:t> System</a:t>
            </a:r>
          </a:p>
        </p:txBody>
      </p:sp>
      <p:sp>
        <p:nvSpPr>
          <p:cNvPr id="4" name="Footer Placeholder 3"/>
          <p:cNvSpPr>
            <a:spLocks noGrp="1"/>
          </p:cNvSpPr>
          <p:nvPr>
            <p:ph type="ftr" sz="quarter" idx="11"/>
          </p:nvPr>
        </p:nvSpPr>
        <p:spPr/>
        <p:txBody>
          <a:bodyPr/>
          <a:lstStyle/>
          <a:p>
            <a:r>
              <a:rPr lang="lt-LT" dirty="0" err="1"/>
              <a:t>Operating</a:t>
            </a:r>
            <a:r>
              <a:rPr lang="lt-LT" dirty="0"/>
              <a:t> </a:t>
            </a:r>
            <a:r>
              <a:rPr lang="lt-LT" dirty="0" err="1"/>
              <a:t>systems</a:t>
            </a:r>
            <a:endParaRPr lang="lt-LT" dirty="0"/>
          </a:p>
        </p:txBody>
      </p:sp>
      <p:sp>
        <p:nvSpPr>
          <p:cNvPr id="27" name="Rectangle 3"/>
          <p:cNvSpPr txBox="1">
            <a:spLocks noChangeArrowheads="1"/>
          </p:cNvSpPr>
          <p:nvPr/>
        </p:nvSpPr>
        <p:spPr>
          <a:xfrm>
            <a:off x="457200" y="1100708"/>
            <a:ext cx="8001000" cy="190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40000"/>
              </a:spcBef>
              <a:defRPr/>
            </a:pPr>
            <a:r>
              <a:rPr lang="en-US" altLang="en-US" sz="2400">
                <a:latin typeface="Arial" charset="0"/>
              </a:rPr>
              <a:t>How is a </a:t>
            </a:r>
            <a:r>
              <a:rPr lang="en-US" altLang="en-US" sz="2400" b="1">
                <a:latin typeface="Arial" charset="0"/>
              </a:rPr>
              <a:t>positive integer</a:t>
            </a:r>
            <a:r>
              <a:rPr lang="en-US" altLang="en-US" sz="2400">
                <a:latin typeface="Arial" charset="0"/>
              </a:rPr>
              <a:t> represented in </a:t>
            </a:r>
            <a:r>
              <a:rPr lang="en-US" altLang="en-US" sz="2400" b="1">
                <a:latin typeface="Arial" charset="0"/>
              </a:rPr>
              <a:t>binary</a:t>
            </a:r>
            <a:r>
              <a:rPr lang="en-US" altLang="en-US" sz="2400">
                <a:latin typeface="Arial" charset="0"/>
              </a:rPr>
              <a:t>?</a:t>
            </a:r>
          </a:p>
          <a:p>
            <a:pPr>
              <a:spcBef>
                <a:spcPct val="40000"/>
              </a:spcBef>
              <a:defRPr/>
            </a:pPr>
            <a:r>
              <a:rPr lang="en-US" altLang="en-US" sz="2400">
                <a:latin typeface="Arial" charset="0"/>
              </a:rPr>
              <a:t>Let’s analyze the binary number </a:t>
            </a:r>
            <a:r>
              <a:rPr lang="en-US" altLang="en-US" sz="2400" b="1">
                <a:latin typeface="Arial" charset="0"/>
              </a:rPr>
              <a:t>110</a:t>
            </a:r>
            <a:r>
              <a:rPr lang="en-US" altLang="en-US" sz="2400">
                <a:latin typeface="Arial" charset="0"/>
              </a:rPr>
              <a:t>:</a:t>
            </a:r>
          </a:p>
          <a:p>
            <a:pPr lvl="1">
              <a:spcBef>
                <a:spcPct val="40000"/>
              </a:spcBef>
              <a:buFont typeface="Wingdings" charset="2"/>
              <a:buNone/>
              <a:defRPr/>
            </a:pPr>
            <a:r>
              <a:rPr lang="en-US" altLang="en-US" sz="2400" b="1">
                <a:solidFill>
                  <a:schemeClr val="folHlink"/>
                </a:solidFill>
                <a:latin typeface="Arial" charset="0"/>
              </a:rPr>
              <a:t>110</a:t>
            </a:r>
            <a:r>
              <a:rPr lang="en-US" altLang="en-US" sz="2400">
                <a:solidFill>
                  <a:schemeClr val="folHlink"/>
                </a:solidFill>
                <a:latin typeface="Arial" charset="0"/>
              </a:rPr>
              <a:t> = (</a:t>
            </a:r>
            <a:r>
              <a:rPr lang="en-US" altLang="en-US" sz="2400" b="1">
                <a:solidFill>
                  <a:schemeClr val="folHlink"/>
                </a:solidFill>
                <a:latin typeface="Arial" charset="0"/>
              </a:rPr>
              <a:t>1</a:t>
            </a:r>
            <a:r>
              <a:rPr lang="en-US" altLang="en-US" sz="2400">
                <a:solidFill>
                  <a:schemeClr val="folHlink"/>
                </a:solidFill>
                <a:latin typeface="Arial" charset="0"/>
              </a:rPr>
              <a:t> x 2</a:t>
            </a:r>
            <a:r>
              <a:rPr lang="en-US" altLang="en-US" sz="2400" baseline="30000">
                <a:solidFill>
                  <a:schemeClr val="folHlink"/>
                </a:solidFill>
                <a:latin typeface="Arial" charset="0"/>
              </a:rPr>
              <a:t>2</a:t>
            </a:r>
            <a:r>
              <a:rPr lang="en-US" altLang="en-US" sz="2400">
                <a:solidFill>
                  <a:schemeClr val="folHlink"/>
                </a:solidFill>
                <a:latin typeface="Arial" charset="0"/>
              </a:rPr>
              <a:t>) + (</a:t>
            </a:r>
            <a:r>
              <a:rPr lang="en-US" altLang="en-US" sz="2400" b="1">
                <a:solidFill>
                  <a:schemeClr val="folHlink"/>
                </a:solidFill>
                <a:latin typeface="Arial" charset="0"/>
              </a:rPr>
              <a:t>1</a:t>
            </a:r>
            <a:r>
              <a:rPr lang="en-US" altLang="en-US" sz="2400">
                <a:solidFill>
                  <a:schemeClr val="folHlink"/>
                </a:solidFill>
                <a:latin typeface="Arial" charset="0"/>
              </a:rPr>
              <a:t> x 2</a:t>
            </a:r>
            <a:r>
              <a:rPr lang="en-US" altLang="en-US" sz="2400" baseline="30000">
                <a:solidFill>
                  <a:schemeClr val="folHlink"/>
                </a:solidFill>
                <a:latin typeface="Arial" charset="0"/>
              </a:rPr>
              <a:t>1</a:t>
            </a:r>
            <a:r>
              <a:rPr lang="en-US" altLang="en-US" sz="2400">
                <a:solidFill>
                  <a:schemeClr val="folHlink"/>
                </a:solidFill>
                <a:latin typeface="Arial" charset="0"/>
              </a:rPr>
              <a:t>) + (</a:t>
            </a:r>
            <a:r>
              <a:rPr lang="en-US" altLang="en-US" sz="2400" b="1">
                <a:solidFill>
                  <a:schemeClr val="folHlink"/>
                </a:solidFill>
                <a:latin typeface="Arial" charset="0"/>
              </a:rPr>
              <a:t>0</a:t>
            </a:r>
            <a:r>
              <a:rPr lang="en-US" altLang="en-US" sz="2400">
                <a:solidFill>
                  <a:schemeClr val="folHlink"/>
                </a:solidFill>
                <a:latin typeface="Arial" charset="0"/>
              </a:rPr>
              <a:t> x 2</a:t>
            </a:r>
            <a:r>
              <a:rPr lang="en-US" altLang="en-US" sz="2400" baseline="30000">
                <a:solidFill>
                  <a:schemeClr val="folHlink"/>
                </a:solidFill>
                <a:latin typeface="Arial" charset="0"/>
              </a:rPr>
              <a:t>0</a:t>
            </a:r>
            <a:r>
              <a:rPr lang="en-US" altLang="en-US" sz="2400">
                <a:solidFill>
                  <a:schemeClr val="folHlink"/>
                </a:solidFill>
                <a:latin typeface="Arial" charset="0"/>
              </a:rPr>
              <a:t>) 				  = (</a:t>
            </a:r>
            <a:r>
              <a:rPr lang="en-US" altLang="en-US" sz="2400" b="1">
                <a:solidFill>
                  <a:schemeClr val="folHlink"/>
                </a:solidFill>
                <a:latin typeface="Arial" charset="0"/>
              </a:rPr>
              <a:t>1</a:t>
            </a:r>
            <a:r>
              <a:rPr lang="en-US" altLang="en-US" sz="2400">
                <a:solidFill>
                  <a:schemeClr val="folHlink"/>
                </a:solidFill>
                <a:latin typeface="Arial" charset="0"/>
              </a:rPr>
              <a:t> x 4) + (</a:t>
            </a:r>
            <a:r>
              <a:rPr lang="en-US" altLang="en-US" sz="2400" b="1">
                <a:solidFill>
                  <a:schemeClr val="folHlink"/>
                </a:solidFill>
                <a:latin typeface="Arial" charset="0"/>
              </a:rPr>
              <a:t>1</a:t>
            </a:r>
            <a:r>
              <a:rPr lang="en-US" altLang="en-US" sz="2400">
                <a:solidFill>
                  <a:schemeClr val="folHlink"/>
                </a:solidFill>
                <a:latin typeface="Arial" charset="0"/>
              </a:rPr>
              <a:t> x 2)  + (</a:t>
            </a:r>
            <a:r>
              <a:rPr lang="en-US" altLang="en-US" sz="2400" b="1">
                <a:solidFill>
                  <a:schemeClr val="folHlink"/>
                </a:solidFill>
                <a:latin typeface="Arial" charset="0"/>
              </a:rPr>
              <a:t>0</a:t>
            </a:r>
            <a:r>
              <a:rPr lang="en-US" altLang="en-US" sz="2400">
                <a:solidFill>
                  <a:schemeClr val="folHlink"/>
                </a:solidFill>
                <a:latin typeface="Arial" charset="0"/>
              </a:rPr>
              <a:t> x 1)</a:t>
            </a:r>
          </a:p>
        </p:txBody>
      </p:sp>
      <p:grpSp>
        <p:nvGrpSpPr>
          <p:cNvPr id="28" name="Group 33"/>
          <p:cNvGrpSpPr>
            <a:grpSpLocks/>
          </p:cNvGrpSpPr>
          <p:nvPr/>
        </p:nvGrpSpPr>
        <p:grpSpPr bwMode="auto">
          <a:xfrm>
            <a:off x="990600" y="2929508"/>
            <a:ext cx="6324600" cy="2362200"/>
            <a:chOff x="672" y="2400"/>
            <a:chExt cx="3984" cy="1488"/>
          </a:xfrm>
        </p:grpSpPr>
        <p:sp>
          <p:nvSpPr>
            <p:cNvPr id="29" name="Rectangle 4"/>
            <p:cNvSpPr>
              <a:spLocks noChangeArrowheads="1"/>
            </p:cNvSpPr>
            <p:nvPr/>
          </p:nvSpPr>
          <p:spPr bwMode="auto">
            <a:xfrm>
              <a:off x="2278" y="2736"/>
              <a:ext cx="288" cy="192"/>
            </a:xfrm>
            <a:prstGeom prst="rect">
              <a:avLst/>
            </a:prstGeom>
            <a:noFill/>
            <a:ln w="412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nchor="ctr">
              <a:spAutoFit/>
            </a:bodyPr>
            <a:lstStyle/>
            <a:p>
              <a:pPr eaLnBrk="1" hangingPunct="1">
                <a:defRPr/>
              </a:pPr>
              <a:endParaRPr lang="en-US"/>
            </a:p>
          </p:txBody>
        </p:sp>
        <p:sp>
          <p:nvSpPr>
            <p:cNvPr id="30" name="Rectangle 5"/>
            <p:cNvSpPr>
              <a:spLocks noChangeArrowheads="1"/>
            </p:cNvSpPr>
            <p:nvPr/>
          </p:nvSpPr>
          <p:spPr bwMode="auto">
            <a:xfrm>
              <a:off x="2566" y="2736"/>
              <a:ext cx="288" cy="192"/>
            </a:xfrm>
            <a:prstGeom prst="rect">
              <a:avLst/>
            </a:prstGeom>
            <a:noFill/>
            <a:ln w="412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nchor="ctr">
              <a:spAutoFit/>
            </a:bodyPr>
            <a:lstStyle/>
            <a:p>
              <a:pPr eaLnBrk="1" hangingPunct="1">
                <a:defRPr/>
              </a:pPr>
              <a:endParaRPr lang="en-US"/>
            </a:p>
          </p:txBody>
        </p:sp>
        <p:sp>
          <p:nvSpPr>
            <p:cNvPr id="31" name="Rectangle 6"/>
            <p:cNvSpPr>
              <a:spLocks noChangeArrowheads="1"/>
            </p:cNvSpPr>
            <p:nvPr/>
          </p:nvSpPr>
          <p:spPr bwMode="auto">
            <a:xfrm>
              <a:off x="2854" y="2736"/>
              <a:ext cx="288" cy="192"/>
            </a:xfrm>
            <a:prstGeom prst="rect">
              <a:avLst/>
            </a:prstGeom>
            <a:noFill/>
            <a:ln w="412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nchor="ctr">
              <a:spAutoFit/>
            </a:bodyPr>
            <a:lstStyle/>
            <a:p>
              <a:pPr eaLnBrk="1" hangingPunct="1">
                <a:defRPr/>
              </a:pPr>
              <a:endParaRPr lang="en-US"/>
            </a:p>
          </p:txBody>
        </p:sp>
        <p:sp>
          <p:nvSpPr>
            <p:cNvPr id="32" name="Text Box 7"/>
            <p:cNvSpPr txBox="1">
              <a:spLocks noChangeArrowheads="1"/>
            </p:cNvSpPr>
            <p:nvPr/>
          </p:nvSpPr>
          <p:spPr bwMode="auto">
            <a:xfrm>
              <a:off x="2278" y="2736"/>
              <a:ext cx="2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b="1">
                  <a:solidFill>
                    <a:schemeClr val="folHlink"/>
                  </a:solidFill>
                  <a:effectLst>
                    <a:outerShdw blurRad="38100" dist="38100" dir="2700000" algn="tl">
                      <a:srgbClr val="C0C0C0"/>
                    </a:outerShdw>
                  </a:effectLst>
                  <a:latin typeface="Verdana" charset="0"/>
                </a:rPr>
                <a:t>1</a:t>
              </a:r>
            </a:p>
          </p:txBody>
        </p:sp>
        <p:sp>
          <p:nvSpPr>
            <p:cNvPr id="33" name="Text Box 8"/>
            <p:cNvSpPr txBox="1">
              <a:spLocks noChangeArrowheads="1"/>
            </p:cNvSpPr>
            <p:nvPr/>
          </p:nvSpPr>
          <p:spPr bwMode="auto">
            <a:xfrm>
              <a:off x="2614" y="2736"/>
              <a:ext cx="2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b="1">
                  <a:solidFill>
                    <a:schemeClr val="folHlink"/>
                  </a:solidFill>
                  <a:effectLst>
                    <a:outerShdw blurRad="38100" dist="38100" dir="2700000" algn="tl">
                      <a:srgbClr val="C0C0C0"/>
                    </a:outerShdw>
                  </a:effectLst>
                  <a:latin typeface="Verdana" charset="0"/>
                </a:rPr>
                <a:t>1</a:t>
              </a:r>
            </a:p>
          </p:txBody>
        </p:sp>
        <p:sp>
          <p:nvSpPr>
            <p:cNvPr id="34" name="Text Box 9"/>
            <p:cNvSpPr txBox="1">
              <a:spLocks noChangeArrowheads="1"/>
            </p:cNvSpPr>
            <p:nvPr/>
          </p:nvSpPr>
          <p:spPr bwMode="auto">
            <a:xfrm>
              <a:off x="2902" y="2736"/>
              <a:ext cx="2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b="1">
                  <a:solidFill>
                    <a:schemeClr val="folHlink"/>
                  </a:solidFill>
                  <a:effectLst>
                    <a:outerShdw blurRad="38100" dist="38100" dir="2700000" algn="tl">
                      <a:srgbClr val="C0C0C0"/>
                    </a:outerShdw>
                  </a:effectLst>
                  <a:latin typeface="Verdana" charset="0"/>
                </a:rPr>
                <a:t>0</a:t>
              </a:r>
            </a:p>
          </p:txBody>
        </p:sp>
        <p:sp>
          <p:nvSpPr>
            <p:cNvPr id="35" name="Text Box 10"/>
            <p:cNvSpPr txBox="1">
              <a:spLocks noChangeArrowheads="1"/>
            </p:cNvSpPr>
            <p:nvPr/>
          </p:nvSpPr>
          <p:spPr bwMode="auto">
            <a:xfrm>
              <a:off x="2899" y="2496"/>
              <a:ext cx="2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b="1">
                  <a:effectLst>
                    <a:outerShdw blurRad="38100" dist="38100" dir="2700000" algn="tl">
                      <a:srgbClr val="C0C0C0"/>
                    </a:outerShdw>
                  </a:effectLst>
                  <a:latin typeface="Verdana" charset="0"/>
                </a:rPr>
                <a:t>2</a:t>
              </a:r>
              <a:r>
                <a:rPr lang="en-US" altLang="en-US" sz="1600" b="1" baseline="30000">
                  <a:effectLst>
                    <a:outerShdw blurRad="38100" dist="38100" dir="2700000" algn="tl">
                      <a:srgbClr val="C0C0C0"/>
                    </a:outerShdw>
                  </a:effectLst>
                  <a:latin typeface="Verdana" charset="0"/>
                </a:rPr>
                <a:t>0</a:t>
              </a:r>
              <a:endParaRPr lang="en-US" altLang="en-US" sz="1600" b="1">
                <a:effectLst>
                  <a:outerShdw blurRad="38100" dist="38100" dir="2700000" algn="tl">
                    <a:srgbClr val="C0C0C0"/>
                  </a:outerShdw>
                </a:effectLst>
                <a:latin typeface="Verdana" charset="0"/>
              </a:endParaRPr>
            </a:p>
          </p:txBody>
        </p:sp>
        <p:sp>
          <p:nvSpPr>
            <p:cNvPr id="36" name="Text Box 11"/>
            <p:cNvSpPr txBox="1">
              <a:spLocks noChangeArrowheads="1"/>
            </p:cNvSpPr>
            <p:nvPr/>
          </p:nvSpPr>
          <p:spPr bwMode="auto">
            <a:xfrm>
              <a:off x="2586" y="2496"/>
              <a:ext cx="2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b="1">
                  <a:effectLst>
                    <a:outerShdw blurRad="38100" dist="38100" dir="2700000" algn="tl">
                      <a:srgbClr val="C0C0C0"/>
                    </a:outerShdw>
                  </a:effectLst>
                  <a:latin typeface="Verdana" charset="0"/>
                </a:rPr>
                <a:t>2</a:t>
              </a:r>
              <a:r>
                <a:rPr lang="en-US" altLang="en-US" sz="1600" b="1" baseline="30000">
                  <a:effectLst>
                    <a:outerShdw blurRad="38100" dist="38100" dir="2700000" algn="tl">
                      <a:srgbClr val="C0C0C0"/>
                    </a:outerShdw>
                  </a:effectLst>
                  <a:latin typeface="Verdana" charset="0"/>
                </a:rPr>
                <a:t>1</a:t>
              </a:r>
              <a:endParaRPr lang="en-US" altLang="en-US" sz="1600" b="1">
                <a:effectLst>
                  <a:outerShdw blurRad="38100" dist="38100" dir="2700000" algn="tl">
                    <a:srgbClr val="C0C0C0"/>
                  </a:outerShdw>
                </a:effectLst>
                <a:latin typeface="Verdana" charset="0"/>
              </a:endParaRPr>
            </a:p>
          </p:txBody>
        </p:sp>
        <p:sp>
          <p:nvSpPr>
            <p:cNvPr id="37" name="Text Box 12"/>
            <p:cNvSpPr txBox="1">
              <a:spLocks noChangeArrowheads="1"/>
            </p:cNvSpPr>
            <p:nvPr/>
          </p:nvSpPr>
          <p:spPr bwMode="auto">
            <a:xfrm>
              <a:off x="2275" y="2496"/>
              <a:ext cx="2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b="1">
                  <a:effectLst>
                    <a:outerShdw blurRad="38100" dist="38100" dir="2700000" algn="tl">
                      <a:srgbClr val="C0C0C0"/>
                    </a:outerShdw>
                  </a:effectLst>
                  <a:latin typeface="Verdana" charset="0"/>
                </a:rPr>
                <a:t>2</a:t>
              </a:r>
              <a:r>
                <a:rPr lang="en-US" altLang="en-US" sz="1600" b="1" baseline="30000">
                  <a:effectLst>
                    <a:outerShdw blurRad="38100" dist="38100" dir="2700000" algn="tl">
                      <a:srgbClr val="C0C0C0"/>
                    </a:outerShdw>
                  </a:effectLst>
                  <a:latin typeface="Verdana" charset="0"/>
                </a:rPr>
                <a:t>2</a:t>
              </a:r>
              <a:endParaRPr lang="en-US" altLang="en-US" sz="1600" b="1">
                <a:effectLst>
                  <a:outerShdw blurRad="38100" dist="38100" dir="2700000" algn="tl">
                    <a:srgbClr val="C0C0C0"/>
                  </a:outerShdw>
                </a:effectLst>
                <a:latin typeface="Verdana" charset="0"/>
              </a:endParaRPr>
            </a:p>
          </p:txBody>
        </p:sp>
        <p:sp>
          <p:nvSpPr>
            <p:cNvPr id="38" name="Text Box 13"/>
            <p:cNvSpPr txBox="1">
              <a:spLocks noChangeArrowheads="1"/>
            </p:cNvSpPr>
            <p:nvPr/>
          </p:nvSpPr>
          <p:spPr bwMode="auto">
            <a:xfrm>
              <a:off x="790" y="2496"/>
              <a:ext cx="115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a:solidFill>
                    <a:srgbClr val="000000"/>
                  </a:solidFill>
                  <a:effectLst>
                    <a:outerShdw blurRad="38100" dist="38100" dir="2700000" algn="tl">
                      <a:srgbClr val="C0C0C0"/>
                    </a:outerShdw>
                  </a:effectLst>
                  <a:latin typeface="Verdana" charset="0"/>
                </a:rPr>
                <a:t>Position weights</a:t>
              </a:r>
            </a:p>
          </p:txBody>
        </p:sp>
        <p:sp>
          <p:nvSpPr>
            <p:cNvPr id="39" name="Text Box 14"/>
            <p:cNvSpPr txBox="1">
              <a:spLocks noChangeArrowheads="1"/>
            </p:cNvSpPr>
            <p:nvPr/>
          </p:nvSpPr>
          <p:spPr bwMode="auto">
            <a:xfrm>
              <a:off x="838" y="2736"/>
              <a:ext cx="10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a:solidFill>
                    <a:srgbClr val="000000"/>
                  </a:solidFill>
                  <a:latin typeface="Verdana" charset="0"/>
                </a:rPr>
                <a:t>Number </a:t>
              </a:r>
              <a:r>
                <a:rPr lang="en-US" altLang="en-US" sz="1600">
                  <a:solidFill>
                    <a:srgbClr val="000000"/>
                  </a:solidFill>
                  <a:effectLst>
                    <a:outerShdw blurRad="38100" dist="38100" dir="2700000" algn="tl">
                      <a:srgbClr val="C0C0C0"/>
                    </a:outerShdw>
                  </a:effectLst>
                  <a:latin typeface="Verdana" charset="0"/>
                </a:rPr>
                <a:t>digits</a:t>
              </a:r>
            </a:p>
          </p:txBody>
        </p:sp>
        <p:sp>
          <p:nvSpPr>
            <p:cNvPr id="40" name="Line 15"/>
            <p:cNvSpPr>
              <a:spLocks noChangeShapeType="1"/>
            </p:cNvSpPr>
            <p:nvPr/>
          </p:nvSpPr>
          <p:spPr bwMode="auto">
            <a:xfrm>
              <a:off x="1942" y="2592"/>
              <a:ext cx="288" cy="0"/>
            </a:xfrm>
            <a:prstGeom prst="line">
              <a:avLst/>
            </a:prstGeom>
            <a:noFill/>
            <a:ln w="41275">
              <a:solidFill>
                <a:srgbClr val="B2B2B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41" name="Line 16"/>
            <p:cNvSpPr>
              <a:spLocks noChangeShapeType="1"/>
            </p:cNvSpPr>
            <p:nvPr/>
          </p:nvSpPr>
          <p:spPr bwMode="auto">
            <a:xfrm>
              <a:off x="1942" y="2880"/>
              <a:ext cx="288" cy="0"/>
            </a:xfrm>
            <a:prstGeom prst="line">
              <a:avLst/>
            </a:prstGeom>
            <a:noFill/>
            <a:ln w="41275">
              <a:solidFill>
                <a:srgbClr val="B2B2B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42" name="Line 17"/>
            <p:cNvSpPr>
              <a:spLocks noChangeShapeType="1"/>
            </p:cNvSpPr>
            <p:nvPr/>
          </p:nvSpPr>
          <p:spPr bwMode="auto">
            <a:xfrm>
              <a:off x="2998" y="2948"/>
              <a:ext cx="0" cy="144"/>
            </a:xfrm>
            <a:prstGeom prst="line">
              <a:avLst/>
            </a:prstGeom>
            <a:noFill/>
            <a:ln w="41275">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43" name="Line 18"/>
            <p:cNvSpPr>
              <a:spLocks noChangeShapeType="1"/>
            </p:cNvSpPr>
            <p:nvPr/>
          </p:nvSpPr>
          <p:spPr bwMode="auto">
            <a:xfrm>
              <a:off x="2998" y="3092"/>
              <a:ext cx="240" cy="0"/>
            </a:xfrm>
            <a:prstGeom prst="line">
              <a:avLst/>
            </a:prstGeom>
            <a:noFill/>
            <a:ln w="41275">
              <a:solidFill>
                <a:srgbClr val="B2B2B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44" name="Line 19"/>
            <p:cNvSpPr>
              <a:spLocks noChangeShapeType="1"/>
            </p:cNvSpPr>
            <p:nvPr/>
          </p:nvSpPr>
          <p:spPr bwMode="auto">
            <a:xfrm>
              <a:off x="2710" y="2928"/>
              <a:ext cx="0" cy="336"/>
            </a:xfrm>
            <a:prstGeom prst="line">
              <a:avLst/>
            </a:prstGeom>
            <a:noFill/>
            <a:ln w="41275">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45" name="Line 20"/>
            <p:cNvSpPr>
              <a:spLocks noChangeShapeType="1"/>
            </p:cNvSpPr>
            <p:nvPr/>
          </p:nvSpPr>
          <p:spPr bwMode="auto">
            <a:xfrm>
              <a:off x="2710" y="3264"/>
              <a:ext cx="480" cy="0"/>
            </a:xfrm>
            <a:prstGeom prst="line">
              <a:avLst/>
            </a:prstGeom>
            <a:noFill/>
            <a:ln w="41275">
              <a:solidFill>
                <a:srgbClr val="B2B2B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46" name="Line 21"/>
            <p:cNvSpPr>
              <a:spLocks noChangeShapeType="1"/>
            </p:cNvSpPr>
            <p:nvPr/>
          </p:nvSpPr>
          <p:spPr bwMode="auto">
            <a:xfrm>
              <a:off x="2422" y="2928"/>
              <a:ext cx="0" cy="528"/>
            </a:xfrm>
            <a:prstGeom prst="line">
              <a:avLst/>
            </a:prstGeom>
            <a:noFill/>
            <a:ln w="41275">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47" name="Line 22"/>
            <p:cNvSpPr>
              <a:spLocks noChangeShapeType="1"/>
            </p:cNvSpPr>
            <p:nvPr/>
          </p:nvSpPr>
          <p:spPr bwMode="auto">
            <a:xfrm>
              <a:off x="2422" y="3456"/>
              <a:ext cx="816" cy="0"/>
            </a:xfrm>
            <a:prstGeom prst="line">
              <a:avLst/>
            </a:prstGeom>
            <a:noFill/>
            <a:ln w="41275">
              <a:solidFill>
                <a:srgbClr val="B2B2B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48" name="Text Box 23"/>
            <p:cNvSpPr txBox="1">
              <a:spLocks noChangeArrowheads="1"/>
            </p:cNvSpPr>
            <p:nvPr/>
          </p:nvSpPr>
          <p:spPr bwMode="auto">
            <a:xfrm>
              <a:off x="3189" y="2976"/>
              <a:ext cx="103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eaLnBrk="1" hangingPunct="1">
                <a:spcBef>
                  <a:spcPct val="50000"/>
                </a:spcBef>
                <a:defRPr/>
              </a:pPr>
              <a:r>
                <a:rPr lang="en-US" altLang="en-US" sz="1600" b="1">
                  <a:effectLst>
                    <a:outerShdw blurRad="38100" dist="38100" dir="2700000" algn="tl">
                      <a:srgbClr val="C0C0C0"/>
                    </a:outerShdw>
                  </a:effectLst>
                  <a:latin typeface="Verdana" charset="0"/>
                </a:rPr>
                <a:t>0 x2</a:t>
              </a:r>
              <a:r>
                <a:rPr lang="en-US" altLang="en-US" sz="1600" b="1" baseline="30000">
                  <a:effectLst>
                    <a:outerShdw blurRad="38100" dist="38100" dir="2700000" algn="tl">
                      <a:srgbClr val="C0C0C0"/>
                    </a:outerShdw>
                  </a:effectLst>
                  <a:latin typeface="Verdana" charset="0"/>
                </a:rPr>
                <a:t>0    </a:t>
              </a:r>
              <a:r>
                <a:rPr lang="en-US" altLang="en-US" sz="1600" b="1">
                  <a:effectLst>
                    <a:outerShdw blurRad="38100" dist="38100" dir="2700000" algn="tl">
                      <a:srgbClr val="C0C0C0"/>
                    </a:outerShdw>
                  </a:effectLst>
                  <a:latin typeface="Verdana" charset="0"/>
                </a:rPr>
                <a:t>=     0</a:t>
              </a:r>
            </a:p>
          </p:txBody>
        </p:sp>
        <p:sp>
          <p:nvSpPr>
            <p:cNvPr id="49" name="Text Box 24"/>
            <p:cNvSpPr txBox="1">
              <a:spLocks noChangeArrowheads="1"/>
            </p:cNvSpPr>
            <p:nvPr/>
          </p:nvSpPr>
          <p:spPr bwMode="auto">
            <a:xfrm>
              <a:off x="3190" y="3168"/>
              <a:ext cx="11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spcBef>
                  <a:spcPct val="50000"/>
                </a:spcBef>
                <a:defRPr/>
              </a:pPr>
              <a:r>
                <a:rPr lang="en-US" altLang="en-US" sz="1600" b="1">
                  <a:effectLst>
                    <a:outerShdw blurRad="38100" dist="38100" dir="2700000" algn="tl">
                      <a:srgbClr val="C0C0C0"/>
                    </a:outerShdw>
                  </a:effectLst>
                  <a:latin typeface="Verdana" charset="0"/>
                </a:rPr>
                <a:t>1 x2</a:t>
              </a:r>
              <a:r>
                <a:rPr lang="en-US" altLang="en-US" sz="1600" b="1" baseline="30000">
                  <a:effectLst>
                    <a:outerShdw blurRad="38100" dist="38100" dir="2700000" algn="tl">
                      <a:srgbClr val="C0C0C0"/>
                    </a:outerShdw>
                  </a:effectLst>
                  <a:latin typeface="Verdana" charset="0"/>
                </a:rPr>
                <a:t>1</a:t>
              </a:r>
              <a:r>
                <a:rPr lang="en-US" altLang="en-US" sz="1600" b="1">
                  <a:effectLst>
                    <a:outerShdw blurRad="38100" dist="38100" dir="2700000" algn="tl">
                      <a:srgbClr val="C0C0C0"/>
                    </a:outerShdw>
                  </a:effectLst>
                  <a:latin typeface="Verdana" charset="0"/>
                </a:rPr>
                <a:t>  =      2</a:t>
              </a:r>
            </a:p>
          </p:txBody>
        </p:sp>
        <p:sp>
          <p:nvSpPr>
            <p:cNvPr id="50" name="Text Box 25"/>
            <p:cNvSpPr txBox="1">
              <a:spLocks noChangeArrowheads="1"/>
            </p:cNvSpPr>
            <p:nvPr/>
          </p:nvSpPr>
          <p:spPr bwMode="auto">
            <a:xfrm>
              <a:off x="3216" y="3349"/>
              <a:ext cx="10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eaLnBrk="1" hangingPunct="1">
                <a:spcBef>
                  <a:spcPct val="50000"/>
                </a:spcBef>
                <a:defRPr/>
              </a:pPr>
              <a:r>
                <a:rPr lang="en-US" altLang="en-US" sz="1600" b="1">
                  <a:effectLst>
                    <a:outerShdw blurRad="38100" dist="38100" dir="2700000" algn="tl">
                      <a:srgbClr val="C0C0C0"/>
                    </a:outerShdw>
                  </a:effectLst>
                  <a:latin typeface="Verdana" charset="0"/>
                </a:rPr>
                <a:t>1 x 2</a:t>
              </a:r>
              <a:r>
                <a:rPr lang="en-US" altLang="en-US" sz="1600" b="1" baseline="30000">
                  <a:effectLst>
                    <a:outerShdw blurRad="38100" dist="38100" dir="2700000" algn="tl">
                      <a:srgbClr val="C0C0C0"/>
                    </a:outerShdw>
                  </a:effectLst>
                  <a:latin typeface="Verdana" charset="0"/>
                </a:rPr>
                <a:t>2</a:t>
              </a:r>
              <a:r>
                <a:rPr lang="en-US" altLang="en-US" sz="1600" b="1">
                  <a:effectLst>
                    <a:outerShdw blurRad="38100" dist="38100" dir="2700000" algn="tl">
                      <a:srgbClr val="C0C0C0"/>
                    </a:outerShdw>
                  </a:effectLst>
                  <a:latin typeface="Verdana" charset="0"/>
                </a:rPr>
                <a:t> =     4</a:t>
              </a:r>
            </a:p>
          </p:txBody>
        </p:sp>
        <p:sp>
          <p:nvSpPr>
            <p:cNvPr id="51" name="Line 26"/>
            <p:cNvSpPr>
              <a:spLocks noChangeShapeType="1"/>
            </p:cNvSpPr>
            <p:nvPr/>
          </p:nvSpPr>
          <p:spPr bwMode="auto">
            <a:xfrm>
              <a:off x="3862" y="3600"/>
              <a:ext cx="432" cy="0"/>
            </a:xfrm>
            <a:prstGeom prst="line">
              <a:avLst/>
            </a:prstGeom>
            <a:noFill/>
            <a:ln w="41275">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52" name="Text Box 27"/>
            <p:cNvSpPr txBox="1">
              <a:spLocks noChangeArrowheads="1"/>
            </p:cNvSpPr>
            <p:nvPr/>
          </p:nvSpPr>
          <p:spPr bwMode="auto">
            <a:xfrm>
              <a:off x="4246" y="2976"/>
              <a:ext cx="2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a:solidFill>
                    <a:srgbClr val="000000"/>
                  </a:solidFill>
                  <a:latin typeface="Verdana" charset="0"/>
                </a:rPr>
                <a:t>+ </a:t>
              </a:r>
            </a:p>
          </p:txBody>
        </p:sp>
        <p:sp>
          <p:nvSpPr>
            <p:cNvPr id="53" name="Text Box 28"/>
            <p:cNvSpPr txBox="1">
              <a:spLocks noChangeArrowheads="1"/>
            </p:cNvSpPr>
            <p:nvPr/>
          </p:nvSpPr>
          <p:spPr bwMode="auto">
            <a:xfrm>
              <a:off x="4243" y="3168"/>
              <a:ext cx="2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a:solidFill>
                    <a:srgbClr val="000000"/>
                  </a:solidFill>
                  <a:latin typeface="Verdana" charset="0"/>
                </a:rPr>
                <a:t>+</a:t>
              </a:r>
            </a:p>
          </p:txBody>
        </p:sp>
        <p:sp>
          <p:nvSpPr>
            <p:cNvPr id="54" name="Rectangle 29"/>
            <p:cNvSpPr>
              <a:spLocks noChangeArrowheads="1"/>
            </p:cNvSpPr>
            <p:nvPr/>
          </p:nvSpPr>
          <p:spPr bwMode="auto">
            <a:xfrm>
              <a:off x="4021" y="3600"/>
              <a:ext cx="2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b="1">
                  <a:effectLst>
                    <a:outerShdw blurRad="38100" dist="38100" dir="2700000" algn="tl">
                      <a:srgbClr val="C0C0C0"/>
                    </a:outerShdw>
                  </a:effectLst>
                  <a:latin typeface="Verdana" charset="0"/>
                </a:rPr>
                <a:t>6</a:t>
              </a:r>
            </a:p>
          </p:txBody>
        </p:sp>
        <p:sp>
          <p:nvSpPr>
            <p:cNvPr id="55" name="Rectangle 30"/>
            <p:cNvSpPr>
              <a:spLocks noChangeArrowheads="1"/>
            </p:cNvSpPr>
            <p:nvPr/>
          </p:nvSpPr>
          <p:spPr bwMode="auto">
            <a:xfrm>
              <a:off x="672" y="2400"/>
              <a:ext cx="3984" cy="14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p>
          </p:txBody>
        </p:sp>
      </p:grpSp>
      <p:sp>
        <p:nvSpPr>
          <p:cNvPr id="56" name="Rectangle 32"/>
          <p:cNvSpPr>
            <a:spLocks noChangeArrowheads="1"/>
          </p:cNvSpPr>
          <p:nvPr/>
        </p:nvSpPr>
        <p:spPr bwMode="auto">
          <a:xfrm>
            <a:off x="609600" y="5444108"/>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eaLnBrk="1" hangingPunct="1">
              <a:spcBef>
                <a:spcPct val="40000"/>
              </a:spcBef>
              <a:buClr>
                <a:schemeClr val="folHlink"/>
              </a:buClr>
              <a:buSzPct val="60000"/>
              <a:buFont typeface="Wingdings" charset="2"/>
              <a:buChar char="n"/>
              <a:defRPr/>
            </a:pPr>
            <a:r>
              <a:rPr lang="en-US" altLang="en-US"/>
              <a:t>So a count of </a:t>
            </a:r>
            <a:r>
              <a:rPr lang="en-US" altLang="en-US" b="1"/>
              <a:t>SIX</a:t>
            </a:r>
            <a:r>
              <a:rPr lang="en-US" altLang="en-US"/>
              <a:t> is represented in binary as </a:t>
            </a:r>
            <a:r>
              <a:rPr lang="en-US" altLang="en-US" b="1"/>
              <a:t>110</a:t>
            </a:r>
          </a:p>
        </p:txBody>
      </p:sp>
    </p:spTree>
    <p:extLst>
      <p:ext uri="{BB962C8B-B14F-4D97-AF65-F5344CB8AC3E}">
        <p14:creationId xmlns:p14="http://schemas.microsoft.com/office/powerpoint/2010/main" val="156180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autoUpdateAnimBg="0"/>
      <p:bldP spid="5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Introduction.</a:t>
            </a:r>
            <a:r>
              <a:rPr lang="lt-LT" sz="3200" dirty="0"/>
              <a:t> </a:t>
            </a:r>
            <a:br>
              <a:rPr lang="lt-LT" sz="3200" dirty="0"/>
            </a:br>
            <a:r>
              <a:rPr lang="lt-LT" sz="3200" b="1" dirty="0" err="1"/>
              <a:t>Binary</a:t>
            </a:r>
            <a:r>
              <a:rPr lang="lt-LT" sz="3200" b="1" dirty="0"/>
              <a:t> </a:t>
            </a:r>
            <a:r>
              <a:rPr lang="lt-LT" sz="3200" b="1" dirty="0" err="1"/>
              <a:t>Numering</a:t>
            </a:r>
            <a:r>
              <a:rPr lang="lt-LT" sz="3200" b="1" dirty="0"/>
              <a:t> System</a:t>
            </a:r>
          </a:p>
        </p:txBody>
      </p:sp>
      <p:sp>
        <p:nvSpPr>
          <p:cNvPr id="57" name="Rectangle 4"/>
          <p:cNvSpPr>
            <a:spLocks noChangeArrowheads="1"/>
          </p:cNvSpPr>
          <p:nvPr/>
        </p:nvSpPr>
        <p:spPr bwMode="auto">
          <a:xfrm>
            <a:off x="445681" y="1484784"/>
            <a:ext cx="7543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folHlink"/>
              </a:buClr>
              <a:buSzPct val="60000"/>
              <a:buFont typeface="Wingdings" charset="2"/>
              <a:buChar char="n"/>
              <a:defRPr sz="3200">
                <a:solidFill>
                  <a:schemeClr val="tx1"/>
                </a:solidFill>
                <a:latin typeface="Tahoma" charset="0"/>
              </a:defRPr>
            </a:lvl1pPr>
            <a:lvl2pPr marL="742950" indent="-285750">
              <a:spcBef>
                <a:spcPct val="20000"/>
              </a:spcBef>
              <a:buClr>
                <a:schemeClr val="hlink"/>
              </a:buClr>
              <a:buSzPct val="55000"/>
              <a:buFont typeface="Wingdings" charset="2"/>
              <a:buChar char="n"/>
              <a:defRPr sz="2800">
                <a:solidFill>
                  <a:schemeClr val="tx1"/>
                </a:solidFill>
                <a:latin typeface="Tahoma" charset="0"/>
              </a:defRPr>
            </a:lvl2pPr>
            <a:lvl3pPr marL="1143000" indent="-228600">
              <a:spcBef>
                <a:spcPct val="20000"/>
              </a:spcBef>
              <a:buClr>
                <a:schemeClr val="folHlink"/>
              </a:buClr>
              <a:buSzPct val="50000"/>
              <a:buFont typeface="Wingdings" charset="2"/>
              <a:buChar char="n"/>
              <a:defRPr sz="2400">
                <a:solidFill>
                  <a:schemeClr val="tx1"/>
                </a:solidFill>
                <a:latin typeface="Tahoma" charset="0"/>
              </a:defRPr>
            </a:lvl3pPr>
            <a:lvl4pPr marL="1600200" indent="-228600">
              <a:spcBef>
                <a:spcPct val="20000"/>
              </a:spcBef>
              <a:buClr>
                <a:schemeClr val="accent2"/>
              </a:buClr>
              <a:buSzPct val="55000"/>
              <a:buFont typeface="Wingdings" charset="2"/>
              <a:buChar char="n"/>
              <a:defRPr sz="2000">
                <a:solidFill>
                  <a:schemeClr val="tx1"/>
                </a:solidFill>
                <a:latin typeface="Tahoma" charset="0"/>
              </a:defRPr>
            </a:lvl4pPr>
            <a:lvl5pPr marL="2057400" indent="-228600">
              <a:spcBef>
                <a:spcPct val="20000"/>
              </a:spcBef>
              <a:buClr>
                <a:schemeClr val="accent1"/>
              </a:buClr>
              <a:buSzPct val="50000"/>
              <a:buFont typeface="Wingdings" charset="2"/>
              <a:buChar char="n"/>
              <a:defRPr sz="2000">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9pPr>
          </a:lstStyle>
          <a:p>
            <a:pPr eaLnBrk="1" hangingPunct="1">
              <a:spcBef>
                <a:spcPct val="50000"/>
              </a:spcBef>
            </a:pPr>
            <a:r>
              <a:rPr lang="en-US" altLang="en-US" sz="2800" dirty="0">
                <a:latin typeface="Arial" charset="0"/>
                <a:ea typeface="Times New Roman" charset="0"/>
                <a:cs typeface="Times New Roman" charset="0"/>
              </a:rPr>
              <a:t>To convert a base 2 (binary) number to base 10 (decimal):</a:t>
            </a:r>
          </a:p>
          <a:p>
            <a:pPr lvl="1" eaLnBrk="1" hangingPunct="1">
              <a:spcBef>
                <a:spcPct val="50000"/>
              </a:spcBef>
              <a:buSzPct val="60000"/>
            </a:pPr>
            <a:r>
              <a:rPr lang="en-US" altLang="en-US" dirty="0">
                <a:latin typeface="Arial" charset="0"/>
                <a:ea typeface="Times New Roman" charset="0"/>
                <a:cs typeface="Times New Roman" charset="0"/>
              </a:rPr>
              <a:t>Add all the values (positional weights) where a </a:t>
            </a:r>
            <a:r>
              <a:rPr lang="en-US" altLang="en-US" b="1" dirty="0">
                <a:latin typeface="Arial" charset="0"/>
                <a:ea typeface="Times New Roman" charset="0"/>
                <a:cs typeface="Times New Roman" charset="0"/>
              </a:rPr>
              <a:t>one</a:t>
            </a:r>
            <a:r>
              <a:rPr lang="en-US" altLang="en-US" dirty="0">
                <a:latin typeface="Arial" charset="0"/>
                <a:ea typeface="Times New Roman" charset="0"/>
                <a:cs typeface="Times New Roman" charset="0"/>
              </a:rPr>
              <a:t> digit occurs</a:t>
            </a:r>
          </a:p>
          <a:p>
            <a:pPr lvl="1" eaLnBrk="1" hangingPunct="1">
              <a:spcBef>
                <a:spcPct val="50000"/>
              </a:spcBef>
              <a:buSzPct val="60000"/>
            </a:pPr>
            <a:r>
              <a:rPr lang="en-US" altLang="en-US" dirty="0">
                <a:latin typeface="Arial" charset="0"/>
                <a:ea typeface="Times New Roman" charset="0"/>
                <a:cs typeface="Times New Roman" charset="0"/>
              </a:rPr>
              <a:t>Positions where a </a:t>
            </a:r>
            <a:r>
              <a:rPr lang="en-US" altLang="en-US" b="1" dirty="0">
                <a:latin typeface="Arial" charset="0"/>
                <a:ea typeface="Times New Roman" charset="0"/>
                <a:cs typeface="Times New Roman" charset="0"/>
              </a:rPr>
              <a:t>zero</a:t>
            </a:r>
            <a:r>
              <a:rPr lang="en-US" altLang="en-US" dirty="0">
                <a:latin typeface="Arial" charset="0"/>
                <a:ea typeface="Times New Roman" charset="0"/>
                <a:cs typeface="Times New Roman" charset="0"/>
              </a:rPr>
              <a:t> digit occurs do NOT add to the value, and can be ignored</a:t>
            </a:r>
          </a:p>
          <a:p>
            <a:pPr eaLnBrk="1" hangingPunct="1">
              <a:spcBef>
                <a:spcPct val="50000"/>
              </a:spcBef>
              <a:buFont typeface="Wingdings" charset="2"/>
              <a:buNone/>
            </a:pPr>
            <a:endParaRPr lang="en-US" altLang="en-US" sz="2800" dirty="0">
              <a:latin typeface="Arial" charset="0"/>
              <a:ea typeface="Times New Roman" charset="0"/>
              <a:cs typeface="Times New Roman" charset="0"/>
            </a:endParaRPr>
          </a:p>
        </p:txBody>
      </p:sp>
    </p:spTree>
    <p:extLst>
      <p:ext uri="{BB962C8B-B14F-4D97-AF65-F5344CB8AC3E}">
        <p14:creationId xmlns:p14="http://schemas.microsoft.com/office/powerpoint/2010/main" val="182697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Introduction.</a:t>
            </a:r>
            <a:r>
              <a:rPr lang="lt-LT" sz="3200" dirty="0"/>
              <a:t> </a:t>
            </a:r>
            <a:br>
              <a:rPr lang="lt-LT" sz="3200" dirty="0"/>
            </a:br>
            <a:r>
              <a:rPr lang="lt-LT" sz="3200" b="1" dirty="0" err="1"/>
              <a:t>Binary</a:t>
            </a:r>
            <a:r>
              <a:rPr lang="lt-LT" sz="3200" b="1" dirty="0"/>
              <a:t> </a:t>
            </a:r>
            <a:r>
              <a:rPr lang="lt-LT" sz="3200" b="1" dirty="0" err="1"/>
              <a:t>Numering</a:t>
            </a:r>
            <a:r>
              <a:rPr lang="lt-LT" sz="3200" b="1" dirty="0"/>
              <a:t> System</a:t>
            </a:r>
          </a:p>
        </p:txBody>
      </p:sp>
      <p:sp>
        <p:nvSpPr>
          <p:cNvPr id="4" name="Rectangle 4"/>
          <p:cNvSpPr>
            <a:spLocks noChangeArrowheads="1"/>
          </p:cNvSpPr>
          <p:nvPr/>
        </p:nvSpPr>
        <p:spPr bwMode="auto">
          <a:xfrm>
            <a:off x="457200" y="1268760"/>
            <a:ext cx="8382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eaLnBrk="1" hangingPunct="1">
              <a:spcBef>
                <a:spcPct val="20000"/>
              </a:spcBef>
              <a:buClr>
                <a:schemeClr val="folHlink"/>
              </a:buClr>
              <a:buSzPct val="60000"/>
              <a:buFont typeface="Wingdings" charset="2"/>
              <a:buNone/>
              <a:defRPr/>
            </a:pPr>
            <a:r>
              <a:rPr lang="en-US" altLang="en-US" dirty="0"/>
              <a:t>Example:   </a:t>
            </a:r>
            <a:r>
              <a:rPr lang="en-US" altLang="en-US" b="1" dirty="0"/>
              <a:t>Convert binary 100101</a:t>
            </a:r>
            <a:r>
              <a:rPr lang="en-US" altLang="en-US" b="1" baseline="-25000" dirty="0"/>
              <a:t> </a:t>
            </a:r>
            <a:r>
              <a:rPr lang="en-US" altLang="en-US" b="1" dirty="0"/>
              <a:t>to decimal</a:t>
            </a:r>
          </a:p>
          <a:p>
            <a:pPr eaLnBrk="1" hangingPunct="1">
              <a:spcBef>
                <a:spcPct val="20000"/>
              </a:spcBef>
              <a:buClr>
                <a:schemeClr val="folHlink"/>
              </a:buClr>
              <a:buSzPct val="60000"/>
              <a:buFont typeface="Wingdings" charset="2"/>
              <a:buNone/>
              <a:defRPr/>
            </a:pPr>
            <a:r>
              <a:rPr lang="en-US" altLang="en-US" dirty="0"/>
              <a:t>(written </a:t>
            </a:r>
            <a:r>
              <a:rPr lang="en-US" altLang="en-US" sz="2800" dirty="0"/>
              <a:t>1 0 0 1 0 1</a:t>
            </a:r>
            <a:r>
              <a:rPr lang="en-US" altLang="en-US" sz="2800" baseline="-25000" dirty="0"/>
              <a:t>2</a:t>
            </a:r>
            <a:r>
              <a:rPr lang="en-US" altLang="en-US" dirty="0"/>
              <a:t> ) =  </a:t>
            </a:r>
          </a:p>
          <a:p>
            <a:pPr eaLnBrk="1" hangingPunct="1">
              <a:spcBef>
                <a:spcPct val="20000"/>
              </a:spcBef>
              <a:buClr>
                <a:schemeClr val="folHlink"/>
              </a:buClr>
              <a:buSzPct val="60000"/>
              <a:buFont typeface="Wingdings" charset="2"/>
              <a:buNone/>
              <a:defRPr/>
            </a:pPr>
            <a:r>
              <a:rPr lang="en-US" altLang="en-US" dirty="0"/>
              <a:t>				 	</a:t>
            </a:r>
            <a:r>
              <a:rPr lang="en-US" altLang="en-US" sz="2800" dirty="0"/>
              <a:t>1*2</a:t>
            </a:r>
            <a:r>
              <a:rPr lang="en-US" altLang="en-US" sz="2800" baseline="30000" dirty="0"/>
              <a:t>0 </a:t>
            </a:r>
            <a:r>
              <a:rPr lang="en-US" altLang="en-US" sz="2800" dirty="0"/>
              <a:t>+	  </a:t>
            </a:r>
          </a:p>
          <a:p>
            <a:pPr eaLnBrk="1" hangingPunct="1">
              <a:spcBef>
                <a:spcPct val="20000"/>
              </a:spcBef>
              <a:buFont typeface="Wingdings" charset="2"/>
              <a:buNone/>
              <a:defRPr/>
            </a:pPr>
            <a:r>
              <a:rPr lang="en-US" altLang="en-US" sz="2800" dirty="0"/>
              <a:t>    				</a:t>
            </a:r>
            <a:r>
              <a:rPr lang="en-US" altLang="en-US" sz="2800" dirty="0">
                <a:solidFill>
                  <a:srgbClr val="B2B2B2"/>
                </a:solidFill>
              </a:rPr>
              <a:t>0*2</a:t>
            </a:r>
            <a:r>
              <a:rPr lang="en-US" altLang="en-US" sz="2800" baseline="30000" dirty="0">
                <a:solidFill>
                  <a:srgbClr val="B2B2B2"/>
                </a:solidFill>
              </a:rPr>
              <a:t>1 </a:t>
            </a:r>
            <a:r>
              <a:rPr lang="en-US" altLang="en-US" sz="2800" dirty="0">
                <a:solidFill>
                  <a:srgbClr val="B2B2B2"/>
                </a:solidFill>
              </a:rPr>
              <a:t>+</a:t>
            </a:r>
          </a:p>
          <a:p>
            <a:pPr eaLnBrk="1" hangingPunct="1">
              <a:spcBef>
                <a:spcPct val="20000"/>
              </a:spcBef>
              <a:buFont typeface="Wingdings" charset="2"/>
              <a:buNone/>
              <a:defRPr/>
            </a:pPr>
            <a:r>
              <a:rPr lang="en-US" altLang="en-US" sz="2800" dirty="0"/>
              <a:t>    				1*2</a:t>
            </a:r>
            <a:r>
              <a:rPr lang="en-US" altLang="en-US" sz="2800" baseline="30000" dirty="0"/>
              <a:t>2 </a:t>
            </a:r>
            <a:r>
              <a:rPr lang="en-US" altLang="en-US" sz="2800" dirty="0"/>
              <a:t>+	  </a:t>
            </a:r>
          </a:p>
          <a:p>
            <a:pPr eaLnBrk="1" hangingPunct="1">
              <a:spcBef>
                <a:spcPct val="20000"/>
              </a:spcBef>
              <a:buFont typeface="Wingdings" charset="2"/>
              <a:buNone/>
              <a:defRPr/>
            </a:pPr>
            <a:r>
              <a:rPr lang="en-US" altLang="en-US" sz="2800" dirty="0"/>
              <a:t>    				</a:t>
            </a:r>
            <a:r>
              <a:rPr lang="en-US" altLang="en-US" sz="2800" dirty="0">
                <a:solidFill>
                  <a:srgbClr val="B2B2B2"/>
                </a:solidFill>
              </a:rPr>
              <a:t>0*2</a:t>
            </a:r>
            <a:r>
              <a:rPr lang="en-US" altLang="en-US" sz="2800" baseline="30000" dirty="0">
                <a:solidFill>
                  <a:srgbClr val="B2B2B2"/>
                </a:solidFill>
              </a:rPr>
              <a:t>3 </a:t>
            </a:r>
            <a:r>
              <a:rPr lang="en-US" altLang="en-US" sz="2800" dirty="0">
                <a:solidFill>
                  <a:srgbClr val="B2B2B2"/>
                </a:solidFill>
              </a:rPr>
              <a:t>+</a:t>
            </a:r>
            <a:r>
              <a:rPr lang="en-US" altLang="en-US" sz="2800" dirty="0"/>
              <a:t> </a:t>
            </a:r>
          </a:p>
          <a:p>
            <a:pPr eaLnBrk="1" hangingPunct="1">
              <a:spcBef>
                <a:spcPct val="20000"/>
              </a:spcBef>
              <a:buFont typeface="Wingdings" charset="2"/>
              <a:buNone/>
              <a:defRPr/>
            </a:pPr>
            <a:r>
              <a:rPr lang="en-US" altLang="en-US" sz="2800" dirty="0"/>
              <a:t>    				</a:t>
            </a:r>
            <a:r>
              <a:rPr lang="en-US" altLang="en-US" sz="2800" dirty="0">
                <a:solidFill>
                  <a:srgbClr val="B2B2B2"/>
                </a:solidFill>
              </a:rPr>
              <a:t>0*2</a:t>
            </a:r>
            <a:r>
              <a:rPr lang="en-US" altLang="en-US" sz="2800" baseline="30000" dirty="0">
                <a:solidFill>
                  <a:srgbClr val="B2B2B2"/>
                </a:solidFill>
              </a:rPr>
              <a:t>4 </a:t>
            </a:r>
            <a:r>
              <a:rPr lang="en-US" altLang="en-US" sz="2800" dirty="0">
                <a:solidFill>
                  <a:srgbClr val="B2B2B2"/>
                </a:solidFill>
              </a:rPr>
              <a:t>+</a:t>
            </a:r>
          </a:p>
          <a:p>
            <a:pPr eaLnBrk="1" hangingPunct="1">
              <a:spcBef>
                <a:spcPct val="20000"/>
              </a:spcBef>
              <a:buFont typeface="Wingdings" charset="2"/>
              <a:buNone/>
              <a:defRPr/>
            </a:pPr>
            <a:r>
              <a:rPr lang="en-US" altLang="en-US" sz="2800" dirty="0"/>
              <a:t>    			 	1*2</a:t>
            </a:r>
            <a:r>
              <a:rPr lang="en-US" altLang="en-US" sz="2800" baseline="30000" dirty="0"/>
              <a:t>5		</a:t>
            </a:r>
            <a:endParaRPr lang="en-US" altLang="en-US" sz="2800" dirty="0"/>
          </a:p>
        </p:txBody>
      </p:sp>
      <p:grpSp>
        <p:nvGrpSpPr>
          <p:cNvPr id="5" name="Group 26"/>
          <p:cNvGrpSpPr>
            <a:grpSpLocks/>
          </p:cNvGrpSpPr>
          <p:nvPr/>
        </p:nvGrpSpPr>
        <p:grpSpPr bwMode="auto">
          <a:xfrm>
            <a:off x="3200400" y="2183160"/>
            <a:ext cx="914400" cy="315913"/>
            <a:chOff x="1632" y="1776"/>
            <a:chExt cx="1920" cy="192"/>
          </a:xfrm>
        </p:grpSpPr>
        <p:sp>
          <p:nvSpPr>
            <p:cNvPr id="6" name="Line 5"/>
            <p:cNvSpPr>
              <a:spLocks noChangeShapeType="1"/>
            </p:cNvSpPr>
            <p:nvPr/>
          </p:nvSpPr>
          <p:spPr bwMode="auto">
            <a:xfrm>
              <a:off x="1632" y="1776"/>
              <a:ext cx="0" cy="192"/>
            </a:xfrm>
            <a:prstGeom prst="line">
              <a:avLst/>
            </a:prstGeom>
            <a:noFill/>
            <a:ln w="41275">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7" name="Line 6"/>
            <p:cNvSpPr>
              <a:spLocks noChangeShapeType="1"/>
            </p:cNvSpPr>
            <p:nvPr/>
          </p:nvSpPr>
          <p:spPr bwMode="auto">
            <a:xfrm>
              <a:off x="1632" y="1968"/>
              <a:ext cx="1920" cy="0"/>
            </a:xfrm>
            <a:prstGeom prst="line">
              <a:avLst/>
            </a:prstGeom>
            <a:noFill/>
            <a:ln w="41275">
              <a:solidFill>
                <a:srgbClr val="3366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grpSp>
      <p:grpSp>
        <p:nvGrpSpPr>
          <p:cNvPr id="8" name="Group 21"/>
          <p:cNvGrpSpPr>
            <a:grpSpLocks/>
          </p:cNvGrpSpPr>
          <p:nvPr/>
        </p:nvGrpSpPr>
        <p:grpSpPr bwMode="auto">
          <a:xfrm>
            <a:off x="2590800" y="2183160"/>
            <a:ext cx="1524000" cy="1382713"/>
            <a:chOff x="1584" y="2208"/>
            <a:chExt cx="2160" cy="768"/>
          </a:xfrm>
        </p:grpSpPr>
        <p:sp>
          <p:nvSpPr>
            <p:cNvPr id="9" name="Line 9"/>
            <p:cNvSpPr>
              <a:spLocks noChangeShapeType="1"/>
            </p:cNvSpPr>
            <p:nvPr/>
          </p:nvSpPr>
          <p:spPr bwMode="auto">
            <a:xfrm>
              <a:off x="1584" y="2208"/>
              <a:ext cx="0" cy="768"/>
            </a:xfrm>
            <a:prstGeom prst="line">
              <a:avLst/>
            </a:prstGeom>
            <a:noFill/>
            <a:ln w="41275">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10" name="Line 10"/>
            <p:cNvSpPr>
              <a:spLocks noChangeShapeType="1"/>
            </p:cNvSpPr>
            <p:nvPr/>
          </p:nvSpPr>
          <p:spPr bwMode="auto">
            <a:xfrm>
              <a:off x="1584" y="2976"/>
              <a:ext cx="2160" cy="0"/>
            </a:xfrm>
            <a:prstGeom prst="line">
              <a:avLst/>
            </a:prstGeom>
            <a:noFill/>
            <a:ln w="41275">
              <a:solidFill>
                <a:srgbClr val="3366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grpSp>
      <p:grpSp>
        <p:nvGrpSpPr>
          <p:cNvPr id="11" name="Group 24"/>
          <p:cNvGrpSpPr>
            <a:grpSpLocks/>
          </p:cNvGrpSpPr>
          <p:nvPr/>
        </p:nvGrpSpPr>
        <p:grpSpPr bwMode="auto">
          <a:xfrm>
            <a:off x="1752600" y="2183160"/>
            <a:ext cx="2362200" cy="2906713"/>
            <a:chOff x="1200" y="2256"/>
            <a:chExt cx="2502" cy="1488"/>
          </a:xfrm>
        </p:grpSpPr>
        <p:sp>
          <p:nvSpPr>
            <p:cNvPr id="12" name="Line 15"/>
            <p:cNvSpPr>
              <a:spLocks noChangeShapeType="1"/>
            </p:cNvSpPr>
            <p:nvPr/>
          </p:nvSpPr>
          <p:spPr bwMode="auto">
            <a:xfrm>
              <a:off x="1200" y="3744"/>
              <a:ext cx="2502" cy="0"/>
            </a:xfrm>
            <a:prstGeom prst="line">
              <a:avLst/>
            </a:prstGeom>
            <a:noFill/>
            <a:ln w="41275">
              <a:solidFill>
                <a:srgbClr val="3366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13" name="Line 16"/>
            <p:cNvSpPr>
              <a:spLocks noChangeShapeType="1"/>
            </p:cNvSpPr>
            <p:nvPr/>
          </p:nvSpPr>
          <p:spPr bwMode="auto">
            <a:xfrm flipV="1">
              <a:off x="1200" y="2256"/>
              <a:ext cx="0" cy="1488"/>
            </a:xfrm>
            <a:prstGeom prst="line">
              <a:avLst/>
            </a:prstGeom>
            <a:noFill/>
            <a:ln w="41275">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grpSp>
      <p:sp>
        <p:nvSpPr>
          <p:cNvPr id="14" name="Line 17"/>
          <p:cNvSpPr>
            <a:spLocks noChangeShapeType="1"/>
          </p:cNvSpPr>
          <p:nvPr/>
        </p:nvSpPr>
        <p:spPr bwMode="auto">
          <a:xfrm>
            <a:off x="6019800" y="5318473"/>
            <a:ext cx="1066800"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15" name="Rectangle 18"/>
          <p:cNvSpPr>
            <a:spLocks noChangeArrowheads="1"/>
          </p:cNvSpPr>
          <p:nvPr/>
        </p:nvSpPr>
        <p:spPr bwMode="auto">
          <a:xfrm>
            <a:off x="6022975" y="5394673"/>
            <a:ext cx="1216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algn="ctr" eaLnBrk="1" hangingPunct="1">
              <a:spcBef>
                <a:spcPct val="50000"/>
              </a:spcBef>
              <a:defRPr/>
            </a:pPr>
            <a:r>
              <a:rPr lang="en-US" altLang="en-US" sz="2800">
                <a:solidFill>
                  <a:srgbClr val="3333FF"/>
                </a:solidFill>
                <a:latin typeface="Verdana" charset="0"/>
              </a:rPr>
              <a:t>37</a:t>
            </a:r>
            <a:r>
              <a:rPr lang="en-US" altLang="en-US" sz="2800" baseline="-25000">
                <a:solidFill>
                  <a:srgbClr val="3333FF"/>
                </a:solidFill>
                <a:latin typeface="Verdana" charset="0"/>
              </a:rPr>
              <a:t>10</a:t>
            </a:r>
            <a:endParaRPr lang="en-US" altLang="en-US" sz="2800">
              <a:solidFill>
                <a:srgbClr val="3333FF"/>
              </a:solidFill>
              <a:latin typeface="Verdana" charset="0"/>
            </a:endParaRPr>
          </a:p>
        </p:txBody>
      </p:sp>
      <p:grpSp>
        <p:nvGrpSpPr>
          <p:cNvPr id="16" name="Group 36"/>
          <p:cNvGrpSpPr>
            <a:grpSpLocks/>
          </p:cNvGrpSpPr>
          <p:nvPr/>
        </p:nvGrpSpPr>
        <p:grpSpPr bwMode="auto">
          <a:xfrm>
            <a:off x="5334000" y="2259360"/>
            <a:ext cx="2743200" cy="3352800"/>
            <a:chOff x="3408" y="1968"/>
            <a:chExt cx="1728" cy="2112"/>
          </a:xfrm>
        </p:grpSpPr>
        <p:sp>
          <p:nvSpPr>
            <p:cNvPr id="17" name="Line 30"/>
            <p:cNvSpPr>
              <a:spLocks noChangeShapeType="1"/>
            </p:cNvSpPr>
            <p:nvPr/>
          </p:nvSpPr>
          <p:spPr bwMode="auto">
            <a:xfrm>
              <a:off x="3408" y="2119"/>
              <a:ext cx="384" cy="0"/>
            </a:xfrm>
            <a:prstGeom prst="line">
              <a:avLst/>
            </a:prstGeom>
            <a:noFill/>
            <a:ln w="41275">
              <a:solidFill>
                <a:srgbClr val="3366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18" name="Line 33"/>
            <p:cNvSpPr>
              <a:spLocks noChangeShapeType="1"/>
            </p:cNvSpPr>
            <p:nvPr/>
          </p:nvSpPr>
          <p:spPr bwMode="auto">
            <a:xfrm>
              <a:off x="3408" y="2791"/>
              <a:ext cx="384" cy="0"/>
            </a:xfrm>
            <a:prstGeom prst="line">
              <a:avLst/>
            </a:prstGeom>
            <a:noFill/>
            <a:ln w="41275">
              <a:solidFill>
                <a:srgbClr val="3366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19" name="Line 34"/>
            <p:cNvSpPr>
              <a:spLocks noChangeShapeType="1"/>
            </p:cNvSpPr>
            <p:nvPr/>
          </p:nvSpPr>
          <p:spPr bwMode="auto">
            <a:xfrm>
              <a:off x="3408" y="3751"/>
              <a:ext cx="384" cy="0"/>
            </a:xfrm>
            <a:prstGeom prst="line">
              <a:avLst/>
            </a:prstGeom>
            <a:noFill/>
            <a:ln w="41275">
              <a:solidFill>
                <a:srgbClr val="3366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20" name="Rectangle 35"/>
            <p:cNvSpPr>
              <a:spLocks noChangeArrowheads="1"/>
            </p:cNvSpPr>
            <p:nvPr/>
          </p:nvSpPr>
          <p:spPr bwMode="auto">
            <a:xfrm>
              <a:off x="3792" y="1968"/>
              <a:ext cx="1344" cy="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eaLnBrk="1" hangingPunct="1">
                <a:spcBef>
                  <a:spcPct val="20000"/>
                </a:spcBef>
                <a:buClr>
                  <a:schemeClr val="folHlink"/>
                </a:buClr>
                <a:buSzPct val="60000"/>
                <a:buFont typeface="Wingdings" charset="2"/>
                <a:buNone/>
                <a:defRPr/>
              </a:pPr>
              <a:r>
                <a:rPr lang="en-US" altLang="en-US" sz="2800"/>
                <a:t>   1 +</a:t>
              </a:r>
            </a:p>
            <a:p>
              <a:pPr eaLnBrk="1" hangingPunct="1">
                <a:spcBef>
                  <a:spcPct val="20000"/>
                </a:spcBef>
                <a:buFont typeface="Wingdings" charset="2"/>
                <a:buNone/>
                <a:defRPr/>
              </a:pPr>
              <a:r>
                <a:rPr lang="en-US" altLang="en-US" sz="2800"/>
                <a:t>   			</a:t>
              </a:r>
              <a:endParaRPr lang="en-US" altLang="en-US" sz="2800">
                <a:solidFill>
                  <a:srgbClr val="B2B2B2"/>
                </a:solidFill>
              </a:endParaRPr>
            </a:p>
            <a:p>
              <a:pPr eaLnBrk="1" hangingPunct="1">
                <a:spcBef>
                  <a:spcPct val="20000"/>
                </a:spcBef>
                <a:buFont typeface="Wingdings" charset="2"/>
                <a:buNone/>
                <a:defRPr/>
              </a:pPr>
              <a:r>
                <a:rPr lang="en-US" altLang="en-US" sz="2800"/>
                <a:t>   4 +</a:t>
              </a:r>
            </a:p>
            <a:p>
              <a:pPr eaLnBrk="1" hangingPunct="1">
                <a:spcBef>
                  <a:spcPct val="20000"/>
                </a:spcBef>
                <a:buFont typeface="Wingdings" charset="2"/>
                <a:buNone/>
                <a:defRPr/>
              </a:pPr>
              <a:r>
                <a:rPr lang="en-US" altLang="en-US" sz="2800"/>
                <a:t>    				</a:t>
              </a:r>
            </a:p>
            <a:p>
              <a:pPr eaLnBrk="1" hangingPunct="1">
                <a:spcBef>
                  <a:spcPct val="20000"/>
                </a:spcBef>
                <a:buFont typeface="Wingdings" charset="2"/>
                <a:buNone/>
                <a:defRPr/>
              </a:pPr>
              <a:r>
                <a:rPr lang="en-US" altLang="en-US" sz="2800"/>
                <a:t>  32</a:t>
              </a:r>
            </a:p>
          </p:txBody>
        </p:sp>
      </p:grpSp>
    </p:spTree>
    <p:extLst>
      <p:ext uri="{BB962C8B-B14F-4D97-AF65-F5344CB8AC3E}">
        <p14:creationId xmlns:p14="http://schemas.microsoft.com/office/powerpoint/2010/main" val="146451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Introduction.</a:t>
            </a:r>
            <a:r>
              <a:rPr lang="lt-LT" sz="3200" dirty="0"/>
              <a:t> </a:t>
            </a:r>
            <a:br>
              <a:rPr lang="lt-LT" sz="3200" dirty="0"/>
            </a:br>
            <a:r>
              <a:rPr lang="lt-LT" sz="3200" b="1" dirty="0" err="1"/>
              <a:t>Binary</a:t>
            </a:r>
            <a:r>
              <a:rPr lang="lt-LT" sz="3200" b="1" dirty="0"/>
              <a:t> </a:t>
            </a:r>
            <a:r>
              <a:rPr lang="lt-LT" sz="3200" b="1" dirty="0" err="1"/>
              <a:t>Numbering</a:t>
            </a:r>
            <a:r>
              <a:rPr lang="lt-LT" sz="3200" b="1" dirty="0"/>
              <a:t> System</a:t>
            </a:r>
          </a:p>
        </p:txBody>
      </p:sp>
      <p:sp>
        <p:nvSpPr>
          <p:cNvPr id="21" name="Rectangle 3"/>
          <p:cNvSpPr txBox="1">
            <a:spLocks noChangeArrowheads="1"/>
          </p:cNvSpPr>
          <p:nvPr/>
        </p:nvSpPr>
        <p:spPr>
          <a:xfrm>
            <a:off x="403920" y="1653952"/>
            <a:ext cx="8458200" cy="2057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Font typeface="Wingdings" charset="2"/>
              <a:buNone/>
            </a:pPr>
            <a:endParaRPr lang="en-US" altLang="en-US" sz="2800">
              <a:latin typeface="Arial" charset="0"/>
              <a:ea typeface="Times New Roman" charset="0"/>
              <a:cs typeface="Times New Roman" charset="0"/>
            </a:endParaRPr>
          </a:p>
          <a:p>
            <a:pPr>
              <a:spcBef>
                <a:spcPct val="0"/>
              </a:spcBef>
              <a:buFont typeface="Wingdings" charset="2"/>
              <a:buNone/>
            </a:pPr>
            <a:r>
              <a:rPr lang="en-US" altLang="en-US" sz="2800">
                <a:latin typeface="Arial" charset="0"/>
                <a:ea typeface="Times New Roman" charset="0"/>
                <a:cs typeface="Times New Roman" charset="0"/>
              </a:rPr>
              <a:t>positional powers of 2:        2</a:t>
            </a:r>
            <a:r>
              <a:rPr lang="en-US" altLang="en-US" sz="2800" baseline="30000">
                <a:latin typeface="Arial" charset="0"/>
                <a:ea typeface="Times New Roman" charset="0"/>
                <a:cs typeface="Times New Roman" charset="0"/>
              </a:rPr>
              <a:t>4</a:t>
            </a:r>
            <a:r>
              <a:rPr lang="en-US" altLang="en-US" sz="2800">
                <a:latin typeface="Arial" charset="0"/>
                <a:ea typeface="Times New Roman" charset="0"/>
                <a:cs typeface="Times New Roman" charset="0"/>
              </a:rPr>
              <a:t>    2</a:t>
            </a:r>
            <a:r>
              <a:rPr lang="en-US" altLang="en-US" sz="2800" baseline="30000">
                <a:latin typeface="Arial" charset="0"/>
                <a:ea typeface="Times New Roman" charset="0"/>
                <a:cs typeface="Times New Roman" charset="0"/>
              </a:rPr>
              <a:t>3 </a:t>
            </a:r>
            <a:r>
              <a:rPr lang="en-US" altLang="en-US" sz="2800">
                <a:latin typeface="Arial" charset="0"/>
                <a:ea typeface="Times New Roman" charset="0"/>
                <a:cs typeface="Times New Roman" charset="0"/>
              </a:rPr>
              <a:t>  2</a:t>
            </a:r>
            <a:r>
              <a:rPr lang="en-US" altLang="en-US" sz="2800" baseline="30000">
                <a:latin typeface="Arial" charset="0"/>
                <a:ea typeface="Times New Roman" charset="0"/>
                <a:cs typeface="Times New Roman" charset="0"/>
              </a:rPr>
              <a:t>2</a:t>
            </a:r>
            <a:r>
              <a:rPr lang="en-US" altLang="en-US" sz="2800">
                <a:latin typeface="Arial" charset="0"/>
                <a:ea typeface="Times New Roman" charset="0"/>
                <a:cs typeface="Times New Roman" charset="0"/>
              </a:rPr>
              <a:t>   2</a:t>
            </a:r>
            <a:r>
              <a:rPr lang="en-US" altLang="en-US" sz="2800" baseline="30000">
                <a:latin typeface="Arial" charset="0"/>
                <a:ea typeface="Times New Roman" charset="0"/>
                <a:cs typeface="Times New Roman" charset="0"/>
              </a:rPr>
              <a:t>1</a:t>
            </a:r>
            <a:r>
              <a:rPr lang="en-US" altLang="en-US" sz="2800">
                <a:latin typeface="Arial" charset="0"/>
                <a:ea typeface="Times New Roman" charset="0"/>
                <a:cs typeface="Times New Roman" charset="0"/>
              </a:rPr>
              <a:t>   2</a:t>
            </a:r>
            <a:r>
              <a:rPr lang="en-US" altLang="en-US" sz="2800" baseline="30000">
                <a:latin typeface="Arial" charset="0"/>
                <a:ea typeface="Times New Roman" charset="0"/>
                <a:cs typeface="Times New Roman" charset="0"/>
              </a:rPr>
              <a:t>0</a:t>
            </a:r>
            <a:endParaRPr lang="en-US" altLang="en-US" sz="2800">
              <a:latin typeface="Arial" charset="0"/>
              <a:ea typeface="Times New Roman" charset="0"/>
              <a:cs typeface="Times New Roman" charset="0"/>
            </a:endParaRPr>
          </a:p>
          <a:p>
            <a:pPr>
              <a:spcBef>
                <a:spcPct val="0"/>
              </a:spcBef>
              <a:buFont typeface="Wingdings" charset="2"/>
              <a:buNone/>
            </a:pPr>
            <a:r>
              <a:rPr lang="en-US" altLang="en-US" sz="2800">
                <a:latin typeface="Arial" charset="0"/>
                <a:ea typeface="Times New Roman" charset="0"/>
                <a:cs typeface="Times New Roman" charset="0"/>
              </a:rPr>
              <a:t>decimal positional value:     </a:t>
            </a:r>
            <a:r>
              <a:rPr lang="en-US" altLang="en-US" sz="2800" b="1">
                <a:latin typeface="Arial" charset="0"/>
                <a:ea typeface="Times New Roman" charset="0"/>
                <a:cs typeface="Times New Roman" charset="0"/>
              </a:rPr>
              <a:t>16    8    4    2    1</a:t>
            </a:r>
          </a:p>
        </p:txBody>
      </p:sp>
      <p:sp>
        <p:nvSpPr>
          <p:cNvPr id="22" name="Rectangle 4"/>
          <p:cNvSpPr>
            <a:spLocks noChangeArrowheads="1"/>
          </p:cNvSpPr>
          <p:nvPr/>
        </p:nvSpPr>
        <p:spPr bwMode="auto">
          <a:xfrm>
            <a:off x="251520" y="1196752"/>
            <a:ext cx="7010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folHlink"/>
              </a:buClr>
              <a:buSzPct val="60000"/>
              <a:buFont typeface="Wingdings" charset="2"/>
              <a:buChar char="n"/>
              <a:defRPr sz="3200">
                <a:solidFill>
                  <a:schemeClr val="tx1"/>
                </a:solidFill>
                <a:latin typeface="Tahoma" charset="0"/>
              </a:defRPr>
            </a:lvl1pPr>
            <a:lvl2pPr marL="742950" indent="-285750">
              <a:spcBef>
                <a:spcPct val="20000"/>
              </a:spcBef>
              <a:buClr>
                <a:schemeClr val="hlink"/>
              </a:buClr>
              <a:buSzPct val="55000"/>
              <a:buFont typeface="Wingdings" charset="2"/>
              <a:buChar char="n"/>
              <a:defRPr sz="2800">
                <a:solidFill>
                  <a:schemeClr val="tx1"/>
                </a:solidFill>
                <a:latin typeface="Tahoma" charset="0"/>
              </a:defRPr>
            </a:lvl2pPr>
            <a:lvl3pPr marL="1143000" indent="-228600">
              <a:spcBef>
                <a:spcPct val="20000"/>
              </a:spcBef>
              <a:buClr>
                <a:schemeClr val="folHlink"/>
              </a:buClr>
              <a:buSzPct val="50000"/>
              <a:buFont typeface="Wingdings" charset="2"/>
              <a:buChar char="n"/>
              <a:defRPr sz="2400">
                <a:solidFill>
                  <a:schemeClr val="tx1"/>
                </a:solidFill>
                <a:latin typeface="Tahoma" charset="0"/>
              </a:defRPr>
            </a:lvl3pPr>
            <a:lvl4pPr marL="1600200" indent="-228600">
              <a:spcBef>
                <a:spcPct val="20000"/>
              </a:spcBef>
              <a:buClr>
                <a:schemeClr val="accent2"/>
              </a:buClr>
              <a:buSzPct val="55000"/>
              <a:buFont typeface="Wingdings" charset="2"/>
              <a:buChar char="n"/>
              <a:defRPr sz="2000">
                <a:solidFill>
                  <a:schemeClr val="tx1"/>
                </a:solidFill>
                <a:latin typeface="Tahoma" charset="0"/>
              </a:defRPr>
            </a:lvl4pPr>
            <a:lvl5pPr marL="2057400" indent="-228600">
              <a:spcBef>
                <a:spcPct val="20000"/>
              </a:spcBef>
              <a:buClr>
                <a:schemeClr val="accent1"/>
              </a:buClr>
              <a:buSzPct val="50000"/>
              <a:buFont typeface="Wingdings" charset="2"/>
              <a:buChar char="n"/>
              <a:defRPr sz="2000">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9pPr>
          </a:lstStyle>
          <a:p>
            <a:pPr eaLnBrk="1" hangingPunct="1">
              <a:lnSpc>
                <a:spcPct val="80000"/>
              </a:lnSpc>
              <a:spcBef>
                <a:spcPct val="0"/>
              </a:spcBef>
            </a:pPr>
            <a:r>
              <a:rPr lang="en-US" altLang="en-US" sz="2800">
                <a:latin typeface="Arial" charset="0"/>
                <a:ea typeface="Times New Roman" charset="0"/>
                <a:cs typeface="Times New Roman" charset="0"/>
              </a:rPr>
              <a:t>Example #2: 	10111</a:t>
            </a:r>
            <a:r>
              <a:rPr lang="en-US" altLang="en-US" sz="2800" b="1" baseline="-30000">
                <a:latin typeface="Arial" charset="0"/>
                <a:ea typeface="Times New Roman" charset="0"/>
                <a:cs typeface="Times New Roman" charset="0"/>
              </a:rPr>
              <a:t>2</a:t>
            </a:r>
            <a:endParaRPr lang="en-US" altLang="en-US" sz="2800">
              <a:latin typeface="Arial" charset="0"/>
              <a:ea typeface="Times New Roman" charset="0"/>
              <a:cs typeface="Times New Roman" charset="0"/>
            </a:endParaRPr>
          </a:p>
          <a:p>
            <a:pPr eaLnBrk="1" hangingPunct="1">
              <a:spcBef>
                <a:spcPct val="0"/>
              </a:spcBef>
              <a:buFont typeface="Wingdings" charset="2"/>
              <a:buNone/>
            </a:pPr>
            <a:endParaRPr lang="en-US" altLang="en-US" sz="2800">
              <a:latin typeface="Arial" charset="0"/>
              <a:ea typeface="Times New Roman" charset="0"/>
              <a:cs typeface="Times New Roman" charset="0"/>
            </a:endParaRPr>
          </a:p>
        </p:txBody>
      </p:sp>
      <p:sp>
        <p:nvSpPr>
          <p:cNvPr id="23" name="Rectangle 5"/>
          <p:cNvSpPr>
            <a:spLocks noChangeArrowheads="1"/>
          </p:cNvSpPr>
          <p:nvPr/>
        </p:nvSpPr>
        <p:spPr bwMode="auto">
          <a:xfrm>
            <a:off x="480120" y="3177952"/>
            <a:ext cx="8458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folHlink"/>
              </a:buClr>
              <a:buSzPct val="60000"/>
              <a:buFont typeface="Wingdings" charset="2"/>
              <a:buChar char="n"/>
              <a:defRPr sz="3200">
                <a:solidFill>
                  <a:schemeClr val="tx1"/>
                </a:solidFill>
                <a:latin typeface="Tahoma" charset="0"/>
              </a:defRPr>
            </a:lvl1pPr>
            <a:lvl2pPr marL="742950" indent="-285750">
              <a:spcBef>
                <a:spcPct val="20000"/>
              </a:spcBef>
              <a:buClr>
                <a:schemeClr val="hlink"/>
              </a:buClr>
              <a:buSzPct val="55000"/>
              <a:buFont typeface="Wingdings" charset="2"/>
              <a:buChar char="n"/>
              <a:defRPr sz="2800">
                <a:solidFill>
                  <a:schemeClr val="tx1"/>
                </a:solidFill>
                <a:latin typeface="Tahoma" charset="0"/>
              </a:defRPr>
            </a:lvl2pPr>
            <a:lvl3pPr marL="1143000" indent="-228600">
              <a:spcBef>
                <a:spcPct val="20000"/>
              </a:spcBef>
              <a:buClr>
                <a:schemeClr val="folHlink"/>
              </a:buClr>
              <a:buSzPct val="50000"/>
              <a:buFont typeface="Wingdings" charset="2"/>
              <a:buChar char="n"/>
              <a:defRPr sz="2400">
                <a:solidFill>
                  <a:schemeClr val="tx1"/>
                </a:solidFill>
                <a:latin typeface="Tahoma" charset="0"/>
              </a:defRPr>
            </a:lvl3pPr>
            <a:lvl4pPr marL="1600200" indent="-228600">
              <a:spcBef>
                <a:spcPct val="20000"/>
              </a:spcBef>
              <a:buClr>
                <a:schemeClr val="accent2"/>
              </a:buClr>
              <a:buSzPct val="55000"/>
              <a:buFont typeface="Wingdings" charset="2"/>
              <a:buChar char="n"/>
              <a:defRPr sz="2000">
                <a:solidFill>
                  <a:schemeClr val="tx1"/>
                </a:solidFill>
                <a:latin typeface="Tahoma" charset="0"/>
              </a:defRPr>
            </a:lvl4pPr>
            <a:lvl5pPr marL="2057400" indent="-228600">
              <a:spcBef>
                <a:spcPct val="20000"/>
              </a:spcBef>
              <a:buClr>
                <a:schemeClr val="accent1"/>
              </a:buClr>
              <a:buSzPct val="50000"/>
              <a:buFont typeface="Wingdings" charset="2"/>
              <a:buChar char="n"/>
              <a:defRPr sz="2000">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9pPr>
          </a:lstStyle>
          <a:p>
            <a:pPr algn="just" eaLnBrk="1" hangingPunct="1">
              <a:lnSpc>
                <a:spcPct val="90000"/>
              </a:lnSpc>
              <a:spcBef>
                <a:spcPct val="0"/>
              </a:spcBef>
              <a:buFont typeface="Wingdings" charset="2"/>
              <a:buNone/>
            </a:pPr>
            <a:r>
              <a:rPr lang="en-US" altLang="en-US" sz="2800">
                <a:latin typeface="Arial" charset="0"/>
                <a:ea typeface="Times New Roman" charset="0"/>
                <a:cs typeface="Times New Roman" charset="0"/>
              </a:rPr>
              <a:t>binary number:                     </a:t>
            </a:r>
            <a:r>
              <a:rPr lang="en-US" altLang="en-US" sz="2800">
                <a:solidFill>
                  <a:srgbClr val="0000FF"/>
                </a:solidFill>
                <a:latin typeface="Arial" charset="0"/>
                <a:ea typeface="Times New Roman" charset="0"/>
                <a:cs typeface="Times New Roman" charset="0"/>
              </a:rPr>
              <a:t>1     0    1    1    1</a:t>
            </a:r>
          </a:p>
          <a:p>
            <a:pPr algn="just" eaLnBrk="1" hangingPunct="1">
              <a:lnSpc>
                <a:spcPct val="90000"/>
              </a:lnSpc>
              <a:spcBef>
                <a:spcPct val="0"/>
              </a:spcBef>
              <a:buFont typeface="Wingdings" charset="2"/>
              <a:buNone/>
            </a:pPr>
            <a:r>
              <a:rPr lang="en-US" altLang="en-US" sz="2800">
                <a:latin typeface="Arial" charset="0"/>
                <a:ea typeface="Times New Roman" charset="0"/>
                <a:cs typeface="Times New Roman" charset="0"/>
              </a:rPr>
              <a:t>			</a:t>
            </a:r>
          </a:p>
          <a:p>
            <a:pPr algn="just" eaLnBrk="1" hangingPunct="1">
              <a:lnSpc>
                <a:spcPct val="90000"/>
              </a:lnSpc>
              <a:spcBef>
                <a:spcPct val="0"/>
              </a:spcBef>
              <a:buFont typeface="Wingdings" charset="2"/>
              <a:buNone/>
            </a:pPr>
            <a:endParaRPr lang="en-US" altLang="en-US" sz="2800">
              <a:latin typeface="Arial" charset="0"/>
              <a:ea typeface="Times New Roman" charset="0"/>
              <a:cs typeface="Times New Roman" charset="0"/>
            </a:endParaRPr>
          </a:p>
          <a:p>
            <a:pPr algn="just" eaLnBrk="1" hangingPunct="1">
              <a:lnSpc>
                <a:spcPct val="90000"/>
              </a:lnSpc>
              <a:spcBef>
                <a:spcPct val="0"/>
              </a:spcBef>
              <a:buFont typeface="Wingdings" charset="2"/>
              <a:buNone/>
            </a:pPr>
            <a:r>
              <a:rPr lang="en-US" altLang="en-US" sz="2800">
                <a:latin typeface="Arial" charset="0"/>
                <a:ea typeface="Times New Roman" charset="0"/>
                <a:cs typeface="Times New Roman" charset="0"/>
              </a:rPr>
              <a:t>					</a:t>
            </a:r>
            <a:r>
              <a:rPr lang="en-US" altLang="en-US">
                <a:latin typeface="Arial" charset="0"/>
                <a:ea typeface="Times New Roman" charset="0"/>
                <a:cs typeface="Times New Roman" charset="0"/>
              </a:rPr>
              <a:t>16 +	 4  + 2 + 1 = </a:t>
            </a:r>
            <a:r>
              <a:rPr lang="en-US" altLang="en-US">
                <a:solidFill>
                  <a:srgbClr val="3333FF"/>
                </a:solidFill>
                <a:latin typeface="Arial" charset="0"/>
                <a:ea typeface="Times New Roman" charset="0"/>
                <a:cs typeface="Times New Roman" charset="0"/>
              </a:rPr>
              <a:t>23</a:t>
            </a:r>
            <a:r>
              <a:rPr lang="en-US" altLang="en-US" b="1" baseline="-30000">
                <a:solidFill>
                  <a:srgbClr val="3333FF"/>
                </a:solidFill>
                <a:latin typeface="Arial" charset="0"/>
                <a:ea typeface="Times New Roman" charset="0"/>
                <a:cs typeface="Times New Roman" charset="0"/>
              </a:rPr>
              <a:t>10</a:t>
            </a:r>
            <a:r>
              <a:rPr lang="en-US" altLang="en-US">
                <a:solidFill>
                  <a:srgbClr val="3333FF"/>
                </a:solidFill>
                <a:latin typeface="Arial" charset="0"/>
                <a:ea typeface="Times New Roman" charset="0"/>
                <a:cs typeface="Times New Roman" charset="0"/>
              </a:rPr>
              <a:t> </a:t>
            </a:r>
          </a:p>
        </p:txBody>
      </p:sp>
      <p:grpSp>
        <p:nvGrpSpPr>
          <p:cNvPr id="24" name="Group 12"/>
          <p:cNvGrpSpPr>
            <a:grpSpLocks/>
          </p:cNvGrpSpPr>
          <p:nvPr/>
        </p:nvGrpSpPr>
        <p:grpSpPr bwMode="auto">
          <a:xfrm>
            <a:off x="4594920" y="3558952"/>
            <a:ext cx="2895600" cy="838200"/>
            <a:chOff x="3024" y="2928"/>
            <a:chExt cx="1824" cy="528"/>
          </a:xfrm>
        </p:grpSpPr>
        <p:sp>
          <p:nvSpPr>
            <p:cNvPr id="25" name="Line 7"/>
            <p:cNvSpPr>
              <a:spLocks noChangeShapeType="1"/>
            </p:cNvSpPr>
            <p:nvPr/>
          </p:nvSpPr>
          <p:spPr bwMode="auto">
            <a:xfrm flipH="1">
              <a:off x="3024" y="2928"/>
              <a:ext cx="288" cy="480"/>
            </a:xfrm>
            <a:prstGeom prst="line">
              <a:avLst/>
            </a:prstGeom>
            <a:noFill/>
            <a:ln w="12700">
              <a:solidFill>
                <a:schemeClr val="folHlink"/>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defRPr/>
              </a:pPr>
              <a:endParaRPr lang="en-US"/>
            </a:p>
          </p:txBody>
        </p:sp>
        <p:sp>
          <p:nvSpPr>
            <p:cNvPr id="26" name="Line 8"/>
            <p:cNvSpPr>
              <a:spLocks noChangeShapeType="1"/>
            </p:cNvSpPr>
            <p:nvPr/>
          </p:nvSpPr>
          <p:spPr bwMode="auto">
            <a:xfrm flipH="1">
              <a:off x="3552" y="2928"/>
              <a:ext cx="576" cy="528"/>
            </a:xfrm>
            <a:prstGeom prst="line">
              <a:avLst/>
            </a:prstGeom>
            <a:noFill/>
            <a:ln w="12700">
              <a:solidFill>
                <a:schemeClr val="folHlink"/>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defRPr/>
              </a:pPr>
              <a:endParaRPr lang="en-US"/>
            </a:p>
          </p:txBody>
        </p:sp>
        <p:sp>
          <p:nvSpPr>
            <p:cNvPr id="27" name="Line 9"/>
            <p:cNvSpPr>
              <a:spLocks noChangeShapeType="1"/>
            </p:cNvSpPr>
            <p:nvPr/>
          </p:nvSpPr>
          <p:spPr bwMode="auto">
            <a:xfrm flipH="1">
              <a:off x="4032" y="2928"/>
              <a:ext cx="480" cy="528"/>
            </a:xfrm>
            <a:prstGeom prst="line">
              <a:avLst/>
            </a:prstGeom>
            <a:noFill/>
            <a:ln w="12700">
              <a:solidFill>
                <a:schemeClr val="folHlink"/>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defRPr/>
              </a:pPr>
              <a:endParaRPr lang="en-US"/>
            </a:p>
          </p:txBody>
        </p:sp>
        <p:sp>
          <p:nvSpPr>
            <p:cNvPr id="28" name="Line 10"/>
            <p:cNvSpPr>
              <a:spLocks noChangeShapeType="1"/>
            </p:cNvSpPr>
            <p:nvPr/>
          </p:nvSpPr>
          <p:spPr bwMode="auto">
            <a:xfrm flipH="1">
              <a:off x="4464" y="2928"/>
              <a:ext cx="384" cy="528"/>
            </a:xfrm>
            <a:prstGeom prst="line">
              <a:avLst/>
            </a:prstGeom>
            <a:noFill/>
            <a:ln w="12700">
              <a:solidFill>
                <a:schemeClr val="folHlink"/>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defRPr/>
              </a:pPr>
              <a:endParaRPr lang="en-US"/>
            </a:p>
          </p:txBody>
        </p:sp>
      </p:grpSp>
    </p:spTree>
    <p:extLst>
      <p:ext uri="{BB962C8B-B14F-4D97-AF65-F5344CB8AC3E}">
        <p14:creationId xmlns:p14="http://schemas.microsoft.com/office/powerpoint/2010/main" val="165252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nodeType="after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up)">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Introduction.</a:t>
            </a:r>
            <a:r>
              <a:rPr lang="lt-LT" sz="3200" dirty="0"/>
              <a:t> </a:t>
            </a:r>
            <a:br>
              <a:rPr lang="lt-LT" sz="3200" dirty="0"/>
            </a:br>
            <a:r>
              <a:rPr lang="lt-LT" sz="3200" b="1" dirty="0" err="1"/>
              <a:t>Binary</a:t>
            </a:r>
            <a:r>
              <a:rPr lang="lt-LT" sz="3200" b="1" dirty="0"/>
              <a:t> </a:t>
            </a:r>
            <a:r>
              <a:rPr lang="lt-LT" sz="3200" b="1" dirty="0" err="1"/>
              <a:t>Numbering</a:t>
            </a:r>
            <a:r>
              <a:rPr lang="lt-LT" sz="3200" b="1" dirty="0"/>
              <a:t> System</a:t>
            </a:r>
          </a:p>
        </p:txBody>
      </p:sp>
      <p:sp>
        <p:nvSpPr>
          <p:cNvPr id="11" name="Rectangle 3"/>
          <p:cNvSpPr txBox="1">
            <a:spLocks noChangeArrowheads="1"/>
          </p:cNvSpPr>
          <p:nvPr/>
        </p:nvSpPr>
        <p:spPr>
          <a:xfrm>
            <a:off x="107504" y="1577752"/>
            <a:ext cx="9289032" cy="2057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Font typeface="Wingdings" charset="2"/>
              <a:buNone/>
            </a:pPr>
            <a:endParaRPr lang="en-US" altLang="en-US" sz="2800" dirty="0">
              <a:ea typeface="Times New Roman" charset="0"/>
              <a:cs typeface="Times New Roman" charset="0"/>
            </a:endParaRPr>
          </a:p>
          <a:p>
            <a:pPr>
              <a:spcBef>
                <a:spcPct val="0"/>
              </a:spcBef>
              <a:buFont typeface="Wingdings" charset="2"/>
              <a:buNone/>
            </a:pPr>
            <a:r>
              <a:rPr lang="en-US" altLang="en-US" sz="2800" dirty="0">
                <a:ea typeface="Times New Roman" charset="0"/>
                <a:cs typeface="Times New Roman" charset="0"/>
              </a:rPr>
              <a:t>positional powers of 2:     2</a:t>
            </a:r>
            <a:r>
              <a:rPr lang="en-US" altLang="en-US" sz="2800" baseline="30000" dirty="0">
                <a:ea typeface="Times New Roman" charset="0"/>
                <a:cs typeface="Times New Roman" charset="0"/>
              </a:rPr>
              <a:t>5</a:t>
            </a:r>
            <a:r>
              <a:rPr lang="en-US" altLang="en-US" sz="2800" dirty="0">
                <a:ea typeface="Times New Roman" charset="0"/>
                <a:cs typeface="Times New Roman" charset="0"/>
              </a:rPr>
              <a:t>    2</a:t>
            </a:r>
            <a:r>
              <a:rPr lang="en-US" altLang="en-US" sz="2800" baseline="30000" dirty="0">
                <a:ea typeface="Times New Roman" charset="0"/>
                <a:cs typeface="Times New Roman" charset="0"/>
              </a:rPr>
              <a:t>4</a:t>
            </a:r>
            <a:r>
              <a:rPr lang="en-US" altLang="en-US" sz="2800" dirty="0">
                <a:ea typeface="Times New Roman" charset="0"/>
                <a:cs typeface="Times New Roman" charset="0"/>
              </a:rPr>
              <a:t>    2</a:t>
            </a:r>
            <a:r>
              <a:rPr lang="en-US" altLang="en-US" sz="2800" baseline="30000" dirty="0">
                <a:ea typeface="Times New Roman" charset="0"/>
                <a:cs typeface="Times New Roman" charset="0"/>
              </a:rPr>
              <a:t>3 </a:t>
            </a:r>
            <a:r>
              <a:rPr lang="en-US" altLang="en-US" sz="2800" dirty="0">
                <a:ea typeface="Times New Roman" charset="0"/>
                <a:cs typeface="Times New Roman" charset="0"/>
              </a:rPr>
              <a:t>  2</a:t>
            </a:r>
            <a:r>
              <a:rPr lang="en-US" altLang="en-US" sz="2800" baseline="30000" dirty="0">
                <a:ea typeface="Times New Roman" charset="0"/>
                <a:cs typeface="Times New Roman" charset="0"/>
              </a:rPr>
              <a:t>2</a:t>
            </a:r>
            <a:r>
              <a:rPr lang="en-US" altLang="en-US" sz="2800" dirty="0">
                <a:ea typeface="Times New Roman" charset="0"/>
                <a:cs typeface="Times New Roman" charset="0"/>
              </a:rPr>
              <a:t>   2</a:t>
            </a:r>
            <a:r>
              <a:rPr lang="en-US" altLang="en-US" sz="2800" baseline="30000" dirty="0">
                <a:ea typeface="Times New Roman" charset="0"/>
                <a:cs typeface="Times New Roman" charset="0"/>
              </a:rPr>
              <a:t>1</a:t>
            </a:r>
            <a:r>
              <a:rPr lang="en-US" altLang="en-US" sz="2800" dirty="0">
                <a:ea typeface="Times New Roman" charset="0"/>
                <a:cs typeface="Times New Roman" charset="0"/>
              </a:rPr>
              <a:t>   2</a:t>
            </a:r>
            <a:r>
              <a:rPr lang="en-US" altLang="en-US" sz="2800" baseline="30000" dirty="0">
                <a:ea typeface="Times New Roman" charset="0"/>
                <a:cs typeface="Times New Roman" charset="0"/>
              </a:rPr>
              <a:t>0</a:t>
            </a:r>
            <a:endParaRPr lang="en-US" altLang="en-US" sz="2800" dirty="0">
              <a:ea typeface="Times New Roman" charset="0"/>
              <a:cs typeface="Times New Roman" charset="0"/>
            </a:endParaRPr>
          </a:p>
          <a:p>
            <a:pPr>
              <a:spcBef>
                <a:spcPct val="0"/>
              </a:spcBef>
              <a:buFont typeface="Wingdings" charset="2"/>
              <a:buNone/>
            </a:pPr>
            <a:r>
              <a:rPr lang="en-US" altLang="en-US" sz="2800" dirty="0">
                <a:ea typeface="Times New Roman" charset="0"/>
                <a:cs typeface="Times New Roman" charset="0"/>
              </a:rPr>
              <a:t>decimal positional value:  32   16	 8    4    2   1</a:t>
            </a:r>
          </a:p>
          <a:p>
            <a:pPr algn="just">
              <a:spcBef>
                <a:spcPct val="0"/>
              </a:spcBef>
              <a:buFont typeface="Wingdings" charset="2"/>
              <a:buNone/>
            </a:pPr>
            <a:endParaRPr lang="en-US" altLang="en-US" sz="2800" dirty="0">
              <a:ea typeface="Times New Roman" charset="0"/>
              <a:cs typeface="Times New Roman" charset="0"/>
            </a:endParaRPr>
          </a:p>
        </p:txBody>
      </p:sp>
      <p:sp>
        <p:nvSpPr>
          <p:cNvPr id="12" name="Rectangle 5"/>
          <p:cNvSpPr>
            <a:spLocks noChangeArrowheads="1"/>
          </p:cNvSpPr>
          <p:nvPr/>
        </p:nvSpPr>
        <p:spPr bwMode="auto">
          <a:xfrm>
            <a:off x="35496" y="3101752"/>
            <a:ext cx="9540086"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eaLnBrk="1" hangingPunct="1">
              <a:lnSpc>
                <a:spcPct val="90000"/>
              </a:lnSpc>
              <a:buClr>
                <a:schemeClr val="folHlink"/>
              </a:buClr>
              <a:buSzPct val="60000"/>
              <a:buFont typeface="Wingdings" charset="2"/>
              <a:buNone/>
              <a:defRPr/>
            </a:pPr>
            <a:r>
              <a:rPr lang="en-US" altLang="en-US" sz="2800" dirty="0">
                <a:latin typeface="Tahoma" charset="0"/>
                <a:ea typeface="Times New Roman" charset="0"/>
                <a:cs typeface="Times New Roman" charset="0"/>
              </a:rPr>
              <a:t>binary number:                      </a:t>
            </a:r>
            <a:r>
              <a:rPr lang="en-US" altLang="en-US" sz="2800" dirty="0">
                <a:solidFill>
                  <a:srgbClr val="0000FF"/>
                </a:solidFill>
                <a:latin typeface="Tahoma" charset="0"/>
                <a:ea typeface="Times New Roman" charset="0"/>
                <a:cs typeface="Times New Roman" charset="0"/>
              </a:rPr>
              <a:t>1      1       0    0     1   0</a:t>
            </a:r>
          </a:p>
          <a:p>
            <a:pPr algn="just" eaLnBrk="1" hangingPunct="1">
              <a:lnSpc>
                <a:spcPct val="90000"/>
              </a:lnSpc>
              <a:buClr>
                <a:schemeClr val="folHlink"/>
              </a:buClr>
              <a:buSzPct val="60000"/>
              <a:buFont typeface="Wingdings" charset="2"/>
              <a:buNone/>
              <a:defRPr/>
            </a:pPr>
            <a:r>
              <a:rPr lang="en-US" altLang="en-US" sz="3200" dirty="0">
                <a:latin typeface="Tahoma" charset="0"/>
                <a:ea typeface="Times New Roman" charset="0"/>
                <a:cs typeface="Times New Roman" charset="0"/>
              </a:rPr>
              <a:t>			</a:t>
            </a:r>
          </a:p>
          <a:p>
            <a:pPr eaLnBrk="1" hangingPunct="1">
              <a:lnSpc>
                <a:spcPct val="90000"/>
              </a:lnSpc>
              <a:buClr>
                <a:schemeClr val="folHlink"/>
              </a:buClr>
              <a:buSzPct val="60000"/>
              <a:buFont typeface="Wingdings" charset="2"/>
              <a:buNone/>
              <a:defRPr/>
            </a:pPr>
            <a:r>
              <a:rPr lang="en-US" altLang="en-US" sz="3200" dirty="0">
                <a:latin typeface="Tahoma" charset="0"/>
                <a:ea typeface="Times New Roman" charset="0"/>
                <a:cs typeface="Times New Roman" charset="0"/>
              </a:rPr>
              <a:t>					         32  +  16  +     2=</a:t>
            </a:r>
            <a:r>
              <a:rPr lang="en-US" altLang="en-US" sz="3200" dirty="0">
                <a:solidFill>
                  <a:srgbClr val="3333FF"/>
                </a:solidFill>
                <a:latin typeface="Tahoma" charset="0"/>
                <a:ea typeface="Times New Roman" charset="0"/>
                <a:cs typeface="Times New Roman" charset="0"/>
              </a:rPr>
              <a:t>50</a:t>
            </a:r>
            <a:r>
              <a:rPr lang="en-US" altLang="en-US" sz="3200" b="1" baseline="-30000" dirty="0">
                <a:solidFill>
                  <a:srgbClr val="3333FF"/>
                </a:solidFill>
                <a:latin typeface="Tahoma" charset="0"/>
                <a:ea typeface="Times New Roman" charset="0"/>
                <a:cs typeface="Times New Roman" charset="0"/>
              </a:rPr>
              <a:t>10</a:t>
            </a:r>
            <a:r>
              <a:rPr lang="en-US" altLang="en-US" sz="3200" dirty="0">
                <a:solidFill>
                  <a:srgbClr val="3333FF"/>
                </a:solidFill>
                <a:latin typeface="Tahoma" charset="0"/>
                <a:ea typeface="Times New Roman" charset="0"/>
                <a:cs typeface="Times New Roman" charset="0"/>
              </a:rPr>
              <a:t> </a:t>
            </a:r>
          </a:p>
        </p:txBody>
      </p:sp>
      <p:grpSp>
        <p:nvGrpSpPr>
          <p:cNvPr id="13" name="Group 13"/>
          <p:cNvGrpSpPr>
            <a:grpSpLocks/>
          </p:cNvGrpSpPr>
          <p:nvPr/>
        </p:nvGrpSpPr>
        <p:grpSpPr bwMode="auto">
          <a:xfrm>
            <a:off x="5148064" y="3482752"/>
            <a:ext cx="3096344" cy="533400"/>
            <a:chOff x="3024" y="2976"/>
            <a:chExt cx="1776" cy="336"/>
          </a:xfrm>
        </p:grpSpPr>
        <p:sp>
          <p:nvSpPr>
            <p:cNvPr id="14" name="Line 7"/>
            <p:cNvSpPr>
              <a:spLocks noChangeShapeType="1"/>
            </p:cNvSpPr>
            <p:nvPr/>
          </p:nvSpPr>
          <p:spPr bwMode="auto">
            <a:xfrm>
              <a:off x="3024" y="2976"/>
              <a:ext cx="48" cy="288"/>
            </a:xfrm>
            <a:prstGeom prst="line">
              <a:avLst/>
            </a:prstGeom>
            <a:noFill/>
            <a:ln w="12700">
              <a:solidFill>
                <a:schemeClr val="folHlink"/>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defRPr/>
              </a:pPr>
              <a:endParaRPr lang="en-US"/>
            </a:p>
          </p:txBody>
        </p:sp>
        <p:sp>
          <p:nvSpPr>
            <p:cNvPr id="15" name="Line 8"/>
            <p:cNvSpPr>
              <a:spLocks noChangeShapeType="1"/>
            </p:cNvSpPr>
            <p:nvPr/>
          </p:nvSpPr>
          <p:spPr bwMode="auto">
            <a:xfrm>
              <a:off x="3504" y="2976"/>
              <a:ext cx="240" cy="336"/>
            </a:xfrm>
            <a:prstGeom prst="line">
              <a:avLst/>
            </a:prstGeom>
            <a:noFill/>
            <a:ln w="12700">
              <a:solidFill>
                <a:schemeClr val="folHlink"/>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defRPr/>
              </a:pPr>
              <a:endParaRPr lang="en-US"/>
            </a:p>
          </p:txBody>
        </p:sp>
        <p:sp>
          <p:nvSpPr>
            <p:cNvPr id="16" name="Line 10"/>
            <p:cNvSpPr>
              <a:spLocks noChangeShapeType="1"/>
            </p:cNvSpPr>
            <p:nvPr/>
          </p:nvSpPr>
          <p:spPr bwMode="auto">
            <a:xfrm flipH="1">
              <a:off x="4656" y="2976"/>
              <a:ext cx="144" cy="336"/>
            </a:xfrm>
            <a:prstGeom prst="line">
              <a:avLst/>
            </a:prstGeom>
            <a:noFill/>
            <a:ln w="12700">
              <a:solidFill>
                <a:schemeClr val="folHlink"/>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defRPr/>
              </a:pPr>
              <a:endParaRPr lang="en-US"/>
            </a:p>
          </p:txBody>
        </p:sp>
      </p:grpSp>
      <p:sp>
        <p:nvSpPr>
          <p:cNvPr id="17" name="Rectangle 12"/>
          <p:cNvSpPr>
            <a:spLocks noChangeArrowheads="1"/>
          </p:cNvSpPr>
          <p:nvPr/>
        </p:nvSpPr>
        <p:spPr bwMode="auto">
          <a:xfrm>
            <a:off x="-208392" y="1196752"/>
            <a:ext cx="769901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folHlink"/>
              </a:buClr>
              <a:buSzPct val="60000"/>
              <a:buFont typeface="Wingdings" charset="2"/>
              <a:buChar char="n"/>
              <a:defRPr sz="3200">
                <a:solidFill>
                  <a:schemeClr val="tx1"/>
                </a:solidFill>
                <a:latin typeface="Tahoma" charset="0"/>
              </a:defRPr>
            </a:lvl1pPr>
            <a:lvl2pPr marL="742950" indent="-285750">
              <a:spcBef>
                <a:spcPct val="20000"/>
              </a:spcBef>
              <a:buClr>
                <a:schemeClr val="hlink"/>
              </a:buClr>
              <a:buSzPct val="55000"/>
              <a:buFont typeface="Wingdings" charset="2"/>
              <a:buChar char="n"/>
              <a:defRPr sz="2800">
                <a:solidFill>
                  <a:schemeClr val="tx1"/>
                </a:solidFill>
                <a:latin typeface="Tahoma" charset="0"/>
              </a:defRPr>
            </a:lvl2pPr>
            <a:lvl3pPr marL="1143000" indent="-228600">
              <a:spcBef>
                <a:spcPct val="20000"/>
              </a:spcBef>
              <a:buClr>
                <a:schemeClr val="folHlink"/>
              </a:buClr>
              <a:buSzPct val="50000"/>
              <a:buFont typeface="Wingdings" charset="2"/>
              <a:buChar char="n"/>
              <a:defRPr sz="2400">
                <a:solidFill>
                  <a:schemeClr val="tx1"/>
                </a:solidFill>
                <a:latin typeface="Tahoma" charset="0"/>
              </a:defRPr>
            </a:lvl3pPr>
            <a:lvl4pPr marL="1600200" indent="-228600">
              <a:spcBef>
                <a:spcPct val="20000"/>
              </a:spcBef>
              <a:buClr>
                <a:schemeClr val="accent2"/>
              </a:buClr>
              <a:buSzPct val="55000"/>
              <a:buFont typeface="Wingdings" charset="2"/>
              <a:buChar char="n"/>
              <a:defRPr sz="2000">
                <a:solidFill>
                  <a:schemeClr val="tx1"/>
                </a:solidFill>
                <a:latin typeface="Tahoma" charset="0"/>
              </a:defRPr>
            </a:lvl4pPr>
            <a:lvl5pPr marL="2057400" indent="-228600">
              <a:spcBef>
                <a:spcPct val="20000"/>
              </a:spcBef>
              <a:buClr>
                <a:schemeClr val="accent1"/>
              </a:buClr>
              <a:buSzPct val="50000"/>
              <a:buFont typeface="Wingdings" charset="2"/>
              <a:buChar char="n"/>
              <a:defRPr sz="2000">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9pPr>
          </a:lstStyle>
          <a:p>
            <a:pPr eaLnBrk="1" hangingPunct="1">
              <a:lnSpc>
                <a:spcPct val="80000"/>
              </a:lnSpc>
              <a:spcBef>
                <a:spcPct val="0"/>
              </a:spcBef>
            </a:pPr>
            <a:r>
              <a:rPr lang="en-US" altLang="en-US" sz="2800" dirty="0">
                <a:latin typeface="Arial" charset="0"/>
                <a:ea typeface="Times New Roman" charset="0"/>
                <a:cs typeface="Times New Roman" charset="0"/>
              </a:rPr>
              <a:t>Example #3: 	110010</a:t>
            </a:r>
            <a:r>
              <a:rPr lang="en-US" altLang="en-US" sz="2800" b="1" baseline="-30000" dirty="0">
                <a:latin typeface="Arial" charset="0"/>
                <a:ea typeface="Times New Roman" charset="0"/>
                <a:cs typeface="Times New Roman" charset="0"/>
              </a:rPr>
              <a:t>2</a:t>
            </a:r>
            <a:endParaRPr lang="en-US" altLang="en-US" sz="2800" dirty="0">
              <a:latin typeface="Arial" charset="0"/>
              <a:ea typeface="Times New Roman" charset="0"/>
              <a:cs typeface="Times New Roman" charset="0"/>
            </a:endParaRPr>
          </a:p>
          <a:p>
            <a:pPr eaLnBrk="1" hangingPunct="1">
              <a:spcBef>
                <a:spcPct val="0"/>
              </a:spcBef>
              <a:buFont typeface="Wingdings" charset="2"/>
              <a:buNone/>
            </a:pPr>
            <a:endParaRPr lang="en-US" altLang="en-US" sz="2800" dirty="0">
              <a:latin typeface="Arial" charset="0"/>
              <a:ea typeface="Times New Roman" charset="0"/>
              <a:cs typeface="Times New Roman" charset="0"/>
            </a:endParaRPr>
          </a:p>
        </p:txBody>
      </p:sp>
    </p:spTree>
    <p:extLst>
      <p:ext uri="{BB962C8B-B14F-4D97-AF65-F5344CB8AC3E}">
        <p14:creationId xmlns:p14="http://schemas.microsoft.com/office/powerpoint/2010/main" val="33219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err="1"/>
              <a:t>Evaluation</a:t>
            </a:r>
            <a:r>
              <a:rPr lang="lt-LT" dirty="0"/>
              <a:t> </a:t>
            </a:r>
            <a:r>
              <a:rPr lang="lt-LT" dirty="0" err="1"/>
              <a:t>procedure</a:t>
            </a:r>
            <a:endParaRPr lang="lt-LT" dirty="0"/>
          </a:p>
        </p:txBody>
      </p:sp>
      <p:sp>
        <p:nvSpPr>
          <p:cNvPr id="3" name="Content Placeholder 2"/>
          <p:cNvSpPr>
            <a:spLocks noGrp="1"/>
          </p:cNvSpPr>
          <p:nvPr>
            <p:ph idx="1"/>
          </p:nvPr>
        </p:nvSpPr>
        <p:spPr>
          <a:xfrm>
            <a:off x="457200" y="1484784"/>
            <a:ext cx="8229600" cy="4392488"/>
          </a:xfrm>
        </p:spPr>
        <p:txBody>
          <a:bodyPr>
            <a:normAutofit fontScale="92500" lnSpcReduction="20000"/>
          </a:bodyPr>
          <a:lstStyle/>
          <a:p>
            <a:pPr marL="0" indent="0">
              <a:buNone/>
            </a:pPr>
            <a:r>
              <a:rPr lang="en-US" sz="3600" dirty="0"/>
              <a:t>GM=0,5*E+0,2*PR+0,2*T</a:t>
            </a:r>
            <a:r>
              <a:rPr lang="lt-LT" sz="3600" dirty="0"/>
              <a:t>C+0,1*IW</a:t>
            </a:r>
            <a:r>
              <a:rPr lang="en-US" sz="3600" dirty="0"/>
              <a:t>,</a:t>
            </a:r>
          </a:p>
          <a:p>
            <a:pPr marL="0" indent="0">
              <a:buNone/>
            </a:pPr>
            <a:r>
              <a:rPr lang="en-US" sz="3600" dirty="0"/>
              <a:t>where</a:t>
            </a:r>
          </a:p>
          <a:p>
            <a:pPr marL="0" indent="0">
              <a:buNone/>
            </a:pPr>
            <a:r>
              <a:rPr lang="en-US" sz="3600" dirty="0"/>
              <a:t>GM – general mark</a:t>
            </a:r>
          </a:p>
          <a:p>
            <a:pPr marL="0" indent="0">
              <a:buNone/>
            </a:pPr>
            <a:r>
              <a:rPr lang="en-US" sz="3600" dirty="0"/>
              <a:t>E   – Exam</a:t>
            </a:r>
          </a:p>
          <a:p>
            <a:pPr marL="0" indent="0">
              <a:buNone/>
            </a:pPr>
            <a:r>
              <a:rPr lang="en-US" sz="3600" dirty="0"/>
              <a:t>PR – Practices works (another lecturer)</a:t>
            </a:r>
          </a:p>
          <a:p>
            <a:pPr marL="0" indent="0">
              <a:buNone/>
            </a:pPr>
            <a:r>
              <a:rPr lang="en-US" sz="3600" dirty="0"/>
              <a:t>T</a:t>
            </a:r>
            <a:r>
              <a:rPr lang="lt-LT" sz="3600" dirty="0"/>
              <a:t>C</a:t>
            </a:r>
            <a:r>
              <a:rPr lang="en-US" sz="3600" dirty="0"/>
              <a:t> – theory control tests (Sum of 4 </a:t>
            </a:r>
            <a:r>
              <a:rPr lang="en-US" sz="3600" dirty="0" err="1"/>
              <a:t>teory</a:t>
            </a:r>
            <a:r>
              <a:rPr lang="en-US" sz="3600" dirty="0"/>
              <a:t> tests (4*0,05=0,2)</a:t>
            </a:r>
          </a:p>
          <a:p>
            <a:pPr marL="0" indent="0">
              <a:buNone/>
            </a:pPr>
            <a:r>
              <a:rPr lang="en-US" sz="3600" dirty="0"/>
              <a:t>IW- Individual work</a:t>
            </a:r>
          </a:p>
          <a:p>
            <a:pPr marL="0" indent="0">
              <a:buNone/>
            </a:pPr>
            <a:endParaRPr lang="en-US" sz="3600" dirty="0"/>
          </a:p>
          <a:p>
            <a:pPr marL="0" indent="0">
              <a:buNone/>
            </a:pPr>
            <a:endParaRPr lang="en-US" sz="3600" dirty="0"/>
          </a:p>
        </p:txBody>
      </p:sp>
      <p:sp>
        <p:nvSpPr>
          <p:cNvPr id="4" name="Footer Placeholder 3"/>
          <p:cNvSpPr>
            <a:spLocks noGrp="1"/>
          </p:cNvSpPr>
          <p:nvPr>
            <p:ph type="ftr" sz="quarter" idx="11"/>
          </p:nvPr>
        </p:nvSpPr>
        <p:spPr/>
        <p:txBody>
          <a:bodyPr/>
          <a:lstStyle/>
          <a:p>
            <a:r>
              <a:rPr lang="lt-LT" dirty="0" err="1"/>
              <a:t>Operating</a:t>
            </a:r>
            <a:r>
              <a:rPr lang="lt-LT" dirty="0"/>
              <a:t> </a:t>
            </a:r>
            <a:r>
              <a:rPr lang="lt-LT" dirty="0" err="1"/>
              <a:t>systems</a:t>
            </a:r>
            <a:endParaRPr lang="lt-LT" dirty="0"/>
          </a:p>
        </p:txBody>
      </p:sp>
    </p:spTree>
    <p:extLst>
      <p:ext uri="{BB962C8B-B14F-4D97-AF65-F5344CB8AC3E}">
        <p14:creationId xmlns:p14="http://schemas.microsoft.com/office/powerpoint/2010/main" val="1125710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lt-LT" sz="3200" b="1" dirty="0" err="1"/>
              <a:t>Binary</a:t>
            </a:r>
            <a:r>
              <a:rPr lang="lt-LT" sz="3200" b="1" dirty="0"/>
              <a:t> </a:t>
            </a:r>
            <a:r>
              <a:rPr lang="lt-LT" sz="3200" b="1" dirty="0" err="1"/>
              <a:t>Numbering</a:t>
            </a:r>
            <a:r>
              <a:rPr lang="lt-LT" sz="3200" b="1" dirty="0"/>
              <a:t> System</a:t>
            </a:r>
          </a:p>
        </p:txBody>
      </p:sp>
      <p:sp>
        <p:nvSpPr>
          <p:cNvPr id="10" name="Rectangle 3"/>
          <p:cNvSpPr txBox="1">
            <a:spLocks noChangeArrowheads="1"/>
          </p:cNvSpPr>
          <p:nvPr/>
        </p:nvSpPr>
        <p:spPr>
          <a:xfrm>
            <a:off x="395536" y="1556792"/>
            <a:ext cx="8686800" cy="4572000"/>
          </a:xfrm>
          <a:prstGeom prst="rect">
            <a:avLst/>
          </a:prstGeom>
          <a:extLst>
            <a:ext uri="{91240B29-F687-4F45-9708-019B960494DF}">
              <a14:hiddenLine xmlns:a14="http://schemas.microsoft.com/office/drawing/2010/main" w="3175" cap="flat" cmpd="sng">
                <a:solidFill>
                  <a:schemeClr val="tx1"/>
                </a:solidFill>
                <a:prstDash val="solid"/>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None/>
            </a:pPr>
            <a:r>
              <a:rPr lang="en-US" altLang="en-US" sz="2800" dirty="0">
                <a:latin typeface="Arial" charset="0"/>
                <a:ea typeface="Times New Roman" charset="0"/>
                <a:cs typeface="Times New Roman" charset="0"/>
              </a:rPr>
              <a:t>The </a:t>
            </a:r>
            <a:r>
              <a:rPr lang="en-US" altLang="en-US" sz="2800" b="1" dirty="0">
                <a:latin typeface="Arial" charset="0"/>
                <a:ea typeface="Times New Roman" charset="0"/>
                <a:cs typeface="Times New Roman" charset="0"/>
              </a:rPr>
              <a:t>Division</a:t>
            </a:r>
            <a:r>
              <a:rPr lang="en-US" altLang="en-US" sz="2800" dirty="0">
                <a:latin typeface="Arial" charset="0"/>
                <a:ea typeface="Times New Roman" charset="0"/>
                <a:cs typeface="Times New Roman" charset="0"/>
              </a:rPr>
              <a:t> Method:  </a:t>
            </a:r>
          </a:p>
          <a:p>
            <a:pPr>
              <a:buFont typeface="Wingdings" charset="2"/>
              <a:buNone/>
            </a:pPr>
            <a:r>
              <a:rPr lang="en-US" altLang="en-US" sz="2400" dirty="0">
                <a:latin typeface="Arial" charset="0"/>
                <a:ea typeface="Times New Roman" charset="0"/>
                <a:cs typeface="Times New Roman" charset="0"/>
              </a:rPr>
              <a:t>1)  Start with your number (call it N) in base 10</a:t>
            </a:r>
          </a:p>
          <a:p>
            <a:pPr>
              <a:buFont typeface="Wingdings" charset="2"/>
              <a:buNone/>
            </a:pPr>
            <a:r>
              <a:rPr lang="en-US" altLang="en-US" sz="2400" dirty="0">
                <a:latin typeface="Arial" charset="0"/>
                <a:ea typeface="Times New Roman" charset="0"/>
                <a:cs typeface="Times New Roman" charset="0"/>
              </a:rPr>
              <a:t>2)  Divide N by 2 and record the remainder</a:t>
            </a:r>
          </a:p>
          <a:p>
            <a:pPr>
              <a:buFont typeface="Wingdings" charset="2"/>
              <a:buNone/>
            </a:pPr>
            <a:r>
              <a:rPr lang="en-US" altLang="en-US" sz="2400" dirty="0">
                <a:latin typeface="Arial" charset="0"/>
                <a:ea typeface="Times New Roman" charset="0"/>
                <a:cs typeface="Times New Roman" charset="0"/>
              </a:rPr>
              <a:t>3)  If (quotient = 0) then stop</a:t>
            </a:r>
          </a:p>
          <a:p>
            <a:pPr lvl="1">
              <a:buFont typeface="Wingdings" charset="2"/>
              <a:buNone/>
            </a:pPr>
            <a:r>
              <a:rPr lang="en-US" altLang="en-US" sz="2400" dirty="0">
                <a:latin typeface="Arial" charset="0"/>
                <a:ea typeface="Times New Roman" charset="0"/>
                <a:cs typeface="Times New Roman" charset="0"/>
              </a:rPr>
              <a:t>else make the quotient your new N, and go back to step 2</a:t>
            </a:r>
          </a:p>
          <a:p>
            <a:pPr>
              <a:buFont typeface="Wingdings" charset="2"/>
              <a:buNone/>
            </a:pPr>
            <a:r>
              <a:rPr lang="en-US" altLang="en-US" sz="2400" dirty="0">
                <a:latin typeface="Arial" charset="0"/>
                <a:ea typeface="Times New Roman" charset="0"/>
                <a:cs typeface="Times New Roman" charset="0"/>
              </a:rPr>
              <a:t>The </a:t>
            </a:r>
            <a:r>
              <a:rPr lang="en-US" altLang="en-US" sz="2400" b="1" dirty="0">
                <a:latin typeface="Arial" charset="0"/>
                <a:ea typeface="Times New Roman" charset="0"/>
                <a:cs typeface="Times New Roman" charset="0"/>
              </a:rPr>
              <a:t>remainders</a:t>
            </a:r>
            <a:r>
              <a:rPr lang="en-US" altLang="en-US" sz="2400" dirty="0">
                <a:latin typeface="Arial" charset="0"/>
                <a:ea typeface="Times New Roman" charset="0"/>
                <a:cs typeface="Times New Roman" charset="0"/>
              </a:rPr>
              <a:t> comprise your answer, starting with the last remainder as your first (leftmost) digit.</a:t>
            </a:r>
          </a:p>
          <a:p>
            <a:pPr>
              <a:buFont typeface="Wingdings" charset="2"/>
              <a:buNone/>
            </a:pPr>
            <a:endParaRPr lang="en-US" altLang="en-US" sz="2400" dirty="0">
              <a:latin typeface="Arial" charset="0"/>
              <a:ea typeface="Times New Roman" charset="0"/>
              <a:cs typeface="Times New Roman" charset="0"/>
            </a:endParaRPr>
          </a:p>
          <a:p>
            <a:pPr>
              <a:buFont typeface="Wingdings" charset="2"/>
              <a:buNone/>
            </a:pPr>
            <a:r>
              <a:rPr lang="en-US" altLang="en-US" sz="2400" dirty="0">
                <a:solidFill>
                  <a:schemeClr val="folHlink"/>
                </a:solidFill>
                <a:latin typeface="Arial" charset="0"/>
                <a:ea typeface="Times New Roman" charset="0"/>
                <a:cs typeface="Times New Roman" charset="0"/>
              </a:rPr>
              <a:t>In other words, divide the decimal number by 2 until you reach zero, and then collect the remainders in reverse.</a:t>
            </a:r>
          </a:p>
        </p:txBody>
      </p:sp>
      <p:sp>
        <p:nvSpPr>
          <p:cNvPr id="3" name="TextBox 2"/>
          <p:cNvSpPr txBox="1"/>
          <p:nvPr/>
        </p:nvSpPr>
        <p:spPr>
          <a:xfrm>
            <a:off x="457200" y="1052736"/>
            <a:ext cx="8219256" cy="523220"/>
          </a:xfrm>
          <a:prstGeom prst="rect">
            <a:avLst/>
          </a:prstGeom>
          <a:noFill/>
        </p:spPr>
        <p:txBody>
          <a:bodyPr wrap="square" rtlCol="0">
            <a:spAutoFit/>
          </a:bodyPr>
          <a:lstStyle/>
          <a:p>
            <a:pPr algn="ctr"/>
            <a:r>
              <a:rPr lang="en-US" altLang="en-US" sz="2800" i="1" dirty="0"/>
              <a:t>Decimal to Binary Conversion</a:t>
            </a:r>
            <a:endParaRPr lang="en-US" sz="2800" i="1" dirty="0"/>
          </a:p>
        </p:txBody>
      </p:sp>
    </p:spTree>
    <p:extLst>
      <p:ext uri="{BB962C8B-B14F-4D97-AF65-F5344CB8AC3E}">
        <p14:creationId xmlns:p14="http://schemas.microsoft.com/office/powerpoint/2010/main" val="82306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0">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lt-LT" sz="3200" b="1" dirty="0" err="1"/>
              <a:t>Binary</a:t>
            </a:r>
            <a:r>
              <a:rPr lang="lt-LT" sz="3200" b="1" dirty="0"/>
              <a:t> </a:t>
            </a:r>
            <a:r>
              <a:rPr lang="lt-LT" sz="3200" b="1" dirty="0" err="1"/>
              <a:t>Numbering</a:t>
            </a:r>
            <a:r>
              <a:rPr lang="lt-LT" sz="3200" b="1" dirty="0"/>
              <a:t> System</a:t>
            </a:r>
          </a:p>
        </p:txBody>
      </p:sp>
      <p:sp>
        <p:nvSpPr>
          <p:cNvPr id="5" name="Rectangle 3"/>
          <p:cNvSpPr txBox="1">
            <a:spLocks noChangeArrowheads="1"/>
          </p:cNvSpPr>
          <p:nvPr/>
        </p:nvSpPr>
        <p:spPr>
          <a:xfrm>
            <a:off x="547936" y="2492152"/>
            <a:ext cx="4876800" cy="3048000"/>
          </a:xfrm>
          <a:prstGeom prst="rect">
            <a:avLst/>
          </a:prstGeom>
          <a:extLst>
            <a:ext uri="{91240B29-F687-4F45-9708-019B960494DF}">
              <a14:hiddenLine xmlns:a14="http://schemas.microsoft.com/office/drawing/2010/main" w="3175" cap="flat" cmpd="sng">
                <a:solidFill>
                  <a:schemeClr val="tx1"/>
                </a:solidFill>
                <a:prstDash val="solid"/>
                <a:miter lim="800000"/>
                <a:headEnd/>
                <a:tailEnd/>
              </a14:hiddenLine>
            </a:ext>
          </a:extLst>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charset="2"/>
              <a:buNone/>
            </a:pPr>
            <a:r>
              <a:rPr lang="en-US" altLang="en-US" sz="2400" dirty="0">
                <a:ea typeface="Times New Roman" charset="0"/>
                <a:cs typeface="Times New Roman" charset="0"/>
              </a:rPr>
              <a:t> </a:t>
            </a:r>
            <a:r>
              <a:rPr lang="en-US" altLang="en-US" sz="2400" b="1" u="sng" dirty="0">
                <a:latin typeface="Arial" charset="0"/>
                <a:ea typeface="Times New Roman" charset="0"/>
                <a:cs typeface="Times New Roman" charset="0"/>
              </a:rPr>
              <a:t>Example 1:</a:t>
            </a:r>
            <a:r>
              <a:rPr lang="en-US" altLang="en-US" sz="2400" b="1" dirty="0">
                <a:latin typeface="Arial" charset="0"/>
                <a:ea typeface="Times New Roman" charset="0"/>
                <a:cs typeface="Times New Roman" charset="0"/>
              </a:rPr>
              <a:t>	</a:t>
            </a:r>
            <a:r>
              <a:rPr lang="en-US" altLang="en-US" sz="2400" b="1" dirty="0">
                <a:ea typeface="Times New Roman" charset="0"/>
                <a:cs typeface="Times New Roman" charset="0"/>
              </a:rPr>
              <a:t>	 </a:t>
            </a:r>
            <a:r>
              <a:rPr lang="en-US" altLang="en-US" sz="2800" b="1" dirty="0">
                <a:ea typeface="Times New Roman" charset="0"/>
                <a:cs typeface="Times New Roman" charset="0"/>
              </a:rPr>
              <a:t>22</a:t>
            </a:r>
            <a:r>
              <a:rPr lang="en-US" altLang="en-US" sz="2800" b="1" baseline="-30000" dirty="0">
                <a:ea typeface="Times New Roman" charset="0"/>
                <a:cs typeface="Times New Roman" charset="0"/>
              </a:rPr>
              <a:t>10</a:t>
            </a:r>
            <a:r>
              <a:rPr lang="en-US" altLang="en-US" sz="2800" b="1" dirty="0">
                <a:ea typeface="Times New Roman" charset="0"/>
                <a:cs typeface="Times New Roman" charset="0"/>
              </a:rPr>
              <a:t>  </a:t>
            </a:r>
            <a:r>
              <a:rPr lang="en-US" altLang="en-US" sz="2400" b="1" dirty="0">
                <a:ea typeface="Times New Roman" charset="0"/>
                <a:cs typeface="Times New Roman" charset="0"/>
              </a:rPr>
              <a:t>     =      	</a:t>
            </a:r>
            <a:endParaRPr lang="en-US" altLang="en-US" sz="2400" dirty="0">
              <a:ea typeface="Times New Roman" charset="0"/>
              <a:cs typeface="Times New Roman" charset="0"/>
            </a:endParaRPr>
          </a:p>
          <a:p>
            <a:pPr algn="just">
              <a:lnSpc>
                <a:spcPct val="90000"/>
              </a:lnSpc>
              <a:buFont typeface="Wingdings" charset="2"/>
              <a:buNone/>
            </a:pPr>
            <a:r>
              <a:rPr lang="en-US" altLang="en-US" sz="2400" dirty="0">
                <a:ea typeface="Times New Roman" charset="0"/>
                <a:cs typeface="Times New Roman" charset="0"/>
              </a:rPr>
              <a:t>	2 </a:t>
            </a:r>
            <a:r>
              <a:rPr lang="en-US" altLang="en-US" sz="2400" u="sng" dirty="0">
                <a:ea typeface="Times New Roman" charset="0"/>
                <a:cs typeface="Times New Roman" charset="0"/>
              </a:rPr>
              <a:t>) 22 </a:t>
            </a:r>
            <a:r>
              <a:rPr lang="en-US" altLang="en-US" sz="2400" dirty="0">
                <a:ea typeface="Times New Roman" charset="0"/>
                <a:cs typeface="Times New Roman" charset="0"/>
              </a:rPr>
              <a:t>	  </a:t>
            </a:r>
            <a:r>
              <a:rPr lang="en-US" altLang="en-US" sz="2400" u="sng" dirty="0">
                <a:ea typeface="Times New Roman" charset="0"/>
                <a:cs typeface="Times New Roman" charset="0"/>
              </a:rPr>
              <a:t>Rem</a:t>
            </a:r>
            <a:r>
              <a:rPr lang="en-US" altLang="en-US" sz="2400" dirty="0">
                <a:ea typeface="Times New Roman" charset="0"/>
                <a:cs typeface="Times New Roman" charset="0"/>
              </a:rPr>
              <a:t>:		</a:t>
            </a:r>
          </a:p>
          <a:p>
            <a:pPr algn="just">
              <a:lnSpc>
                <a:spcPct val="90000"/>
              </a:lnSpc>
              <a:buFont typeface="Wingdings" charset="2"/>
              <a:buNone/>
            </a:pPr>
            <a:r>
              <a:rPr lang="en-US" altLang="en-US" sz="2400" dirty="0">
                <a:ea typeface="Times New Roman" charset="0"/>
                <a:cs typeface="Times New Roman" charset="0"/>
              </a:rPr>
              <a:t>	2 </a:t>
            </a:r>
            <a:r>
              <a:rPr lang="en-US" altLang="en-US" sz="2400" u="sng" dirty="0">
                <a:ea typeface="Times New Roman" charset="0"/>
                <a:cs typeface="Times New Roman" charset="0"/>
              </a:rPr>
              <a:t>) 11 </a:t>
            </a:r>
            <a:r>
              <a:rPr lang="en-US" altLang="en-US" sz="2400" dirty="0">
                <a:ea typeface="Times New Roman" charset="0"/>
                <a:cs typeface="Times New Roman" charset="0"/>
              </a:rPr>
              <a:t>	   0		</a:t>
            </a:r>
          </a:p>
          <a:p>
            <a:pPr algn="just">
              <a:lnSpc>
                <a:spcPct val="90000"/>
              </a:lnSpc>
              <a:buFont typeface="Wingdings" charset="2"/>
              <a:buNone/>
            </a:pPr>
            <a:r>
              <a:rPr lang="en-US" altLang="en-US" sz="2400" dirty="0">
                <a:ea typeface="Times New Roman" charset="0"/>
                <a:cs typeface="Times New Roman" charset="0"/>
              </a:rPr>
              <a:t>	2 </a:t>
            </a:r>
            <a:r>
              <a:rPr lang="en-US" altLang="en-US" sz="2400" u="sng" dirty="0">
                <a:ea typeface="Times New Roman" charset="0"/>
                <a:cs typeface="Times New Roman" charset="0"/>
              </a:rPr>
              <a:t>)  5 </a:t>
            </a:r>
            <a:r>
              <a:rPr lang="en-US" altLang="en-US" sz="2400" dirty="0">
                <a:ea typeface="Times New Roman" charset="0"/>
                <a:cs typeface="Times New Roman" charset="0"/>
              </a:rPr>
              <a:t>	   1	</a:t>
            </a:r>
          </a:p>
          <a:p>
            <a:pPr algn="just">
              <a:lnSpc>
                <a:spcPct val="90000"/>
              </a:lnSpc>
              <a:buFont typeface="Wingdings" charset="2"/>
              <a:buNone/>
            </a:pPr>
            <a:r>
              <a:rPr lang="en-US" altLang="en-US" sz="2400" dirty="0">
                <a:ea typeface="Times New Roman" charset="0"/>
                <a:cs typeface="Times New Roman" charset="0"/>
              </a:rPr>
              <a:t>	2 </a:t>
            </a:r>
            <a:r>
              <a:rPr lang="en-US" altLang="en-US" sz="2400" u="sng" dirty="0">
                <a:ea typeface="Times New Roman" charset="0"/>
                <a:cs typeface="Times New Roman" charset="0"/>
              </a:rPr>
              <a:t>)  2 </a:t>
            </a:r>
            <a:r>
              <a:rPr lang="en-US" altLang="en-US" sz="2400" dirty="0">
                <a:ea typeface="Times New Roman" charset="0"/>
                <a:cs typeface="Times New Roman" charset="0"/>
              </a:rPr>
              <a:t>	   1	</a:t>
            </a:r>
          </a:p>
          <a:p>
            <a:pPr algn="just">
              <a:lnSpc>
                <a:spcPct val="90000"/>
              </a:lnSpc>
              <a:buFont typeface="Wingdings" charset="2"/>
              <a:buNone/>
            </a:pPr>
            <a:r>
              <a:rPr lang="en-US" altLang="en-US" sz="2400" dirty="0">
                <a:ea typeface="Times New Roman" charset="0"/>
                <a:cs typeface="Times New Roman" charset="0"/>
              </a:rPr>
              <a:t>	2 </a:t>
            </a:r>
            <a:r>
              <a:rPr lang="en-US" altLang="en-US" sz="2400" u="sng" dirty="0">
                <a:ea typeface="Times New Roman" charset="0"/>
                <a:cs typeface="Times New Roman" charset="0"/>
              </a:rPr>
              <a:t>)  1 </a:t>
            </a:r>
            <a:r>
              <a:rPr lang="en-US" altLang="en-US" sz="2400" dirty="0">
                <a:ea typeface="Times New Roman" charset="0"/>
                <a:cs typeface="Times New Roman" charset="0"/>
              </a:rPr>
              <a:t>	   0	</a:t>
            </a:r>
          </a:p>
          <a:p>
            <a:pPr algn="just">
              <a:lnSpc>
                <a:spcPct val="90000"/>
              </a:lnSpc>
              <a:buFont typeface="Wingdings" charset="2"/>
              <a:buNone/>
            </a:pPr>
            <a:r>
              <a:rPr lang="en-US" altLang="en-US" sz="2400" dirty="0">
                <a:ea typeface="Times New Roman" charset="0"/>
                <a:cs typeface="Times New Roman" charset="0"/>
              </a:rPr>
              <a:t>		0	   1</a:t>
            </a:r>
            <a:r>
              <a:rPr lang="en-US" altLang="en-US" sz="2800" dirty="0">
                <a:ea typeface="Times New Roman" charset="0"/>
                <a:cs typeface="Times New Roman" charset="0"/>
              </a:rPr>
              <a:t>	</a:t>
            </a:r>
          </a:p>
        </p:txBody>
      </p:sp>
      <p:sp>
        <p:nvSpPr>
          <p:cNvPr id="6" name="Text Box 4"/>
          <p:cNvSpPr txBox="1">
            <a:spLocks noChangeArrowheads="1"/>
          </p:cNvSpPr>
          <p:nvPr/>
        </p:nvSpPr>
        <p:spPr bwMode="auto">
          <a:xfrm>
            <a:off x="5348536" y="2492152"/>
            <a:ext cx="201295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90000"/>
              </a:lnSpc>
              <a:spcBef>
                <a:spcPct val="20000"/>
              </a:spcBef>
              <a:buClr>
                <a:schemeClr val="folHlink"/>
              </a:buClr>
              <a:buSzPct val="60000"/>
              <a:buFont typeface="Wingdings" charset="2"/>
              <a:buNone/>
              <a:defRPr/>
            </a:pPr>
            <a:r>
              <a:rPr lang="en-US" altLang="en-US" sz="2800" b="1">
                <a:solidFill>
                  <a:srgbClr val="0000FF"/>
                </a:solidFill>
                <a:ea typeface="Times New Roman" charset="0"/>
                <a:cs typeface="Times New Roman" charset="0"/>
              </a:rPr>
              <a:t>10110</a:t>
            </a:r>
            <a:r>
              <a:rPr lang="en-US" altLang="en-US" sz="2800" b="1" baseline="-30000">
                <a:solidFill>
                  <a:srgbClr val="0000FF"/>
                </a:solidFill>
                <a:ea typeface="Times New Roman" charset="0"/>
                <a:cs typeface="Times New Roman" charset="0"/>
              </a:rPr>
              <a:t>2</a:t>
            </a:r>
            <a:r>
              <a:rPr lang="en-US" altLang="en-US" sz="2800" b="1">
                <a:solidFill>
                  <a:srgbClr val="0000FF"/>
                </a:solidFill>
                <a:ea typeface="Times New Roman" charset="0"/>
                <a:cs typeface="Times New Roman" charset="0"/>
              </a:rPr>
              <a:t>	</a:t>
            </a:r>
          </a:p>
          <a:p>
            <a:pPr eaLnBrk="1" hangingPunct="1">
              <a:defRPr/>
            </a:pPr>
            <a:endParaRPr lang="en-US" altLang="en-US" sz="1600" b="1">
              <a:solidFill>
                <a:schemeClr val="hlink"/>
              </a:solidFill>
              <a:latin typeface="Arial" charset="0"/>
            </a:endParaRPr>
          </a:p>
        </p:txBody>
      </p:sp>
      <p:sp>
        <p:nvSpPr>
          <p:cNvPr id="7" name="Line 5"/>
          <p:cNvSpPr>
            <a:spLocks noChangeShapeType="1"/>
          </p:cNvSpPr>
          <p:nvPr/>
        </p:nvSpPr>
        <p:spPr bwMode="auto">
          <a:xfrm flipV="1">
            <a:off x="3138736" y="3573016"/>
            <a:ext cx="0" cy="1828800"/>
          </a:xfrm>
          <a:prstGeom prst="line">
            <a:avLst/>
          </a:prstGeom>
          <a:noFill/>
          <a:ln w="25400">
            <a:solidFill>
              <a:srgbClr val="0000FF"/>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defRPr/>
            </a:pPr>
            <a:endParaRPr lang="en-US"/>
          </a:p>
        </p:txBody>
      </p:sp>
      <p:sp>
        <p:nvSpPr>
          <p:cNvPr id="8" name="Rectangle 6"/>
          <p:cNvSpPr>
            <a:spLocks noChangeArrowheads="1"/>
          </p:cNvSpPr>
          <p:nvPr/>
        </p:nvSpPr>
        <p:spPr bwMode="auto">
          <a:xfrm>
            <a:off x="395536" y="1196752"/>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folHlink"/>
              </a:buClr>
              <a:buSzPct val="60000"/>
              <a:buFont typeface="Wingdings" charset="2"/>
              <a:buChar char="n"/>
              <a:defRPr sz="3200">
                <a:solidFill>
                  <a:schemeClr val="tx1"/>
                </a:solidFill>
                <a:latin typeface="Tahoma" charset="0"/>
              </a:defRPr>
            </a:lvl1pPr>
            <a:lvl2pPr marL="742950" indent="-285750">
              <a:spcBef>
                <a:spcPct val="20000"/>
              </a:spcBef>
              <a:buClr>
                <a:schemeClr val="hlink"/>
              </a:buClr>
              <a:buSzPct val="55000"/>
              <a:buFont typeface="Wingdings" charset="2"/>
              <a:buChar char="n"/>
              <a:defRPr sz="2800">
                <a:solidFill>
                  <a:schemeClr val="tx1"/>
                </a:solidFill>
                <a:latin typeface="Tahoma" charset="0"/>
              </a:defRPr>
            </a:lvl2pPr>
            <a:lvl3pPr marL="1143000" indent="-228600">
              <a:spcBef>
                <a:spcPct val="20000"/>
              </a:spcBef>
              <a:buClr>
                <a:schemeClr val="folHlink"/>
              </a:buClr>
              <a:buSzPct val="50000"/>
              <a:buFont typeface="Wingdings" charset="2"/>
              <a:buChar char="n"/>
              <a:defRPr sz="2400">
                <a:solidFill>
                  <a:schemeClr val="tx1"/>
                </a:solidFill>
                <a:latin typeface="Tahoma" charset="0"/>
              </a:defRPr>
            </a:lvl3pPr>
            <a:lvl4pPr marL="1600200" indent="-228600">
              <a:spcBef>
                <a:spcPct val="20000"/>
              </a:spcBef>
              <a:buClr>
                <a:schemeClr val="accent2"/>
              </a:buClr>
              <a:buSzPct val="55000"/>
              <a:buFont typeface="Wingdings" charset="2"/>
              <a:buChar char="n"/>
              <a:defRPr sz="2000">
                <a:solidFill>
                  <a:schemeClr val="tx1"/>
                </a:solidFill>
                <a:latin typeface="Tahoma" charset="0"/>
              </a:defRPr>
            </a:lvl4pPr>
            <a:lvl5pPr marL="2057400" indent="-228600">
              <a:spcBef>
                <a:spcPct val="20000"/>
              </a:spcBef>
              <a:buClr>
                <a:schemeClr val="accent1"/>
              </a:buClr>
              <a:buSzPct val="50000"/>
              <a:buFont typeface="Wingdings" charset="2"/>
              <a:buChar char="n"/>
              <a:defRPr sz="2000">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9pPr>
          </a:lstStyle>
          <a:p>
            <a:pPr eaLnBrk="1" hangingPunct="1">
              <a:lnSpc>
                <a:spcPct val="90000"/>
              </a:lnSpc>
              <a:buFont typeface="Wingdings" charset="2"/>
              <a:buNone/>
            </a:pPr>
            <a:r>
              <a:rPr lang="en-US" altLang="en-US" sz="2800">
                <a:latin typeface="Arial" charset="0"/>
                <a:ea typeface="Times New Roman" charset="0"/>
                <a:cs typeface="Times New Roman" charset="0"/>
              </a:rPr>
              <a:t>Using the </a:t>
            </a:r>
            <a:r>
              <a:rPr lang="en-US" altLang="en-US" sz="2800" b="1">
                <a:latin typeface="Arial" charset="0"/>
                <a:ea typeface="Times New Roman" charset="0"/>
                <a:cs typeface="Times New Roman" charset="0"/>
              </a:rPr>
              <a:t>Division</a:t>
            </a:r>
            <a:r>
              <a:rPr lang="en-US" altLang="en-US" sz="2800">
                <a:latin typeface="Arial" charset="0"/>
                <a:ea typeface="Times New Roman" charset="0"/>
                <a:cs typeface="Times New Roman" charset="0"/>
              </a:rPr>
              <a:t> Method:  </a:t>
            </a:r>
          </a:p>
          <a:p>
            <a:pPr eaLnBrk="1" hangingPunct="1">
              <a:lnSpc>
                <a:spcPct val="90000"/>
              </a:lnSpc>
              <a:buFont typeface="Wingdings" charset="2"/>
              <a:buNone/>
            </a:pPr>
            <a:r>
              <a:rPr lang="en-US" altLang="en-US" sz="2400">
                <a:latin typeface="Arial" charset="0"/>
                <a:ea typeface="Times New Roman" charset="0"/>
                <a:cs typeface="Times New Roman" charset="0"/>
              </a:rPr>
              <a:t>Divide decimal number by 2 until you reach zero, and then collect the </a:t>
            </a:r>
            <a:r>
              <a:rPr lang="en-US" altLang="en-US" sz="2400" b="1">
                <a:latin typeface="Arial" charset="0"/>
                <a:ea typeface="Times New Roman" charset="0"/>
                <a:cs typeface="Times New Roman" charset="0"/>
              </a:rPr>
              <a:t>remainders</a:t>
            </a:r>
            <a:r>
              <a:rPr lang="en-US" altLang="en-US" sz="2400">
                <a:latin typeface="Arial" charset="0"/>
                <a:ea typeface="Times New Roman" charset="0"/>
                <a:cs typeface="Times New Roman" charset="0"/>
              </a:rPr>
              <a:t> in reverse.</a:t>
            </a:r>
            <a:endParaRPr lang="en-US" altLang="en-US" sz="2400">
              <a:ea typeface="Times New Roman" charset="0"/>
              <a:cs typeface="Times New Roman" charset="0"/>
            </a:endParaRPr>
          </a:p>
          <a:p>
            <a:pPr algn="just" eaLnBrk="1" hangingPunct="1">
              <a:lnSpc>
                <a:spcPct val="90000"/>
              </a:lnSpc>
              <a:buFont typeface="Wingdings" charset="2"/>
              <a:buNone/>
            </a:pPr>
            <a:r>
              <a:rPr lang="en-US" altLang="en-US" sz="2400">
                <a:ea typeface="Times New Roman" charset="0"/>
                <a:cs typeface="Times New Roman" charset="0"/>
              </a:rPr>
              <a:t> </a:t>
            </a:r>
            <a:endParaRPr lang="en-US" altLang="en-US" sz="2800">
              <a:ea typeface="Times New Roman" charset="0"/>
              <a:cs typeface="Times New Roman" charset="0"/>
            </a:endParaRPr>
          </a:p>
        </p:txBody>
      </p:sp>
    </p:spTree>
    <p:extLst>
      <p:ext uri="{BB962C8B-B14F-4D97-AF65-F5344CB8AC3E}">
        <p14:creationId xmlns:p14="http://schemas.microsoft.com/office/powerpoint/2010/main" val="75108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lt-LT" sz="3200" b="1" dirty="0" err="1"/>
              <a:t>Binary</a:t>
            </a:r>
            <a:r>
              <a:rPr lang="lt-LT" sz="3200" b="1" dirty="0"/>
              <a:t> </a:t>
            </a:r>
            <a:r>
              <a:rPr lang="lt-LT" sz="3200" b="1" dirty="0" err="1"/>
              <a:t>Numbering</a:t>
            </a:r>
            <a:r>
              <a:rPr lang="lt-LT" sz="3200" b="1" dirty="0"/>
              <a:t> System</a:t>
            </a:r>
          </a:p>
        </p:txBody>
      </p:sp>
      <p:sp>
        <p:nvSpPr>
          <p:cNvPr id="9" name="Rectangle 3"/>
          <p:cNvSpPr txBox="1">
            <a:spLocks noChangeArrowheads="1"/>
          </p:cNvSpPr>
          <p:nvPr/>
        </p:nvSpPr>
        <p:spPr>
          <a:xfrm>
            <a:off x="539552" y="1124744"/>
            <a:ext cx="8382000" cy="4953000"/>
          </a:xfrm>
          <a:prstGeom prst="rect">
            <a:avLst/>
          </a:prstGeom>
          <a:extLst>
            <a:ext uri="{91240B29-F687-4F45-9708-019B960494DF}">
              <a14:hiddenLine xmlns:a14="http://schemas.microsoft.com/office/drawing/2010/main" w="3175" cap="flat" cmpd="sng">
                <a:solidFill>
                  <a:schemeClr val="tx1"/>
                </a:solidFill>
                <a:prstDash val="solid"/>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charset="2"/>
              <a:buNone/>
            </a:pPr>
            <a:r>
              <a:rPr lang="en-US" altLang="en-US" sz="2800">
                <a:latin typeface="Arial" charset="0"/>
                <a:ea typeface="Times New Roman" charset="0"/>
                <a:cs typeface="Times New Roman" charset="0"/>
              </a:rPr>
              <a:t>Using the </a:t>
            </a:r>
            <a:r>
              <a:rPr lang="en-US" altLang="en-US" sz="2800" b="1">
                <a:latin typeface="Arial" charset="0"/>
                <a:ea typeface="Times New Roman" charset="0"/>
                <a:cs typeface="Times New Roman" charset="0"/>
              </a:rPr>
              <a:t>Division</a:t>
            </a:r>
            <a:r>
              <a:rPr lang="en-US" altLang="en-US" sz="2800">
                <a:latin typeface="Arial" charset="0"/>
                <a:ea typeface="Times New Roman" charset="0"/>
                <a:cs typeface="Times New Roman" charset="0"/>
              </a:rPr>
              <a:t> Method</a:t>
            </a:r>
          </a:p>
          <a:p>
            <a:pPr algn="just">
              <a:buFont typeface="Wingdings" charset="2"/>
              <a:buNone/>
            </a:pPr>
            <a:r>
              <a:rPr lang="en-US" altLang="en-US" sz="2800">
                <a:ea typeface="Times New Roman" charset="0"/>
                <a:cs typeface="Times New Roman" charset="0"/>
              </a:rPr>
              <a:t>  </a:t>
            </a:r>
            <a:r>
              <a:rPr lang="en-US" altLang="en-US" sz="2400" b="1" u="sng">
                <a:latin typeface="Arial" charset="0"/>
                <a:ea typeface="Times New Roman" charset="0"/>
                <a:cs typeface="Times New Roman" charset="0"/>
              </a:rPr>
              <a:t>Example 2:</a:t>
            </a:r>
            <a:r>
              <a:rPr lang="en-US" altLang="en-US" sz="2400" b="1">
                <a:ea typeface="Times New Roman" charset="0"/>
                <a:cs typeface="Times New Roman" charset="0"/>
              </a:rPr>
              <a:t>	</a:t>
            </a:r>
            <a:r>
              <a:rPr lang="en-US" altLang="en-US" sz="2800" b="1">
                <a:ea typeface="Times New Roman" charset="0"/>
                <a:cs typeface="Times New Roman" charset="0"/>
              </a:rPr>
              <a:t>	 </a:t>
            </a:r>
            <a:r>
              <a:rPr lang="en-US" altLang="en-US" sz="2800">
                <a:ea typeface="Times New Roman" charset="0"/>
                <a:cs typeface="Times New Roman" charset="0"/>
              </a:rPr>
              <a:t>56</a:t>
            </a:r>
            <a:r>
              <a:rPr lang="en-US" altLang="en-US" sz="2800" b="1" baseline="-30000">
                <a:ea typeface="Times New Roman" charset="0"/>
                <a:cs typeface="Times New Roman" charset="0"/>
              </a:rPr>
              <a:t>10</a:t>
            </a:r>
            <a:r>
              <a:rPr lang="en-US" altLang="en-US" sz="2400" b="1">
                <a:ea typeface="Times New Roman" charset="0"/>
                <a:cs typeface="Times New Roman" charset="0"/>
              </a:rPr>
              <a:t>    =      	</a:t>
            </a:r>
            <a:endParaRPr lang="en-US" altLang="en-US" sz="2400">
              <a:ea typeface="Times New Roman" charset="0"/>
              <a:cs typeface="Times New Roman" charset="0"/>
            </a:endParaRPr>
          </a:p>
          <a:p>
            <a:pPr algn="just">
              <a:buFont typeface="Wingdings" charset="2"/>
              <a:buNone/>
            </a:pPr>
            <a:endParaRPr lang="en-US" altLang="en-US" sz="2400">
              <a:ea typeface="Times New Roman" charset="0"/>
              <a:cs typeface="Times New Roman" charset="0"/>
            </a:endParaRPr>
          </a:p>
          <a:p>
            <a:pPr algn="just">
              <a:buFont typeface="Wingdings" charset="2"/>
              <a:buNone/>
            </a:pPr>
            <a:r>
              <a:rPr lang="en-US" altLang="en-US" sz="2400">
                <a:ea typeface="Times New Roman" charset="0"/>
                <a:cs typeface="Times New Roman" charset="0"/>
              </a:rPr>
              <a:t>	2 </a:t>
            </a:r>
            <a:r>
              <a:rPr lang="en-US" altLang="en-US" sz="2400" u="sng">
                <a:ea typeface="Times New Roman" charset="0"/>
                <a:cs typeface="Times New Roman" charset="0"/>
              </a:rPr>
              <a:t>) 56 </a:t>
            </a:r>
            <a:r>
              <a:rPr lang="en-US" altLang="en-US" sz="2400">
                <a:ea typeface="Times New Roman" charset="0"/>
                <a:cs typeface="Times New Roman" charset="0"/>
              </a:rPr>
              <a:t>	  Rem:			</a:t>
            </a:r>
          </a:p>
          <a:p>
            <a:pPr algn="just">
              <a:buFont typeface="Wingdings" charset="2"/>
              <a:buNone/>
            </a:pPr>
            <a:r>
              <a:rPr lang="en-US" altLang="en-US" sz="2400">
                <a:ea typeface="Times New Roman" charset="0"/>
                <a:cs typeface="Times New Roman" charset="0"/>
              </a:rPr>
              <a:t>	2 </a:t>
            </a:r>
            <a:r>
              <a:rPr lang="en-US" altLang="en-US" sz="2400" u="sng">
                <a:ea typeface="Times New Roman" charset="0"/>
                <a:cs typeface="Times New Roman" charset="0"/>
              </a:rPr>
              <a:t>) 28 </a:t>
            </a:r>
            <a:r>
              <a:rPr lang="en-US" altLang="en-US" sz="2400">
                <a:ea typeface="Times New Roman" charset="0"/>
                <a:cs typeface="Times New Roman" charset="0"/>
              </a:rPr>
              <a:t>	   0		</a:t>
            </a:r>
          </a:p>
          <a:p>
            <a:pPr algn="just">
              <a:buFont typeface="Wingdings" charset="2"/>
              <a:buNone/>
            </a:pPr>
            <a:r>
              <a:rPr lang="en-US" altLang="en-US" sz="2400">
                <a:ea typeface="Times New Roman" charset="0"/>
                <a:cs typeface="Times New Roman" charset="0"/>
              </a:rPr>
              <a:t>	2 </a:t>
            </a:r>
            <a:r>
              <a:rPr lang="en-US" altLang="en-US" sz="2400" u="sng">
                <a:ea typeface="Times New Roman" charset="0"/>
                <a:cs typeface="Times New Roman" charset="0"/>
              </a:rPr>
              <a:t>) 14 </a:t>
            </a:r>
            <a:r>
              <a:rPr lang="en-US" altLang="en-US" sz="2400">
                <a:ea typeface="Times New Roman" charset="0"/>
                <a:cs typeface="Times New Roman" charset="0"/>
              </a:rPr>
              <a:t>	   0	</a:t>
            </a:r>
          </a:p>
          <a:p>
            <a:pPr algn="just">
              <a:buFont typeface="Wingdings" charset="2"/>
              <a:buNone/>
            </a:pPr>
            <a:r>
              <a:rPr lang="en-US" altLang="en-US" sz="2400">
                <a:ea typeface="Times New Roman" charset="0"/>
                <a:cs typeface="Times New Roman" charset="0"/>
              </a:rPr>
              <a:t>	2 </a:t>
            </a:r>
            <a:r>
              <a:rPr lang="en-US" altLang="en-US" sz="2400" u="sng">
                <a:ea typeface="Times New Roman" charset="0"/>
                <a:cs typeface="Times New Roman" charset="0"/>
              </a:rPr>
              <a:t>)  7 </a:t>
            </a:r>
            <a:r>
              <a:rPr lang="en-US" altLang="en-US" sz="2400">
                <a:ea typeface="Times New Roman" charset="0"/>
                <a:cs typeface="Times New Roman" charset="0"/>
              </a:rPr>
              <a:t>	   0	</a:t>
            </a:r>
          </a:p>
          <a:p>
            <a:pPr algn="just">
              <a:buFont typeface="Wingdings" charset="2"/>
              <a:buNone/>
            </a:pPr>
            <a:r>
              <a:rPr lang="en-US" altLang="en-US" sz="2400">
                <a:ea typeface="Times New Roman" charset="0"/>
                <a:cs typeface="Times New Roman" charset="0"/>
              </a:rPr>
              <a:t>	2 </a:t>
            </a:r>
            <a:r>
              <a:rPr lang="en-US" altLang="en-US" sz="2400" u="sng">
                <a:ea typeface="Times New Roman" charset="0"/>
                <a:cs typeface="Times New Roman" charset="0"/>
              </a:rPr>
              <a:t>)  3 </a:t>
            </a:r>
            <a:r>
              <a:rPr lang="en-US" altLang="en-US" sz="2400">
                <a:ea typeface="Times New Roman" charset="0"/>
                <a:cs typeface="Times New Roman" charset="0"/>
              </a:rPr>
              <a:t>	   1	</a:t>
            </a:r>
          </a:p>
          <a:p>
            <a:pPr algn="just">
              <a:buFont typeface="Wingdings" charset="2"/>
              <a:buNone/>
            </a:pPr>
            <a:r>
              <a:rPr lang="en-US" altLang="en-US" sz="2400">
                <a:ea typeface="Times New Roman" charset="0"/>
                <a:cs typeface="Times New Roman" charset="0"/>
              </a:rPr>
              <a:t>	2 </a:t>
            </a:r>
            <a:r>
              <a:rPr lang="en-US" altLang="en-US" sz="2400" u="sng">
                <a:ea typeface="Times New Roman" charset="0"/>
                <a:cs typeface="Times New Roman" charset="0"/>
              </a:rPr>
              <a:t>)  1 </a:t>
            </a:r>
            <a:r>
              <a:rPr lang="en-US" altLang="en-US" sz="2400">
                <a:ea typeface="Times New Roman" charset="0"/>
                <a:cs typeface="Times New Roman" charset="0"/>
              </a:rPr>
              <a:t>	   1			</a:t>
            </a:r>
          </a:p>
          <a:p>
            <a:pPr algn="just">
              <a:buFont typeface="Wingdings" charset="2"/>
              <a:buNone/>
            </a:pPr>
            <a:r>
              <a:rPr lang="en-US" altLang="en-US" sz="2400">
                <a:ea typeface="Times New Roman" charset="0"/>
                <a:cs typeface="Times New Roman" charset="0"/>
              </a:rPr>
              <a:t>       	0	   1			</a:t>
            </a:r>
          </a:p>
          <a:p>
            <a:pPr algn="just">
              <a:buFont typeface="Wingdings" charset="2"/>
              <a:buNone/>
            </a:pPr>
            <a:endParaRPr lang="en-US" altLang="en-US" sz="2400">
              <a:ea typeface="Times New Roman" charset="0"/>
              <a:cs typeface="Times New Roman" charset="0"/>
            </a:endParaRPr>
          </a:p>
        </p:txBody>
      </p:sp>
      <p:sp>
        <p:nvSpPr>
          <p:cNvPr id="10" name="Text Box 4"/>
          <p:cNvSpPr txBox="1">
            <a:spLocks noChangeArrowheads="1"/>
          </p:cNvSpPr>
          <p:nvPr/>
        </p:nvSpPr>
        <p:spPr bwMode="auto">
          <a:xfrm>
            <a:off x="1911152" y="3182144"/>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endParaRPr lang="en-US" altLang="en-US">
              <a:latin typeface="Times New Roman" charset="0"/>
            </a:endParaRPr>
          </a:p>
        </p:txBody>
      </p:sp>
      <p:sp>
        <p:nvSpPr>
          <p:cNvPr id="11" name="Text Box 5"/>
          <p:cNvSpPr txBox="1">
            <a:spLocks noChangeArrowheads="1"/>
          </p:cNvSpPr>
          <p:nvPr/>
        </p:nvSpPr>
        <p:spPr bwMode="auto">
          <a:xfrm>
            <a:off x="1072952" y="3182144"/>
            <a:ext cx="1235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endParaRPr lang="en-US" altLang="en-US">
              <a:latin typeface="Times New Roman" charset="0"/>
            </a:endParaRPr>
          </a:p>
        </p:txBody>
      </p:sp>
      <p:sp>
        <p:nvSpPr>
          <p:cNvPr id="12" name="Text Box 6"/>
          <p:cNvSpPr txBox="1">
            <a:spLocks noChangeArrowheads="1"/>
          </p:cNvSpPr>
          <p:nvPr/>
        </p:nvSpPr>
        <p:spPr bwMode="auto">
          <a:xfrm>
            <a:off x="5873552" y="1699419"/>
            <a:ext cx="201295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90000"/>
              </a:lnSpc>
              <a:spcBef>
                <a:spcPct val="20000"/>
              </a:spcBef>
              <a:buClr>
                <a:schemeClr val="folHlink"/>
              </a:buClr>
              <a:buSzPct val="60000"/>
              <a:buFont typeface="Wingdings" charset="2"/>
              <a:buNone/>
              <a:defRPr/>
            </a:pPr>
            <a:r>
              <a:rPr lang="en-US" altLang="en-US" sz="2800">
                <a:solidFill>
                  <a:srgbClr val="0000FF"/>
                </a:solidFill>
                <a:ea typeface="Times New Roman" charset="0"/>
                <a:cs typeface="Times New Roman" charset="0"/>
              </a:rPr>
              <a:t>111000</a:t>
            </a:r>
            <a:r>
              <a:rPr lang="en-US" altLang="en-US" sz="2800" baseline="-30000">
                <a:solidFill>
                  <a:srgbClr val="0000FF"/>
                </a:solidFill>
                <a:ea typeface="Times New Roman" charset="0"/>
                <a:cs typeface="Times New Roman" charset="0"/>
              </a:rPr>
              <a:t>2</a:t>
            </a:r>
            <a:r>
              <a:rPr lang="en-US" altLang="en-US" sz="2800">
                <a:solidFill>
                  <a:srgbClr val="0000FF"/>
                </a:solidFill>
                <a:ea typeface="Times New Roman" charset="0"/>
                <a:cs typeface="Times New Roman" charset="0"/>
              </a:rPr>
              <a:t>	</a:t>
            </a:r>
          </a:p>
          <a:p>
            <a:pPr eaLnBrk="1" hangingPunct="1">
              <a:defRPr/>
            </a:pPr>
            <a:endParaRPr lang="en-US" altLang="en-US" sz="1600">
              <a:solidFill>
                <a:schemeClr val="hlink"/>
              </a:solidFill>
              <a:latin typeface="Arial" charset="0"/>
            </a:endParaRPr>
          </a:p>
        </p:txBody>
      </p:sp>
      <p:sp>
        <p:nvSpPr>
          <p:cNvPr id="13" name="Line 7"/>
          <p:cNvSpPr>
            <a:spLocks noChangeShapeType="1"/>
          </p:cNvSpPr>
          <p:nvPr/>
        </p:nvSpPr>
        <p:spPr bwMode="auto">
          <a:xfrm flipV="1">
            <a:off x="3206552" y="3258344"/>
            <a:ext cx="0" cy="2286000"/>
          </a:xfrm>
          <a:prstGeom prst="line">
            <a:avLst/>
          </a:prstGeom>
          <a:noFill/>
          <a:ln w="25400">
            <a:solidFill>
              <a:srgbClr val="0000FF"/>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defRPr/>
            </a:pPr>
            <a:endParaRPr lang="en-US"/>
          </a:p>
        </p:txBody>
      </p:sp>
    </p:spTree>
    <p:extLst>
      <p:ext uri="{BB962C8B-B14F-4D97-AF65-F5344CB8AC3E}">
        <p14:creationId xmlns:p14="http://schemas.microsoft.com/office/powerpoint/2010/main" val="208717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lt-LT" sz="3200" b="1" dirty="0" err="1"/>
              <a:t>Binary</a:t>
            </a:r>
            <a:r>
              <a:rPr lang="lt-LT" sz="3200" b="1" dirty="0"/>
              <a:t> </a:t>
            </a:r>
            <a:r>
              <a:rPr lang="lt-LT" sz="3200" b="1" dirty="0" err="1"/>
              <a:t>Numbering</a:t>
            </a:r>
            <a:r>
              <a:rPr lang="lt-LT" sz="3200" b="1" dirty="0"/>
              <a:t> System</a:t>
            </a:r>
          </a:p>
        </p:txBody>
      </p:sp>
      <p:sp>
        <p:nvSpPr>
          <p:cNvPr id="8" name="Rectangle 3"/>
          <p:cNvSpPr txBox="1">
            <a:spLocks noChangeArrowheads="1"/>
          </p:cNvSpPr>
          <p:nvPr/>
        </p:nvSpPr>
        <p:spPr>
          <a:xfrm>
            <a:off x="457200" y="1052736"/>
            <a:ext cx="7848600" cy="4495800"/>
          </a:xfrm>
          <a:prstGeom prst="rect">
            <a:avLst/>
          </a:prstGeom>
          <a:extLst>
            <a:ext uri="{91240B29-F687-4F45-9708-019B960494DF}">
              <a14:hiddenLine xmlns:a14="http://schemas.microsoft.com/office/drawing/2010/main" w="3175" cap="flat" cmpd="sng">
                <a:solidFill>
                  <a:schemeClr val="tx1"/>
                </a:solidFill>
                <a:prstDash val="solid"/>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charset="2"/>
              <a:buNone/>
              <a:defRPr/>
            </a:pPr>
            <a:r>
              <a:rPr lang="en-US" altLang="en-US" i="1">
                <a:ea typeface="Times New Roman" charset="0"/>
                <a:cs typeface="Times New Roman" charset="0"/>
              </a:rPr>
              <a:t>The </a:t>
            </a:r>
            <a:r>
              <a:rPr lang="en-US" altLang="en-US" b="1" i="1">
                <a:ea typeface="Times New Roman" charset="0"/>
                <a:cs typeface="Times New Roman" charset="0"/>
              </a:rPr>
              <a:t>Subtraction</a:t>
            </a:r>
            <a:r>
              <a:rPr lang="en-US" altLang="en-US" i="1">
                <a:ea typeface="Times New Roman" charset="0"/>
                <a:cs typeface="Times New Roman" charset="0"/>
              </a:rPr>
              <a:t> Method:</a:t>
            </a:r>
          </a:p>
          <a:p>
            <a:pPr>
              <a:lnSpc>
                <a:spcPct val="95000"/>
              </a:lnSpc>
              <a:spcBef>
                <a:spcPct val="40000"/>
              </a:spcBef>
              <a:buFont typeface="Wingdings" charset="2"/>
              <a:buChar char="§"/>
              <a:defRPr/>
            </a:pPr>
            <a:r>
              <a:rPr lang="en-US" altLang="en-US" sz="2800">
                <a:latin typeface="Arial" charset="0"/>
                <a:ea typeface="Times New Roman" charset="0"/>
                <a:cs typeface="Times New Roman" charset="0"/>
              </a:rPr>
              <a:t>Subtract out largest power of 2 possible (without going below zero), repeating until you reach 0.</a:t>
            </a:r>
          </a:p>
          <a:p>
            <a:pPr lvl="1">
              <a:lnSpc>
                <a:spcPct val="95000"/>
              </a:lnSpc>
              <a:spcBef>
                <a:spcPct val="40000"/>
              </a:spcBef>
              <a:buFont typeface="Wingdings" charset="2"/>
              <a:buChar char="§"/>
              <a:defRPr/>
            </a:pPr>
            <a:r>
              <a:rPr lang="en-US" altLang="en-US">
                <a:latin typeface="Arial" charset="0"/>
                <a:ea typeface="Times New Roman" charset="0"/>
                <a:cs typeface="Times New Roman" charset="0"/>
              </a:rPr>
              <a:t>Place a </a:t>
            </a:r>
            <a:r>
              <a:rPr lang="en-US" altLang="en-US">
                <a:solidFill>
                  <a:srgbClr val="0000FF"/>
                </a:solidFill>
                <a:latin typeface="Arial" charset="0"/>
                <a:ea typeface="Times New Roman" charset="0"/>
                <a:cs typeface="Times New Roman" charset="0"/>
              </a:rPr>
              <a:t>1</a:t>
            </a:r>
            <a:r>
              <a:rPr lang="en-US" altLang="en-US">
                <a:latin typeface="Arial" charset="0"/>
                <a:ea typeface="Times New Roman" charset="0"/>
                <a:cs typeface="Times New Roman" charset="0"/>
              </a:rPr>
              <a:t> in each position where you COULD subtract the value</a:t>
            </a:r>
          </a:p>
          <a:p>
            <a:pPr lvl="1">
              <a:lnSpc>
                <a:spcPct val="95000"/>
              </a:lnSpc>
              <a:spcBef>
                <a:spcPct val="40000"/>
              </a:spcBef>
              <a:buFont typeface="Wingdings" charset="2"/>
              <a:buChar char="§"/>
              <a:defRPr/>
            </a:pPr>
            <a:r>
              <a:rPr lang="en-US" altLang="en-US">
                <a:latin typeface="Arial" charset="0"/>
                <a:ea typeface="Times New Roman" charset="0"/>
                <a:cs typeface="Times New Roman" charset="0"/>
              </a:rPr>
              <a:t>Place a </a:t>
            </a:r>
            <a:r>
              <a:rPr lang="en-US" altLang="en-US">
                <a:solidFill>
                  <a:srgbClr val="0000FF"/>
                </a:solidFill>
                <a:latin typeface="Arial" charset="0"/>
                <a:ea typeface="Times New Roman" charset="0"/>
                <a:cs typeface="Times New Roman" charset="0"/>
              </a:rPr>
              <a:t>0</a:t>
            </a:r>
            <a:r>
              <a:rPr lang="en-US" altLang="en-US">
                <a:latin typeface="Arial" charset="0"/>
                <a:ea typeface="Times New Roman" charset="0"/>
                <a:cs typeface="Times New Roman" charset="0"/>
              </a:rPr>
              <a:t> in each position that you could NOT subtract out the value without going below zero.</a:t>
            </a:r>
            <a:endParaRPr lang="en-US" altLang="en-US" dirty="0">
              <a:latin typeface="Arial" charset="0"/>
              <a:ea typeface="Times New Roman" charset="0"/>
              <a:cs typeface="Times New Roman" charset="0"/>
            </a:endParaRPr>
          </a:p>
        </p:txBody>
      </p:sp>
    </p:spTree>
    <p:extLst>
      <p:ext uri="{BB962C8B-B14F-4D97-AF65-F5344CB8AC3E}">
        <p14:creationId xmlns:p14="http://schemas.microsoft.com/office/powerpoint/2010/main" val="62942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lt-LT" sz="3200" b="1" dirty="0" err="1"/>
              <a:t>Binary</a:t>
            </a:r>
            <a:r>
              <a:rPr lang="lt-LT" sz="3200" b="1" dirty="0"/>
              <a:t> </a:t>
            </a:r>
            <a:r>
              <a:rPr lang="lt-LT" sz="3200" b="1" dirty="0" err="1"/>
              <a:t>Numbering</a:t>
            </a:r>
            <a:r>
              <a:rPr lang="lt-LT" sz="3200" b="1" dirty="0"/>
              <a:t> System</a:t>
            </a:r>
          </a:p>
        </p:txBody>
      </p:sp>
      <p:sp>
        <p:nvSpPr>
          <p:cNvPr id="4" name="Rectangle 3"/>
          <p:cNvSpPr>
            <a:spLocks noChangeArrowheads="1"/>
          </p:cNvSpPr>
          <p:nvPr/>
        </p:nvSpPr>
        <p:spPr bwMode="auto">
          <a:xfrm>
            <a:off x="457200" y="2352328"/>
            <a:ext cx="2819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folHlink"/>
              </a:buClr>
              <a:buSzPct val="60000"/>
              <a:buFont typeface="Wingdings" charset="2"/>
              <a:buChar char="n"/>
              <a:defRPr sz="3200">
                <a:solidFill>
                  <a:schemeClr val="tx1"/>
                </a:solidFill>
                <a:latin typeface="Tahoma" charset="0"/>
              </a:defRPr>
            </a:lvl1pPr>
            <a:lvl2pPr marL="742950" indent="-285750">
              <a:spcBef>
                <a:spcPct val="20000"/>
              </a:spcBef>
              <a:buClr>
                <a:schemeClr val="hlink"/>
              </a:buClr>
              <a:buSzPct val="55000"/>
              <a:buFont typeface="Wingdings" charset="2"/>
              <a:buChar char="n"/>
              <a:defRPr sz="2800">
                <a:solidFill>
                  <a:schemeClr val="tx1"/>
                </a:solidFill>
                <a:latin typeface="Tahoma" charset="0"/>
              </a:defRPr>
            </a:lvl2pPr>
            <a:lvl3pPr marL="1143000" indent="-228600">
              <a:spcBef>
                <a:spcPct val="20000"/>
              </a:spcBef>
              <a:buClr>
                <a:schemeClr val="folHlink"/>
              </a:buClr>
              <a:buSzPct val="50000"/>
              <a:buFont typeface="Wingdings" charset="2"/>
              <a:buChar char="n"/>
              <a:defRPr sz="2400">
                <a:solidFill>
                  <a:schemeClr val="tx1"/>
                </a:solidFill>
                <a:latin typeface="Tahoma" charset="0"/>
              </a:defRPr>
            </a:lvl3pPr>
            <a:lvl4pPr marL="1600200" indent="-228600">
              <a:spcBef>
                <a:spcPct val="20000"/>
              </a:spcBef>
              <a:buClr>
                <a:schemeClr val="accent2"/>
              </a:buClr>
              <a:buSzPct val="55000"/>
              <a:buFont typeface="Wingdings" charset="2"/>
              <a:buChar char="n"/>
              <a:defRPr sz="2000">
                <a:solidFill>
                  <a:schemeClr val="tx1"/>
                </a:solidFill>
                <a:latin typeface="Tahoma" charset="0"/>
              </a:defRPr>
            </a:lvl4pPr>
            <a:lvl5pPr marL="2057400" indent="-228600">
              <a:spcBef>
                <a:spcPct val="20000"/>
              </a:spcBef>
              <a:buClr>
                <a:schemeClr val="accent1"/>
              </a:buClr>
              <a:buSzPct val="50000"/>
              <a:buFont typeface="Wingdings" charset="2"/>
              <a:buChar char="n"/>
              <a:defRPr sz="2000">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9pPr>
          </a:lstStyle>
          <a:p>
            <a:pPr algn="just" eaLnBrk="1" hangingPunct="1">
              <a:lnSpc>
                <a:spcPct val="90000"/>
              </a:lnSpc>
              <a:buFont typeface="Wingdings" charset="2"/>
              <a:buNone/>
            </a:pPr>
            <a:endParaRPr lang="en-US" altLang="en-US" sz="2800" b="1" baseline="-30000" dirty="0">
              <a:ea typeface="Times New Roman" charset="0"/>
              <a:cs typeface="Times New Roman" charset="0"/>
            </a:endParaRPr>
          </a:p>
          <a:p>
            <a:pPr algn="just" eaLnBrk="1" hangingPunct="1">
              <a:lnSpc>
                <a:spcPct val="90000"/>
              </a:lnSpc>
              <a:buFont typeface="Wingdings" charset="2"/>
              <a:buNone/>
            </a:pPr>
            <a:endParaRPr lang="en-US" altLang="en-US" sz="2800" dirty="0">
              <a:ea typeface="Times New Roman" charset="0"/>
              <a:cs typeface="Times New Roman" charset="0"/>
            </a:endParaRPr>
          </a:p>
          <a:p>
            <a:pPr eaLnBrk="1" hangingPunct="1">
              <a:lnSpc>
                <a:spcPct val="90000"/>
              </a:lnSpc>
              <a:buFont typeface="Wingdings" charset="2"/>
              <a:buNone/>
            </a:pPr>
            <a:r>
              <a:rPr lang="en-US" altLang="en-US" sz="2800" dirty="0">
                <a:ea typeface="Times New Roman" charset="0"/>
                <a:cs typeface="Times New Roman" charset="0"/>
              </a:rPr>
              <a:t> </a:t>
            </a:r>
            <a:r>
              <a:rPr lang="en-US" altLang="en-US" dirty="0">
                <a:ea typeface="Times New Roman" charset="0"/>
                <a:cs typeface="Times New Roman" charset="0"/>
              </a:rPr>
              <a:t>	   </a:t>
            </a:r>
            <a:r>
              <a:rPr lang="en-US" altLang="en-US" b="1" dirty="0">
                <a:latin typeface="Times New Roman" charset="0"/>
                <a:ea typeface="Times New Roman" charset="0"/>
                <a:cs typeface="Times New Roman" charset="0"/>
              </a:rPr>
              <a:t>		</a:t>
            </a:r>
            <a:endParaRPr lang="en-US" altLang="en-US" b="1" u="sng" dirty="0">
              <a:ea typeface="Times New Roman" charset="0"/>
              <a:cs typeface="Times New Roman" charset="0"/>
            </a:endParaRPr>
          </a:p>
          <a:p>
            <a:pPr eaLnBrk="1" hangingPunct="1">
              <a:lnSpc>
                <a:spcPct val="90000"/>
              </a:lnSpc>
              <a:buFontTx/>
              <a:buNone/>
            </a:pPr>
            <a:r>
              <a:rPr lang="en-US" altLang="en-US" dirty="0">
                <a:ea typeface="Times New Roman" charset="0"/>
                <a:cs typeface="Times New Roman" charset="0"/>
              </a:rPr>
              <a:t>	 </a:t>
            </a:r>
            <a:r>
              <a:rPr lang="en-US" altLang="en-US" u="sng" dirty="0">
                <a:ea typeface="Times New Roman" charset="0"/>
                <a:cs typeface="Times New Roman" charset="0"/>
              </a:rPr>
              <a:t>-    4</a:t>
            </a:r>
            <a:endParaRPr lang="en-US" altLang="en-US" b="1" u="sng" dirty="0">
              <a:ea typeface="Times New Roman" charset="0"/>
              <a:cs typeface="Times New Roman" charset="0"/>
            </a:endParaRPr>
          </a:p>
          <a:p>
            <a:pPr eaLnBrk="1" hangingPunct="1">
              <a:lnSpc>
                <a:spcPct val="90000"/>
              </a:lnSpc>
              <a:buFontTx/>
              <a:buNone/>
            </a:pPr>
            <a:r>
              <a:rPr lang="en-US" altLang="en-US" dirty="0">
                <a:ea typeface="Times New Roman" charset="0"/>
                <a:cs typeface="Times New Roman" charset="0"/>
              </a:rPr>
              <a:t>  	      1</a:t>
            </a:r>
          </a:p>
          <a:p>
            <a:pPr eaLnBrk="1" hangingPunct="1">
              <a:lnSpc>
                <a:spcPct val="90000"/>
              </a:lnSpc>
              <a:buFontTx/>
              <a:buNone/>
            </a:pPr>
            <a:r>
              <a:rPr lang="en-US" altLang="en-US" dirty="0">
                <a:ea typeface="Times New Roman" charset="0"/>
                <a:cs typeface="Times New Roman" charset="0"/>
              </a:rPr>
              <a:t>	   				</a:t>
            </a:r>
          </a:p>
        </p:txBody>
      </p:sp>
      <p:sp>
        <p:nvSpPr>
          <p:cNvPr id="5" name="Rectangle 5"/>
          <p:cNvSpPr txBox="1">
            <a:spLocks noChangeArrowheads="1"/>
          </p:cNvSpPr>
          <p:nvPr/>
        </p:nvSpPr>
        <p:spPr>
          <a:xfrm>
            <a:off x="251520" y="980728"/>
            <a:ext cx="851148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charset="2"/>
              <a:buNone/>
            </a:pPr>
            <a:r>
              <a:rPr lang="en-US" altLang="en-US" dirty="0">
                <a:latin typeface="Arial" charset="0"/>
                <a:ea typeface="Times New Roman" charset="0"/>
                <a:cs typeface="Times New Roman" charset="0"/>
              </a:rPr>
              <a:t>Example 1:</a:t>
            </a:r>
            <a:r>
              <a:rPr lang="en-US" altLang="en-US" b="1" dirty="0">
                <a:ea typeface="Times New Roman" charset="0"/>
                <a:cs typeface="Times New Roman" charset="0"/>
              </a:rPr>
              <a:t> 		 </a:t>
            </a:r>
            <a:r>
              <a:rPr lang="en-US" altLang="en-US" dirty="0">
                <a:solidFill>
                  <a:srgbClr val="0000FF"/>
                </a:solidFill>
                <a:ea typeface="Times New Roman" charset="0"/>
                <a:cs typeface="Times New Roman" charset="0"/>
              </a:rPr>
              <a:t>21</a:t>
            </a:r>
            <a:r>
              <a:rPr lang="en-US" altLang="en-US" b="1" baseline="-30000" dirty="0">
                <a:ea typeface="Times New Roman" charset="0"/>
                <a:cs typeface="Times New Roman" charset="0"/>
              </a:rPr>
              <a:t>10</a:t>
            </a:r>
          </a:p>
          <a:p>
            <a:pPr algn="just">
              <a:buFont typeface="Wingdings" charset="2"/>
              <a:buNone/>
            </a:pPr>
            <a:endParaRPr lang="en-US" altLang="en-US" dirty="0">
              <a:ea typeface="Times New Roman" charset="0"/>
              <a:cs typeface="Times New Roman" charset="0"/>
            </a:endParaRPr>
          </a:p>
          <a:p>
            <a:pPr>
              <a:buFont typeface="Wingdings" charset="2"/>
              <a:buNone/>
            </a:pPr>
            <a:r>
              <a:rPr lang="en-US" altLang="en-US" dirty="0">
                <a:ea typeface="Times New Roman" charset="0"/>
                <a:cs typeface="Times New Roman" charset="0"/>
              </a:rPr>
              <a:t> 		21		2</a:t>
            </a:r>
            <a:r>
              <a:rPr lang="en-US" altLang="en-US" baseline="30000" dirty="0">
                <a:ea typeface="Times New Roman" charset="0"/>
                <a:cs typeface="Times New Roman" charset="0"/>
              </a:rPr>
              <a:t>6</a:t>
            </a:r>
            <a:r>
              <a:rPr lang="en-US" altLang="en-US" dirty="0">
                <a:ea typeface="Times New Roman" charset="0"/>
                <a:cs typeface="Times New Roman" charset="0"/>
              </a:rPr>
              <a:t>   2</a:t>
            </a:r>
            <a:r>
              <a:rPr lang="en-US" altLang="en-US" baseline="30000" dirty="0">
                <a:ea typeface="Times New Roman" charset="0"/>
                <a:cs typeface="Times New Roman" charset="0"/>
              </a:rPr>
              <a:t>5    </a:t>
            </a:r>
            <a:r>
              <a:rPr lang="en-US" altLang="en-US" dirty="0">
                <a:ea typeface="Times New Roman" charset="0"/>
                <a:cs typeface="Times New Roman" charset="0"/>
              </a:rPr>
              <a:t>2</a:t>
            </a:r>
            <a:r>
              <a:rPr lang="en-US" altLang="en-US" baseline="30000" dirty="0">
                <a:ea typeface="Times New Roman" charset="0"/>
                <a:cs typeface="Times New Roman" charset="0"/>
              </a:rPr>
              <a:t>4    </a:t>
            </a:r>
            <a:r>
              <a:rPr lang="en-US" altLang="en-US" dirty="0">
                <a:ea typeface="Times New Roman" charset="0"/>
                <a:cs typeface="Times New Roman" charset="0"/>
              </a:rPr>
              <a:t>2</a:t>
            </a:r>
            <a:r>
              <a:rPr lang="en-US" altLang="en-US" baseline="30000" dirty="0">
                <a:ea typeface="Times New Roman" charset="0"/>
                <a:cs typeface="Times New Roman" charset="0"/>
              </a:rPr>
              <a:t>3    </a:t>
            </a:r>
            <a:r>
              <a:rPr lang="en-US" altLang="en-US" dirty="0">
                <a:ea typeface="Times New Roman" charset="0"/>
                <a:cs typeface="Times New Roman" charset="0"/>
              </a:rPr>
              <a:t>2</a:t>
            </a:r>
            <a:r>
              <a:rPr lang="en-US" altLang="en-US" baseline="30000" dirty="0">
                <a:ea typeface="Times New Roman" charset="0"/>
                <a:cs typeface="Times New Roman" charset="0"/>
              </a:rPr>
              <a:t>2     </a:t>
            </a:r>
            <a:r>
              <a:rPr lang="en-US" altLang="en-US" dirty="0">
                <a:ea typeface="Times New Roman" charset="0"/>
                <a:cs typeface="Times New Roman" charset="0"/>
              </a:rPr>
              <a:t>2</a:t>
            </a:r>
            <a:r>
              <a:rPr lang="en-US" altLang="en-US" baseline="30000" dirty="0">
                <a:ea typeface="Times New Roman" charset="0"/>
                <a:cs typeface="Times New Roman" charset="0"/>
              </a:rPr>
              <a:t>1     </a:t>
            </a:r>
            <a:r>
              <a:rPr lang="en-US" altLang="en-US" dirty="0">
                <a:ea typeface="Times New Roman" charset="0"/>
                <a:cs typeface="Times New Roman" charset="0"/>
              </a:rPr>
              <a:t>2</a:t>
            </a:r>
            <a:r>
              <a:rPr lang="en-US" altLang="en-US" baseline="30000" dirty="0">
                <a:ea typeface="Times New Roman" charset="0"/>
                <a:cs typeface="Times New Roman" charset="0"/>
              </a:rPr>
              <a:t>0</a:t>
            </a:r>
            <a:endParaRPr lang="en-US" altLang="en-US" dirty="0">
              <a:ea typeface="Times New Roman" charset="0"/>
              <a:cs typeface="Times New Roman" charset="0"/>
            </a:endParaRPr>
          </a:p>
          <a:p>
            <a:pPr>
              <a:buFont typeface="Wingdings" charset="2"/>
              <a:buNone/>
            </a:pPr>
            <a:r>
              <a:rPr lang="en-US" altLang="en-US" b="1" dirty="0">
                <a:latin typeface="Times New Roman" charset="0"/>
                <a:ea typeface="Times New Roman" charset="0"/>
                <a:cs typeface="Times New Roman" charset="0"/>
              </a:rPr>
              <a:t> 			</a:t>
            </a:r>
            <a:r>
              <a:rPr lang="en-US" altLang="en-US" b="1" dirty="0">
                <a:ea typeface="Times New Roman" charset="0"/>
                <a:cs typeface="Times New Roman" charset="0"/>
              </a:rPr>
              <a:t>	</a:t>
            </a:r>
            <a:r>
              <a:rPr lang="en-US" altLang="en-US" dirty="0">
                <a:ea typeface="Times New Roman" charset="0"/>
                <a:cs typeface="Times New Roman" charset="0"/>
              </a:rPr>
              <a:t>64  32  16   8    4    2     1</a:t>
            </a:r>
            <a:endParaRPr lang="en-US" altLang="en-US" dirty="0"/>
          </a:p>
        </p:txBody>
      </p:sp>
      <p:sp>
        <p:nvSpPr>
          <p:cNvPr id="6" name="Rectangle 6"/>
          <p:cNvSpPr>
            <a:spLocks noChangeArrowheads="1"/>
          </p:cNvSpPr>
          <p:nvPr/>
        </p:nvSpPr>
        <p:spPr bwMode="auto">
          <a:xfrm>
            <a:off x="3048000" y="4943128"/>
            <a:ext cx="571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folHlink"/>
              </a:buClr>
              <a:buSzPct val="60000"/>
              <a:buFont typeface="Wingdings" charset="2"/>
              <a:buChar char="n"/>
              <a:defRPr sz="3200">
                <a:solidFill>
                  <a:schemeClr val="tx1"/>
                </a:solidFill>
                <a:latin typeface="Tahoma" charset="0"/>
              </a:defRPr>
            </a:lvl1pPr>
            <a:lvl2pPr marL="742950" indent="-285750">
              <a:spcBef>
                <a:spcPct val="20000"/>
              </a:spcBef>
              <a:buClr>
                <a:schemeClr val="hlink"/>
              </a:buClr>
              <a:buSzPct val="55000"/>
              <a:buFont typeface="Wingdings" charset="2"/>
              <a:buChar char="n"/>
              <a:defRPr sz="2800">
                <a:solidFill>
                  <a:schemeClr val="tx1"/>
                </a:solidFill>
                <a:latin typeface="Tahoma" charset="0"/>
              </a:defRPr>
            </a:lvl2pPr>
            <a:lvl3pPr marL="1143000" indent="-228600">
              <a:spcBef>
                <a:spcPct val="20000"/>
              </a:spcBef>
              <a:buClr>
                <a:schemeClr val="folHlink"/>
              </a:buClr>
              <a:buSzPct val="50000"/>
              <a:buFont typeface="Wingdings" charset="2"/>
              <a:buChar char="n"/>
              <a:defRPr sz="2400">
                <a:solidFill>
                  <a:schemeClr val="tx1"/>
                </a:solidFill>
                <a:latin typeface="Tahoma" charset="0"/>
              </a:defRPr>
            </a:lvl3pPr>
            <a:lvl4pPr marL="1600200" indent="-228600">
              <a:spcBef>
                <a:spcPct val="20000"/>
              </a:spcBef>
              <a:buClr>
                <a:schemeClr val="accent2"/>
              </a:buClr>
              <a:buSzPct val="55000"/>
              <a:buFont typeface="Wingdings" charset="2"/>
              <a:buChar char="n"/>
              <a:defRPr sz="2000">
                <a:solidFill>
                  <a:schemeClr val="tx1"/>
                </a:solidFill>
                <a:latin typeface="Tahoma" charset="0"/>
              </a:defRPr>
            </a:lvl4pPr>
            <a:lvl5pPr marL="2057400" indent="-228600">
              <a:spcBef>
                <a:spcPct val="20000"/>
              </a:spcBef>
              <a:buClr>
                <a:schemeClr val="accent1"/>
              </a:buClr>
              <a:buSzPct val="50000"/>
              <a:buFont typeface="Wingdings" charset="2"/>
              <a:buChar char="n"/>
              <a:defRPr sz="2000">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9pPr>
          </a:lstStyle>
          <a:p>
            <a:pPr eaLnBrk="1" hangingPunct="1">
              <a:lnSpc>
                <a:spcPct val="90000"/>
              </a:lnSpc>
              <a:buFont typeface="Wingdings" charset="2"/>
              <a:buNone/>
            </a:pPr>
            <a:r>
              <a:rPr lang="en-US" altLang="en-US" sz="2800">
                <a:ea typeface="Times New Roman" charset="0"/>
                <a:cs typeface="Times New Roman" charset="0"/>
              </a:rPr>
              <a:t> 		Answer:  21</a:t>
            </a:r>
            <a:r>
              <a:rPr lang="en-US" altLang="en-US" sz="2800" b="1" baseline="-30000">
                <a:ea typeface="Times New Roman" charset="0"/>
                <a:cs typeface="Times New Roman" charset="0"/>
              </a:rPr>
              <a:t>10</a:t>
            </a:r>
            <a:r>
              <a:rPr lang="en-US" altLang="en-US" sz="2800" b="1">
                <a:ea typeface="Times New Roman" charset="0"/>
                <a:cs typeface="Times New Roman" charset="0"/>
              </a:rPr>
              <a:t> = </a:t>
            </a:r>
            <a:r>
              <a:rPr lang="en-US" altLang="en-US" sz="2800">
                <a:solidFill>
                  <a:srgbClr val="0000FF"/>
                </a:solidFill>
                <a:ea typeface="Times New Roman" charset="0"/>
                <a:cs typeface="Times New Roman" charset="0"/>
              </a:rPr>
              <a:t>10101</a:t>
            </a:r>
            <a:r>
              <a:rPr lang="en-US" altLang="en-US" sz="2800" b="1" baseline="-30000">
                <a:ea typeface="Times New Roman" charset="0"/>
                <a:cs typeface="Times New Roman" charset="0"/>
              </a:rPr>
              <a:t>2</a:t>
            </a:r>
            <a:endParaRPr lang="en-US" altLang="en-US" sz="2800">
              <a:ea typeface="Times New Roman" charset="0"/>
              <a:cs typeface="Times New Roman" charset="0"/>
            </a:endParaRPr>
          </a:p>
          <a:p>
            <a:pPr eaLnBrk="1" hangingPunct="1">
              <a:lnSpc>
                <a:spcPct val="90000"/>
              </a:lnSpc>
            </a:pPr>
            <a:endParaRPr lang="en-US" altLang="en-US" sz="2800"/>
          </a:p>
        </p:txBody>
      </p:sp>
      <p:sp>
        <p:nvSpPr>
          <p:cNvPr id="7" name="Rectangle 7"/>
          <p:cNvSpPr>
            <a:spLocks noChangeArrowheads="1"/>
          </p:cNvSpPr>
          <p:nvPr/>
        </p:nvSpPr>
        <p:spPr bwMode="auto">
          <a:xfrm>
            <a:off x="381000" y="1895128"/>
            <a:ext cx="5105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folHlink"/>
              </a:buClr>
              <a:buSzPct val="60000"/>
              <a:buFont typeface="Wingdings" charset="2"/>
              <a:buChar char="n"/>
              <a:defRPr sz="3200">
                <a:solidFill>
                  <a:schemeClr val="tx1"/>
                </a:solidFill>
                <a:latin typeface="Tahoma" charset="0"/>
              </a:defRPr>
            </a:lvl1pPr>
            <a:lvl2pPr marL="742950" indent="-285750">
              <a:spcBef>
                <a:spcPct val="20000"/>
              </a:spcBef>
              <a:buClr>
                <a:schemeClr val="hlink"/>
              </a:buClr>
              <a:buSzPct val="55000"/>
              <a:buFont typeface="Wingdings" charset="2"/>
              <a:buChar char="n"/>
              <a:defRPr sz="2800">
                <a:solidFill>
                  <a:schemeClr val="tx1"/>
                </a:solidFill>
                <a:latin typeface="Tahoma" charset="0"/>
              </a:defRPr>
            </a:lvl2pPr>
            <a:lvl3pPr marL="1143000" indent="-228600">
              <a:spcBef>
                <a:spcPct val="20000"/>
              </a:spcBef>
              <a:buClr>
                <a:schemeClr val="folHlink"/>
              </a:buClr>
              <a:buSzPct val="50000"/>
              <a:buFont typeface="Wingdings" charset="2"/>
              <a:buChar char="n"/>
              <a:defRPr sz="2400">
                <a:solidFill>
                  <a:schemeClr val="tx1"/>
                </a:solidFill>
                <a:latin typeface="Tahoma" charset="0"/>
              </a:defRPr>
            </a:lvl3pPr>
            <a:lvl4pPr marL="1600200" indent="-228600">
              <a:spcBef>
                <a:spcPct val="20000"/>
              </a:spcBef>
              <a:buClr>
                <a:schemeClr val="accent2"/>
              </a:buClr>
              <a:buSzPct val="55000"/>
              <a:buFont typeface="Wingdings" charset="2"/>
              <a:buChar char="n"/>
              <a:defRPr sz="2000">
                <a:solidFill>
                  <a:schemeClr val="tx1"/>
                </a:solidFill>
                <a:latin typeface="Tahoma" charset="0"/>
              </a:defRPr>
            </a:lvl4pPr>
            <a:lvl5pPr marL="2057400" indent="-228600">
              <a:spcBef>
                <a:spcPct val="20000"/>
              </a:spcBef>
              <a:buClr>
                <a:schemeClr val="accent1"/>
              </a:buClr>
              <a:buSzPct val="50000"/>
              <a:buFont typeface="Wingdings" charset="2"/>
              <a:buChar char="n"/>
              <a:defRPr sz="2000">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9pPr>
          </a:lstStyle>
          <a:p>
            <a:pPr algn="just" eaLnBrk="1" hangingPunct="1">
              <a:lnSpc>
                <a:spcPct val="90000"/>
              </a:lnSpc>
              <a:buFont typeface="Wingdings" charset="2"/>
              <a:buNone/>
            </a:pPr>
            <a:endParaRPr lang="en-US" altLang="en-US" sz="2800" b="1" baseline="-30000" dirty="0">
              <a:ea typeface="Times New Roman" charset="0"/>
              <a:cs typeface="Times New Roman" charset="0"/>
            </a:endParaRPr>
          </a:p>
          <a:p>
            <a:pPr algn="just" eaLnBrk="1" hangingPunct="1">
              <a:lnSpc>
                <a:spcPct val="90000"/>
              </a:lnSpc>
              <a:buFont typeface="Wingdings" charset="2"/>
              <a:buNone/>
            </a:pPr>
            <a:endParaRPr lang="en-US" altLang="en-US" sz="2800" dirty="0">
              <a:ea typeface="Times New Roman" charset="0"/>
              <a:cs typeface="Times New Roman" charset="0"/>
            </a:endParaRPr>
          </a:p>
          <a:p>
            <a:pPr eaLnBrk="1" hangingPunct="1">
              <a:lnSpc>
                <a:spcPct val="90000"/>
              </a:lnSpc>
              <a:buFont typeface="Wingdings" charset="2"/>
              <a:buNone/>
            </a:pPr>
            <a:r>
              <a:rPr lang="en-US" altLang="en-US" sz="2800" dirty="0">
                <a:ea typeface="Times New Roman" charset="0"/>
                <a:cs typeface="Times New Roman" charset="0"/>
              </a:rPr>
              <a:t> 	   </a:t>
            </a:r>
            <a:r>
              <a:rPr lang="en-US" altLang="en-US" u="sng" dirty="0">
                <a:ea typeface="Times New Roman" charset="0"/>
                <a:cs typeface="Times New Roman" charset="0"/>
              </a:rPr>
              <a:t>- 16</a:t>
            </a:r>
            <a:r>
              <a:rPr lang="en-US" altLang="en-US" b="1" dirty="0">
                <a:latin typeface="Times New Roman" charset="0"/>
                <a:ea typeface="Times New Roman" charset="0"/>
                <a:cs typeface="Times New Roman" charset="0"/>
              </a:rPr>
              <a:t>		</a:t>
            </a:r>
            <a:endParaRPr lang="en-US" altLang="en-US" b="1" u="sng" dirty="0">
              <a:ea typeface="Times New Roman" charset="0"/>
              <a:cs typeface="Times New Roman" charset="0"/>
            </a:endParaRPr>
          </a:p>
          <a:p>
            <a:pPr eaLnBrk="1" hangingPunct="1">
              <a:lnSpc>
                <a:spcPct val="90000"/>
              </a:lnSpc>
              <a:buFontTx/>
              <a:buNone/>
            </a:pPr>
            <a:r>
              <a:rPr lang="en-US" altLang="en-US" dirty="0">
                <a:ea typeface="Times New Roman" charset="0"/>
                <a:cs typeface="Times New Roman" charset="0"/>
              </a:rPr>
              <a:t>	 	  5 		     </a:t>
            </a:r>
            <a:r>
              <a:rPr lang="en-US" altLang="en-US" dirty="0">
                <a:latin typeface="Times New Roman" charset="0"/>
                <a:ea typeface="Times New Roman" charset="0"/>
                <a:cs typeface="Times New Roman" charset="0"/>
              </a:rPr>
              <a:t>          </a:t>
            </a:r>
            <a:r>
              <a:rPr lang="en-US" altLang="en-US" dirty="0">
                <a:solidFill>
                  <a:srgbClr val="3333FF"/>
                </a:solidFill>
                <a:ea typeface="Times New Roman" charset="0"/>
                <a:cs typeface="Times New Roman" charset="0"/>
              </a:rPr>
              <a:t>1</a:t>
            </a:r>
          </a:p>
          <a:p>
            <a:pPr eaLnBrk="1" hangingPunct="1">
              <a:lnSpc>
                <a:spcPct val="90000"/>
              </a:lnSpc>
              <a:buFontTx/>
              <a:buNone/>
            </a:pPr>
            <a:r>
              <a:rPr lang="en-US" altLang="en-US" dirty="0">
                <a:ea typeface="Times New Roman" charset="0"/>
                <a:cs typeface="Times New Roman" charset="0"/>
              </a:rPr>
              <a:t>     </a:t>
            </a:r>
          </a:p>
          <a:p>
            <a:pPr eaLnBrk="1" hangingPunct="1">
              <a:lnSpc>
                <a:spcPct val="90000"/>
              </a:lnSpc>
              <a:buFont typeface="Wingdings" charset="2"/>
              <a:buNone/>
            </a:pPr>
            <a:r>
              <a:rPr lang="en-US" altLang="en-US" sz="2800" dirty="0">
                <a:ea typeface="Times New Roman" charset="0"/>
                <a:cs typeface="Times New Roman" charset="0"/>
              </a:rPr>
              <a:t> 			</a:t>
            </a:r>
          </a:p>
          <a:p>
            <a:pPr eaLnBrk="1" hangingPunct="1">
              <a:lnSpc>
                <a:spcPct val="90000"/>
              </a:lnSpc>
              <a:buFont typeface="Wingdings" charset="2"/>
              <a:buNone/>
            </a:pPr>
            <a:r>
              <a:rPr lang="en-US" altLang="en-US" sz="2800" dirty="0">
                <a:ea typeface="Times New Roman" charset="0"/>
                <a:cs typeface="Times New Roman" charset="0"/>
              </a:rPr>
              <a:t>    </a:t>
            </a:r>
            <a:r>
              <a:rPr lang="en-US" altLang="en-US" sz="2800" u="sng" dirty="0">
                <a:ea typeface="Times New Roman" charset="0"/>
                <a:cs typeface="Times New Roman" charset="0"/>
              </a:rPr>
              <a:t>-      1</a:t>
            </a:r>
          </a:p>
          <a:p>
            <a:pPr eaLnBrk="1" hangingPunct="1">
              <a:lnSpc>
                <a:spcPct val="90000"/>
              </a:lnSpc>
              <a:buFont typeface="Wingdings" charset="2"/>
              <a:buNone/>
            </a:pPr>
            <a:r>
              <a:rPr lang="en-US" altLang="en-US" sz="2800" dirty="0">
                <a:ea typeface="Times New Roman" charset="0"/>
                <a:cs typeface="Times New Roman" charset="0"/>
              </a:rPr>
              <a:t>           0 	</a:t>
            </a:r>
            <a:endParaRPr lang="en-US" altLang="en-US" sz="2800" dirty="0"/>
          </a:p>
        </p:txBody>
      </p:sp>
      <p:sp>
        <p:nvSpPr>
          <p:cNvPr id="9" name="Rectangle 8"/>
          <p:cNvSpPr>
            <a:spLocks noChangeArrowheads="1"/>
          </p:cNvSpPr>
          <p:nvPr/>
        </p:nvSpPr>
        <p:spPr bwMode="auto">
          <a:xfrm>
            <a:off x="5181600" y="1971328"/>
            <a:ext cx="3581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folHlink"/>
              </a:buClr>
              <a:buSzPct val="60000"/>
              <a:buFont typeface="Wingdings" charset="2"/>
              <a:buChar char="n"/>
              <a:defRPr sz="3200">
                <a:solidFill>
                  <a:schemeClr val="tx1"/>
                </a:solidFill>
                <a:latin typeface="Tahoma" charset="0"/>
              </a:defRPr>
            </a:lvl1pPr>
            <a:lvl2pPr marL="742950" indent="-285750">
              <a:spcBef>
                <a:spcPct val="20000"/>
              </a:spcBef>
              <a:buClr>
                <a:schemeClr val="hlink"/>
              </a:buClr>
              <a:buSzPct val="55000"/>
              <a:buFont typeface="Wingdings" charset="2"/>
              <a:buChar char="n"/>
              <a:defRPr sz="2800">
                <a:solidFill>
                  <a:schemeClr val="tx1"/>
                </a:solidFill>
                <a:latin typeface="Tahoma" charset="0"/>
              </a:defRPr>
            </a:lvl2pPr>
            <a:lvl3pPr marL="1143000" indent="-228600">
              <a:spcBef>
                <a:spcPct val="20000"/>
              </a:spcBef>
              <a:buClr>
                <a:schemeClr val="folHlink"/>
              </a:buClr>
              <a:buSzPct val="50000"/>
              <a:buFont typeface="Wingdings" charset="2"/>
              <a:buChar char="n"/>
              <a:defRPr sz="2400">
                <a:solidFill>
                  <a:schemeClr val="tx1"/>
                </a:solidFill>
                <a:latin typeface="Tahoma" charset="0"/>
              </a:defRPr>
            </a:lvl3pPr>
            <a:lvl4pPr marL="1600200" indent="-228600">
              <a:spcBef>
                <a:spcPct val="20000"/>
              </a:spcBef>
              <a:buClr>
                <a:schemeClr val="accent2"/>
              </a:buClr>
              <a:buSzPct val="55000"/>
              <a:buFont typeface="Wingdings" charset="2"/>
              <a:buChar char="n"/>
              <a:defRPr sz="2000">
                <a:solidFill>
                  <a:schemeClr val="tx1"/>
                </a:solidFill>
                <a:latin typeface="Tahoma" charset="0"/>
              </a:defRPr>
            </a:lvl4pPr>
            <a:lvl5pPr marL="2057400" indent="-228600">
              <a:spcBef>
                <a:spcPct val="20000"/>
              </a:spcBef>
              <a:buClr>
                <a:schemeClr val="accent1"/>
              </a:buClr>
              <a:buSzPct val="50000"/>
              <a:buFont typeface="Wingdings" charset="2"/>
              <a:buChar char="n"/>
              <a:defRPr sz="2000">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9pPr>
          </a:lstStyle>
          <a:p>
            <a:pPr algn="just" eaLnBrk="1" hangingPunct="1">
              <a:lnSpc>
                <a:spcPct val="90000"/>
              </a:lnSpc>
              <a:buFont typeface="Wingdings" charset="2"/>
              <a:buNone/>
            </a:pPr>
            <a:endParaRPr lang="en-US" altLang="en-US" sz="2800" b="1" baseline="-30000" dirty="0">
              <a:ea typeface="Times New Roman" charset="0"/>
              <a:cs typeface="Times New Roman" charset="0"/>
            </a:endParaRPr>
          </a:p>
          <a:p>
            <a:pPr algn="just" eaLnBrk="1" hangingPunct="1">
              <a:lnSpc>
                <a:spcPct val="90000"/>
              </a:lnSpc>
              <a:buFont typeface="Wingdings" charset="2"/>
              <a:buNone/>
            </a:pPr>
            <a:endParaRPr lang="en-US" altLang="en-US" sz="2800" dirty="0">
              <a:ea typeface="Times New Roman" charset="0"/>
              <a:cs typeface="Times New Roman" charset="0"/>
            </a:endParaRPr>
          </a:p>
          <a:p>
            <a:pPr eaLnBrk="1" hangingPunct="1">
              <a:lnSpc>
                <a:spcPct val="90000"/>
              </a:lnSpc>
              <a:buFont typeface="Wingdings" charset="2"/>
              <a:buNone/>
            </a:pPr>
            <a:r>
              <a:rPr lang="en-US" altLang="en-US" sz="2800" dirty="0">
                <a:ea typeface="Times New Roman" charset="0"/>
                <a:cs typeface="Times New Roman" charset="0"/>
              </a:rPr>
              <a:t> 	   </a:t>
            </a:r>
            <a:r>
              <a:rPr lang="en-US" altLang="en-US" sz="2800" b="1" dirty="0">
                <a:latin typeface="Times New Roman" charset="0"/>
                <a:ea typeface="Times New Roman" charset="0"/>
                <a:cs typeface="Times New Roman" charset="0"/>
              </a:rPr>
              <a:t>		</a:t>
            </a:r>
            <a:endParaRPr lang="en-US" altLang="en-US" sz="2800" b="1" u="sng" dirty="0">
              <a:ea typeface="Times New Roman" charset="0"/>
              <a:cs typeface="Times New Roman" charset="0"/>
            </a:endParaRPr>
          </a:p>
          <a:p>
            <a:pPr eaLnBrk="1" hangingPunct="1">
              <a:lnSpc>
                <a:spcPct val="90000"/>
              </a:lnSpc>
              <a:buFontTx/>
              <a:buNone/>
            </a:pPr>
            <a:r>
              <a:rPr lang="en-US" altLang="en-US" sz="2800" dirty="0">
                <a:ea typeface="Times New Roman" charset="0"/>
                <a:cs typeface="Times New Roman" charset="0"/>
              </a:rPr>
              <a:t>    </a:t>
            </a:r>
            <a:r>
              <a:rPr lang="en-US" altLang="en-US" dirty="0">
                <a:solidFill>
                  <a:srgbClr val="3333FF"/>
                </a:solidFill>
                <a:ea typeface="Times New Roman" charset="0"/>
                <a:cs typeface="Times New Roman" charset="0"/>
              </a:rPr>
              <a:t>0    1     0      1</a:t>
            </a:r>
          </a:p>
          <a:p>
            <a:pPr eaLnBrk="1" hangingPunct="1">
              <a:lnSpc>
                <a:spcPct val="90000"/>
              </a:lnSpc>
              <a:buFontTx/>
              <a:buNone/>
            </a:pPr>
            <a:r>
              <a:rPr lang="en-US" altLang="en-US" sz="2800" dirty="0">
                <a:ea typeface="Times New Roman" charset="0"/>
                <a:cs typeface="Times New Roman" charset="0"/>
              </a:rPr>
              <a:t>      </a:t>
            </a:r>
          </a:p>
        </p:txBody>
      </p:sp>
    </p:spTree>
    <p:extLst>
      <p:ext uri="{BB962C8B-B14F-4D97-AF65-F5344CB8AC3E}">
        <p14:creationId xmlns:p14="http://schemas.microsoft.com/office/powerpoint/2010/main" val="199879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autoUpdateAnimBg="0"/>
      <p:bldP spid="7" grpId="0" autoUpdateAnimBg="0"/>
      <p:bldP spid="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lt-LT" sz="3200" b="1" dirty="0" err="1"/>
              <a:t>Binary</a:t>
            </a:r>
            <a:r>
              <a:rPr lang="lt-LT" sz="3200" b="1" dirty="0"/>
              <a:t> </a:t>
            </a:r>
            <a:r>
              <a:rPr lang="lt-LT" sz="3200" b="1" dirty="0" err="1"/>
              <a:t>Numbering</a:t>
            </a:r>
            <a:r>
              <a:rPr lang="lt-LT" sz="3200" b="1" dirty="0"/>
              <a:t> System</a:t>
            </a:r>
          </a:p>
        </p:txBody>
      </p:sp>
      <p:sp>
        <p:nvSpPr>
          <p:cNvPr id="10" name="Rectangle 3"/>
          <p:cNvSpPr txBox="1">
            <a:spLocks noChangeArrowheads="1"/>
          </p:cNvSpPr>
          <p:nvPr/>
        </p:nvSpPr>
        <p:spPr>
          <a:xfrm>
            <a:off x="179512" y="1268760"/>
            <a:ext cx="83058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charset="2"/>
              <a:buNone/>
            </a:pPr>
            <a:r>
              <a:rPr lang="en-US" altLang="en-US" sz="2800" b="1" dirty="0">
                <a:ea typeface="Times New Roman" charset="0"/>
                <a:cs typeface="Times New Roman" charset="0"/>
              </a:rPr>
              <a:t>Example 2: 		 </a:t>
            </a:r>
            <a:r>
              <a:rPr lang="en-US" altLang="en-US" sz="2800" dirty="0">
                <a:solidFill>
                  <a:schemeClr val="folHlink"/>
                </a:solidFill>
                <a:ea typeface="Times New Roman" charset="0"/>
                <a:cs typeface="Times New Roman" charset="0"/>
              </a:rPr>
              <a:t>56</a:t>
            </a:r>
            <a:r>
              <a:rPr lang="en-US" altLang="en-US" sz="2800" b="1" baseline="-30000" dirty="0">
                <a:solidFill>
                  <a:schemeClr val="folHlink"/>
                </a:solidFill>
                <a:ea typeface="Times New Roman" charset="0"/>
                <a:cs typeface="Times New Roman" charset="0"/>
              </a:rPr>
              <a:t>10</a:t>
            </a:r>
          </a:p>
          <a:p>
            <a:pPr algn="just">
              <a:buFont typeface="Wingdings" charset="2"/>
              <a:buNone/>
            </a:pPr>
            <a:endParaRPr lang="en-US" altLang="en-US" sz="2800" dirty="0">
              <a:ea typeface="Times New Roman" charset="0"/>
              <a:cs typeface="Times New Roman" charset="0"/>
            </a:endParaRPr>
          </a:p>
          <a:p>
            <a:pPr>
              <a:buFont typeface="Wingdings" charset="2"/>
              <a:buNone/>
            </a:pPr>
            <a:r>
              <a:rPr lang="en-US" altLang="en-US" sz="2800" dirty="0">
                <a:ea typeface="Times New Roman" charset="0"/>
                <a:cs typeface="Times New Roman" charset="0"/>
              </a:rPr>
              <a:t> 		56		2</a:t>
            </a:r>
            <a:r>
              <a:rPr lang="en-US" altLang="en-US" sz="2800" baseline="30000" dirty="0">
                <a:ea typeface="Times New Roman" charset="0"/>
                <a:cs typeface="Times New Roman" charset="0"/>
              </a:rPr>
              <a:t>6</a:t>
            </a:r>
            <a:r>
              <a:rPr lang="en-US" altLang="en-US" sz="2800" dirty="0">
                <a:ea typeface="Times New Roman" charset="0"/>
                <a:cs typeface="Times New Roman" charset="0"/>
              </a:rPr>
              <a:t> </a:t>
            </a:r>
            <a:r>
              <a:rPr lang="en-US" altLang="en-US" sz="2800" dirty="0">
                <a:solidFill>
                  <a:srgbClr val="FF3300"/>
                </a:solidFill>
                <a:latin typeface="Times New Roman" charset="0"/>
                <a:ea typeface="Times New Roman" charset="0"/>
                <a:cs typeface="Times New Roman" charset="0"/>
              </a:rPr>
              <a:t>|</a:t>
            </a:r>
            <a:r>
              <a:rPr lang="en-US" altLang="en-US" sz="2800" dirty="0">
                <a:ea typeface="Times New Roman" charset="0"/>
                <a:cs typeface="Times New Roman" charset="0"/>
              </a:rPr>
              <a:t>  2</a:t>
            </a:r>
            <a:r>
              <a:rPr lang="en-US" altLang="en-US" sz="2800" baseline="30000" dirty="0">
                <a:ea typeface="Times New Roman" charset="0"/>
                <a:cs typeface="Times New Roman" charset="0"/>
              </a:rPr>
              <a:t>5    </a:t>
            </a:r>
            <a:r>
              <a:rPr lang="en-US" altLang="en-US" sz="2800" dirty="0">
                <a:ea typeface="Times New Roman" charset="0"/>
                <a:cs typeface="Times New Roman" charset="0"/>
              </a:rPr>
              <a:t>2</a:t>
            </a:r>
            <a:r>
              <a:rPr lang="en-US" altLang="en-US" sz="2800" baseline="30000" dirty="0">
                <a:ea typeface="Times New Roman" charset="0"/>
                <a:cs typeface="Times New Roman" charset="0"/>
              </a:rPr>
              <a:t>4    </a:t>
            </a:r>
            <a:r>
              <a:rPr lang="en-US" altLang="en-US" sz="2800" dirty="0">
                <a:ea typeface="Times New Roman" charset="0"/>
                <a:cs typeface="Times New Roman" charset="0"/>
              </a:rPr>
              <a:t>2</a:t>
            </a:r>
            <a:r>
              <a:rPr lang="en-US" altLang="en-US" sz="2800" baseline="30000" dirty="0">
                <a:ea typeface="Times New Roman" charset="0"/>
                <a:cs typeface="Times New Roman" charset="0"/>
              </a:rPr>
              <a:t>3    </a:t>
            </a:r>
            <a:r>
              <a:rPr lang="en-US" altLang="en-US" sz="2800" dirty="0">
                <a:ea typeface="Times New Roman" charset="0"/>
                <a:cs typeface="Times New Roman" charset="0"/>
              </a:rPr>
              <a:t>2</a:t>
            </a:r>
            <a:r>
              <a:rPr lang="en-US" altLang="en-US" sz="2800" baseline="30000" dirty="0">
                <a:ea typeface="Times New Roman" charset="0"/>
                <a:cs typeface="Times New Roman" charset="0"/>
              </a:rPr>
              <a:t>2     </a:t>
            </a:r>
            <a:r>
              <a:rPr lang="en-US" altLang="en-US" sz="2800" dirty="0">
                <a:ea typeface="Times New Roman" charset="0"/>
                <a:cs typeface="Times New Roman" charset="0"/>
              </a:rPr>
              <a:t>2</a:t>
            </a:r>
            <a:r>
              <a:rPr lang="en-US" altLang="en-US" sz="2800" baseline="30000" dirty="0">
                <a:ea typeface="Times New Roman" charset="0"/>
                <a:cs typeface="Times New Roman" charset="0"/>
              </a:rPr>
              <a:t>1     </a:t>
            </a:r>
            <a:r>
              <a:rPr lang="en-US" altLang="en-US" sz="2800" dirty="0">
                <a:ea typeface="Times New Roman" charset="0"/>
                <a:cs typeface="Times New Roman" charset="0"/>
              </a:rPr>
              <a:t>2</a:t>
            </a:r>
            <a:r>
              <a:rPr lang="en-US" altLang="en-US" sz="2800" baseline="30000" dirty="0">
                <a:ea typeface="Times New Roman" charset="0"/>
                <a:cs typeface="Times New Roman" charset="0"/>
              </a:rPr>
              <a:t>0</a:t>
            </a:r>
            <a:endParaRPr lang="en-US" altLang="en-US" sz="2800" dirty="0">
              <a:ea typeface="Times New Roman" charset="0"/>
              <a:cs typeface="Times New Roman" charset="0"/>
            </a:endParaRPr>
          </a:p>
          <a:p>
            <a:pPr>
              <a:buFont typeface="Wingdings" charset="2"/>
              <a:buNone/>
            </a:pPr>
            <a:r>
              <a:rPr lang="en-US" altLang="en-US" sz="2800" dirty="0">
                <a:ea typeface="Times New Roman" charset="0"/>
                <a:cs typeface="Times New Roman" charset="0"/>
              </a:rPr>
              <a:t>    - 	</a:t>
            </a:r>
            <a:r>
              <a:rPr lang="en-US" altLang="en-US" sz="2800" b="1" u="sng" dirty="0">
                <a:ea typeface="Times New Roman" charset="0"/>
                <a:cs typeface="Times New Roman" charset="0"/>
              </a:rPr>
              <a:t>32</a:t>
            </a:r>
            <a:r>
              <a:rPr lang="en-US" altLang="en-US" sz="2800" b="1" dirty="0">
                <a:latin typeface="Times New Roman" charset="0"/>
                <a:ea typeface="Times New Roman" charset="0"/>
                <a:cs typeface="Times New Roman" charset="0"/>
              </a:rPr>
              <a:t>		</a:t>
            </a:r>
            <a:r>
              <a:rPr lang="en-US" altLang="en-US" sz="2800" dirty="0">
                <a:ea typeface="Times New Roman" charset="0"/>
                <a:cs typeface="Times New Roman" charset="0"/>
              </a:rPr>
              <a:t>64</a:t>
            </a:r>
            <a:r>
              <a:rPr lang="en-US" altLang="en-US" sz="2800" dirty="0">
                <a:solidFill>
                  <a:srgbClr val="FF3300"/>
                </a:solidFill>
                <a:ea typeface="Times New Roman" charset="0"/>
                <a:cs typeface="Times New Roman" charset="0"/>
              </a:rPr>
              <a:t>|</a:t>
            </a:r>
            <a:r>
              <a:rPr lang="en-US" altLang="en-US" sz="2800" dirty="0">
                <a:ea typeface="Times New Roman" charset="0"/>
                <a:cs typeface="Times New Roman" charset="0"/>
              </a:rPr>
              <a:t> 32  16   8    4     2     1</a:t>
            </a:r>
            <a:endParaRPr lang="en-US" altLang="en-US" sz="2800" u="sng" dirty="0">
              <a:ea typeface="Times New Roman" charset="0"/>
              <a:cs typeface="Times New Roman" charset="0"/>
            </a:endParaRPr>
          </a:p>
          <a:p>
            <a:pPr>
              <a:buFontTx/>
              <a:buNone/>
            </a:pPr>
            <a:r>
              <a:rPr lang="en-US" altLang="en-US" sz="2800" dirty="0">
                <a:ea typeface="Times New Roman" charset="0"/>
                <a:cs typeface="Times New Roman" charset="0"/>
              </a:rPr>
              <a:t>	 	24 		    </a:t>
            </a:r>
            <a:r>
              <a:rPr lang="en-US" altLang="en-US" sz="2800" dirty="0">
                <a:solidFill>
                  <a:srgbClr val="FF3300"/>
                </a:solidFill>
                <a:ea typeface="Times New Roman" charset="0"/>
                <a:cs typeface="Times New Roman" charset="0"/>
              </a:rPr>
              <a:t>|</a:t>
            </a:r>
            <a:r>
              <a:rPr lang="en-US" altLang="en-US" sz="2800" dirty="0">
                <a:ea typeface="Times New Roman" charset="0"/>
                <a:cs typeface="Times New Roman" charset="0"/>
              </a:rPr>
              <a:t> </a:t>
            </a:r>
            <a:r>
              <a:rPr lang="en-US" altLang="en-US" sz="2800" dirty="0">
                <a:solidFill>
                  <a:schemeClr val="folHlink"/>
                </a:solidFill>
                <a:ea typeface="Times New Roman" charset="0"/>
                <a:cs typeface="Times New Roman" charset="0"/>
              </a:rPr>
              <a:t>1     1   1    0     0     0</a:t>
            </a:r>
          </a:p>
          <a:p>
            <a:pPr>
              <a:buFontTx/>
              <a:buNone/>
            </a:pPr>
            <a:r>
              <a:rPr lang="en-US" altLang="en-US" sz="2800" dirty="0">
                <a:ea typeface="Times New Roman" charset="0"/>
                <a:cs typeface="Times New Roman" charset="0"/>
              </a:rPr>
              <a:t>     </a:t>
            </a:r>
            <a:r>
              <a:rPr lang="en-US" altLang="en-US" sz="2800" u="sng" dirty="0">
                <a:ea typeface="Times New Roman" charset="0"/>
                <a:cs typeface="Times New Roman" charset="0"/>
              </a:rPr>
              <a:t>-  </a:t>
            </a:r>
            <a:r>
              <a:rPr lang="en-US" altLang="en-US" sz="2800" b="1" u="sng" dirty="0">
                <a:ea typeface="Times New Roman" charset="0"/>
                <a:cs typeface="Times New Roman" charset="0"/>
              </a:rPr>
              <a:t>16</a:t>
            </a:r>
          </a:p>
          <a:p>
            <a:pPr>
              <a:buFontTx/>
              <a:buNone/>
            </a:pPr>
            <a:r>
              <a:rPr lang="en-US" altLang="en-US" sz="2800" dirty="0">
                <a:ea typeface="Times New Roman" charset="0"/>
                <a:cs typeface="Times New Roman" charset="0"/>
              </a:rPr>
              <a:t>  	       8</a:t>
            </a:r>
          </a:p>
          <a:p>
            <a:pPr>
              <a:buFontTx/>
              <a:buNone/>
            </a:pPr>
            <a:r>
              <a:rPr lang="en-US" altLang="en-US" sz="2800" dirty="0">
                <a:ea typeface="Times New Roman" charset="0"/>
                <a:cs typeface="Times New Roman" charset="0"/>
              </a:rPr>
              <a:t>	    </a:t>
            </a:r>
            <a:r>
              <a:rPr lang="en-US" altLang="en-US" sz="2800" u="sng" dirty="0">
                <a:ea typeface="Times New Roman" charset="0"/>
                <a:cs typeface="Times New Roman" charset="0"/>
              </a:rPr>
              <a:t>-  </a:t>
            </a:r>
            <a:r>
              <a:rPr lang="en-US" altLang="en-US" sz="2800" b="1" u="sng" dirty="0">
                <a:ea typeface="Times New Roman" charset="0"/>
                <a:cs typeface="Times New Roman" charset="0"/>
              </a:rPr>
              <a:t>8</a:t>
            </a:r>
            <a:r>
              <a:rPr lang="en-US" altLang="en-US" sz="2800" dirty="0">
                <a:ea typeface="Times New Roman" charset="0"/>
                <a:cs typeface="Times New Roman" charset="0"/>
              </a:rPr>
              <a:t>  		Answer:  56</a:t>
            </a:r>
            <a:r>
              <a:rPr lang="en-US" altLang="en-US" sz="2800" b="1" baseline="-30000" dirty="0">
                <a:ea typeface="Times New Roman" charset="0"/>
                <a:cs typeface="Times New Roman" charset="0"/>
              </a:rPr>
              <a:t>10</a:t>
            </a:r>
            <a:r>
              <a:rPr lang="en-US" altLang="en-US" sz="2800" b="1" dirty="0">
                <a:ea typeface="Times New Roman" charset="0"/>
                <a:cs typeface="Times New Roman" charset="0"/>
              </a:rPr>
              <a:t> = </a:t>
            </a:r>
            <a:r>
              <a:rPr lang="en-US" altLang="en-US" sz="2800" dirty="0">
                <a:solidFill>
                  <a:schemeClr val="folHlink"/>
                </a:solidFill>
                <a:ea typeface="Times New Roman" charset="0"/>
                <a:cs typeface="Times New Roman" charset="0"/>
              </a:rPr>
              <a:t>111000</a:t>
            </a:r>
            <a:r>
              <a:rPr lang="en-US" altLang="en-US" sz="2800" b="1" baseline="-30000" dirty="0">
                <a:solidFill>
                  <a:schemeClr val="folHlink"/>
                </a:solidFill>
                <a:ea typeface="Times New Roman" charset="0"/>
                <a:cs typeface="Times New Roman" charset="0"/>
              </a:rPr>
              <a:t>2</a:t>
            </a:r>
            <a:endParaRPr lang="en-US" altLang="en-US" sz="2800" dirty="0">
              <a:ea typeface="Times New Roman" charset="0"/>
              <a:cs typeface="Times New Roman" charset="0"/>
            </a:endParaRPr>
          </a:p>
          <a:p>
            <a:pPr>
              <a:buFontTx/>
              <a:buNone/>
            </a:pPr>
            <a:r>
              <a:rPr lang="en-US" altLang="en-US" sz="2800" dirty="0">
                <a:ea typeface="Times New Roman" charset="0"/>
                <a:cs typeface="Times New Roman" charset="0"/>
              </a:rPr>
              <a:t>		  0		</a:t>
            </a:r>
          </a:p>
        </p:txBody>
      </p:sp>
    </p:spTree>
    <p:extLst>
      <p:ext uri="{BB962C8B-B14F-4D97-AF65-F5344CB8AC3E}">
        <p14:creationId xmlns:p14="http://schemas.microsoft.com/office/powerpoint/2010/main" val="1256063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en-US" altLang="en-US" sz="3200" dirty="0"/>
              <a:t>Hexadecimal (Hex) Numbering System</a:t>
            </a:r>
            <a:endParaRPr lang="lt-LT" sz="3200" b="1" dirty="0"/>
          </a:p>
        </p:txBody>
      </p:sp>
      <p:sp>
        <p:nvSpPr>
          <p:cNvPr id="4" name="Rectangle 3"/>
          <p:cNvSpPr txBox="1">
            <a:spLocks noChangeArrowheads="1"/>
          </p:cNvSpPr>
          <p:nvPr/>
        </p:nvSpPr>
        <p:spPr>
          <a:xfrm>
            <a:off x="107504" y="1340768"/>
            <a:ext cx="9036496" cy="144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5000"/>
              </a:lnSpc>
              <a:spcBef>
                <a:spcPct val="0"/>
              </a:spcBef>
              <a:buNone/>
            </a:pPr>
            <a:r>
              <a:rPr lang="en-US" altLang="en-US" sz="2800" dirty="0"/>
              <a:t>Base: 16</a:t>
            </a:r>
          </a:p>
          <a:p>
            <a:pPr marL="0" indent="0">
              <a:lnSpc>
                <a:spcPct val="95000"/>
              </a:lnSpc>
              <a:spcBef>
                <a:spcPct val="0"/>
              </a:spcBef>
              <a:buNone/>
            </a:pPr>
            <a:r>
              <a:rPr lang="en-US" altLang="en-US" sz="2800" dirty="0"/>
              <a:t>Digits: 0, 1, 2, 3, 4, 5, 6, 7, 8, 9, A, B, C, D, E, F</a:t>
            </a:r>
            <a:endParaRPr lang="en-US" altLang="en-US" sz="2800" dirty="0">
              <a:ea typeface="Times New Roman" charset="0"/>
              <a:cs typeface="Times New Roman" charset="0"/>
            </a:endParaRPr>
          </a:p>
        </p:txBody>
      </p:sp>
      <p:sp>
        <p:nvSpPr>
          <p:cNvPr id="5" name="Rectangle 4"/>
          <p:cNvSpPr>
            <a:spLocks noChangeArrowheads="1"/>
          </p:cNvSpPr>
          <p:nvPr/>
        </p:nvSpPr>
        <p:spPr bwMode="auto">
          <a:xfrm>
            <a:off x="258847" y="2255168"/>
            <a:ext cx="8720002"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folHlink"/>
              </a:buClr>
              <a:buSzPct val="60000"/>
              <a:buFont typeface="Wingdings" charset="2"/>
              <a:buChar char="n"/>
              <a:defRPr sz="3200">
                <a:solidFill>
                  <a:schemeClr val="tx1"/>
                </a:solidFill>
                <a:latin typeface="Tahoma" charset="0"/>
              </a:defRPr>
            </a:lvl1pPr>
            <a:lvl2pPr marL="742950" indent="-285750">
              <a:spcBef>
                <a:spcPct val="20000"/>
              </a:spcBef>
              <a:buClr>
                <a:schemeClr val="hlink"/>
              </a:buClr>
              <a:buSzPct val="55000"/>
              <a:buFont typeface="Wingdings" charset="2"/>
              <a:buChar char="n"/>
              <a:defRPr sz="2800">
                <a:solidFill>
                  <a:schemeClr val="tx1"/>
                </a:solidFill>
                <a:latin typeface="Tahoma" charset="0"/>
              </a:defRPr>
            </a:lvl2pPr>
            <a:lvl3pPr marL="1143000" indent="-228600">
              <a:spcBef>
                <a:spcPct val="20000"/>
              </a:spcBef>
              <a:buClr>
                <a:schemeClr val="folHlink"/>
              </a:buClr>
              <a:buSzPct val="50000"/>
              <a:buFont typeface="Wingdings" charset="2"/>
              <a:buChar char="n"/>
              <a:defRPr sz="2400">
                <a:solidFill>
                  <a:schemeClr val="tx1"/>
                </a:solidFill>
                <a:latin typeface="Tahoma" charset="0"/>
              </a:defRPr>
            </a:lvl3pPr>
            <a:lvl4pPr marL="1600200" indent="-228600">
              <a:spcBef>
                <a:spcPct val="20000"/>
              </a:spcBef>
              <a:buClr>
                <a:schemeClr val="accent2"/>
              </a:buClr>
              <a:buSzPct val="55000"/>
              <a:buFont typeface="Wingdings" charset="2"/>
              <a:buChar char="n"/>
              <a:defRPr sz="2000">
                <a:solidFill>
                  <a:schemeClr val="tx1"/>
                </a:solidFill>
                <a:latin typeface="Tahoma" charset="0"/>
              </a:defRPr>
            </a:lvl4pPr>
            <a:lvl5pPr marL="2057400" indent="-228600">
              <a:spcBef>
                <a:spcPct val="20000"/>
              </a:spcBef>
              <a:buClr>
                <a:schemeClr val="accent1"/>
              </a:buClr>
              <a:buSzPct val="50000"/>
              <a:buFont typeface="Wingdings" charset="2"/>
              <a:buChar char="n"/>
              <a:defRPr sz="2000">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defRPr>
            </a:lvl9pPr>
          </a:lstStyle>
          <a:p>
            <a:pPr eaLnBrk="1" hangingPunct="1">
              <a:lnSpc>
                <a:spcPct val="95000"/>
              </a:lnSpc>
              <a:spcBef>
                <a:spcPct val="0"/>
              </a:spcBef>
              <a:buFont typeface="Wingdings" charset="2"/>
              <a:buNone/>
            </a:pPr>
            <a:endParaRPr lang="en-US" altLang="en-US" sz="2800" dirty="0">
              <a:ea typeface="Times New Roman" charset="0"/>
              <a:cs typeface="Times New Roman" charset="0"/>
            </a:endParaRPr>
          </a:p>
          <a:p>
            <a:pPr eaLnBrk="1" hangingPunct="1">
              <a:lnSpc>
                <a:spcPct val="95000"/>
              </a:lnSpc>
              <a:spcBef>
                <a:spcPct val="0"/>
              </a:spcBef>
              <a:spcAft>
                <a:spcPct val="15000"/>
              </a:spcAft>
            </a:pPr>
            <a:r>
              <a:rPr lang="en-US" altLang="en-US" sz="2800" dirty="0">
                <a:ea typeface="Times New Roman" charset="0"/>
                <a:cs typeface="Times New Roman" charset="0"/>
              </a:rPr>
              <a:t>Hexadecimal number:	1F4</a:t>
            </a:r>
            <a:r>
              <a:rPr lang="en-US" altLang="en-US" sz="2800" b="1" baseline="-30000" dirty="0">
                <a:ea typeface="Times New Roman" charset="0"/>
                <a:cs typeface="Times New Roman" charset="0"/>
              </a:rPr>
              <a:t>16</a:t>
            </a:r>
            <a:endParaRPr lang="en-US" altLang="en-US" sz="2800" dirty="0">
              <a:ea typeface="Times New Roman" charset="0"/>
              <a:cs typeface="Times New Roman" charset="0"/>
            </a:endParaRPr>
          </a:p>
          <a:p>
            <a:pPr eaLnBrk="1" hangingPunct="1">
              <a:lnSpc>
                <a:spcPct val="95000"/>
              </a:lnSpc>
              <a:spcBef>
                <a:spcPct val="0"/>
              </a:spcBef>
              <a:buFont typeface="Wingdings" charset="2"/>
              <a:buNone/>
            </a:pPr>
            <a:endParaRPr lang="en-US" altLang="en-US" sz="2800" dirty="0">
              <a:ea typeface="Times New Roman" charset="0"/>
              <a:cs typeface="Times New Roman" charset="0"/>
            </a:endParaRPr>
          </a:p>
          <a:p>
            <a:pPr eaLnBrk="1" hangingPunct="1">
              <a:lnSpc>
                <a:spcPct val="95000"/>
              </a:lnSpc>
              <a:spcBef>
                <a:spcPct val="0"/>
              </a:spcBef>
              <a:buFont typeface="Wingdings" charset="2"/>
              <a:buNone/>
            </a:pPr>
            <a:r>
              <a:rPr lang="en-US" altLang="en-US" sz="2800" dirty="0">
                <a:ea typeface="Times New Roman" charset="0"/>
                <a:cs typeface="Times New Roman" charset="0"/>
              </a:rPr>
              <a:t>		= (1 x 16</a:t>
            </a:r>
            <a:r>
              <a:rPr lang="en-US" altLang="en-US" sz="2800" baseline="30000" dirty="0">
                <a:ea typeface="Times New Roman" charset="0"/>
                <a:cs typeface="Times New Roman" charset="0"/>
              </a:rPr>
              <a:t>2</a:t>
            </a:r>
            <a:r>
              <a:rPr lang="en-US" altLang="en-US" sz="2800" dirty="0">
                <a:ea typeface="Times New Roman" charset="0"/>
                <a:cs typeface="Times New Roman" charset="0"/>
              </a:rPr>
              <a:t> ) + (F x 16</a:t>
            </a:r>
            <a:r>
              <a:rPr lang="en-US" altLang="en-US" sz="2800" baseline="30000" dirty="0">
                <a:ea typeface="Times New Roman" charset="0"/>
                <a:cs typeface="Times New Roman" charset="0"/>
              </a:rPr>
              <a:t>1</a:t>
            </a:r>
            <a:r>
              <a:rPr lang="en-US" altLang="en-US" sz="2800" dirty="0">
                <a:ea typeface="Times New Roman" charset="0"/>
                <a:cs typeface="Times New Roman" charset="0"/>
              </a:rPr>
              <a:t>) + (4 x 16</a:t>
            </a:r>
            <a:r>
              <a:rPr lang="en-US" altLang="en-US" sz="2800" baseline="30000" dirty="0">
                <a:ea typeface="Times New Roman" charset="0"/>
                <a:cs typeface="Times New Roman" charset="0"/>
              </a:rPr>
              <a:t>0</a:t>
            </a:r>
            <a:r>
              <a:rPr lang="en-US" altLang="en-US" sz="2800" dirty="0">
                <a:ea typeface="Times New Roman" charset="0"/>
                <a:cs typeface="Times New Roman" charset="0"/>
              </a:rPr>
              <a:t>) </a:t>
            </a:r>
          </a:p>
        </p:txBody>
      </p:sp>
    </p:spTree>
    <p:extLst>
      <p:ext uri="{BB962C8B-B14F-4D97-AF65-F5344CB8AC3E}">
        <p14:creationId xmlns:p14="http://schemas.microsoft.com/office/powerpoint/2010/main" val="48502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en-US" altLang="en-US" sz="3200" dirty="0"/>
              <a:t>Hexadecimal (Hex) Numbering System</a:t>
            </a:r>
            <a:endParaRPr lang="lt-LT" sz="3200" b="1" dirty="0"/>
          </a:p>
        </p:txBody>
      </p:sp>
      <p:sp>
        <p:nvSpPr>
          <p:cNvPr id="6" name="Rectangle 3"/>
          <p:cNvSpPr txBox="1">
            <a:spLocks noChangeArrowheads="1"/>
          </p:cNvSpPr>
          <p:nvPr/>
        </p:nvSpPr>
        <p:spPr>
          <a:xfrm>
            <a:off x="1480728" y="1412776"/>
            <a:ext cx="6172200" cy="3352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Font typeface="Wingdings" charset="2"/>
              <a:buNone/>
            </a:pPr>
            <a:r>
              <a:rPr lang="en-US" altLang="en-US" sz="2800" u="sng" dirty="0">
                <a:latin typeface="Arial" charset="0"/>
                <a:ea typeface="Times New Roman" charset="0"/>
                <a:cs typeface="Times New Roman" charset="0"/>
              </a:rPr>
              <a:t>Decimal Value</a:t>
            </a:r>
            <a:r>
              <a:rPr lang="en-US" altLang="en-US" sz="2800" dirty="0">
                <a:latin typeface="Arial" charset="0"/>
                <a:ea typeface="Times New Roman" charset="0"/>
                <a:cs typeface="Times New Roman" charset="0"/>
              </a:rPr>
              <a:t>	</a:t>
            </a:r>
            <a:r>
              <a:rPr lang="en-US" altLang="en-US" sz="2800" u="sng" dirty="0">
                <a:latin typeface="Arial" charset="0"/>
                <a:ea typeface="Times New Roman" charset="0"/>
                <a:cs typeface="Times New Roman" charset="0"/>
              </a:rPr>
              <a:t>Hexadecimal Digit</a:t>
            </a:r>
            <a:endParaRPr lang="en-US" altLang="en-US" sz="2800" dirty="0">
              <a:latin typeface="Arial" charset="0"/>
              <a:ea typeface="Times New Roman" charset="0"/>
              <a:cs typeface="Times New Roman" charset="0"/>
            </a:endParaRPr>
          </a:p>
          <a:p>
            <a:pPr>
              <a:spcBef>
                <a:spcPct val="0"/>
              </a:spcBef>
              <a:buFont typeface="Wingdings" charset="2"/>
              <a:buNone/>
            </a:pPr>
            <a:r>
              <a:rPr lang="en-US" altLang="en-US" sz="2800" dirty="0">
                <a:latin typeface="Arial" charset="0"/>
                <a:ea typeface="Times New Roman" charset="0"/>
                <a:cs typeface="Times New Roman" charset="0"/>
              </a:rPr>
              <a:t>	  10			  </a:t>
            </a:r>
            <a:r>
              <a:rPr lang="en-US" altLang="en-US" sz="2800" b="1" dirty="0">
                <a:latin typeface="Arial" charset="0"/>
                <a:ea typeface="Times New Roman" charset="0"/>
                <a:cs typeface="Times New Roman" charset="0"/>
              </a:rPr>
              <a:t>A</a:t>
            </a:r>
            <a:endParaRPr lang="en-US" altLang="en-US" sz="2800" dirty="0">
              <a:latin typeface="Arial" charset="0"/>
              <a:ea typeface="Times New Roman" charset="0"/>
              <a:cs typeface="Times New Roman" charset="0"/>
            </a:endParaRPr>
          </a:p>
          <a:p>
            <a:pPr>
              <a:spcBef>
                <a:spcPct val="0"/>
              </a:spcBef>
              <a:buFont typeface="Wingdings" charset="2"/>
              <a:buNone/>
            </a:pPr>
            <a:r>
              <a:rPr lang="en-US" altLang="en-US" sz="2800" dirty="0">
                <a:latin typeface="Arial" charset="0"/>
                <a:ea typeface="Times New Roman" charset="0"/>
                <a:cs typeface="Times New Roman" charset="0"/>
              </a:rPr>
              <a:t>	  11			           </a:t>
            </a:r>
            <a:r>
              <a:rPr lang="en-US" altLang="en-US" sz="2800" b="1" dirty="0">
                <a:latin typeface="Arial" charset="0"/>
                <a:ea typeface="Times New Roman" charset="0"/>
                <a:cs typeface="Times New Roman" charset="0"/>
              </a:rPr>
              <a:t>B</a:t>
            </a:r>
            <a:endParaRPr lang="en-US" altLang="en-US" sz="2800" dirty="0">
              <a:latin typeface="Arial" charset="0"/>
              <a:ea typeface="Times New Roman" charset="0"/>
              <a:cs typeface="Times New Roman" charset="0"/>
            </a:endParaRPr>
          </a:p>
          <a:p>
            <a:pPr>
              <a:spcBef>
                <a:spcPct val="0"/>
              </a:spcBef>
              <a:buFont typeface="Wingdings" charset="2"/>
              <a:buNone/>
            </a:pPr>
            <a:r>
              <a:rPr lang="en-US" altLang="en-US" sz="2800" dirty="0">
                <a:latin typeface="Arial" charset="0"/>
                <a:ea typeface="Times New Roman" charset="0"/>
                <a:cs typeface="Times New Roman" charset="0"/>
              </a:rPr>
              <a:t>	  12			  </a:t>
            </a:r>
            <a:r>
              <a:rPr lang="en-US" altLang="en-US" sz="2800" b="1" dirty="0">
                <a:latin typeface="Arial" charset="0"/>
                <a:ea typeface="Times New Roman" charset="0"/>
                <a:cs typeface="Times New Roman" charset="0"/>
              </a:rPr>
              <a:t>C</a:t>
            </a:r>
            <a:endParaRPr lang="en-US" altLang="en-US" sz="2800" dirty="0">
              <a:latin typeface="Arial" charset="0"/>
              <a:ea typeface="Times New Roman" charset="0"/>
              <a:cs typeface="Times New Roman" charset="0"/>
            </a:endParaRPr>
          </a:p>
          <a:p>
            <a:pPr>
              <a:spcBef>
                <a:spcPct val="0"/>
              </a:spcBef>
              <a:buFont typeface="Wingdings" charset="2"/>
              <a:buNone/>
            </a:pPr>
            <a:r>
              <a:rPr lang="en-US" altLang="en-US" sz="2800" dirty="0">
                <a:latin typeface="Arial" charset="0"/>
                <a:ea typeface="Times New Roman" charset="0"/>
                <a:cs typeface="Times New Roman" charset="0"/>
              </a:rPr>
              <a:t>	  13			  </a:t>
            </a:r>
            <a:r>
              <a:rPr lang="en-US" altLang="en-US" sz="2800" b="1" dirty="0">
                <a:latin typeface="Arial" charset="0"/>
                <a:ea typeface="Times New Roman" charset="0"/>
                <a:cs typeface="Times New Roman" charset="0"/>
              </a:rPr>
              <a:t>D</a:t>
            </a:r>
            <a:endParaRPr lang="en-US" altLang="en-US" sz="2800" dirty="0">
              <a:latin typeface="Arial" charset="0"/>
              <a:ea typeface="Times New Roman" charset="0"/>
              <a:cs typeface="Times New Roman" charset="0"/>
            </a:endParaRPr>
          </a:p>
          <a:p>
            <a:pPr>
              <a:spcBef>
                <a:spcPct val="0"/>
              </a:spcBef>
              <a:buFont typeface="Wingdings" charset="2"/>
              <a:buNone/>
            </a:pPr>
            <a:r>
              <a:rPr lang="en-US" altLang="en-US" sz="2800" dirty="0">
                <a:latin typeface="Arial" charset="0"/>
                <a:ea typeface="Times New Roman" charset="0"/>
                <a:cs typeface="Times New Roman" charset="0"/>
              </a:rPr>
              <a:t>	  14			  </a:t>
            </a:r>
            <a:r>
              <a:rPr lang="en-US" altLang="en-US" sz="2800" b="1" dirty="0">
                <a:latin typeface="Arial" charset="0"/>
                <a:ea typeface="Times New Roman" charset="0"/>
                <a:cs typeface="Times New Roman" charset="0"/>
              </a:rPr>
              <a:t>E</a:t>
            </a:r>
            <a:endParaRPr lang="en-US" altLang="en-US" sz="2800" dirty="0">
              <a:latin typeface="Arial" charset="0"/>
              <a:ea typeface="Times New Roman" charset="0"/>
              <a:cs typeface="Times New Roman" charset="0"/>
            </a:endParaRPr>
          </a:p>
          <a:p>
            <a:pPr>
              <a:spcBef>
                <a:spcPct val="0"/>
              </a:spcBef>
              <a:buFont typeface="Wingdings" charset="2"/>
              <a:buNone/>
            </a:pPr>
            <a:r>
              <a:rPr lang="en-US" altLang="en-US" sz="2800" dirty="0">
                <a:latin typeface="Arial" charset="0"/>
                <a:ea typeface="Times New Roman" charset="0"/>
                <a:cs typeface="Times New Roman" charset="0"/>
              </a:rPr>
              <a:t>	  15			  </a:t>
            </a:r>
            <a:r>
              <a:rPr lang="en-US" altLang="en-US" sz="2800" b="1" dirty="0">
                <a:latin typeface="Arial" charset="0"/>
                <a:ea typeface="Times New Roman" charset="0"/>
                <a:cs typeface="Times New Roman" charset="0"/>
              </a:rPr>
              <a:t>F</a:t>
            </a:r>
            <a:endParaRPr lang="en-US" altLang="en-US" sz="2800" dirty="0">
              <a:latin typeface="Arial" charset="0"/>
              <a:ea typeface="Times New Roman" charset="0"/>
              <a:cs typeface="Times New Roman" charset="0"/>
            </a:endParaRPr>
          </a:p>
        </p:txBody>
      </p:sp>
    </p:spTree>
    <p:extLst>
      <p:ext uri="{BB962C8B-B14F-4D97-AF65-F5344CB8AC3E}">
        <p14:creationId xmlns:p14="http://schemas.microsoft.com/office/powerpoint/2010/main" val="1864173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en-US" altLang="en-US" sz="3200" dirty="0"/>
              <a:t>Hexadecimal (Hex) Numbering System</a:t>
            </a:r>
            <a:endParaRPr lang="lt-LT" sz="3200" b="1" dirty="0"/>
          </a:p>
        </p:txBody>
      </p:sp>
      <p:sp>
        <p:nvSpPr>
          <p:cNvPr id="6" name="Rectangle 3"/>
          <p:cNvSpPr txBox="1">
            <a:spLocks noChangeArrowheads="1"/>
          </p:cNvSpPr>
          <p:nvPr/>
        </p:nvSpPr>
        <p:spPr>
          <a:xfrm>
            <a:off x="1480728" y="1412776"/>
            <a:ext cx="6172200" cy="3352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Font typeface="Wingdings" charset="2"/>
              <a:buNone/>
            </a:pPr>
            <a:r>
              <a:rPr lang="en-US" altLang="en-US" sz="2800" u="sng" dirty="0">
                <a:latin typeface="Arial" charset="0"/>
                <a:ea typeface="Times New Roman" charset="0"/>
                <a:cs typeface="Times New Roman" charset="0"/>
              </a:rPr>
              <a:t>Decimal Value</a:t>
            </a:r>
            <a:r>
              <a:rPr lang="en-US" altLang="en-US" sz="2800" dirty="0">
                <a:latin typeface="Arial" charset="0"/>
                <a:ea typeface="Times New Roman" charset="0"/>
                <a:cs typeface="Times New Roman" charset="0"/>
              </a:rPr>
              <a:t>	</a:t>
            </a:r>
            <a:r>
              <a:rPr lang="en-US" altLang="en-US" sz="2800" u="sng" dirty="0">
                <a:latin typeface="Arial" charset="0"/>
                <a:ea typeface="Times New Roman" charset="0"/>
                <a:cs typeface="Times New Roman" charset="0"/>
              </a:rPr>
              <a:t>Hexadecimal Digit</a:t>
            </a:r>
            <a:endParaRPr lang="en-US" altLang="en-US" sz="2800" dirty="0">
              <a:latin typeface="Arial" charset="0"/>
              <a:ea typeface="Times New Roman" charset="0"/>
              <a:cs typeface="Times New Roman" charset="0"/>
            </a:endParaRPr>
          </a:p>
          <a:p>
            <a:pPr>
              <a:spcBef>
                <a:spcPct val="0"/>
              </a:spcBef>
              <a:buFont typeface="Wingdings" charset="2"/>
              <a:buNone/>
            </a:pPr>
            <a:r>
              <a:rPr lang="en-US" altLang="en-US" sz="2800" dirty="0">
                <a:latin typeface="Arial" charset="0"/>
                <a:ea typeface="Times New Roman" charset="0"/>
                <a:cs typeface="Times New Roman" charset="0"/>
              </a:rPr>
              <a:t>	  10			  </a:t>
            </a:r>
            <a:r>
              <a:rPr lang="en-US" altLang="en-US" sz="2800" b="1" dirty="0">
                <a:latin typeface="Arial" charset="0"/>
                <a:ea typeface="Times New Roman" charset="0"/>
                <a:cs typeface="Times New Roman" charset="0"/>
              </a:rPr>
              <a:t>A</a:t>
            </a:r>
            <a:endParaRPr lang="en-US" altLang="en-US" sz="2800" dirty="0">
              <a:latin typeface="Arial" charset="0"/>
              <a:ea typeface="Times New Roman" charset="0"/>
              <a:cs typeface="Times New Roman" charset="0"/>
            </a:endParaRPr>
          </a:p>
          <a:p>
            <a:pPr>
              <a:spcBef>
                <a:spcPct val="0"/>
              </a:spcBef>
              <a:buFont typeface="Wingdings" charset="2"/>
              <a:buNone/>
            </a:pPr>
            <a:r>
              <a:rPr lang="en-US" altLang="en-US" sz="2800" dirty="0">
                <a:latin typeface="Arial" charset="0"/>
                <a:ea typeface="Times New Roman" charset="0"/>
                <a:cs typeface="Times New Roman" charset="0"/>
              </a:rPr>
              <a:t>	  11			           </a:t>
            </a:r>
            <a:r>
              <a:rPr lang="en-US" altLang="en-US" sz="2800" b="1" dirty="0">
                <a:latin typeface="Arial" charset="0"/>
                <a:ea typeface="Times New Roman" charset="0"/>
                <a:cs typeface="Times New Roman" charset="0"/>
              </a:rPr>
              <a:t>B</a:t>
            </a:r>
            <a:endParaRPr lang="en-US" altLang="en-US" sz="2800" dirty="0">
              <a:latin typeface="Arial" charset="0"/>
              <a:ea typeface="Times New Roman" charset="0"/>
              <a:cs typeface="Times New Roman" charset="0"/>
            </a:endParaRPr>
          </a:p>
          <a:p>
            <a:pPr>
              <a:spcBef>
                <a:spcPct val="0"/>
              </a:spcBef>
              <a:buFont typeface="Wingdings" charset="2"/>
              <a:buNone/>
            </a:pPr>
            <a:r>
              <a:rPr lang="en-US" altLang="en-US" sz="2800" dirty="0">
                <a:latin typeface="Arial" charset="0"/>
                <a:ea typeface="Times New Roman" charset="0"/>
                <a:cs typeface="Times New Roman" charset="0"/>
              </a:rPr>
              <a:t>	  12			  </a:t>
            </a:r>
            <a:r>
              <a:rPr lang="en-US" altLang="en-US" sz="2800" b="1" dirty="0">
                <a:latin typeface="Arial" charset="0"/>
                <a:ea typeface="Times New Roman" charset="0"/>
                <a:cs typeface="Times New Roman" charset="0"/>
              </a:rPr>
              <a:t>C</a:t>
            </a:r>
            <a:endParaRPr lang="en-US" altLang="en-US" sz="2800" dirty="0">
              <a:latin typeface="Arial" charset="0"/>
              <a:ea typeface="Times New Roman" charset="0"/>
              <a:cs typeface="Times New Roman" charset="0"/>
            </a:endParaRPr>
          </a:p>
          <a:p>
            <a:pPr>
              <a:spcBef>
                <a:spcPct val="0"/>
              </a:spcBef>
              <a:buFont typeface="Wingdings" charset="2"/>
              <a:buNone/>
            </a:pPr>
            <a:r>
              <a:rPr lang="en-US" altLang="en-US" sz="2800" dirty="0">
                <a:latin typeface="Arial" charset="0"/>
                <a:ea typeface="Times New Roman" charset="0"/>
                <a:cs typeface="Times New Roman" charset="0"/>
              </a:rPr>
              <a:t>	  13			  </a:t>
            </a:r>
            <a:r>
              <a:rPr lang="en-US" altLang="en-US" sz="2800" b="1" dirty="0">
                <a:latin typeface="Arial" charset="0"/>
                <a:ea typeface="Times New Roman" charset="0"/>
                <a:cs typeface="Times New Roman" charset="0"/>
              </a:rPr>
              <a:t>D</a:t>
            </a:r>
            <a:endParaRPr lang="en-US" altLang="en-US" sz="2800" dirty="0">
              <a:latin typeface="Arial" charset="0"/>
              <a:ea typeface="Times New Roman" charset="0"/>
              <a:cs typeface="Times New Roman" charset="0"/>
            </a:endParaRPr>
          </a:p>
          <a:p>
            <a:pPr>
              <a:spcBef>
                <a:spcPct val="0"/>
              </a:spcBef>
              <a:buFont typeface="Wingdings" charset="2"/>
              <a:buNone/>
            </a:pPr>
            <a:r>
              <a:rPr lang="en-US" altLang="en-US" sz="2800" dirty="0">
                <a:latin typeface="Arial" charset="0"/>
                <a:ea typeface="Times New Roman" charset="0"/>
                <a:cs typeface="Times New Roman" charset="0"/>
              </a:rPr>
              <a:t>	  14			  </a:t>
            </a:r>
            <a:r>
              <a:rPr lang="en-US" altLang="en-US" sz="2800" b="1" dirty="0">
                <a:latin typeface="Arial" charset="0"/>
                <a:ea typeface="Times New Roman" charset="0"/>
                <a:cs typeface="Times New Roman" charset="0"/>
              </a:rPr>
              <a:t>E</a:t>
            </a:r>
            <a:endParaRPr lang="en-US" altLang="en-US" sz="2800" dirty="0">
              <a:latin typeface="Arial" charset="0"/>
              <a:ea typeface="Times New Roman" charset="0"/>
              <a:cs typeface="Times New Roman" charset="0"/>
            </a:endParaRPr>
          </a:p>
          <a:p>
            <a:pPr>
              <a:spcBef>
                <a:spcPct val="0"/>
              </a:spcBef>
              <a:buFont typeface="Wingdings" charset="2"/>
              <a:buNone/>
            </a:pPr>
            <a:r>
              <a:rPr lang="en-US" altLang="en-US" sz="2800" dirty="0">
                <a:latin typeface="Arial" charset="0"/>
                <a:ea typeface="Times New Roman" charset="0"/>
                <a:cs typeface="Times New Roman" charset="0"/>
              </a:rPr>
              <a:t>	  15			  </a:t>
            </a:r>
            <a:r>
              <a:rPr lang="en-US" altLang="en-US" sz="2800" b="1" dirty="0">
                <a:latin typeface="Arial" charset="0"/>
                <a:ea typeface="Times New Roman" charset="0"/>
                <a:cs typeface="Times New Roman" charset="0"/>
              </a:rPr>
              <a:t>F</a:t>
            </a:r>
            <a:endParaRPr lang="en-US" altLang="en-US" sz="2800" dirty="0">
              <a:latin typeface="Arial" charset="0"/>
              <a:ea typeface="Times New Roman" charset="0"/>
              <a:cs typeface="Times New Roman" charset="0"/>
            </a:endParaRPr>
          </a:p>
        </p:txBody>
      </p:sp>
    </p:spTree>
    <p:extLst>
      <p:ext uri="{BB962C8B-B14F-4D97-AF65-F5344CB8AC3E}">
        <p14:creationId xmlns:p14="http://schemas.microsoft.com/office/powerpoint/2010/main" val="2564697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en-US" altLang="en-US" sz="3200" dirty="0"/>
              <a:t>Hexadecimal (Hex) Numbering System</a:t>
            </a:r>
            <a:endParaRPr lang="lt-LT" sz="3200" b="1" dirty="0"/>
          </a:p>
        </p:txBody>
      </p:sp>
      <p:sp>
        <p:nvSpPr>
          <p:cNvPr id="4" name="Rectangle 3">
            <a:extLst>
              <a:ext uri="{FF2B5EF4-FFF2-40B4-BE49-F238E27FC236}">
                <a16:creationId xmlns:a16="http://schemas.microsoft.com/office/drawing/2014/main" xmlns="" id="{AA14DA93-73DC-A941-938C-435B564A3EA0}"/>
              </a:ext>
            </a:extLst>
          </p:cNvPr>
          <p:cNvSpPr txBox="1">
            <a:spLocks noChangeArrowheads="1"/>
          </p:cNvSpPr>
          <p:nvPr/>
        </p:nvSpPr>
        <p:spPr>
          <a:xfrm>
            <a:off x="1050273" y="1556792"/>
            <a:ext cx="7620000" cy="3276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Char char="n"/>
              <a:defRPr/>
            </a:pPr>
            <a:r>
              <a:rPr lang="en-US" altLang="en-US" sz="2800">
                <a:ea typeface="Times New Roman" charset="0"/>
                <a:cs typeface="Times New Roman" charset="0"/>
              </a:rPr>
              <a:t>To convert to base 10:</a:t>
            </a:r>
          </a:p>
          <a:p>
            <a:pPr lvl="1">
              <a:buFont typeface="Wingdings" charset="2"/>
              <a:buChar char="n"/>
              <a:defRPr/>
            </a:pPr>
            <a:r>
              <a:rPr lang="en-US" altLang="en-US">
                <a:ea typeface="Times New Roman" charset="0"/>
                <a:cs typeface="Times New Roman" charset="0"/>
              </a:rPr>
              <a:t>Begin with the rightmost digit </a:t>
            </a:r>
          </a:p>
          <a:p>
            <a:pPr lvl="1">
              <a:buFont typeface="Wingdings" charset="2"/>
              <a:buChar char="n"/>
              <a:defRPr/>
            </a:pPr>
            <a:r>
              <a:rPr lang="en-US" altLang="en-US">
                <a:ea typeface="Times New Roman" charset="0"/>
                <a:cs typeface="Times New Roman" charset="0"/>
              </a:rPr>
              <a:t>Multiply each </a:t>
            </a:r>
            <a:r>
              <a:rPr lang="en-US" altLang="en-US" b="1">
                <a:ea typeface="Times New Roman" charset="0"/>
                <a:cs typeface="Times New Roman" charset="0"/>
              </a:rPr>
              <a:t>n</a:t>
            </a:r>
            <a:r>
              <a:rPr lang="en-US" altLang="en-US">
                <a:ea typeface="Times New Roman" charset="0"/>
                <a:cs typeface="Times New Roman" charset="0"/>
              </a:rPr>
              <a:t>th digit by 16</a:t>
            </a:r>
            <a:r>
              <a:rPr lang="en-US" altLang="en-US" baseline="30000">
                <a:ea typeface="Times New Roman" charset="0"/>
                <a:cs typeface="Times New Roman" charset="0"/>
              </a:rPr>
              <a:t>(n-1)</a:t>
            </a:r>
          </a:p>
          <a:p>
            <a:pPr lvl="1">
              <a:buFont typeface="Wingdings" charset="2"/>
              <a:buChar char="n"/>
              <a:defRPr/>
            </a:pPr>
            <a:r>
              <a:rPr lang="en-US" altLang="en-US">
                <a:ea typeface="Times New Roman" charset="0"/>
                <a:cs typeface="Times New Roman" charset="0"/>
              </a:rPr>
              <a:t>Add all of the results together	</a:t>
            </a:r>
            <a:endParaRPr lang="en-US" altLang="en-US" dirty="0">
              <a:ea typeface="Times New Roman" charset="0"/>
              <a:cs typeface="Times New Roman" charset="0"/>
            </a:endParaRPr>
          </a:p>
        </p:txBody>
      </p:sp>
    </p:spTree>
    <p:extLst>
      <p:ext uri="{BB962C8B-B14F-4D97-AF65-F5344CB8AC3E}">
        <p14:creationId xmlns:p14="http://schemas.microsoft.com/office/powerpoint/2010/main" val="376056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err="1"/>
              <a:t>References</a:t>
            </a:r>
            <a:endParaRPr lang="lt-LT" dirty="0"/>
          </a:p>
        </p:txBody>
      </p:sp>
      <p:sp>
        <p:nvSpPr>
          <p:cNvPr id="3" name="Content Placeholder 2"/>
          <p:cNvSpPr>
            <a:spLocks noGrp="1"/>
          </p:cNvSpPr>
          <p:nvPr>
            <p:ph idx="1"/>
          </p:nvPr>
        </p:nvSpPr>
        <p:spPr>
          <a:xfrm>
            <a:off x="457200" y="1484784"/>
            <a:ext cx="8435280" cy="4392488"/>
          </a:xfrm>
        </p:spPr>
        <p:txBody>
          <a:bodyPr>
            <a:normAutofit fontScale="55000" lnSpcReduction="20000"/>
          </a:bodyPr>
          <a:lstStyle/>
          <a:p>
            <a:pPr marL="0" indent="0">
              <a:buNone/>
            </a:pPr>
            <a:r>
              <a:rPr lang="en-US" sz="4500" dirty="0">
                <a:hlinkClick r:id="rId2"/>
              </a:rPr>
              <a:t>http://moodle.viko.lt</a:t>
            </a:r>
            <a:r>
              <a:rPr lang="en-US" sz="4500" dirty="0"/>
              <a:t> </a:t>
            </a:r>
          </a:p>
          <a:p>
            <a:pPr marL="0" indent="0">
              <a:buNone/>
            </a:pPr>
            <a:r>
              <a:rPr lang="en-US" sz="4500" dirty="0">
                <a:hlinkClick r:id="rId3" tooltip="OSE2012"/>
              </a:rPr>
              <a:t>Operating systems  (R.Tumasonis) </a:t>
            </a:r>
            <a:endParaRPr lang="en-US" sz="4500" dirty="0"/>
          </a:p>
          <a:p>
            <a:pPr marL="742950" indent="-742950">
              <a:buAutoNum type="arabicPeriod"/>
            </a:pPr>
            <a:endParaRPr lang="en-US" sz="3600" dirty="0"/>
          </a:p>
          <a:p>
            <a:pPr marL="742950" indent="-742950">
              <a:buAutoNum type="arabicPeriod"/>
            </a:pPr>
            <a:r>
              <a:rPr lang="en-US" sz="3600" dirty="0"/>
              <a:t>G. Garg and G. </a:t>
            </a:r>
            <a:r>
              <a:rPr lang="en-US" sz="3600" dirty="0" err="1"/>
              <a:t>Verma</a:t>
            </a:r>
            <a:r>
              <a:rPr lang="en-US" sz="3600" i="1" dirty="0"/>
              <a:t>. Operating Systems: An Introduction 2018.  </a:t>
            </a:r>
            <a:r>
              <a:rPr lang="en-US" sz="3600" i="1" dirty="0">
                <a:hlinkClick r:id="rId4"/>
              </a:rPr>
              <a:t>https://coderprog.com/operating-systems-introduction/ </a:t>
            </a:r>
            <a:endParaRPr lang="en-US" sz="3600" i="1" dirty="0"/>
          </a:p>
          <a:p>
            <a:pPr marL="742950" indent="-742950">
              <a:buAutoNum type="arabicPeriod"/>
            </a:pPr>
            <a:r>
              <a:rPr lang="en-US" sz="3600" dirty="0"/>
              <a:t>Andrew S. Tanenbaum. </a:t>
            </a:r>
            <a:r>
              <a:rPr lang="en-US" sz="3600" i="1" dirty="0"/>
              <a:t>Modern Operating Systems </a:t>
            </a:r>
            <a:r>
              <a:rPr lang="en-US" sz="3600" dirty="0"/>
              <a:t>. USA, Prentice Hall (4</a:t>
            </a:r>
            <a:r>
              <a:rPr lang="en-US" sz="3600" baseline="30000" dirty="0"/>
              <a:t>th</a:t>
            </a:r>
            <a:r>
              <a:rPr lang="en-US" sz="3600" dirty="0"/>
              <a:t> Edition). </a:t>
            </a:r>
            <a:r>
              <a:rPr lang="en-US" sz="3400" dirty="0"/>
              <a:t>http://</a:t>
            </a:r>
            <a:r>
              <a:rPr lang="en-US" sz="3400" dirty="0" err="1"/>
              <a:t>materias.fi.uba.ar</a:t>
            </a:r>
            <a:r>
              <a:rPr lang="en-US" sz="3400" dirty="0"/>
              <a:t>/7508/MOS4/Operating.Systems.4th.Edi.pdf</a:t>
            </a:r>
          </a:p>
          <a:p>
            <a:pPr marL="742950" indent="-742950">
              <a:buAutoNum type="arabicPeriod"/>
            </a:pPr>
            <a:r>
              <a:rPr lang="en-US" sz="3600" dirty="0"/>
              <a:t> William Stallings. </a:t>
            </a:r>
            <a:r>
              <a:rPr lang="en-US" sz="3600" i="1" dirty="0"/>
              <a:t>Operating Systems: Internals and Design Principles (8th Edition). </a:t>
            </a:r>
            <a:r>
              <a:rPr lang="en-US" sz="3600" dirty="0"/>
              <a:t>Prentice Hall; 8 edition. </a:t>
            </a:r>
            <a:r>
              <a:rPr lang="en-US" sz="2800" dirty="0"/>
              <a:t> </a:t>
            </a:r>
            <a:r>
              <a:rPr lang="en-US" dirty="0" err="1"/>
              <a:t>faculty.ksu.edu.sa</a:t>
            </a:r>
            <a:r>
              <a:rPr lang="en-US" dirty="0"/>
              <a:t>/</a:t>
            </a:r>
            <a:r>
              <a:rPr lang="en-US" dirty="0" err="1"/>
              <a:t>ahmadrj</a:t>
            </a:r>
            <a:r>
              <a:rPr lang="en-US" dirty="0"/>
              <a:t>/OS/os-concepts-08-edition.pdf</a:t>
            </a:r>
          </a:p>
          <a:p>
            <a:pPr marL="0" indent="0">
              <a:buNone/>
            </a:pPr>
            <a:r>
              <a:rPr lang="en-US" sz="3600" dirty="0"/>
              <a:t>4.   H. M. </a:t>
            </a:r>
            <a:r>
              <a:rPr lang="en-US" sz="3600" dirty="0" err="1"/>
              <a:t>Deitel</a:t>
            </a:r>
            <a:r>
              <a:rPr lang="en-US" sz="3600" dirty="0"/>
              <a:t> </a:t>
            </a:r>
            <a:r>
              <a:rPr lang="en-US" sz="3600" dirty="0" err="1"/>
              <a:t>ir</a:t>
            </a:r>
            <a:r>
              <a:rPr lang="en-US" sz="3600" dirty="0"/>
              <a:t> kt. Operating systems 3 edition. USA </a:t>
            </a:r>
            <a:r>
              <a:rPr lang="en-US" sz="3600" dirty="0" err="1"/>
              <a:t>Prtentice</a:t>
            </a:r>
            <a:r>
              <a:rPr lang="en-US" sz="3600" dirty="0"/>
              <a:t> Hall, 2011.</a:t>
            </a:r>
          </a:p>
          <a:p>
            <a:pPr marL="0" indent="0">
              <a:buNone/>
            </a:pPr>
            <a:endParaRPr lang="en-US" sz="3600" dirty="0"/>
          </a:p>
          <a:p>
            <a:pPr marL="0" indent="0">
              <a:buNone/>
            </a:pPr>
            <a:endParaRPr lang="en-US" sz="3600" dirty="0"/>
          </a:p>
        </p:txBody>
      </p:sp>
      <p:sp>
        <p:nvSpPr>
          <p:cNvPr id="4" name="Footer Placeholder 3"/>
          <p:cNvSpPr>
            <a:spLocks noGrp="1"/>
          </p:cNvSpPr>
          <p:nvPr>
            <p:ph type="ftr" sz="quarter" idx="11"/>
          </p:nvPr>
        </p:nvSpPr>
        <p:spPr/>
        <p:txBody>
          <a:bodyPr/>
          <a:lstStyle/>
          <a:p>
            <a:r>
              <a:rPr lang="lt-LT" dirty="0" err="1"/>
              <a:t>Operating</a:t>
            </a:r>
            <a:r>
              <a:rPr lang="lt-LT" dirty="0"/>
              <a:t> </a:t>
            </a:r>
            <a:r>
              <a:rPr lang="lt-LT" dirty="0" err="1"/>
              <a:t>systems</a:t>
            </a:r>
            <a:endParaRPr lang="lt-LT" dirty="0"/>
          </a:p>
        </p:txBody>
      </p:sp>
    </p:spTree>
    <p:extLst>
      <p:ext uri="{BB962C8B-B14F-4D97-AF65-F5344CB8AC3E}">
        <p14:creationId xmlns:p14="http://schemas.microsoft.com/office/powerpoint/2010/main" val="1125710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en-US" altLang="en-US" sz="3200" dirty="0"/>
              <a:t>Hexadecimal (Hex) Numbering System</a:t>
            </a:r>
            <a:endParaRPr lang="lt-LT" sz="3200" b="1" dirty="0"/>
          </a:p>
        </p:txBody>
      </p:sp>
      <p:sp>
        <p:nvSpPr>
          <p:cNvPr id="5" name="Rectangle 3">
            <a:extLst>
              <a:ext uri="{FF2B5EF4-FFF2-40B4-BE49-F238E27FC236}">
                <a16:creationId xmlns:a16="http://schemas.microsoft.com/office/drawing/2014/main" xmlns="" id="{5EF76F37-A1ED-374A-9B77-C4557271DD38}"/>
              </a:ext>
            </a:extLst>
          </p:cNvPr>
          <p:cNvSpPr txBox="1">
            <a:spLocks noChangeArrowheads="1"/>
          </p:cNvSpPr>
          <p:nvPr/>
        </p:nvSpPr>
        <p:spPr>
          <a:xfrm>
            <a:off x="457200" y="1196752"/>
            <a:ext cx="8939336" cy="2133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5000"/>
              </a:lnSpc>
              <a:spcBef>
                <a:spcPct val="0"/>
              </a:spcBef>
            </a:pPr>
            <a:r>
              <a:rPr lang="en-US" altLang="en-US" sz="2800" dirty="0">
                <a:cs typeface="Times New Roman" panose="02020603050405020304" pitchFamily="18" charset="0"/>
              </a:rPr>
              <a:t>Example 1:</a:t>
            </a:r>
            <a:r>
              <a:rPr lang="en-US" altLang="en-US" dirty="0">
                <a:cs typeface="Times New Roman" panose="02020603050405020304" pitchFamily="18" charset="0"/>
              </a:rPr>
              <a:t> 		</a:t>
            </a:r>
            <a:r>
              <a:rPr lang="en-US" altLang="en-US" dirty="0">
                <a:solidFill>
                  <a:srgbClr val="3333FF"/>
                </a:solidFill>
                <a:cs typeface="Times New Roman" panose="02020603050405020304" pitchFamily="18" charset="0"/>
              </a:rPr>
              <a:t>1F4</a:t>
            </a:r>
            <a:r>
              <a:rPr lang="en-US" altLang="en-US" baseline="-25000" dirty="0">
                <a:solidFill>
                  <a:srgbClr val="3333FF"/>
                </a:solidFill>
                <a:latin typeface="Times New Roman" panose="02020603050405020304" pitchFamily="18" charset="0"/>
                <a:cs typeface="Times New Roman" panose="02020603050405020304" pitchFamily="18" charset="0"/>
              </a:rPr>
              <a:t>16</a:t>
            </a:r>
            <a:endParaRPr lang="en-US" altLang="en-US" dirty="0">
              <a:solidFill>
                <a:srgbClr val="3333FF"/>
              </a:solidFill>
              <a:cs typeface="Times New Roman" panose="02020603050405020304" pitchFamily="18" charset="0"/>
            </a:endParaRPr>
          </a:p>
          <a:p>
            <a:pPr>
              <a:lnSpc>
                <a:spcPct val="95000"/>
              </a:lnSpc>
              <a:spcBef>
                <a:spcPct val="0"/>
              </a:spcBef>
              <a:buFont typeface="Wingdings" pitchFamily="2" charset="2"/>
              <a:buNone/>
            </a:pPr>
            <a:endParaRPr lang="en-US" altLang="en-US" dirty="0">
              <a:solidFill>
                <a:srgbClr val="3333FF"/>
              </a:solidFill>
              <a:cs typeface="Times New Roman" panose="02020603050405020304" pitchFamily="18" charset="0"/>
            </a:endParaRPr>
          </a:p>
          <a:p>
            <a:pPr>
              <a:lnSpc>
                <a:spcPct val="95000"/>
              </a:lnSpc>
              <a:spcBef>
                <a:spcPct val="0"/>
              </a:spcBef>
              <a:buFont typeface="Wingdings" pitchFamily="2" charset="2"/>
              <a:buNone/>
            </a:pPr>
            <a:r>
              <a:rPr lang="en-US" altLang="en-US" sz="2800" dirty="0">
                <a:cs typeface="Times New Roman" panose="02020603050405020304" pitchFamily="18" charset="0"/>
              </a:rPr>
              <a:t>positional powers of 16:       16</a:t>
            </a:r>
            <a:r>
              <a:rPr lang="en-US" altLang="en-US" sz="2800" baseline="30000" dirty="0">
                <a:cs typeface="Times New Roman" panose="02020603050405020304" pitchFamily="18" charset="0"/>
              </a:rPr>
              <a:t>3 </a:t>
            </a:r>
            <a:r>
              <a:rPr lang="en-US" altLang="en-US" sz="2800" dirty="0">
                <a:cs typeface="Times New Roman" panose="02020603050405020304" pitchFamily="18" charset="0"/>
              </a:rPr>
              <a:t>    16</a:t>
            </a:r>
            <a:r>
              <a:rPr lang="en-US" altLang="en-US" sz="2800" baseline="30000" dirty="0">
                <a:cs typeface="Times New Roman" panose="02020603050405020304" pitchFamily="18" charset="0"/>
              </a:rPr>
              <a:t>2</a:t>
            </a:r>
            <a:r>
              <a:rPr lang="en-US" altLang="en-US" sz="2800" dirty="0">
                <a:cs typeface="Times New Roman" panose="02020603050405020304" pitchFamily="18" charset="0"/>
              </a:rPr>
              <a:t>    16</a:t>
            </a:r>
            <a:r>
              <a:rPr lang="en-US" altLang="en-US" sz="2800" baseline="30000" dirty="0">
                <a:cs typeface="Times New Roman" panose="02020603050405020304" pitchFamily="18" charset="0"/>
              </a:rPr>
              <a:t>1</a:t>
            </a:r>
            <a:r>
              <a:rPr lang="en-US" altLang="en-US" sz="2800" dirty="0">
                <a:cs typeface="Times New Roman" panose="02020603050405020304" pitchFamily="18" charset="0"/>
              </a:rPr>
              <a:t>   16</a:t>
            </a:r>
            <a:r>
              <a:rPr lang="en-US" altLang="en-US" sz="2800" baseline="30000" dirty="0">
                <a:cs typeface="Times New Roman" panose="02020603050405020304" pitchFamily="18" charset="0"/>
              </a:rPr>
              <a:t>0</a:t>
            </a:r>
            <a:endParaRPr lang="en-US" altLang="en-US" sz="2800" dirty="0">
              <a:cs typeface="Times New Roman" panose="02020603050405020304" pitchFamily="18" charset="0"/>
            </a:endParaRPr>
          </a:p>
          <a:p>
            <a:pPr>
              <a:lnSpc>
                <a:spcPct val="95000"/>
              </a:lnSpc>
              <a:spcBef>
                <a:spcPct val="0"/>
              </a:spcBef>
              <a:buFont typeface="Wingdings" pitchFamily="2" charset="2"/>
              <a:buNone/>
            </a:pPr>
            <a:r>
              <a:rPr lang="en-US" altLang="en-US" sz="2800" dirty="0">
                <a:cs typeface="Times New Roman" panose="02020603050405020304" pitchFamily="18" charset="0"/>
              </a:rPr>
              <a:t>decimal positional value:   4096    256     16     1</a:t>
            </a:r>
          </a:p>
          <a:p>
            <a:pPr algn="just">
              <a:lnSpc>
                <a:spcPct val="95000"/>
              </a:lnSpc>
              <a:spcBef>
                <a:spcPct val="0"/>
              </a:spcBef>
              <a:buFont typeface="Wingdings" pitchFamily="2" charset="2"/>
              <a:buNone/>
            </a:pPr>
            <a:endParaRPr lang="en-US" altLang="en-US" sz="2800" dirty="0">
              <a:cs typeface="Times New Roman" panose="02020603050405020304" pitchFamily="18" charset="0"/>
            </a:endParaRPr>
          </a:p>
        </p:txBody>
      </p:sp>
      <p:sp>
        <p:nvSpPr>
          <p:cNvPr id="6" name="Rectangle 4">
            <a:extLst>
              <a:ext uri="{FF2B5EF4-FFF2-40B4-BE49-F238E27FC236}">
                <a16:creationId xmlns:a16="http://schemas.microsoft.com/office/drawing/2014/main" xmlns="" id="{64C181D0-43EA-CB46-8D1C-9D1E0F3E303F}"/>
              </a:ext>
            </a:extLst>
          </p:cNvPr>
          <p:cNvSpPr>
            <a:spLocks noChangeArrowheads="1"/>
          </p:cNvSpPr>
          <p:nvPr/>
        </p:nvSpPr>
        <p:spPr bwMode="auto">
          <a:xfrm>
            <a:off x="457199" y="2720752"/>
            <a:ext cx="9185372"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just" eaLnBrk="1" hangingPunct="1">
              <a:lnSpc>
                <a:spcPct val="95000"/>
              </a:lnSpc>
              <a:spcBef>
                <a:spcPct val="0"/>
              </a:spcBef>
              <a:buFont typeface="Wingdings" pitchFamily="2" charset="2"/>
              <a:buNone/>
            </a:pPr>
            <a:endParaRPr lang="en-US" altLang="en-US" sz="2800" dirty="0">
              <a:cs typeface="Times New Roman" panose="02020603050405020304" pitchFamily="18" charset="0"/>
            </a:endParaRPr>
          </a:p>
          <a:p>
            <a:pPr algn="just" eaLnBrk="1" hangingPunct="1">
              <a:lnSpc>
                <a:spcPct val="95000"/>
              </a:lnSpc>
              <a:spcBef>
                <a:spcPct val="0"/>
              </a:spcBef>
              <a:buFont typeface="Wingdings" pitchFamily="2" charset="2"/>
              <a:buNone/>
            </a:pPr>
            <a:r>
              <a:rPr lang="en-US" altLang="en-US" sz="2800" dirty="0">
                <a:cs typeface="Times New Roman" panose="02020603050405020304" pitchFamily="18" charset="0"/>
              </a:rPr>
              <a:t>Hexadecimal number:                        </a:t>
            </a:r>
            <a:r>
              <a:rPr lang="en-US" altLang="en-US" sz="2800" dirty="0">
                <a:solidFill>
                  <a:srgbClr val="3333FF"/>
                </a:solidFill>
                <a:cs typeface="Times New Roman" panose="02020603050405020304" pitchFamily="18" charset="0"/>
              </a:rPr>
              <a:t>1        F     4</a:t>
            </a:r>
            <a:r>
              <a:rPr lang="en-US" altLang="en-US" sz="2800" dirty="0">
                <a:cs typeface="Times New Roman" panose="02020603050405020304" pitchFamily="18" charset="0"/>
              </a:rPr>
              <a:t>   </a:t>
            </a:r>
          </a:p>
          <a:p>
            <a:pPr algn="just" eaLnBrk="1" hangingPunct="1">
              <a:lnSpc>
                <a:spcPct val="95000"/>
              </a:lnSpc>
              <a:spcBef>
                <a:spcPct val="0"/>
              </a:spcBef>
              <a:buFont typeface="Wingdings" pitchFamily="2" charset="2"/>
              <a:buNone/>
            </a:pPr>
            <a:r>
              <a:rPr lang="en-US" altLang="en-US" sz="2800" dirty="0">
                <a:cs typeface="Times New Roman" panose="02020603050405020304" pitchFamily="18" charset="0"/>
              </a:rPr>
              <a:t>		</a:t>
            </a:r>
          </a:p>
          <a:p>
            <a:pPr algn="just" eaLnBrk="1" hangingPunct="1">
              <a:lnSpc>
                <a:spcPct val="95000"/>
              </a:lnSpc>
              <a:spcBef>
                <a:spcPct val="0"/>
              </a:spcBef>
              <a:buFont typeface="Wingdings" pitchFamily="2" charset="2"/>
              <a:buNone/>
            </a:pPr>
            <a:r>
              <a:rPr lang="en-US" altLang="en-US" sz="2800" dirty="0">
                <a:cs typeface="Times New Roman" panose="02020603050405020304" pitchFamily="18" charset="0"/>
              </a:rPr>
              <a:t>	        (</a:t>
            </a:r>
            <a:r>
              <a:rPr lang="en-US" altLang="en-US" sz="2800" dirty="0">
                <a:solidFill>
                  <a:srgbClr val="3333FF"/>
                </a:solidFill>
                <a:cs typeface="Times New Roman" panose="02020603050405020304" pitchFamily="18" charset="0"/>
              </a:rPr>
              <a:t>1</a:t>
            </a:r>
            <a:r>
              <a:rPr lang="en-US" altLang="en-US" sz="2800" dirty="0">
                <a:cs typeface="Times New Roman" panose="02020603050405020304" pitchFamily="18" charset="0"/>
              </a:rPr>
              <a:t> x 256) + (</a:t>
            </a:r>
            <a:r>
              <a:rPr lang="en-US" altLang="en-US" sz="2800" dirty="0">
                <a:solidFill>
                  <a:srgbClr val="3333FF"/>
                </a:solidFill>
                <a:cs typeface="Times New Roman" panose="02020603050405020304" pitchFamily="18" charset="0"/>
              </a:rPr>
              <a:t>F</a:t>
            </a:r>
            <a:r>
              <a:rPr lang="en-US" altLang="en-US" sz="2800" dirty="0">
                <a:cs typeface="Times New Roman" panose="02020603050405020304" pitchFamily="18" charset="0"/>
              </a:rPr>
              <a:t> x 16) + (</a:t>
            </a:r>
            <a:r>
              <a:rPr lang="en-US" altLang="en-US" sz="2800" dirty="0">
                <a:solidFill>
                  <a:srgbClr val="3333FF"/>
                </a:solidFill>
                <a:cs typeface="Times New Roman" panose="02020603050405020304" pitchFamily="18" charset="0"/>
              </a:rPr>
              <a:t>4</a:t>
            </a:r>
            <a:r>
              <a:rPr lang="en-US" altLang="en-US" sz="2800" dirty="0">
                <a:cs typeface="Times New Roman" panose="02020603050405020304" pitchFamily="18" charset="0"/>
              </a:rPr>
              <a:t> x 1)</a:t>
            </a:r>
          </a:p>
          <a:p>
            <a:pPr algn="just" eaLnBrk="1" hangingPunct="1">
              <a:lnSpc>
                <a:spcPct val="95000"/>
              </a:lnSpc>
              <a:spcBef>
                <a:spcPct val="0"/>
              </a:spcBef>
              <a:buFont typeface="Wingdings" pitchFamily="2" charset="2"/>
              <a:buNone/>
            </a:pPr>
            <a:r>
              <a:rPr lang="en-US" altLang="en-US" dirty="0">
                <a:cs typeface="Times New Roman" panose="02020603050405020304" pitchFamily="18" charset="0"/>
              </a:rPr>
              <a:t>	       = </a:t>
            </a:r>
            <a:r>
              <a:rPr lang="en-US" altLang="en-US" sz="2800" dirty="0">
                <a:cs typeface="Times New Roman" panose="02020603050405020304" pitchFamily="18" charset="0"/>
              </a:rPr>
              <a:t>(1 x 256) + (15 x 16) + (4 x 1)</a:t>
            </a:r>
          </a:p>
          <a:p>
            <a:pPr algn="just" eaLnBrk="1" hangingPunct="1">
              <a:lnSpc>
                <a:spcPct val="95000"/>
              </a:lnSpc>
              <a:spcBef>
                <a:spcPct val="0"/>
              </a:spcBef>
              <a:buFont typeface="Wingdings" pitchFamily="2" charset="2"/>
              <a:buNone/>
            </a:pPr>
            <a:endParaRPr lang="en-US" altLang="en-US" sz="2800" dirty="0">
              <a:cs typeface="Times New Roman" panose="02020603050405020304" pitchFamily="18" charset="0"/>
            </a:endParaRPr>
          </a:p>
          <a:p>
            <a:pPr algn="just" eaLnBrk="1" hangingPunct="1">
              <a:lnSpc>
                <a:spcPct val="95000"/>
              </a:lnSpc>
              <a:spcBef>
                <a:spcPct val="0"/>
              </a:spcBef>
              <a:buFont typeface="Wingdings" pitchFamily="2" charset="2"/>
              <a:buNone/>
            </a:pPr>
            <a:r>
              <a:rPr lang="en-US" altLang="en-US" sz="2800" dirty="0">
                <a:cs typeface="Times New Roman" panose="02020603050405020304" pitchFamily="18" charset="0"/>
              </a:rPr>
              <a:t>	        =  256  + 240  + 4  =  </a:t>
            </a:r>
            <a:r>
              <a:rPr lang="en-US" altLang="en-US" dirty="0">
                <a:solidFill>
                  <a:srgbClr val="3333FF"/>
                </a:solidFill>
                <a:cs typeface="Times New Roman" panose="02020603050405020304" pitchFamily="18" charset="0"/>
              </a:rPr>
              <a:t>500</a:t>
            </a:r>
            <a:r>
              <a:rPr lang="en-US" altLang="en-US" b="1" baseline="-30000" dirty="0">
                <a:solidFill>
                  <a:srgbClr val="3333FF"/>
                </a:solidFill>
                <a:cs typeface="Times New Roman" panose="02020603050405020304" pitchFamily="18" charset="0"/>
              </a:rPr>
              <a:t>10</a:t>
            </a:r>
            <a:r>
              <a:rPr lang="en-US" altLang="en-US" dirty="0">
                <a:solidFill>
                  <a:srgbClr val="3333FF"/>
                </a:solidFill>
                <a:cs typeface="Times New Roman" panose="02020603050405020304" pitchFamily="18" charset="0"/>
              </a:rPr>
              <a:t> </a:t>
            </a:r>
          </a:p>
        </p:txBody>
      </p:sp>
    </p:spTree>
    <p:extLst>
      <p:ext uri="{BB962C8B-B14F-4D97-AF65-F5344CB8AC3E}">
        <p14:creationId xmlns:p14="http://schemas.microsoft.com/office/powerpoint/2010/main" val="284274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en-US" altLang="en-US" sz="3200" dirty="0"/>
              <a:t>Hexadecimal (Hex) Numbering System</a:t>
            </a:r>
            <a:endParaRPr lang="lt-LT" sz="3200" b="1" dirty="0"/>
          </a:p>
        </p:txBody>
      </p:sp>
      <p:sp>
        <p:nvSpPr>
          <p:cNvPr id="7" name="Rectangle 3">
            <a:extLst>
              <a:ext uri="{FF2B5EF4-FFF2-40B4-BE49-F238E27FC236}">
                <a16:creationId xmlns:a16="http://schemas.microsoft.com/office/drawing/2014/main" xmlns="" id="{E9AF383D-E452-AB4A-B752-6D612D67B3D1}"/>
              </a:ext>
            </a:extLst>
          </p:cNvPr>
          <p:cNvSpPr txBox="1">
            <a:spLocks noChangeArrowheads="1"/>
          </p:cNvSpPr>
          <p:nvPr/>
        </p:nvSpPr>
        <p:spPr>
          <a:xfrm>
            <a:off x="370656" y="1196752"/>
            <a:ext cx="8593832" cy="2133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5000"/>
              </a:lnSpc>
              <a:spcBef>
                <a:spcPct val="0"/>
              </a:spcBef>
            </a:pPr>
            <a:r>
              <a:rPr lang="en-US" altLang="en-US" sz="2800">
                <a:cs typeface="Times New Roman" panose="02020603050405020304" pitchFamily="18" charset="0"/>
              </a:rPr>
              <a:t>Example 2:</a:t>
            </a:r>
            <a:r>
              <a:rPr lang="en-US" altLang="en-US">
                <a:cs typeface="Times New Roman" panose="02020603050405020304" pitchFamily="18" charset="0"/>
              </a:rPr>
              <a:t> 		</a:t>
            </a:r>
            <a:r>
              <a:rPr lang="en-US" altLang="en-US">
                <a:solidFill>
                  <a:srgbClr val="3333FF"/>
                </a:solidFill>
                <a:cs typeface="Times New Roman" panose="02020603050405020304" pitchFamily="18" charset="0"/>
              </a:rPr>
              <a:t>25AC</a:t>
            </a:r>
            <a:r>
              <a:rPr lang="en-US" altLang="en-US" baseline="-25000">
                <a:solidFill>
                  <a:srgbClr val="3333FF"/>
                </a:solidFill>
                <a:latin typeface="Times New Roman" panose="02020603050405020304" pitchFamily="18" charset="0"/>
                <a:cs typeface="Times New Roman" panose="02020603050405020304" pitchFamily="18" charset="0"/>
              </a:rPr>
              <a:t>16</a:t>
            </a:r>
            <a:endParaRPr lang="en-US" altLang="en-US">
              <a:solidFill>
                <a:srgbClr val="3333FF"/>
              </a:solidFill>
              <a:cs typeface="Times New Roman" panose="02020603050405020304" pitchFamily="18" charset="0"/>
            </a:endParaRPr>
          </a:p>
          <a:p>
            <a:pPr>
              <a:lnSpc>
                <a:spcPct val="95000"/>
              </a:lnSpc>
              <a:spcBef>
                <a:spcPct val="0"/>
              </a:spcBef>
              <a:buFont typeface="Wingdings" pitchFamily="2" charset="2"/>
              <a:buNone/>
            </a:pPr>
            <a:endParaRPr lang="en-US" altLang="en-US">
              <a:solidFill>
                <a:srgbClr val="3333FF"/>
              </a:solidFill>
              <a:cs typeface="Times New Roman" panose="02020603050405020304" pitchFamily="18" charset="0"/>
            </a:endParaRPr>
          </a:p>
          <a:p>
            <a:pPr>
              <a:lnSpc>
                <a:spcPct val="95000"/>
              </a:lnSpc>
              <a:spcBef>
                <a:spcPct val="0"/>
              </a:spcBef>
              <a:buFont typeface="Wingdings" pitchFamily="2" charset="2"/>
              <a:buNone/>
            </a:pPr>
            <a:r>
              <a:rPr lang="en-US" altLang="en-US" sz="2800">
                <a:cs typeface="Times New Roman" panose="02020603050405020304" pitchFamily="18" charset="0"/>
              </a:rPr>
              <a:t>positional powers of 16:       16</a:t>
            </a:r>
            <a:r>
              <a:rPr lang="en-US" altLang="en-US" sz="2800" baseline="30000">
                <a:cs typeface="Times New Roman" panose="02020603050405020304" pitchFamily="18" charset="0"/>
              </a:rPr>
              <a:t>3 </a:t>
            </a:r>
            <a:r>
              <a:rPr lang="en-US" altLang="en-US" sz="2800">
                <a:cs typeface="Times New Roman" panose="02020603050405020304" pitchFamily="18" charset="0"/>
              </a:rPr>
              <a:t>    16</a:t>
            </a:r>
            <a:r>
              <a:rPr lang="en-US" altLang="en-US" sz="2800" baseline="30000">
                <a:cs typeface="Times New Roman" panose="02020603050405020304" pitchFamily="18" charset="0"/>
              </a:rPr>
              <a:t>2</a:t>
            </a:r>
            <a:r>
              <a:rPr lang="en-US" altLang="en-US" sz="2800">
                <a:cs typeface="Times New Roman" panose="02020603050405020304" pitchFamily="18" charset="0"/>
              </a:rPr>
              <a:t>    16</a:t>
            </a:r>
            <a:r>
              <a:rPr lang="en-US" altLang="en-US" sz="2800" baseline="30000">
                <a:cs typeface="Times New Roman" panose="02020603050405020304" pitchFamily="18" charset="0"/>
              </a:rPr>
              <a:t>1</a:t>
            </a:r>
            <a:r>
              <a:rPr lang="en-US" altLang="en-US" sz="2800">
                <a:cs typeface="Times New Roman" panose="02020603050405020304" pitchFamily="18" charset="0"/>
              </a:rPr>
              <a:t>   16</a:t>
            </a:r>
            <a:r>
              <a:rPr lang="en-US" altLang="en-US" sz="2800" baseline="30000">
                <a:cs typeface="Times New Roman" panose="02020603050405020304" pitchFamily="18" charset="0"/>
              </a:rPr>
              <a:t>0</a:t>
            </a:r>
            <a:endParaRPr lang="en-US" altLang="en-US" sz="2800">
              <a:cs typeface="Times New Roman" panose="02020603050405020304" pitchFamily="18" charset="0"/>
            </a:endParaRPr>
          </a:p>
          <a:p>
            <a:pPr>
              <a:lnSpc>
                <a:spcPct val="95000"/>
              </a:lnSpc>
              <a:spcBef>
                <a:spcPct val="0"/>
              </a:spcBef>
              <a:buFont typeface="Wingdings" pitchFamily="2" charset="2"/>
              <a:buNone/>
            </a:pPr>
            <a:r>
              <a:rPr lang="en-US" altLang="en-US" sz="2800">
                <a:cs typeface="Times New Roman" panose="02020603050405020304" pitchFamily="18" charset="0"/>
              </a:rPr>
              <a:t>decimal positional value:   4096    256     16     1</a:t>
            </a:r>
          </a:p>
          <a:p>
            <a:pPr algn="just">
              <a:lnSpc>
                <a:spcPct val="95000"/>
              </a:lnSpc>
              <a:spcBef>
                <a:spcPct val="0"/>
              </a:spcBef>
              <a:buFont typeface="Wingdings" pitchFamily="2" charset="2"/>
              <a:buNone/>
            </a:pPr>
            <a:endParaRPr lang="en-US" altLang="en-US" sz="2800">
              <a:cs typeface="Times New Roman" panose="02020603050405020304" pitchFamily="18" charset="0"/>
            </a:endParaRPr>
          </a:p>
        </p:txBody>
      </p:sp>
      <p:sp>
        <p:nvSpPr>
          <p:cNvPr id="8" name="Rectangle 4">
            <a:extLst>
              <a:ext uri="{FF2B5EF4-FFF2-40B4-BE49-F238E27FC236}">
                <a16:creationId xmlns:a16="http://schemas.microsoft.com/office/drawing/2014/main" xmlns="" id="{7B323C3B-B849-2D46-8BFA-FDC5853DF422}"/>
              </a:ext>
            </a:extLst>
          </p:cNvPr>
          <p:cNvSpPr>
            <a:spLocks noChangeArrowheads="1"/>
          </p:cNvSpPr>
          <p:nvPr/>
        </p:nvSpPr>
        <p:spPr bwMode="auto">
          <a:xfrm>
            <a:off x="370656" y="2720752"/>
            <a:ext cx="883036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just" eaLnBrk="1" hangingPunct="1">
              <a:lnSpc>
                <a:spcPct val="95000"/>
              </a:lnSpc>
              <a:spcBef>
                <a:spcPct val="0"/>
              </a:spcBef>
              <a:buFont typeface="Wingdings" pitchFamily="2" charset="2"/>
              <a:buNone/>
            </a:pPr>
            <a:endParaRPr lang="en-US" altLang="en-US" sz="2800" dirty="0">
              <a:cs typeface="Times New Roman" panose="02020603050405020304" pitchFamily="18" charset="0"/>
            </a:endParaRPr>
          </a:p>
          <a:p>
            <a:pPr algn="just" eaLnBrk="1" hangingPunct="1">
              <a:lnSpc>
                <a:spcPct val="95000"/>
              </a:lnSpc>
              <a:spcBef>
                <a:spcPct val="0"/>
              </a:spcBef>
              <a:buFont typeface="Wingdings" pitchFamily="2" charset="2"/>
              <a:buNone/>
            </a:pPr>
            <a:r>
              <a:rPr lang="en-US" altLang="en-US" sz="2800" dirty="0">
                <a:cs typeface="Times New Roman" panose="02020603050405020304" pitchFamily="18" charset="0"/>
              </a:rPr>
              <a:t>Hexadecimal number:              </a:t>
            </a:r>
            <a:r>
              <a:rPr lang="en-US" altLang="en-US" sz="2800" dirty="0">
                <a:solidFill>
                  <a:srgbClr val="3333FF"/>
                </a:solidFill>
                <a:cs typeface="Times New Roman" panose="02020603050405020304" pitchFamily="18" charset="0"/>
              </a:rPr>
              <a:t>2        5       A       C</a:t>
            </a:r>
            <a:r>
              <a:rPr lang="en-US" altLang="en-US" sz="2800" dirty="0">
                <a:cs typeface="Times New Roman" panose="02020603050405020304" pitchFamily="18" charset="0"/>
              </a:rPr>
              <a:t>   </a:t>
            </a:r>
          </a:p>
          <a:p>
            <a:pPr algn="just" eaLnBrk="1" hangingPunct="1">
              <a:lnSpc>
                <a:spcPct val="95000"/>
              </a:lnSpc>
              <a:spcBef>
                <a:spcPct val="0"/>
              </a:spcBef>
              <a:buFont typeface="Wingdings" pitchFamily="2" charset="2"/>
              <a:buNone/>
            </a:pPr>
            <a:r>
              <a:rPr lang="en-US" altLang="en-US" sz="2800" dirty="0">
                <a:cs typeface="Times New Roman" panose="02020603050405020304" pitchFamily="18" charset="0"/>
              </a:rPr>
              <a:t>		</a:t>
            </a:r>
          </a:p>
          <a:p>
            <a:pPr algn="just" eaLnBrk="1" hangingPunct="1">
              <a:lnSpc>
                <a:spcPct val="95000"/>
              </a:lnSpc>
              <a:spcBef>
                <a:spcPct val="0"/>
              </a:spcBef>
              <a:buFont typeface="Wingdings" pitchFamily="2" charset="2"/>
              <a:buNone/>
            </a:pPr>
            <a:r>
              <a:rPr lang="en-US" altLang="en-US" sz="2800" dirty="0">
                <a:cs typeface="Times New Roman" panose="02020603050405020304" pitchFamily="18" charset="0"/>
              </a:rPr>
              <a:t>	(</a:t>
            </a:r>
            <a:r>
              <a:rPr lang="en-US" altLang="en-US" sz="2800" dirty="0">
                <a:solidFill>
                  <a:srgbClr val="3333FF"/>
                </a:solidFill>
                <a:cs typeface="Times New Roman" panose="02020603050405020304" pitchFamily="18" charset="0"/>
              </a:rPr>
              <a:t>2</a:t>
            </a:r>
            <a:r>
              <a:rPr lang="en-US" altLang="en-US" sz="2800" dirty="0">
                <a:cs typeface="Times New Roman" panose="02020603050405020304" pitchFamily="18" charset="0"/>
              </a:rPr>
              <a:t> x 4096) + (</a:t>
            </a:r>
            <a:r>
              <a:rPr lang="en-US" altLang="en-US" sz="2800" dirty="0">
                <a:solidFill>
                  <a:srgbClr val="3333FF"/>
                </a:solidFill>
                <a:cs typeface="Times New Roman" panose="02020603050405020304" pitchFamily="18" charset="0"/>
              </a:rPr>
              <a:t>5</a:t>
            </a:r>
            <a:r>
              <a:rPr lang="en-US" altLang="en-US" sz="2800" dirty="0">
                <a:cs typeface="Times New Roman" panose="02020603050405020304" pitchFamily="18" charset="0"/>
              </a:rPr>
              <a:t> x 256) + (</a:t>
            </a:r>
            <a:r>
              <a:rPr lang="en-US" altLang="en-US" sz="2800" dirty="0">
                <a:solidFill>
                  <a:srgbClr val="3333FF"/>
                </a:solidFill>
                <a:cs typeface="Times New Roman" panose="02020603050405020304" pitchFamily="18" charset="0"/>
              </a:rPr>
              <a:t>A</a:t>
            </a:r>
            <a:r>
              <a:rPr lang="en-US" altLang="en-US" sz="2800" dirty="0">
                <a:cs typeface="Times New Roman" panose="02020603050405020304" pitchFamily="18" charset="0"/>
              </a:rPr>
              <a:t> x 16) + (</a:t>
            </a:r>
            <a:r>
              <a:rPr lang="en-US" altLang="en-US" sz="2800" dirty="0">
                <a:solidFill>
                  <a:srgbClr val="3333FF"/>
                </a:solidFill>
                <a:cs typeface="Times New Roman" panose="02020603050405020304" pitchFamily="18" charset="0"/>
              </a:rPr>
              <a:t>C</a:t>
            </a:r>
            <a:r>
              <a:rPr lang="en-US" altLang="en-US" sz="2800" dirty="0">
                <a:cs typeface="Times New Roman" panose="02020603050405020304" pitchFamily="18" charset="0"/>
              </a:rPr>
              <a:t> x 1)</a:t>
            </a:r>
          </a:p>
          <a:p>
            <a:pPr algn="just" eaLnBrk="1" hangingPunct="1">
              <a:lnSpc>
                <a:spcPct val="95000"/>
              </a:lnSpc>
              <a:spcBef>
                <a:spcPct val="0"/>
              </a:spcBef>
              <a:buFont typeface="Wingdings" pitchFamily="2" charset="2"/>
              <a:buNone/>
            </a:pPr>
            <a:r>
              <a:rPr lang="en-US" altLang="en-US" dirty="0">
                <a:cs typeface="Times New Roman" panose="02020603050405020304" pitchFamily="18" charset="0"/>
              </a:rPr>
              <a:t>	= </a:t>
            </a:r>
            <a:r>
              <a:rPr lang="en-US" altLang="en-US" sz="2800" dirty="0">
                <a:cs typeface="Times New Roman" panose="02020603050405020304" pitchFamily="18" charset="0"/>
              </a:rPr>
              <a:t>(2 x 4096) + (5 x 256) + (10 x 16) + (12 x 1)</a:t>
            </a:r>
          </a:p>
          <a:p>
            <a:pPr algn="just" eaLnBrk="1" hangingPunct="1">
              <a:lnSpc>
                <a:spcPct val="95000"/>
              </a:lnSpc>
              <a:spcBef>
                <a:spcPct val="0"/>
              </a:spcBef>
              <a:buFont typeface="Wingdings" pitchFamily="2" charset="2"/>
              <a:buNone/>
            </a:pPr>
            <a:endParaRPr lang="en-US" altLang="en-US" sz="2800" dirty="0">
              <a:cs typeface="Times New Roman" panose="02020603050405020304" pitchFamily="18" charset="0"/>
            </a:endParaRPr>
          </a:p>
          <a:p>
            <a:pPr algn="just" eaLnBrk="1" hangingPunct="1">
              <a:lnSpc>
                <a:spcPct val="95000"/>
              </a:lnSpc>
              <a:spcBef>
                <a:spcPct val="0"/>
              </a:spcBef>
              <a:buFont typeface="Wingdings" pitchFamily="2" charset="2"/>
              <a:buNone/>
            </a:pPr>
            <a:r>
              <a:rPr lang="en-US" altLang="en-US" sz="2800" dirty="0">
                <a:cs typeface="Times New Roman" panose="02020603050405020304" pitchFamily="18" charset="0"/>
              </a:rPr>
              <a:t>	=  8192 + 1280 + 160  + 12  =  </a:t>
            </a:r>
            <a:r>
              <a:rPr lang="en-US" altLang="en-US" dirty="0">
                <a:solidFill>
                  <a:srgbClr val="3333FF"/>
                </a:solidFill>
                <a:cs typeface="Times New Roman" panose="02020603050405020304" pitchFamily="18" charset="0"/>
              </a:rPr>
              <a:t>9644</a:t>
            </a:r>
            <a:r>
              <a:rPr lang="en-US" altLang="en-US" b="1" baseline="-30000" dirty="0">
                <a:solidFill>
                  <a:srgbClr val="3333FF"/>
                </a:solidFill>
                <a:cs typeface="Times New Roman" panose="02020603050405020304" pitchFamily="18" charset="0"/>
              </a:rPr>
              <a:t>10</a:t>
            </a:r>
            <a:r>
              <a:rPr lang="en-US" altLang="en-US" dirty="0">
                <a:solidFill>
                  <a:srgbClr val="3333FF"/>
                </a:solidFill>
                <a:cs typeface="Times New Roman" panose="02020603050405020304" pitchFamily="18" charset="0"/>
              </a:rPr>
              <a:t> </a:t>
            </a:r>
          </a:p>
        </p:txBody>
      </p:sp>
    </p:spTree>
    <p:extLst>
      <p:ext uri="{BB962C8B-B14F-4D97-AF65-F5344CB8AC3E}">
        <p14:creationId xmlns:p14="http://schemas.microsoft.com/office/powerpoint/2010/main" val="268987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en-US" altLang="en-US" sz="3200" dirty="0"/>
              <a:t>Hexadecimal (Hex) Numbering System</a:t>
            </a:r>
            <a:endParaRPr lang="lt-LT" sz="3200" b="1" dirty="0"/>
          </a:p>
        </p:txBody>
      </p:sp>
      <p:sp>
        <p:nvSpPr>
          <p:cNvPr id="5" name="Rectangle 3">
            <a:extLst>
              <a:ext uri="{FF2B5EF4-FFF2-40B4-BE49-F238E27FC236}">
                <a16:creationId xmlns:a16="http://schemas.microsoft.com/office/drawing/2014/main" xmlns="" id="{FD3C31B2-8103-D94E-A18F-D4D60173608E}"/>
              </a:ext>
            </a:extLst>
          </p:cNvPr>
          <p:cNvSpPr txBox="1">
            <a:spLocks noChangeArrowheads="1"/>
          </p:cNvSpPr>
          <p:nvPr/>
        </p:nvSpPr>
        <p:spPr>
          <a:xfrm>
            <a:off x="457200" y="1628800"/>
            <a:ext cx="8686800" cy="4572000"/>
          </a:xfrm>
          <a:prstGeom prst="rect">
            <a:avLst/>
          </a:prstGeom>
          <a:extLst>
            <a:ext uri="{91240B29-F687-4F45-9708-019B960494DF}">
              <a14:hiddenLine xmlns:a14="http://schemas.microsoft.com/office/drawing/2010/main" w="3175" cap="flat" cmpd="sng">
                <a:solidFill>
                  <a:schemeClr val="tx1"/>
                </a:solidFill>
                <a:prstDash val="solid"/>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altLang="en-US" sz="2800" dirty="0">
                <a:latin typeface="Arial" panose="020B0604020202020204" pitchFamily="34" charset="0"/>
                <a:cs typeface="Times New Roman" panose="02020603050405020304" pitchFamily="18" charset="0"/>
              </a:rPr>
              <a:t>The </a:t>
            </a:r>
            <a:r>
              <a:rPr lang="en-US" altLang="en-US" sz="2800" b="1" dirty="0">
                <a:latin typeface="Arial" panose="020B0604020202020204" pitchFamily="34" charset="0"/>
                <a:cs typeface="Times New Roman" panose="02020603050405020304" pitchFamily="18" charset="0"/>
              </a:rPr>
              <a:t>Division</a:t>
            </a:r>
            <a:r>
              <a:rPr lang="en-US" altLang="en-US" sz="2800" dirty="0">
                <a:latin typeface="Arial" panose="020B0604020202020204" pitchFamily="34" charset="0"/>
                <a:cs typeface="Times New Roman" panose="02020603050405020304" pitchFamily="18" charset="0"/>
              </a:rPr>
              <a:t> Method:  </a:t>
            </a:r>
          </a:p>
          <a:p>
            <a:pPr>
              <a:buFont typeface="Wingdings" pitchFamily="2" charset="2"/>
              <a:buNone/>
            </a:pPr>
            <a:r>
              <a:rPr lang="en-US" altLang="en-US" sz="2400" dirty="0">
                <a:latin typeface="Arial" panose="020B0604020202020204" pitchFamily="34" charset="0"/>
                <a:cs typeface="Times New Roman" panose="02020603050405020304" pitchFamily="18" charset="0"/>
              </a:rPr>
              <a:t>1)  Start with your number (call it N) in base 10</a:t>
            </a:r>
          </a:p>
          <a:p>
            <a:pPr>
              <a:buFont typeface="Wingdings" pitchFamily="2" charset="2"/>
              <a:buNone/>
            </a:pPr>
            <a:r>
              <a:rPr lang="en-US" altLang="en-US" sz="2400" dirty="0">
                <a:latin typeface="Arial" panose="020B0604020202020204" pitchFamily="34" charset="0"/>
                <a:cs typeface="Times New Roman" panose="02020603050405020304" pitchFamily="18" charset="0"/>
              </a:rPr>
              <a:t>2)  Divide N by 16 and record the remainder</a:t>
            </a:r>
          </a:p>
          <a:p>
            <a:pPr>
              <a:buFont typeface="Wingdings" pitchFamily="2" charset="2"/>
              <a:buNone/>
            </a:pPr>
            <a:r>
              <a:rPr lang="en-US" altLang="en-US" sz="2400" dirty="0">
                <a:latin typeface="Arial" panose="020B0604020202020204" pitchFamily="34" charset="0"/>
                <a:cs typeface="Times New Roman" panose="02020603050405020304" pitchFamily="18" charset="0"/>
              </a:rPr>
              <a:t>3)  If (quotient = 0) then stop</a:t>
            </a:r>
          </a:p>
          <a:p>
            <a:pPr lvl="1">
              <a:buFont typeface="Wingdings" pitchFamily="2" charset="2"/>
              <a:buNone/>
            </a:pPr>
            <a:r>
              <a:rPr lang="en-US" altLang="en-US" sz="2400" dirty="0">
                <a:latin typeface="Arial" panose="020B0604020202020204" pitchFamily="34" charset="0"/>
                <a:cs typeface="Times New Roman" panose="02020603050405020304" pitchFamily="18" charset="0"/>
              </a:rPr>
              <a:t>else make the quotient your new N, and go back to step 2</a:t>
            </a:r>
          </a:p>
          <a:p>
            <a:pPr>
              <a:buFont typeface="Wingdings" pitchFamily="2" charset="2"/>
              <a:buNone/>
            </a:pPr>
            <a:r>
              <a:rPr lang="en-US" altLang="en-US" sz="2400" dirty="0">
                <a:latin typeface="Arial" panose="020B0604020202020204" pitchFamily="34" charset="0"/>
                <a:cs typeface="Times New Roman" panose="02020603050405020304" pitchFamily="18" charset="0"/>
              </a:rPr>
              <a:t>The </a:t>
            </a:r>
            <a:r>
              <a:rPr lang="en-US" altLang="en-US" sz="2400" b="1" dirty="0">
                <a:latin typeface="Arial" panose="020B0604020202020204" pitchFamily="34" charset="0"/>
                <a:cs typeface="Times New Roman" panose="02020603050405020304" pitchFamily="18" charset="0"/>
              </a:rPr>
              <a:t>remainders</a:t>
            </a:r>
            <a:r>
              <a:rPr lang="en-US" altLang="en-US" sz="2400" dirty="0">
                <a:latin typeface="Arial" panose="020B0604020202020204" pitchFamily="34" charset="0"/>
                <a:cs typeface="Times New Roman" panose="02020603050405020304" pitchFamily="18" charset="0"/>
              </a:rPr>
              <a:t> comprise your answer, starting with the last remainder as your first (leftmost) digit.</a:t>
            </a:r>
          </a:p>
          <a:p>
            <a:pPr>
              <a:buFont typeface="Wingdings" pitchFamily="2" charset="2"/>
              <a:buNone/>
            </a:pPr>
            <a:endParaRPr lang="en-US" altLang="en-US" sz="2400" dirty="0">
              <a:latin typeface="Arial" panose="020B0604020202020204" pitchFamily="34" charset="0"/>
              <a:cs typeface="Times New Roman" panose="02020603050405020304" pitchFamily="18" charset="0"/>
            </a:endParaRPr>
          </a:p>
          <a:p>
            <a:pPr>
              <a:buFont typeface="Wingdings" pitchFamily="2" charset="2"/>
              <a:buNone/>
            </a:pPr>
            <a:r>
              <a:rPr lang="en-US" altLang="en-US" sz="2400" dirty="0">
                <a:solidFill>
                  <a:schemeClr val="folHlink"/>
                </a:solidFill>
                <a:latin typeface="Arial" panose="020B0604020202020204" pitchFamily="34" charset="0"/>
                <a:cs typeface="Times New Roman" panose="02020603050405020304" pitchFamily="18" charset="0"/>
              </a:rPr>
              <a:t>In other words, divide the decimal number by 16 until you reach zero, and then collect the remainders in reverse.</a:t>
            </a:r>
          </a:p>
        </p:txBody>
      </p:sp>
      <p:sp>
        <p:nvSpPr>
          <p:cNvPr id="3" name="TextBox 2">
            <a:extLst>
              <a:ext uri="{FF2B5EF4-FFF2-40B4-BE49-F238E27FC236}">
                <a16:creationId xmlns:a16="http://schemas.microsoft.com/office/drawing/2014/main" xmlns="" id="{D955AFC9-7310-9C4C-A1A9-5A02A4522CAF}"/>
              </a:ext>
            </a:extLst>
          </p:cNvPr>
          <p:cNvSpPr txBox="1"/>
          <p:nvPr/>
        </p:nvSpPr>
        <p:spPr>
          <a:xfrm>
            <a:off x="457200" y="1052736"/>
            <a:ext cx="8219256" cy="523220"/>
          </a:xfrm>
          <a:prstGeom prst="rect">
            <a:avLst/>
          </a:prstGeom>
          <a:noFill/>
        </p:spPr>
        <p:txBody>
          <a:bodyPr wrap="square" rtlCol="0">
            <a:spAutoFit/>
          </a:bodyPr>
          <a:lstStyle/>
          <a:p>
            <a:pPr algn="ctr"/>
            <a:r>
              <a:rPr lang="en-US" altLang="en-US" sz="2800" i="1" dirty="0"/>
              <a:t>Decimal to Hex Conversion</a:t>
            </a:r>
            <a:endParaRPr lang="en-US" sz="2800" i="1" dirty="0"/>
          </a:p>
        </p:txBody>
      </p:sp>
    </p:spTree>
    <p:extLst>
      <p:ext uri="{BB962C8B-B14F-4D97-AF65-F5344CB8AC3E}">
        <p14:creationId xmlns:p14="http://schemas.microsoft.com/office/powerpoint/2010/main" val="112730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en-US" altLang="en-US" sz="3200" dirty="0"/>
              <a:t>Hexadecimal (Hex) Numbering System</a:t>
            </a:r>
            <a:endParaRPr lang="lt-LT" sz="3200" b="1" dirty="0"/>
          </a:p>
        </p:txBody>
      </p:sp>
      <p:sp>
        <p:nvSpPr>
          <p:cNvPr id="6" name="Rectangle 3">
            <a:extLst>
              <a:ext uri="{FF2B5EF4-FFF2-40B4-BE49-F238E27FC236}">
                <a16:creationId xmlns:a16="http://schemas.microsoft.com/office/drawing/2014/main" xmlns="" id="{268036B7-43B0-D64E-8D26-2B28C2D044C2}"/>
              </a:ext>
            </a:extLst>
          </p:cNvPr>
          <p:cNvSpPr txBox="1">
            <a:spLocks noChangeArrowheads="1"/>
          </p:cNvSpPr>
          <p:nvPr/>
        </p:nvSpPr>
        <p:spPr>
          <a:xfrm>
            <a:off x="457200" y="1981200"/>
            <a:ext cx="7620000" cy="4572000"/>
          </a:xfrm>
          <a:prstGeom prst="rect">
            <a:avLst/>
          </a:prstGeom>
          <a:extLst>
            <a:ext uri="{91240B29-F687-4F45-9708-019B960494DF}">
              <a14:hiddenLine xmlns:a14="http://schemas.microsoft.com/office/drawing/2010/main" w="3175" cap="flat" cmpd="sng">
                <a:solidFill>
                  <a:schemeClr val="tx1"/>
                </a:solidFill>
                <a:prstDash val="solid"/>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itchFamily="2" charset="2"/>
              <a:buNone/>
            </a:pPr>
            <a:r>
              <a:rPr lang="en-US" altLang="en-US" sz="2800">
                <a:cs typeface="Times New Roman" panose="02020603050405020304" pitchFamily="18" charset="0"/>
              </a:rPr>
              <a:t>Using The </a:t>
            </a:r>
            <a:r>
              <a:rPr lang="en-US" altLang="en-US" sz="2800" b="1">
                <a:cs typeface="Times New Roman" panose="02020603050405020304" pitchFamily="18" charset="0"/>
              </a:rPr>
              <a:t>Division</a:t>
            </a:r>
            <a:r>
              <a:rPr lang="en-US" altLang="en-US" sz="2800">
                <a:cs typeface="Times New Roman" panose="02020603050405020304" pitchFamily="18" charset="0"/>
              </a:rPr>
              <a:t> Method: </a:t>
            </a:r>
          </a:p>
          <a:p>
            <a:pPr>
              <a:lnSpc>
                <a:spcPct val="90000"/>
              </a:lnSpc>
              <a:buFont typeface="Wingdings" pitchFamily="2" charset="2"/>
              <a:buNone/>
            </a:pPr>
            <a:r>
              <a:rPr lang="en-US" altLang="en-US">
                <a:cs typeface="Times New Roman" panose="02020603050405020304" pitchFamily="18" charset="0"/>
              </a:rPr>
              <a:t>	</a:t>
            </a:r>
          </a:p>
          <a:p>
            <a:pPr algn="just">
              <a:lnSpc>
                <a:spcPct val="90000"/>
              </a:lnSpc>
              <a:buFont typeface="Wingdings" pitchFamily="2" charset="2"/>
              <a:buNone/>
            </a:pPr>
            <a:r>
              <a:rPr lang="en-US" altLang="en-US">
                <a:cs typeface="Times New Roman" panose="02020603050405020304" pitchFamily="18" charset="0"/>
              </a:rPr>
              <a:t>  Example 1:</a:t>
            </a:r>
            <a:r>
              <a:rPr lang="en-US" altLang="en-US" b="1">
                <a:cs typeface="Times New Roman" panose="02020603050405020304" pitchFamily="18" charset="0"/>
              </a:rPr>
              <a:t>		 126</a:t>
            </a:r>
            <a:r>
              <a:rPr lang="en-US" altLang="en-US" b="1" baseline="-30000">
                <a:cs typeface="Times New Roman" panose="02020603050405020304" pitchFamily="18" charset="0"/>
              </a:rPr>
              <a:t>10</a:t>
            </a:r>
            <a:r>
              <a:rPr lang="en-US" altLang="en-US" b="1">
                <a:cs typeface="Times New Roman" panose="02020603050405020304" pitchFamily="18" charset="0"/>
              </a:rPr>
              <a:t>    =    	</a:t>
            </a:r>
          </a:p>
          <a:p>
            <a:pPr algn="just">
              <a:lnSpc>
                <a:spcPct val="90000"/>
              </a:lnSpc>
              <a:buFont typeface="Wingdings" pitchFamily="2" charset="2"/>
              <a:buNone/>
            </a:pPr>
            <a:r>
              <a:rPr lang="en-US" altLang="en-US" b="1">
                <a:cs typeface="Times New Roman" panose="02020603050405020304" pitchFamily="18" charset="0"/>
              </a:rPr>
              <a:t>	</a:t>
            </a:r>
            <a:endParaRPr lang="en-US" altLang="en-US">
              <a:cs typeface="Times New Roman" panose="02020603050405020304" pitchFamily="18" charset="0"/>
            </a:endParaRPr>
          </a:p>
          <a:p>
            <a:pPr algn="just">
              <a:lnSpc>
                <a:spcPct val="90000"/>
              </a:lnSpc>
              <a:buFont typeface="Wingdings" pitchFamily="2" charset="2"/>
              <a:buNone/>
            </a:pPr>
            <a:r>
              <a:rPr lang="en-US" altLang="en-US">
                <a:cs typeface="Times New Roman" panose="02020603050405020304" pitchFamily="18" charset="0"/>
              </a:rPr>
              <a:t>	16</a:t>
            </a:r>
            <a:r>
              <a:rPr lang="en-US" altLang="en-US" u="sng">
                <a:cs typeface="Times New Roman" panose="02020603050405020304" pitchFamily="18" charset="0"/>
              </a:rPr>
              <a:t>) 126 </a:t>
            </a:r>
            <a:r>
              <a:rPr lang="en-US" altLang="en-US">
                <a:cs typeface="Times New Roman" panose="02020603050405020304" pitchFamily="18" charset="0"/>
              </a:rPr>
              <a:t>	  </a:t>
            </a:r>
            <a:r>
              <a:rPr lang="en-US" altLang="en-US" u="sng">
                <a:cs typeface="Times New Roman" panose="02020603050405020304" pitchFamily="18" charset="0"/>
              </a:rPr>
              <a:t>Rem</a:t>
            </a:r>
            <a:r>
              <a:rPr lang="en-US" altLang="en-US">
                <a:cs typeface="Times New Roman" panose="02020603050405020304" pitchFamily="18" charset="0"/>
              </a:rPr>
              <a:t>:			</a:t>
            </a:r>
          </a:p>
          <a:p>
            <a:pPr algn="just">
              <a:lnSpc>
                <a:spcPct val="90000"/>
              </a:lnSpc>
              <a:buFont typeface="Wingdings" pitchFamily="2" charset="2"/>
              <a:buNone/>
            </a:pPr>
            <a:r>
              <a:rPr lang="en-US" altLang="en-US">
                <a:cs typeface="Times New Roman" panose="02020603050405020304" pitchFamily="18" charset="0"/>
              </a:rPr>
              <a:t>	16</a:t>
            </a:r>
            <a:r>
              <a:rPr lang="en-US" altLang="en-US" u="sng">
                <a:cs typeface="Times New Roman" panose="02020603050405020304" pitchFamily="18" charset="0"/>
              </a:rPr>
              <a:t>)     7 </a:t>
            </a:r>
            <a:r>
              <a:rPr lang="en-US" altLang="en-US">
                <a:cs typeface="Times New Roman" panose="02020603050405020304" pitchFamily="18" charset="0"/>
              </a:rPr>
              <a:t>	   14=E		</a:t>
            </a:r>
          </a:p>
          <a:p>
            <a:pPr algn="just">
              <a:lnSpc>
                <a:spcPct val="90000"/>
              </a:lnSpc>
              <a:buFont typeface="Wingdings" pitchFamily="2" charset="2"/>
              <a:buNone/>
            </a:pPr>
            <a:r>
              <a:rPr lang="en-US" altLang="en-US">
                <a:cs typeface="Times New Roman" panose="02020603050405020304" pitchFamily="18" charset="0"/>
              </a:rPr>
              <a:t>		     0</a:t>
            </a:r>
            <a:r>
              <a:rPr lang="en-US" altLang="en-US">
                <a:latin typeface="Times New Roman" panose="02020603050405020304" pitchFamily="18" charset="0"/>
                <a:cs typeface="Times New Roman" panose="02020603050405020304" pitchFamily="18" charset="0"/>
              </a:rPr>
              <a:t> </a:t>
            </a:r>
            <a:r>
              <a:rPr lang="en-US" altLang="en-US">
                <a:cs typeface="Times New Roman" panose="02020603050405020304" pitchFamily="18" charset="0"/>
              </a:rPr>
              <a:t>	    7			</a:t>
            </a:r>
          </a:p>
          <a:p>
            <a:pPr algn="just">
              <a:lnSpc>
                <a:spcPct val="90000"/>
              </a:lnSpc>
              <a:buFont typeface="Wingdings" pitchFamily="2" charset="2"/>
              <a:buNone/>
            </a:pPr>
            <a:r>
              <a:rPr lang="en-US" altLang="en-US">
                <a:cs typeface="Times New Roman" panose="02020603050405020304" pitchFamily="18" charset="0"/>
              </a:rPr>
              <a:t>       	   			</a:t>
            </a:r>
          </a:p>
          <a:p>
            <a:pPr algn="just">
              <a:lnSpc>
                <a:spcPct val="90000"/>
              </a:lnSpc>
              <a:buFont typeface="Wingdings" pitchFamily="2" charset="2"/>
              <a:buNone/>
            </a:pPr>
            <a:endParaRPr lang="en-US" altLang="en-US">
              <a:cs typeface="Times New Roman" panose="02020603050405020304" pitchFamily="18" charset="0"/>
            </a:endParaRPr>
          </a:p>
        </p:txBody>
      </p:sp>
      <p:sp>
        <p:nvSpPr>
          <p:cNvPr id="7" name="Text Box 4">
            <a:extLst>
              <a:ext uri="{FF2B5EF4-FFF2-40B4-BE49-F238E27FC236}">
                <a16:creationId xmlns:a16="http://schemas.microsoft.com/office/drawing/2014/main" xmlns="" id="{75D00A28-D4E3-D448-87C1-27C9D36FDF9B}"/>
              </a:ext>
            </a:extLst>
          </p:cNvPr>
          <p:cNvSpPr txBox="1">
            <a:spLocks noChangeArrowheads="1"/>
          </p:cNvSpPr>
          <p:nvPr/>
        </p:nvSpPr>
        <p:spPr bwMode="auto">
          <a:xfrm>
            <a:off x="6629400" y="2971800"/>
            <a:ext cx="10334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en-US" sz="3200" b="1">
                <a:solidFill>
                  <a:srgbClr val="0000FF"/>
                </a:solidFill>
                <a:latin typeface="Tahoma" charset="0"/>
                <a:ea typeface="Times New Roman" charset="0"/>
                <a:cs typeface="Times New Roman" charset="0"/>
              </a:rPr>
              <a:t>7E</a:t>
            </a:r>
            <a:r>
              <a:rPr lang="en-US" altLang="en-US" sz="3200" b="1" baseline="-25000">
                <a:latin typeface="Tahoma" charset="0"/>
                <a:ea typeface="Times New Roman" charset="0"/>
                <a:cs typeface="Times New Roman" charset="0"/>
              </a:rPr>
              <a:t>16</a:t>
            </a:r>
          </a:p>
        </p:txBody>
      </p:sp>
      <p:sp>
        <p:nvSpPr>
          <p:cNvPr id="8" name="Line 5">
            <a:extLst>
              <a:ext uri="{FF2B5EF4-FFF2-40B4-BE49-F238E27FC236}">
                <a16:creationId xmlns:a16="http://schemas.microsoft.com/office/drawing/2014/main" xmlns="" id="{02BD9B5F-B7DF-D949-BC4E-AEE0AA399934}"/>
              </a:ext>
            </a:extLst>
          </p:cNvPr>
          <p:cNvSpPr>
            <a:spLocks noChangeShapeType="1"/>
          </p:cNvSpPr>
          <p:nvPr/>
        </p:nvSpPr>
        <p:spPr bwMode="auto">
          <a:xfrm flipV="1">
            <a:off x="5029200" y="4724400"/>
            <a:ext cx="0" cy="838200"/>
          </a:xfrm>
          <a:prstGeom prst="line">
            <a:avLst/>
          </a:prstGeom>
          <a:noFill/>
          <a:ln w="25400">
            <a:solidFill>
              <a:srgbClr val="0000FF"/>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defRPr/>
            </a:pPr>
            <a:endParaRPr lang="en-US">
              <a:latin typeface="Tahoma" charset="0"/>
            </a:endParaRPr>
          </a:p>
        </p:txBody>
      </p:sp>
    </p:spTree>
    <p:extLst>
      <p:ext uri="{BB962C8B-B14F-4D97-AF65-F5344CB8AC3E}">
        <p14:creationId xmlns:p14="http://schemas.microsoft.com/office/powerpoint/2010/main" val="173044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en-US" altLang="en-US" sz="3200" dirty="0"/>
              <a:t>Hexadecimal (Hex) Numbering System</a:t>
            </a:r>
            <a:endParaRPr lang="lt-LT" sz="3200" b="1" dirty="0"/>
          </a:p>
        </p:txBody>
      </p:sp>
      <p:sp>
        <p:nvSpPr>
          <p:cNvPr id="9" name="Rectangle 3">
            <a:extLst>
              <a:ext uri="{FF2B5EF4-FFF2-40B4-BE49-F238E27FC236}">
                <a16:creationId xmlns:a16="http://schemas.microsoft.com/office/drawing/2014/main" xmlns="" id="{AB8A8840-11F9-694A-ADD4-76421FF01D86}"/>
              </a:ext>
            </a:extLst>
          </p:cNvPr>
          <p:cNvSpPr txBox="1">
            <a:spLocks noChangeArrowheads="1"/>
          </p:cNvSpPr>
          <p:nvPr/>
        </p:nvSpPr>
        <p:spPr>
          <a:xfrm>
            <a:off x="457200" y="1981200"/>
            <a:ext cx="7620000" cy="4572000"/>
          </a:xfrm>
          <a:prstGeom prst="rect">
            <a:avLst/>
          </a:prstGeom>
          <a:extLst>
            <a:ext uri="{91240B29-F687-4F45-9708-019B960494DF}">
              <a14:hiddenLine xmlns:a14="http://schemas.microsoft.com/office/drawing/2010/main" w="3175" cap="flat" cmpd="sng">
                <a:solidFill>
                  <a:schemeClr val="tx1"/>
                </a:solidFill>
                <a:prstDash val="solid"/>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None/>
            </a:pPr>
            <a:r>
              <a:rPr lang="en-US" altLang="en-US" dirty="0">
                <a:cs typeface="Times New Roman" panose="02020603050405020304" pitchFamily="18" charset="0"/>
              </a:rPr>
              <a:t>  </a:t>
            </a:r>
            <a:r>
              <a:rPr lang="en-US" altLang="en-US" sz="2800" dirty="0">
                <a:cs typeface="Times New Roman" panose="02020603050405020304" pitchFamily="18" charset="0"/>
              </a:rPr>
              <a:t>Example 2:	</a:t>
            </a:r>
            <a:r>
              <a:rPr lang="en-US" altLang="en-US" b="1" dirty="0">
                <a:cs typeface="Times New Roman" panose="02020603050405020304" pitchFamily="18" charset="0"/>
              </a:rPr>
              <a:t>	 603</a:t>
            </a:r>
            <a:r>
              <a:rPr lang="en-US" altLang="en-US" b="1" baseline="-30000" dirty="0">
                <a:cs typeface="Times New Roman" panose="02020603050405020304" pitchFamily="18" charset="0"/>
              </a:rPr>
              <a:t>10</a:t>
            </a:r>
            <a:r>
              <a:rPr lang="en-US" altLang="en-US" b="1" dirty="0">
                <a:cs typeface="Times New Roman" panose="02020603050405020304" pitchFamily="18" charset="0"/>
              </a:rPr>
              <a:t>   =    	</a:t>
            </a:r>
          </a:p>
          <a:p>
            <a:pPr algn="just">
              <a:buFont typeface="Wingdings" pitchFamily="2" charset="2"/>
              <a:buNone/>
            </a:pPr>
            <a:r>
              <a:rPr lang="en-US" altLang="en-US" b="1" dirty="0">
                <a:cs typeface="Times New Roman" panose="02020603050405020304" pitchFamily="18" charset="0"/>
              </a:rPr>
              <a:t>	</a:t>
            </a:r>
            <a:endParaRPr lang="en-US" altLang="en-US" dirty="0">
              <a:cs typeface="Times New Roman" panose="02020603050405020304" pitchFamily="18" charset="0"/>
            </a:endParaRPr>
          </a:p>
          <a:p>
            <a:pPr algn="just">
              <a:buFont typeface="Wingdings" pitchFamily="2" charset="2"/>
              <a:buNone/>
            </a:pPr>
            <a:r>
              <a:rPr lang="en-US" altLang="en-US" dirty="0">
                <a:cs typeface="Times New Roman" panose="02020603050405020304" pitchFamily="18" charset="0"/>
              </a:rPr>
              <a:t>	16</a:t>
            </a:r>
            <a:r>
              <a:rPr lang="en-US" altLang="en-US" u="sng" dirty="0">
                <a:cs typeface="Times New Roman" panose="02020603050405020304" pitchFamily="18" charset="0"/>
              </a:rPr>
              <a:t>) 603</a:t>
            </a:r>
            <a:r>
              <a:rPr lang="en-US" altLang="en-US" dirty="0">
                <a:cs typeface="Times New Roman" panose="02020603050405020304" pitchFamily="18" charset="0"/>
              </a:rPr>
              <a:t>		</a:t>
            </a:r>
            <a:r>
              <a:rPr lang="en-US" altLang="en-US" u="sng" dirty="0">
                <a:cs typeface="Times New Roman" panose="02020603050405020304" pitchFamily="18" charset="0"/>
              </a:rPr>
              <a:t>Rem</a:t>
            </a:r>
            <a:r>
              <a:rPr lang="en-US" altLang="en-US" dirty="0">
                <a:cs typeface="Times New Roman" panose="02020603050405020304" pitchFamily="18" charset="0"/>
              </a:rPr>
              <a:t>:			</a:t>
            </a:r>
          </a:p>
          <a:p>
            <a:pPr algn="just">
              <a:buFont typeface="Wingdings" pitchFamily="2" charset="2"/>
              <a:buNone/>
            </a:pPr>
            <a:r>
              <a:rPr lang="en-US" altLang="en-US" dirty="0">
                <a:cs typeface="Times New Roman" panose="02020603050405020304" pitchFamily="18" charset="0"/>
              </a:rPr>
              <a:t>	16</a:t>
            </a:r>
            <a:r>
              <a:rPr lang="en-US" altLang="en-US" u="sng" dirty="0">
                <a:cs typeface="Times New Roman" panose="02020603050405020304" pitchFamily="18" charset="0"/>
              </a:rPr>
              <a:t>)  37 </a:t>
            </a:r>
            <a:r>
              <a:rPr lang="en-US" altLang="en-US" dirty="0">
                <a:cs typeface="Times New Roman" panose="02020603050405020304" pitchFamily="18" charset="0"/>
              </a:rPr>
              <a:t>	   11=B		</a:t>
            </a:r>
          </a:p>
          <a:p>
            <a:pPr algn="just">
              <a:buFont typeface="Wingdings" pitchFamily="2" charset="2"/>
              <a:buNone/>
            </a:pPr>
            <a:r>
              <a:rPr lang="en-US" altLang="en-US" dirty="0">
                <a:cs typeface="Times New Roman" panose="02020603050405020304" pitchFamily="18" charset="0"/>
              </a:rPr>
              <a:t>	16</a:t>
            </a:r>
            <a:r>
              <a:rPr lang="en-US" altLang="en-US" u="sng" dirty="0">
                <a:cs typeface="Times New Roman" panose="02020603050405020304" pitchFamily="18" charset="0"/>
              </a:rPr>
              <a:t>)    2</a:t>
            </a:r>
            <a:r>
              <a:rPr lang="en-US" altLang="en-US" dirty="0">
                <a:cs typeface="Times New Roman" panose="02020603050405020304" pitchFamily="18" charset="0"/>
              </a:rPr>
              <a:t>	    5			</a:t>
            </a:r>
          </a:p>
          <a:p>
            <a:pPr algn="just">
              <a:buFont typeface="Wingdings" pitchFamily="2" charset="2"/>
              <a:buNone/>
            </a:pPr>
            <a:r>
              <a:rPr lang="en-US" altLang="en-US" dirty="0">
                <a:cs typeface="Times New Roman" panose="02020603050405020304" pitchFamily="18" charset="0"/>
              </a:rPr>
              <a:t>            0         2			</a:t>
            </a:r>
          </a:p>
          <a:p>
            <a:pPr algn="just">
              <a:buFont typeface="Wingdings" pitchFamily="2" charset="2"/>
              <a:buNone/>
            </a:pPr>
            <a:endParaRPr lang="en-US" altLang="en-US" dirty="0">
              <a:cs typeface="Times New Roman" panose="02020603050405020304" pitchFamily="18" charset="0"/>
            </a:endParaRPr>
          </a:p>
        </p:txBody>
      </p:sp>
      <p:sp>
        <p:nvSpPr>
          <p:cNvPr id="10" name="Text Box 4">
            <a:extLst>
              <a:ext uri="{FF2B5EF4-FFF2-40B4-BE49-F238E27FC236}">
                <a16:creationId xmlns:a16="http://schemas.microsoft.com/office/drawing/2014/main" xmlns="" id="{64290A93-7ECC-CC4A-9527-BF3AD72BA2A7}"/>
              </a:ext>
            </a:extLst>
          </p:cNvPr>
          <p:cNvSpPr txBox="1">
            <a:spLocks noChangeArrowheads="1"/>
          </p:cNvSpPr>
          <p:nvPr/>
        </p:nvSpPr>
        <p:spPr bwMode="auto">
          <a:xfrm>
            <a:off x="6477000" y="1981200"/>
            <a:ext cx="1320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en-US" sz="3200" b="1">
                <a:solidFill>
                  <a:srgbClr val="0000FF"/>
                </a:solidFill>
                <a:latin typeface="Tahoma" charset="0"/>
                <a:ea typeface="Times New Roman" charset="0"/>
                <a:cs typeface="Times New Roman" charset="0"/>
              </a:rPr>
              <a:t>25B</a:t>
            </a:r>
            <a:r>
              <a:rPr lang="en-US" altLang="en-US" sz="3200" b="1" baseline="-25000">
                <a:latin typeface="Tahoma" charset="0"/>
                <a:ea typeface="Times New Roman" charset="0"/>
                <a:cs typeface="Times New Roman" charset="0"/>
              </a:rPr>
              <a:t>16</a:t>
            </a:r>
          </a:p>
        </p:txBody>
      </p:sp>
      <p:sp>
        <p:nvSpPr>
          <p:cNvPr id="11" name="Line 5">
            <a:extLst>
              <a:ext uri="{FF2B5EF4-FFF2-40B4-BE49-F238E27FC236}">
                <a16:creationId xmlns:a16="http://schemas.microsoft.com/office/drawing/2014/main" xmlns="" id="{E6414F98-41A4-B54B-8CA7-883788358BED}"/>
              </a:ext>
            </a:extLst>
          </p:cNvPr>
          <p:cNvSpPr>
            <a:spLocks noChangeShapeType="1"/>
          </p:cNvSpPr>
          <p:nvPr/>
        </p:nvSpPr>
        <p:spPr bwMode="auto">
          <a:xfrm flipV="1">
            <a:off x="4932040" y="3861048"/>
            <a:ext cx="0" cy="1524000"/>
          </a:xfrm>
          <a:prstGeom prst="line">
            <a:avLst/>
          </a:prstGeom>
          <a:noFill/>
          <a:ln w="25400">
            <a:solidFill>
              <a:srgbClr val="0000FF"/>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defRPr/>
            </a:pPr>
            <a:endParaRPr lang="en-US">
              <a:latin typeface="Tahoma" charset="0"/>
            </a:endParaRPr>
          </a:p>
        </p:txBody>
      </p:sp>
    </p:spTree>
    <p:extLst>
      <p:ext uri="{BB962C8B-B14F-4D97-AF65-F5344CB8AC3E}">
        <p14:creationId xmlns:p14="http://schemas.microsoft.com/office/powerpoint/2010/main" val="403251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en-US" altLang="en-US" sz="3200" dirty="0"/>
              <a:t>Hexadecimal (Hex) Numbering System</a:t>
            </a:r>
            <a:endParaRPr lang="lt-LT" sz="3200" b="1" dirty="0"/>
          </a:p>
        </p:txBody>
      </p:sp>
      <p:sp>
        <p:nvSpPr>
          <p:cNvPr id="6" name="Rectangle 3">
            <a:extLst>
              <a:ext uri="{FF2B5EF4-FFF2-40B4-BE49-F238E27FC236}">
                <a16:creationId xmlns:a16="http://schemas.microsoft.com/office/drawing/2014/main" xmlns="" id="{CEEF1F50-D5B1-9744-879B-4918662795EB}"/>
              </a:ext>
            </a:extLst>
          </p:cNvPr>
          <p:cNvSpPr txBox="1">
            <a:spLocks noChangeArrowheads="1"/>
          </p:cNvSpPr>
          <p:nvPr/>
        </p:nvSpPr>
        <p:spPr>
          <a:xfrm>
            <a:off x="604428" y="1196752"/>
            <a:ext cx="7924800" cy="4800600"/>
          </a:xfrm>
          <a:prstGeom prst="rect">
            <a:avLst/>
          </a:prstGeom>
          <a:extLst>
            <a:ext uri="{91240B29-F687-4F45-9708-019B960494DF}">
              <a14:hiddenLine xmlns:a14="http://schemas.microsoft.com/office/drawing/2010/main" w="3175" cap="flat" cmpd="sng">
                <a:solidFill>
                  <a:schemeClr val="tx1"/>
                </a:solidFill>
                <a:prstDash val="solid"/>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None/>
            </a:pPr>
            <a:r>
              <a:rPr lang="en-US" altLang="en-US" sz="2800" i="1">
                <a:cs typeface="Times New Roman" panose="02020603050405020304" pitchFamily="18" charset="0"/>
              </a:rPr>
              <a:t>The </a:t>
            </a:r>
            <a:r>
              <a:rPr lang="en-US" altLang="en-US" sz="2800" b="1" i="1">
                <a:cs typeface="Times New Roman" panose="02020603050405020304" pitchFamily="18" charset="0"/>
              </a:rPr>
              <a:t>Subtraction</a:t>
            </a:r>
            <a:r>
              <a:rPr lang="en-US" altLang="en-US" sz="2800" i="1">
                <a:cs typeface="Times New Roman" panose="02020603050405020304" pitchFamily="18" charset="0"/>
              </a:rPr>
              <a:t> Method:</a:t>
            </a:r>
          </a:p>
          <a:p>
            <a:pPr>
              <a:lnSpc>
                <a:spcPct val="95000"/>
              </a:lnSpc>
              <a:spcBef>
                <a:spcPct val="40000"/>
              </a:spcBef>
              <a:buFont typeface="Wingdings" pitchFamily="2" charset="2"/>
              <a:buChar char="§"/>
            </a:pPr>
            <a:r>
              <a:rPr lang="en-US" altLang="en-US" sz="2800">
                <a:cs typeface="Times New Roman" panose="02020603050405020304" pitchFamily="18" charset="0"/>
              </a:rPr>
              <a:t>Subtract out multiples of the largest power of 16 possible (without going below zero) each time until you reach 0.</a:t>
            </a:r>
          </a:p>
          <a:p>
            <a:pPr lvl="1">
              <a:lnSpc>
                <a:spcPct val="95000"/>
              </a:lnSpc>
              <a:spcBef>
                <a:spcPct val="40000"/>
              </a:spcBef>
              <a:buFont typeface="Wingdings" pitchFamily="2" charset="2"/>
              <a:buChar char="§"/>
            </a:pPr>
            <a:r>
              <a:rPr lang="en-US" altLang="en-US">
                <a:cs typeface="Times New Roman" panose="02020603050405020304" pitchFamily="18" charset="0"/>
              </a:rPr>
              <a:t>Place the </a:t>
            </a:r>
            <a:r>
              <a:rPr lang="en-US" altLang="en-US">
                <a:solidFill>
                  <a:srgbClr val="3333FF"/>
                </a:solidFill>
                <a:cs typeface="Times New Roman" panose="02020603050405020304" pitchFamily="18" charset="0"/>
              </a:rPr>
              <a:t>multiple value</a:t>
            </a:r>
            <a:r>
              <a:rPr lang="en-US" altLang="en-US">
                <a:cs typeface="Times New Roman" panose="02020603050405020304" pitchFamily="18" charset="0"/>
              </a:rPr>
              <a:t> in each position where you COULD to subtract the value.</a:t>
            </a:r>
          </a:p>
          <a:p>
            <a:pPr lvl="1">
              <a:lnSpc>
                <a:spcPct val="95000"/>
              </a:lnSpc>
              <a:spcBef>
                <a:spcPct val="40000"/>
              </a:spcBef>
              <a:buFont typeface="Wingdings" pitchFamily="2" charset="2"/>
              <a:buChar char="§"/>
            </a:pPr>
            <a:r>
              <a:rPr lang="en-US" altLang="en-US">
                <a:cs typeface="Times New Roman" panose="02020603050405020304" pitchFamily="18" charset="0"/>
              </a:rPr>
              <a:t>Place a </a:t>
            </a:r>
            <a:r>
              <a:rPr lang="en-US" altLang="en-US">
                <a:solidFill>
                  <a:srgbClr val="3333FF"/>
                </a:solidFill>
                <a:cs typeface="Times New Roman" panose="02020603050405020304" pitchFamily="18" charset="0"/>
              </a:rPr>
              <a:t>0</a:t>
            </a:r>
            <a:r>
              <a:rPr lang="en-US" altLang="en-US">
                <a:cs typeface="Times New Roman" panose="02020603050405020304" pitchFamily="18" charset="0"/>
              </a:rPr>
              <a:t> in each position that you could NOT subtract out the value without going below zero.</a:t>
            </a:r>
            <a:endParaRPr lang="en-US" altLang="en-US" sz="2400">
              <a:cs typeface="Times New Roman" panose="02020603050405020304" pitchFamily="18" charset="0"/>
            </a:endParaRPr>
          </a:p>
        </p:txBody>
      </p:sp>
    </p:spTree>
    <p:extLst>
      <p:ext uri="{BB962C8B-B14F-4D97-AF65-F5344CB8AC3E}">
        <p14:creationId xmlns:p14="http://schemas.microsoft.com/office/powerpoint/2010/main" val="349515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en-US" altLang="en-US" sz="3200" dirty="0"/>
              <a:t>Hexadecimal (Hex) Numbering System</a:t>
            </a:r>
            <a:endParaRPr lang="lt-LT" sz="3200" b="1" dirty="0"/>
          </a:p>
        </p:txBody>
      </p:sp>
      <p:sp>
        <p:nvSpPr>
          <p:cNvPr id="4" name="Rectangle 3">
            <a:extLst>
              <a:ext uri="{FF2B5EF4-FFF2-40B4-BE49-F238E27FC236}">
                <a16:creationId xmlns:a16="http://schemas.microsoft.com/office/drawing/2014/main" xmlns="" id="{A32773AF-CD55-AB4D-8600-106ADFC7864B}"/>
              </a:ext>
            </a:extLst>
          </p:cNvPr>
          <p:cNvSpPr txBox="1">
            <a:spLocks noChangeArrowheads="1"/>
          </p:cNvSpPr>
          <p:nvPr/>
        </p:nvSpPr>
        <p:spPr>
          <a:xfrm>
            <a:off x="323528" y="1052736"/>
            <a:ext cx="8229600" cy="2819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Aft>
                <a:spcPct val="15000"/>
              </a:spcAft>
              <a:buFont typeface="Wingdings" pitchFamily="2" charset="2"/>
              <a:buNone/>
            </a:pPr>
            <a:r>
              <a:rPr lang="en-US" altLang="en-US" sz="2800">
                <a:cs typeface="Times New Roman" panose="02020603050405020304" pitchFamily="18" charset="0"/>
              </a:rPr>
              <a:t>Example 1:</a:t>
            </a:r>
            <a:r>
              <a:rPr lang="en-US" altLang="en-US" sz="2800" b="1">
                <a:cs typeface="Times New Roman" panose="02020603050405020304" pitchFamily="18" charset="0"/>
              </a:rPr>
              <a:t> 	</a:t>
            </a:r>
            <a:r>
              <a:rPr lang="en-US" altLang="en-US" sz="2800" b="1">
                <a:solidFill>
                  <a:srgbClr val="3333FF"/>
                </a:solidFill>
                <a:cs typeface="Times New Roman" panose="02020603050405020304" pitchFamily="18" charset="0"/>
              </a:rPr>
              <a:t>810</a:t>
            </a:r>
            <a:r>
              <a:rPr lang="en-US" altLang="en-US" sz="2800" b="1" baseline="-30000">
                <a:solidFill>
                  <a:srgbClr val="3333FF"/>
                </a:solidFill>
                <a:cs typeface="Times New Roman" panose="02020603050405020304" pitchFamily="18" charset="0"/>
              </a:rPr>
              <a:t>10</a:t>
            </a:r>
          </a:p>
          <a:p>
            <a:pPr algn="just">
              <a:spcAft>
                <a:spcPct val="15000"/>
              </a:spcAft>
              <a:buFont typeface="Wingdings" pitchFamily="2" charset="2"/>
              <a:buNone/>
            </a:pPr>
            <a:endParaRPr lang="en-US" altLang="en-US" sz="2800" b="1">
              <a:solidFill>
                <a:srgbClr val="3333FF"/>
              </a:solidFill>
              <a:cs typeface="Times New Roman" panose="02020603050405020304" pitchFamily="18" charset="0"/>
            </a:endParaRPr>
          </a:p>
          <a:p>
            <a:pPr>
              <a:buFont typeface="Wingdings" pitchFamily="2" charset="2"/>
              <a:buNone/>
            </a:pPr>
            <a:r>
              <a:rPr lang="en-US" altLang="en-US" sz="2800">
                <a:cs typeface="Times New Roman" panose="02020603050405020304" pitchFamily="18" charset="0"/>
              </a:rPr>
              <a:t> 		 				16</a:t>
            </a:r>
            <a:r>
              <a:rPr lang="en-US" altLang="en-US" sz="2800" baseline="30000">
                <a:cs typeface="Times New Roman" panose="02020603050405020304" pitchFamily="18" charset="0"/>
              </a:rPr>
              <a:t>2     </a:t>
            </a:r>
            <a:r>
              <a:rPr lang="en-US" altLang="en-US" sz="2800">
                <a:cs typeface="Times New Roman" panose="02020603050405020304" pitchFamily="18" charset="0"/>
              </a:rPr>
              <a:t>16</a:t>
            </a:r>
            <a:r>
              <a:rPr lang="en-US" altLang="en-US" sz="2800" baseline="30000">
                <a:cs typeface="Times New Roman" panose="02020603050405020304" pitchFamily="18" charset="0"/>
              </a:rPr>
              <a:t>1     </a:t>
            </a:r>
            <a:r>
              <a:rPr lang="en-US" altLang="en-US" sz="2800">
                <a:cs typeface="Times New Roman" panose="02020603050405020304" pitchFamily="18" charset="0"/>
              </a:rPr>
              <a:t>16</a:t>
            </a:r>
            <a:r>
              <a:rPr lang="en-US" altLang="en-US" sz="2800" baseline="30000">
                <a:cs typeface="Times New Roman" panose="02020603050405020304" pitchFamily="18" charset="0"/>
              </a:rPr>
              <a:t>0</a:t>
            </a:r>
            <a:endParaRPr lang="en-US" altLang="en-US" sz="2800">
              <a:cs typeface="Times New Roman" panose="02020603050405020304" pitchFamily="18" charset="0"/>
            </a:endParaRPr>
          </a:p>
          <a:p>
            <a:pPr>
              <a:buFont typeface="Wingdings" pitchFamily="2" charset="2"/>
              <a:buNone/>
            </a:pPr>
            <a:r>
              <a:rPr lang="en-US" altLang="en-US" sz="280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	 			</a:t>
            </a:r>
            <a:r>
              <a:rPr lang="en-US" altLang="en-US" sz="2800">
                <a:cs typeface="Times New Roman" panose="02020603050405020304" pitchFamily="18" charset="0"/>
              </a:rPr>
              <a:t>256   16     1</a:t>
            </a:r>
          </a:p>
          <a:p>
            <a:pPr>
              <a:buFontTx/>
              <a:buNone/>
            </a:pPr>
            <a:r>
              <a:rPr lang="en-US" altLang="en-US" sz="2800">
                <a:cs typeface="Times New Roman" panose="02020603050405020304" pitchFamily="18" charset="0"/>
              </a:rPr>
              <a:t>	</a:t>
            </a:r>
            <a:endParaRPr lang="en-US" altLang="en-US" sz="2800"/>
          </a:p>
        </p:txBody>
      </p:sp>
      <p:sp>
        <p:nvSpPr>
          <p:cNvPr id="5" name="Rectangle 4">
            <a:extLst>
              <a:ext uri="{FF2B5EF4-FFF2-40B4-BE49-F238E27FC236}">
                <a16:creationId xmlns:a16="http://schemas.microsoft.com/office/drawing/2014/main" xmlns="" id="{3112CE82-381C-1F45-92F5-7C02BD768DEA}"/>
              </a:ext>
            </a:extLst>
          </p:cNvPr>
          <p:cNvSpPr>
            <a:spLocks noChangeArrowheads="1"/>
          </p:cNvSpPr>
          <p:nvPr/>
        </p:nvSpPr>
        <p:spPr bwMode="auto">
          <a:xfrm>
            <a:off x="247328" y="2119536"/>
            <a:ext cx="4038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just" eaLnBrk="1" hangingPunct="1">
              <a:spcAft>
                <a:spcPct val="15000"/>
              </a:spcAft>
              <a:buFont typeface="Wingdings" pitchFamily="2" charset="2"/>
              <a:buNone/>
            </a:pPr>
            <a:r>
              <a:rPr lang="en-US" altLang="en-US" sz="2800">
                <a:cs typeface="Times New Roman" panose="02020603050405020304" pitchFamily="18" charset="0"/>
              </a:rPr>
              <a:t> 		 810		</a:t>
            </a:r>
          </a:p>
          <a:p>
            <a:pPr eaLnBrk="1" hangingPunct="1">
              <a:buFont typeface="Wingdings" pitchFamily="2" charset="2"/>
              <a:buNone/>
            </a:pPr>
            <a:r>
              <a:rPr lang="en-US" altLang="en-US" sz="2800">
                <a:cs typeface="Times New Roman" panose="02020603050405020304" pitchFamily="18" charset="0"/>
              </a:rPr>
              <a:t>	    </a:t>
            </a:r>
            <a:r>
              <a:rPr lang="en-US" altLang="en-US" sz="2800" u="sng">
                <a:cs typeface="Times New Roman" panose="02020603050405020304" pitchFamily="18" charset="0"/>
              </a:rPr>
              <a:t>- 768</a:t>
            </a:r>
            <a:r>
              <a:rPr lang="en-US" altLang="en-US" sz="2800">
                <a:cs typeface="Times New Roman" panose="02020603050405020304" pitchFamily="18" charset="0"/>
              </a:rPr>
              <a:t>  (</a:t>
            </a:r>
            <a:r>
              <a:rPr lang="en-US" altLang="en-US" sz="2800">
                <a:solidFill>
                  <a:srgbClr val="FF3300"/>
                </a:solidFill>
                <a:cs typeface="Times New Roman" panose="02020603050405020304" pitchFamily="18" charset="0"/>
              </a:rPr>
              <a:t>3</a:t>
            </a:r>
            <a:r>
              <a:rPr lang="en-US" altLang="en-US" sz="2800">
                <a:cs typeface="Times New Roman" panose="02020603050405020304" pitchFamily="18" charset="0"/>
              </a:rPr>
              <a:t> x 256)</a:t>
            </a:r>
            <a:r>
              <a:rPr lang="en-US" altLang="en-US" sz="2800" b="1">
                <a:latin typeface="Times New Roman" panose="02020603050405020304" pitchFamily="18" charset="0"/>
                <a:cs typeface="Times New Roman" panose="02020603050405020304" pitchFamily="18" charset="0"/>
              </a:rPr>
              <a:t>	</a:t>
            </a:r>
            <a:endParaRPr lang="en-US" altLang="en-US" sz="2800">
              <a:cs typeface="Times New Roman" panose="02020603050405020304" pitchFamily="18" charset="0"/>
            </a:endParaRPr>
          </a:p>
          <a:p>
            <a:pPr eaLnBrk="1" hangingPunct="1">
              <a:buFontTx/>
              <a:buNone/>
            </a:pPr>
            <a:r>
              <a:rPr lang="en-US" altLang="en-US" sz="2800">
                <a:cs typeface="Times New Roman" panose="02020603050405020304" pitchFamily="18" charset="0"/>
              </a:rPr>
              <a:t>	 	   42 		</a:t>
            </a:r>
          </a:p>
          <a:p>
            <a:pPr eaLnBrk="1" hangingPunct="1">
              <a:buFontTx/>
              <a:buNone/>
            </a:pPr>
            <a:r>
              <a:rPr lang="en-US" altLang="en-US" sz="2800">
                <a:cs typeface="Times New Roman" panose="02020603050405020304" pitchFamily="18" charset="0"/>
              </a:rPr>
              <a:t>	    </a:t>
            </a:r>
            <a:r>
              <a:rPr lang="en-US" altLang="en-US" sz="2800" u="sng">
                <a:cs typeface="Times New Roman" panose="02020603050405020304" pitchFamily="18" charset="0"/>
              </a:rPr>
              <a:t>-   32</a:t>
            </a:r>
            <a:r>
              <a:rPr lang="en-US" altLang="en-US" sz="2800">
                <a:cs typeface="Times New Roman" panose="02020603050405020304" pitchFamily="18" charset="0"/>
              </a:rPr>
              <a:t>  (</a:t>
            </a:r>
            <a:r>
              <a:rPr lang="en-US" altLang="en-US" sz="2800">
                <a:solidFill>
                  <a:srgbClr val="FF3300"/>
                </a:solidFill>
                <a:cs typeface="Times New Roman" panose="02020603050405020304" pitchFamily="18" charset="0"/>
              </a:rPr>
              <a:t>2</a:t>
            </a:r>
            <a:r>
              <a:rPr lang="en-US" altLang="en-US" sz="2800">
                <a:cs typeface="Times New Roman" panose="02020603050405020304" pitchFamily="18" charset="0"/>
              </a:rPr>
              <a:t> x 16)</a:t>
            </a:r>
          </a:p>
          <a:p>
            <a:pPr eaLnBrk="1" hangingPunct="1">
              <a:buFontTx/>
              <a:buNone/>
            </a:pPr>
            <a:r>
              <a:rPr lang="en-US" altLang="en-US" sz="2800">
                <a:cs typeface="Times New Roman" panose="02020603050405020304" pitchFamily="18" charset="0"/>
              </a:rPr>
              <a:t> 	        10</a:t>
            </a:r>
            <a:endParaRPr lang="en-US" altLang="en-US" sz="2800" u="sng">
              <a:cs typeface="Times New Roman" panose="02020603050405020304" pitchFamily="18" charset="0"/>
            </a:endParaRPr>
          </a:p>
          <a:p>
            <a:pPr eaLnBrk="1" hangingPunct="1">
              <a:buFontTx/>
              <a:buNone/>
            </a:pPr>
            <a:r>
              <a:rPr lang="en-US" altLang="en-US" sz="2800">
                <a:cs typeface="Times New Roman" panose="02020603050405020304" pitchFamily="18" charset="0"/>
              </a:rPr>
              <a:t>      </a:t>
            </a:r>
            <a:r>
              <a:rPr lang="en-US" altLang="en-US" sz="2800" u="sng">
                <a:cs typeface="Times New Roman" panose="02020603050405020304" pitchFamily="18" charset="0"/>
              </a:rPr>
              <a:t>-    10</a:t>
            </a:r>
            <a:r>
              <a:rPr lang="en-US" altLang="en-US" sz="2800">
                <a:cs typeface="Times New Roman" panose="02020603050405020304" pitchFamily="18" charset="0"/>
              </a:rPr>
              <a:t>  (</a:t>
            </a:r>
            <a:r>
              <a:rPr lang="en-US" altLang="en-US" sz="2800">
                <a:solidFill>
                  <a:srgbClr val="FF3300"/>
                </a:solidFill>
                <a:cs typeface="Times New Roman" panose="02020603050405020304" pitchFamily="18" charset="0"/>
              </a:rPr>
              <a:t>10</a:t>
            </a:r>
            <a:r>
              <a:rPr lang="en-US" altLang="en-US" sz="2800">
                <a:cs typeface="Times New Roman" panose="02020603050405020304" pitchFamily="18" charset="0"/>
              </a:rPr>
              <a:t> x 1)</a:t>
            </a:r>
          </a:p>
          <a:p>
            <a:pPr eaLnBrk="1" hangingPunct="1">
              <a:spcAft>
                <a:spcPct val="15000"/>
              </a:spcAft>
              <a:buFontTx/>
              <a:buNone/>
            </a:pPr>
            <a:r>
              <a:rPr lang="en-US" altLang="en-US" sz="2800">
                <a:cs typeface="Times New Roman" panose="02020603050405020304" pitchFamily="18" charset="0"/>
              </a:rPr>
              <a:t>		    0		</a:t>
            </a:r>
            <a:endParaRPr lang="en-US" altLang="en-US" sz="2800"/>
          </a:p>
        </p:txBody>
      </p:sp>
      <p:sp>
        <p:nvSpPr>
          <p:cNvPr id="7" name="Rectangle 5">
            <a:extLst>
              <a:ext uri="{FF2B5EF4-FFF2-40B4-BE49-F238E27FC236}">
                <a16:creationId xmlns:a16="http://schemas.microsoft.com/office/drawing/2014/main" xmlns="" id="{83ABE4EC-1DB3-E647-9BF1-D785F4B73EEF}"/>
              </a:ext>
            </a:extLst>
          </p:cNvPr>
          <p:cNvSpPr>
            <a:spLocks noChangeArrowheads="1"/>
          </p:cNvSpPr>
          <p:nvPr/>
        </p:nvSpPr>
        <p:spPr bwMode="auto">
          <a:xfrm>
            <a:off x="3904928" y="4938936"/>
            <a:ext cx="457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just" eaLnBrk="1" hangingPunct="1">
              <a:spcBef>
                <a:spcPct val="20000"/>
              </a:spcBef>
              <a:spcAft>
                <a:spcPct val="15000"/>
              </a:spcAft>
              <a:buClr>
                <a:schemeClr val="folHlink"/>
              </a:buClr>
              <a:buSzPct val="60000"/>
              <a:buFont typeface="Wingdings" charset="2"/>
              <a:buNone/>
              <a:defRPr/>
            </a:pPr>
            <a:r>
              <a:rPr lang="en-US" altLang="en-US" sz="2800">
                <a:latin typeface="Tahoma" charset="0"/>
                <a:ea typeface="Times New Roman" charset="0"/>
                <a:cs typeface="Times New Roman" charset="0"/>
              </a:rPr>
              <a:t> 	Answer:  810</a:t>
            </a:r>
            <a:r>
              <a:rPr lang="en-US" altLang="en-US" sz="2800" b="1" baseline="-30000">
                <a:latin typeface="Tahoma" charset="0"/>
                <a:ea typeface="Times New Roman" charset="0"/>
                <a:cs typeface="Times New Roman" charset="0"/>
              </a:rPr>
              <a:t>10</a:t>
            </a:r>
            <a:r>
              <a:rPr lang="en-US" altLang="en-US" sz="2800" b="1">
                <a:latin typeface="Tahoma" charset="0"/>
                <a:ea typeface="Times New Roman" charset="0"/>
                <a:cs typeface="Times New Roman" charset="0"/>
              </a:rPr>
              <a:t> = </a:t>
            </a:r>
            <a:r>
              <a:rPr lang="en-US" altLang="en-US" sz="2800" b="1">
                <a:solidFill>
                  <a:srgbClr val="3333FF"/>
                </a:solidFill>
                <a:latin typeface="Tahoma" charset="0"/>
                <a:ea typeface="Times New Roman" charset="0"/>
                <a:cs typeface="Times New Roman" charset="0"/>
              </a:rPr>
              <a:t>32A</a:t>
            </a:r>
            <a:r>
              <a:rPr lang="en-US" altLang="en-US" sz="2800" b="1" baseline="-30000">
                <a:solidFill>
                  <a:srgbClr val="3333FF"/>
                </a:solidFill>
                <a:latin typeface="Tahoma" charset="0"/>
                <a:ea typeface="Times New Roman" charset="0"/>
                <a:cs typeface="Times New Roman" charset="0"/>
              </a:rPr>
              <a:t>16</a:t>
            </a:r>
            <a:endParaRPr lang="en-US" altLang="en-US" sz="2800">
              <a:solidFill>
                <a:srgbClr val="3333FF"/>
              </a:solidFill>
              <a:latin typeface="Tahoma" charset="0"/>
            </a:endParaRPr>
          </a:p>
        </p:txBody>
      </p:sp>
      <p:sp>
        <p:nvSpPr>
          <p:cNvPr id="8" name="Rectangle 6">
            <a:extLst>
              <a:ext uri="{FF2B5EF4-FFF2-40B4-BE49-F238E27FC236}">
                <a16:creationId xmlns:a16="http://schemas.microsoft.com/office/drawing/2014/main" xmlns="" id="{EBFD8D2D-8BAF-E348-B5F5-07A719E7B7E9}"/>
              </a:ext>
            </a:extLst>
          </p:cNvPr>
          <p:cNvSpPr>
            <a:spLocks noChangeArrowheads="1"/>
          </p:cNvSpPr>
          <p:nvPr/>
        </p:nvSpPr>
        <p:spPr bwMode="auto">
          <a:xfrm>
            <a:off x="5962328" y="3338736"/>
            <a:ext cx="533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just" eaLnBrk="1" hangingPunct="1">
              <a:spcBef>
                <a:spcPct val="20000"/>
              </a:spcBef>
              <a:spcAft>
                <a:spcPct val="15000"/>
              </a:spcAft>
              <a:buClr>
                <a:schemeClr val="folHlink"/>
              </a:buClr>
              <a:buSzPct val="60000"/>
              <a:buFont typeface="Wingdings" charset="2"/>
              <a:buNone/>
              <a:defRPr/>
            </a:pPr>
            <a:r>
              <a:rPr lang="en-US" altLang="en-US" sz="2800">
                <a:solidFill>
                  <a:srgbClr val="FF3300"/>
                </a:solidFill>
                <a:latin typeface="Tahoma" charset="0"/>
                <a:ea typeface="Times New Roman" charset="0"/>
                <a:cs typeface="Times New Roman" charset="0"/>
              </a:rPr>
              <a:t>2</a:t>
            </a:r>
          </a:p>
        </p:txBody>
      </p:sp>
      <p:sp>
        <p:nvSpPr>
          <p:cNvPr id="9" name="Rectangle 7">
            <a:extLst>
              <a:ext uri="{FF2B5EF4-FFF2-40B4-BE49-F238E27FC236}">
                <a16:creationId xmlns:a16="http://schemas.microsoft.com/office/drawing/2014/main" xmlns="" id="{784CB796-5E95-8143-89A1-7FA9C6DB80CF}"/>
              </a:ext>
            </a:extLst>
          </p:cNvPr>
          <p:cNvSpPr>
            <a:spLocks noChangeArrowheads="1"/>
          </p:cNvSpPr>
          <p:nvPr/>
        </p:nvSpPr>
        <p:spPr bwMode="auto">
          <a:xfrm>
            <a:off x="5200328" y="3338736"/>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just" eaLnBrk="1" hangingPunct="1">
              <a:spcBef>
                <a:spcPct val="20000"/>
              </a:spcBef>
              <a:spcAft>
                <a:spcPct val="15000"/>
              </a:spcAft>
              <a:buClr>
                <a:schemeClr val="folHlink"/>
              </a:buClr>
              <a:buSzPct val="60000"/>
              <a:buFont typeface="Wingdings" charset="2"/>
              <a:buNone/>
              <a:defRPr/>
            </a:pPr>
            <a:r>
              <a:rPr lang="en-US" altLang="en-US" sz="2800">
                <a:solidFill>
                  <a:srgbClr val="FF3300"/>
                </a:solidFill>
                <a:latin typeface="Tahoma" charset="0"/>
                <a:ea typeface="Times New Roman" charset="0"/>
                <a:cs typeface="Times New Roman" charset="0"/>
              </a:rPr>
              <a:t>3  </a:t>
            </a:r>
          </a:p>
        </p:txBody>
      </p:sp>
      <p:sp>
        <p:nvSpPr>
          <p:cNvPr id="10" name="Rectangle 8">
            <a:extLst>
              <a:ext uri="{FF2B5EF4-FFF2-40B4-BE49-F238E27FC236}">
                <a16:creationId xmlns:a16="http://schemas.microsoft.com/office/drawing/2014/main" xmlns="" id="{6ED2F1BD-78FF-2746-8FEA-0E4DAF5B12F0}"/>
              </a:ext>
            </a:extLst>
          </p:cNvPr>
          <p:cNvSpPr>
            <a:spLocks noChangeArrowheads="1"/>
          </p:cNvSpPr>
          <p:nvPr/>
        </p:nvSpPr>
        <p:spPr bwMode="auto">
          <a:xfrm>
            <a:off x="6724328" y="3338736"/>
            <a:ext cx="533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just" eaLnBrk="1" hangingPunct="1">
              <a:spcBef>
                <a:spcPct val="20000"/>
              </a:spcBef>
              <a:spcAft>
                <a:spcPct val="15000"/>
              </a:spcAft>
              <a:buClr>
                <a:schemeClr val="folHlink"/>
              </a:buClr>
              <a:buSzPct val="60000"/>
              <a:buFont typeface="Wingdings" charset="2"/>
              <a:buNone/>
              <a:defRPr/>
            </a:pPr>
            <a:r>
              <a:rPr lang="en-US" altLang="en-US" sz="2800">
                <a:solidFill>
                  <a:srgbClr val="FF3300"/>
                </a:solidFill>
                <a:latin typeface="Tahoma" charset="0"/>
                <a:ea typeface="Times New Roman" charset="0"/>
                <a:cs typeface="Times New Roman" charset="0"/>
              </a:rPr>
              <a:t>A</a:t>
            </a:r>
          </a:p>
        </p:txBody>
      </p:sp>
    </p:spTree>
    <p:extLst>
      <p:ext uri="{BB962C8B-B14F-4D97-AF65-F5344CB8AC3E}">
        <p14:creationId xmlns:p14="http://schemas.microsoft.com/office/powerpoint/2010/main" val="369274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dissolve">
                                      <p:cBhvr>
                                        <p:cTn id="35" dur="500"/>
                                        <p:tgtEl>
                                          <p:spTgt spid="9"/>
                                        </p:tgtEl>
                                      </p:cBhvr>
                                    </p:animEffect>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dissolve">
                                      <p:cBhvr>
                                        <p:cTn id="39" dur="500"/>
                                        <p:tgtEl>
                                          <p:spTgt spid="8"/>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dissolv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7" grpId="0" autoUpdateAnimBg="0"/>
      <p:bldP spid="8" grpId="0" autoUpdateAnimBg="0"/>
      <p:bldP spid="9" grpId="0" autoUpdateAnimBg="0"/>
      <p:bldP spid="10"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en-US" altLang="en-US" sz="3200" dirty="0"/>
              <a:t>Hexadecimal (Hex) Numbering System</a:t>
            </a:r>
            <a:endParaRPr lang="lt-LT" sz="3200" b="1" dirty="0"/>
          </a:p>
        </p:txBody>
      </p:sp>
      <p:sp>
        <p:nvSpPr>
          <p:cNvPr id="11" name="Rectangle 3">
            <a:extLst>
              <a:ext uri="{FF2B5EF4-FFF2-40B4-BE49-F238E27FC236}">
                <a16:creationId xmlns:a16="http://schemas.microsoft.com/office/drawing/2014/main" xmlns="" id="{96A366E7-7E33-0D4A-A770-F8A91868106D}"/>
              </a:ext>
            </a:extLst>
          </p:cNvPr>
          <p:cNvSpPr txBox="1">
            <a:spLocks noChangeArrowheads="1"/>
          </p:cNvSpPr>
          <p:nvPr/>
        </p:nvSpPr>
        <p:spPr>
          <a:xfrm>
            <a:off x="446856" y="1196752"/>
            <a:ext cx="8229600" cy="2819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Aft>
                <a:spcPct val="15000"/>
              </a:spcAft>
              <a:buFont typeface="Wingdings" pitchFamily="2" charset="2"/>
              <a:buNone/>
            </a:pPr>
            <a:r>
              <a:rPr lang="en-US" altLang="en-US" sz="2800">
                <a:cs typeface="Times New Roman" panose="02020603050405020304" pitchFamily="18" charset="0"/>
              </a:rPr>
              <a:t>Example 2:</a:t>
            </a:r>
            <a:r>
              <a:rPr lang="en-US" altLang="en-US" sz="2800" b="1">
                <a:cs typeface="Times New Roman" panose="02020603050405020304" pitchFamily="18" charset="0"/>
              </a:rPr>
              <a:t> 	</a:t>
            </a:r>
            <a:r>
              <a:rPr lang="en-US" altLang="en-US" sz="2800" b="1">
                <a:solidFill>
                  <a:srgbClr val="3333FF"/>
                </a:solidFill>
                <a:cs typeface="Times New Roman" panose="02020603050405020304" pitchFamily="18" charset="0"/>
              </a:rPr>
              <a:t>156</a:t>
            </a:r>
            <a:r>
              <a:rPr lang="en-US" altLang="en-US" sz="2800" b="1" baseline="-30000">
                <a:solidFill>
                  <a:srgbClr val="3333FF"/>
                </a:solidFill>
                <a:cs typeface="Times New Roman" panose="02020603050405020304" pitchFamily="18" charset="0"/>
              </a:rPr>
              <a:t>10</a:t>
            </a:r>
          </a:p>
          <a:p>
            <a:pPr algn="just">
              <a:spcAft>
                <a:spcPct val="15000"/>
              </a:spcAft>
              <a:buFont typeface="Wingdings" pitchFamily="2" charset="2"/>
              <a:buNone/>
            </a:pPr>
            <a:endParaRPr lang="en-US" altLang="en-US" sz="2800" b="1">
              <a:solidFill>
                <a:srgbClr val="3333FF"/>
              </a:solidFill>
              <a:cs typeface="Times New Roman" panose="02020603050405020304" pitchFamily="18" charset="0"/>
            </a:endParaRPr>
          </a:p>
          <a:p>
            <a:pPr>
              <a:buFont typeface="Wingdings" pitchFamily="2" charset="2"/>
              <a:buNone/>
            </a:pPr>
            <a:r>
              <a:rPr lang="en-US" altLang="en-US" sz="2800">
                <a:cs typeface="Times New Roman" panose="02020603050405020304" pitchFamily="18" charset="0"/>
              </a:rPr>
              <a:t> 		 				16</a:t>
            </a:r>
            <a:r>
              <a:rPr lang="en-US" altLang="en-US" sz="2800" baseline="30000">
                <a:cs typeface="Times New Roman" panose="02020603050405020304" pitchFamily="18" charset="0"/>
              </a:rPr>
              <a:t>2     </a:t>
            </a:r>
            <a:r>
              <a:rPr lang="en-US" altLang="en-US" sz="2800">
                <a:cs typeface="Times New Roman" panose="02020603050405020304" pitchFamily="18" charset="0"/>
              </a:rPr>
              <a:t>16</a:t>
            </a:r>
            <a:r>
              <a:rPr lang="en-US" altLang="en-US" sz="2800" baseline="30000">
                <a:cs typeface="Times New Roman" panose="02020603050405020304" pitchFamily="18" charset="0"/>
              </a:rPr>
              <a:t>1     </a:t>
            </a:r>
            <a:r>
              <a:rPr lang="en-US" altLang="en-US" sz="2800">
                <a:cs typeface="Times New Roman" panose="02020603050405020304" pitchFamily="18" charset="0"/>
              </a:rPr>
              <a:t>16</a:t>
            </a:r>
            <a:r>
              <a:rPr lang="en-US" altLang="en-US" sz="2800" baseline="30000">
                <a:cs typeface="Times New Roman" panose="02020603050405020304" pitchFamily="18" charset="0"/>
              </a:rPr>
              <a:t>0</a:t>
            </a:r>
            <a:endParaRPr lang="en-US" altLang="en-US" sz="2800">
              <a:cs typeface="Times New Roman" panose="02020603050405020304" pitchFamily="18" charset="0"/>
            </a:endParaRPr>
          </a:p>
          <a:p>
            <a:pPr>
              <a:buFont typeface="Wingdings" pitchFamily="2" charset="2"/>
              <a:buNone/>
            </a:pPr>
            <a:r>
              <a:rPr lang="en-US" altLang="en-US" sz="280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	 			</a:t>
            </a:r>
            <a:r>
              <a:rPr lang="en-US" altLang="en-US" sz="2800">
                <a:cs typeface="Times New Roman" panose="02020603050405020304" pitchFamily="18" charset="0"/>
              </a:rPr>
              <a:t>256   16     1</a:t>
            </a:r>
          </a:p>
          <a:p>
            <a:pPr>
              <a:buFontTx/>
              <a:buNone/>
            </a:pPr>
            <a:r>
              <a:rPr lang="en-US" altLang="en-US" sz="2800">
                <a:cs typeface="Times New Roman" panose="02020603050405020304" pitchFamily="18" charset="0"/>
              </a:rPr>
              <a:t>	</a:t>
            </a:r>
            <a:endParaRPr lang="en-US" altLang="en-US" sz="2800" dirty="0"/>
          </a:p>
        </p:txBody>
      </p:sp>
      <p:sp>
        <p:nvSpPr>
          <p:cNvPr id="12" name="Rectangle 4">
            <a:extLst>
              <a:ext uri="{FF2B5EF4-FFF2-40B4-BE49-F238E27FC236}">
                <a16:creationId xmlns:a16="http://schemas.microsoft.com/office/drawing/2014/main" xmlns="" id="{BE45E982-FBD5-6B4E-8D4E-B9B59C2D558D}"/>
              </a:ext>
            </a:extLst>
          </p:cNvPr>
          <p:cNvSpPr>
            <a:spLocks noChangeArrowheads="1"/>
          </p:cNvSpPr>
          <p:nvPr/>
        </p:nvSpPr>
        <p:spPr bwMode="auto">
          <a:xfrm>
            <a:off x="294456" y="2415952"/>
            <a:ext cx="4191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just" eaLnBrk="1" hangingPunct="1">
              <a:spcAft>
                <a:spcPct val="15000"/>
              </a:spcAft>
              <a:buFont typeface="Wingdings" pitchFamily="2" charset="2"/>
              <a:buNone/>
            </a:pPr>
            <a:r>
              <a:rPr lang="en-US" altLang="en-US" sz="2800">
                <a:cs typeface="Times New Roman" panose="02020603050405020304" pitchFamily="18" charset="0"/>
              </a:rPr>
              <a:t> 		 156		</a:t>
            </a:r>
          </a:p>
          <a:p>
            <a:pPr eaLnBrk="1" hangingPunct="1">
              <a:buFont typeface="Wingdings" pitchFamily="2" charset="2"/>
              <a:buNone/>
            </a:pPr>
            <a:r>
              <a:rPr lang="en-US" altLang="en-US" sz="2800">
                <a:cs typeface="Times New Roman" panose="02020603050405020304" pitchFamily="18" charset="0"/>
              </a:rPr>
              <a:t>	    </a:t>
            </a:r>
            <a:r>
              <a:rPr lang="en-US" altLang="en-US" sz="2800" u="sng">
                <a:cs typeface="Times New Roman" panose="02020603050405020304" pitchFamily="18" charset="0"/>
              </a:rPr>
              <a:t>- 144</a:t>
            </a:r>
            <a:r>
              <a:rPr lang="en-US" altLang="en-US" sz="2800">
                <a:cs typeface="Times New Roman" panose="02020603050405020304" pitchFamily="18" charset="0"/>
              </a:rPr>
              <a:t>  (</a:t>
            </a:r>
            <a:r>
              <a:rPr lang="en-US" altLang="en-US" sz="2800">
                <a:solidFill>
                  <a:srgbClr val="FF3300"/>
                </a:solidFill>
                <a:cs typeface="Times New Roman" panose="02020603050405020304" pitchFamily="18" charset="0"/>
              </a:rPr>
              <a:t>9</a:t>
            </a:r>
            <a:r>
              <a:rPr lang="en-US" altLang="en-US" sz="2800">
                <a:cs typeface="Times New Roman" panose="02020603050405020304" pitchFamily="18" charset="0"/>
              </a:rPr>
              <a:t> x 16)</a:t>
            </a:r>
            <a:r>
              <a:rPr lang="en-US" altLang="en-US" sz="2800" b="1">
                <a:latin typeface="Times New Roman" panose="02020603050405020304" pitchFamily="18" charset="0"/>
                <a:cs typeface="Times New Roman" panose="02020603050405020304" pitchFamily="18" charset="0"/>
              </a:rPr>
              <a:t>	</a:t>
            </a:r>
            <a:endParaRPr lang="en-US" altLang="en-US" sz="2800">
              <a:cs typeface="Times New Roman" panose="02020603050405020304" pitchFamily="18" charset="0"/>
            </a:endParaRPr>
          </a:p>
          <a:p>
            <a:pPr eaLnBrk="1" hangingPunct="1">
              <a:buFontTx/>
              <a:buNone/>
            </a:pPr>
            <a:r>
              <a:rPr lang="en-US" altLang="en-US" sz="2800">
                <a:cs typeface="Times New Roman" panose="02020603050405020304" pitchFamily="18" charset="0"/>
              </a:rPr>
              <a:t>	 	   12 		</a:t>
            </a:r>
          </a:p>
          <a:p>
            <a:pPr eaLnBrk="1" hangingPunct="1">
              <a:buFontTx/>
              <a:buNone/>
            </a:pPr>
            <a:r>
              <a:rPr lang="en-US" altLang="en-US" sz="2800">
                <a:cs typeface="Times New Roman" panose="02020603050405020304" pitchFamily="18" charset="0"/>
              </a:rPr>
              <a:t>	    </a:t>
            </a:r>
            <a:r>
              <a:rPr lang="en-US" altLang="en-US" sz="2800" u="sng">
                <a:cs typeface="Times New Roman" panose="02020603050405020304" pitchFamily="18" charset="0"/>
              </a:rPr>
              <a:t>-   12</a:t>
            </a:r>
            <a:r>
              <a:rPr lang="en-US" altLang="en-US" sz="2800">
                <a:cs typeface="Times New Roman" panose="02020603050405020304" pitchFamily="18" charset="0"/>
              </a:rPr>
              <a:t>  (</a:t>
            </a:r>
            <a:r>
              <a:rPr lang="en-US" altLang="en-US" sz="2800">
                <a:solidFill>
                  <a:srgbClr val="FF3300"/>
                </a:solidFill>
                <a:cs typeface="Times New Roman" panose="02020603050405020304" pitchFamily="18" charset="0"/>
              </a:rPr>
              <a:t>12</a:t>
            </a:r>
            <a:r>
              <a:rPr lang="en-US" altLang="en-US" sz="2800">
                <a:cs typeface="Times New Roman" panose="02020603050405020304" pitchFamily="18" charset="0"/>
              </a:rPr>
              <a:t> x 1)</a:t>
            </a:r>
          </a:p>
          <a:p>
            <a:pPr eaLnBrk="1" hangingPunct="1">
              <a:buFontTx/>
              <a:buNone/>
            </a:pPr>
            <a:r>
              <a:rPr lang="en-US" altLang="en-US" sz="2800">
                <a:cs typeface="Times New Roman" panose="02020603050405020304" pitchFamily="18" charset="0"/>
              </a:rPr>
              <a:t> 	          0</a:t>
            </a:r>
            <a:endParaRPr lang="en-US" altLang="en-US" sz="2800" u="sng">
              <a:cs typeface="Times New Roman" panose="02020603050405020304" pitchFamily="18" charset="0"/>
            </a:endParaRPr>
          </a:p>
          <a:p>
            <a:pPr eaLnBrk="1" hangingPunct="1">
              <a:buFontTx/>
              <a:buNone/>
            </a:pPr>
            <a:r>
              <a:rPr lang="en-US" altLang="en-US" sz="2800">
                <a:cs typeface="Times New Roman" panose="02020603050405020304" pitchFamily="18" charset="0"/>
              </a:rPr>
              <a:t>      </a:t>
            </a:r>
            <a:endParaRPr lang="en-US" altLang="en-US" sz="2800"/>
          </a:p>
        </p:txBody>
      </p:sp>
      <p:sp>
        <p:nvSpPr>
          <p:cNvPr id="13" name="Rectangle 5">
            <a:extLst>
              <a:ext uri="{FF2B5EF4-FFF2-40B4-BE49-F238E27FC236}">
                <a16:creationId xmlns:a16="http://schemas.microsoft.com/office/drawing/2014/main" xmlns="" id="{1CBB5585-F5B4-E748-A5A9-FC3950088794}"/>
              </a:ext>
            </a:extLst>
          </p:cNvPr>
          <p:cNvSpPr>
            <a:spLocks noChangeArrowheads="1"/>
          </p:cNvSpPr>
          <p:nvPr/>
        </p:nvSpPr>
        <p:spPr bwMode="auto">
          <a:xfrm>
            <a:off x="4028256" y="5082952"/>
            <a:ext cx="457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just" eaLnBrk="1" hangingPunct="1">
              <a:spcBef>
                <a:spcPct val="20000"/>
              </a:spcBef>
              <a:spcAft>
                <a:spcPct val="15000"/>
              </a:spcAft>
              <a:buClr>
                <a:schemeClr val="folHlink"/>
              </a:buClr>
              <a:buSzPct val="60000"/>
              <a:buFont typeface="Wingdings" charset="2"/>
              <a:buNone/>
              <a:defRPr/>
            </a:pPr>
            <a:r>
              <a:rPr lang="en-US" altLang="en-US" sz="2800">
                <a:latin typeface="Tahoma" charset="0"/>
                <a:ea typeface="Times New Roman" charset="0"/>
                <a:cs typeface="Times New Roman" charset="0"/>
              </a:rPr>
              <a:t> 	Answer:  156</a:t>
            </a:r>
            <a:r>
              <a:rPr lang="en-US" altLang="en-US" sz="2800" b="1" baseline="-30000">
                <a:latin typeface="Tahoma" charset="0"/>
                <a:ea typeface="Times New Roman" charset="0"/>
                <a:cs typeface="Times New Roman" charset="0"/>
              </a:rPr>
              <a:t>10</a:t>
            </a:r>
            <a:r>
              <a:rPr lang="en-US" altLang="en-US" sz="2800" b="1">
                <a:latin typeface="Tahoma" charset="0"/>
                <a:ea typeface="Times New Roman" charset="0"/>
                <a:cs typeface="Times New Roman" charset="0"/>
              </a:rPr>
              <a:t> = </a:t>
            </a:r>
            <a:r>
              <a:rPr lang="en-US" altLang="en-US" sz="2800" b="1">
                <a:solidFill>
                  <a:srgbClr val="3333FF"/>
                </a:solidFill>
                <a:latin typeface="Tahoma" charset="0"/>
                <a:ea typeface="Times New Roman" charset="0"/>
                <a:cs typeface="Times New Roman" charset="0"/>
              </a:rPr>
              <a:t>9C</a:t>
            </a:r>
            <a:r>
              <a:rPr lang="en-US" altLang="en-US" sz="2800" b="1" baseline="-30000">
                <a:solidFill>
                  <a:srgbClr val="3333FF"/>
                </a:solidFill>
                <a:latin typeface="Tahoma" charset="0"/>
                <a:ea typeface="Times New Roman" charset="0"/>
                <a:cs typeface="Times New Roman" charset="0"/>
              </a:rPr>
              <a:t>16</a:t>
            </a:r>
            <a:endParaRPr lang="en-US" altLang="en-US" sz="2800">
              <a:solidFill>
                <a:srgbClr val="3333FF"/>
              </a:solidFill>
              <a:latin typeface="Tahoma" charset="0"/>
            </a:endParaRPr>
          </a:p>
        </p:txBody>
      </p:sp>
      <p:sp>
        <p:nvSpPr>
          <p:cNvPr id="14" name="Rectangle 6">
            <a:extLst>
              <a:ext uri="{FF2B5EF4-FFF2-40B4-BE49-F238E27FC236}">
                <a16:creationId xmlns:a16="http://schemas.microsoft.com/office/drawing/2014/main" xmlns="" id="{C0311C26-8767-A14F-ACEB-C6D2ADD97249}"/>
              </a:ext>
            </a:extLst>
          </p:cNvPr>
          <p:cNvSpPr>
            <a:spLocks noChangeArrowheads="1"/>
          </p:cNvSpPr>
          <p:nvPr/>
        </p:nvSpPr>
        <p:spPr bwMode="auto">
          <a:xfrm>
            <a:off x="6085656" y="3482752"/>
            <a:ext cx="533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just" eaLnBrk="1" hangingPunct="1">
              <a:spcBef>
                <a:spcPct val="20000"/>
              </a:spcBef>
              <a:spcAft>
                <a:spcPct val="15000"/>
              </a:spcAft>
              <a:buClr>
                <a:schemeClr val="folHlink"/>
              </a:buClr>
              <a:buSzPct val="60000"/>
              <a:buFont typeface="Wingdings" charset="2"/>
              <a:buNone/>
              <a:defRPr/>
            </a:pPr>
            <a:r>
              <a:rPr lang="en-US" altLang="en-US" sz="2800">
                <a:solidFill>
                  <a:srgbClr val="FF3300"/>
                </a:solidFill>
                <a:latin typeface="Tahoma" charset="0"/>
                <a:ea typeface="Times New Roman" charset="0"/>
                <a:cs typeface="Times New Roman" charset="0"/>
              </a:rPr>
              <a:t>9</a:t>
            </a:r>
          </a:p>
        </p:txBody>
      </p:sp>
      <p:sp>
        <p:nvSpPr>
          <p:cNvPr id="15" name="Rectangle 7">
            <a:extLst>
              <a:ext uri="{FF2B5EF4-FFF2-40B4-BE49-F238E27FC236}">
                <a16:creationId xmlns:a16="http://schemas.microsoft.com/office/drawing/2014/main" xmlns="" id="{2BA4FC5C-5AD8-634A-9E0C-16AF9BEE06AC}"/>
              </a:ext>
            </a:extLst>
          </p:cNvPr>
          <p:cNvSpPr>
            <a:spLocks noChangeArrowheads="1"/>
          </p:cNvSpPr>
          <p:nvPr/>
        </p:nvSpPr>
        <p:spPr bwMode="auto">
          <a:xfrm>
            <a:off x="5323656" y="3482752"/>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just" eaLnBrk="1" hangingPunct="1">
              <a:spcBef>
                <a:spcPct val="20000"/>
              </a:spcBef>
              <a:spcAft>
                <a:spcPct val="15000"/>
              </a:spcAft>
              <a:buClr>
                <a:schemeClr val="folHlink"/>
              </a:buClr>
              <a:buSzPct val="60000"/>
              <a:buFont typeface="Wingdings" charset="2"/>
              <a:buNone/>
              <a:defRPr/>
            </a:pPr>
            <a:r>
              <a:rPr lang="en-US" altLang="en-US" sz="2800">
                <a:latin typeface="Tahoma" charset="0"/>
                <a:ea typeface="Times New Roman" charset="0"/>
                <a:cs typeface="Times New Roman" charset="0"/>
              </a:rPr>
              <a:t> </a:t>
            </a:r>
          </a:p>
        </p:txBody>
      </p:sp>
      <p:sp>
        <p:nvSpPr>
          <p:cNvPr id="16" name="Rectangle 8">
            <a:extLst>
              <a:ext uri="{FF2B5EF4-FFF2-40B4-BE49-F238E27FC236}">
                <a16:creationId xmlns:a16="http://schemas.microsoft.com/office/drawing/2014/main" xmlns="" id="{6944AE0A-42EC-A044-ACA0-3DA81E736F2B}"/>
              </a:ext>
            </a:extLst>
          </p:cNvPr>
          <p:cNvSpPr>
            <a:spLocks noChangeArrowheads="1"/>
          </p:cNvSpPr>
          <p:nvPr/>
        </p:nvSpPr>
        <p:spPr bwMode="auto">
          <a:xfrm>
            <a:off x="6847656" y="3482752"/>
            <a:ext cx="533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just" eaLnBrk="1" hangingPunct="1">
              <a:spcBef>
                <a:spcPct val="20000"/>
              </a:spcBef>
              <a:spcAft>
                <a:spcPct val="15000"/>
              </a:spcAft>
              <a:buClr>
                <a:schemeClr val="folHlink"/>
              </a:buClr>
              <a:buSzPct val="60000"/>
              <a:buFont typeface="Wingdings" charset="2"/>
              <a:buNone/>
              <a:defRPr/>
            </a:pPr>
            <a:r>
              <a:rPr lang="en-US" altLang="en-US" sz="2800">
                <a:solidFill>
                  <a:srgbClr val="FF3300"/>
                </a:solidFill>
                <a:latin typeface="Tahoma" charset="0"/>
                <a:ea typeface="Times New Roman" charset="0"/>
                <a:cs typeface="Times New Roman" charset="0"/>
              </a:rPr>
              <a:t>C</a:t>
            </a:r>
          </a:p>
        </p:txBody>
      </p:sp>
    </p:spTree>
    <p:extLst>
      <p:ext uri="{BB962C8B-B14F-4D97-AF65-F5344CB8AC3E}">
        <p14:creationId xmlns:p14="http://schemas.microsoft.com/office/powerpoint/2010/main" val="62527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dissolve">
                                      <p:cBhvr>
                                        <p:cTn id="35" dur="500"/>
                                        <p:tgtEl>
                                          <p:spTgt spid="14"/>
                                        </p:tgtEl>
                                      </p:cBhvr>
                                    </p:animEffect>
                                  </p:childTnLst>
                                </p:cTn>
                              </p:par>
                            </p:childTnLst>
                          </p:cTn>
                        </p:par>
                        <p:par>
                          <p:cTn id="36" fill="hold">
                            <p:stCondLst>
                              <p:cond delay="1000"/>
                            </p:stCondLst>
                            <p:childTnLst>
                              <p:par>
                                <p:cTn id="37" presetID="9"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dissolv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13" grpId="0" autoUpdateAnimBg="0"/>
      <p:bldP spid="14" grpId="0" autoUpdateAnimBg="0"/>
      <p:bldP spid="15" grpId="0" autoUpdateAnimBg="0"/>
      <p:bldP spid="1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en-US" altLang="en-US" sz="3200" dirty="0"/>
              <a:t>Hexadecimal (Hex) Numbering System</a:t>
            </a:r>
            <a:endParaRPr lang="lt-LT" sz="3200" b="1" dirty="0"/>
          </a:p>
        </p:txBody>
      </p:sp>
      <p:sp>
        <p:nvSpPr>
          <p:cNvPr id="9" name="Rectangle 3">
            <a:extLst>
              <a:ext uri="{FF2B5EF4-FFF2-40B4-BE49-F238E27FC236}">
                <a16:creationId xmlns:a16="http://schemas.microsoft.com/office/drawing/2014/main" xmlns="" id="{167ECB19-FF2B-A74C-970C-275F20374EE2}"/>
              </a:ext>
            </a:extLst>
          </p:cNvPr>
          <p:cNvSpPr txBox="1">
            <a:spLocks noChangeArrowheads="1"/>
          </p:cNvSpPr>
          <p:nvPr/>
        </p:nvSpPr>
        <p:spPr>
          <a:xfrm>
            <a:off x="251520" y="1124744"/>
            <a:ext cx="889248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15000"/>
              </a:spcBef>
              <a:buFont typeface="Wingdings" pitchFamily="2" charset="2"/>
              <a:buNone/>
            </a:pPr>
            <a:r>
              <a:rPr lang="en-US" altLang="en-US" sz="2800" dirty="0">
                <a:cs typeface="Times New Roman" panose="02020603050405020304" pitchFamily="18" charset="0"/>
              </a:rPr>
              <a:t>The maximum value represented in 4 bit is:			2</a:t>
            </a:r>
            <a:r>
              <a:rPr lang="en-US" altLang="en-US" sz="2800" baseline="30000" dirty="0">
                <a:cs typeface="Times New Roman" panose="02020603050405020304" pitchFamily="18" charset="0"/>
              </a:rPr>
              <a:t>4 </a:t>
            </a:r>
            <a:r>
              <a:rPr lang="en-US" altLang="en-US" sz="2800" dirty="0">
                <a:cs typeface="Times New Roman" panose="02020603050405020304" pitchFamily="18" charset="0"/>
              </a:rPr>
              <a:t>– 1 = 15 </a:t>
            </a:r>
          </a:p>
          <a:p>
            <a:pPr>
              <a:spcBef>
                <a:spcPct val="15000"/>
              </a:spcBef>
              <a:buFont typeface="Wingdings" pitchFamily="2" charset="2"/>
              <a:buNone/>
            </a:pPr>
            <a:endParaRPr lang="en-US" altLang="en-US" sz="2800" dirty="0">
              <a:cs typeface="Times New Roman" panose="02020603050405020304" pitchFamily="18" charset="0"/>
            </a:endParaRPr>
          </a:p>
          <a:p>
            <a:pPr>
              <a:spcBef>
                <a:spcPct val="15000"/>
              </a:spcBef>
              <a:buFont typeface="Wingdings" pitchFamily="2" charset="2"/>
              <a:buNone/>
            </a:pPr>
            <a:r>
              <a:rPr lang="en-US" altLang="en-US" sz="2800" dirty="0">
                <a:cs typeface="Times New Roman" panose="02020603050405020304" pitchFamily="18" charset="0"/>
              </a:rPr>
              <a:t>So using 4 bits we can represent values 	from	 	</a:t>
            </a:r>
            <a:r>
              <a:rPr lang="en-US" altLang="en-US" sz="2800" dirty="0">
                <a:solidFill>
                  <a:srgbClr val="3333FF"/>
                </a:solidFill>
                <a:cs typeface="Times New Roman" panose="02020603050405020304" pitchFamily="18" charset="0"/>
              </a:rPr>
              <a:t>0 to 15</a:t>
            </a:r>
            <a:r>
              <a:rPr lang="en-US" altLang="en-US" sz="2800" dirty="0">
                <a:cs typeface="Times New Roman" panose="02020603050405020304" pitchFamily="18" charset="0"/>
              </a:rPr>
              <a:t>				        	        which are the digits of the Hexadecimal numbering system.</a:t>
            </a:r>
          </a:p>
          <a:p>
            <a:pPr>
              <a:spcBef>
                <a:spcPct val="15000"/>
              </a:spcBef>
              <a:buFont typeface="Wingdings" pitchFamily="2" charset="2"/>
              <a:buNone/>
            </a:pPr>
            <a:endParaRPr lang="en-US" altLang="en-US" sz="2800" dirty="0">
              <a:cs typeface="Times New Roman" panose="02020603050405020304" pitchFamily="18" charset="0"/>
            </a:endParaRPr>
          </a:p>
          <a:p>
            <a:pPr>
              <a:spcBef>
                <a:spcPct val="15000"/>
              </a:spcBef>
              <a:buFont typeface="Wingdings" pitchFamily="2" charset="2"/>
              <a:buNone/>
            </a:pPr>
            <a:r>
              <a:rPr lang="en-US" altLang="en-US" sz="2800" dirty="0">
                <a:cs typeface="Times New Roman" panose="02020603050405020304" pitchFamily="18" charset="0"/>
              </a:rPr>
              <a:t>Thus, </a:t>
            </a:r>
            <a:r>
              <a:rPr lang="en-US" altLang="en-US" sz="2800" dirty="0">
                <a:solidFill>
                  <a:srgbClr val="3333FF"/>
                </a:solidFill>
                <a:cs typeface="Times New Roman" panose="02020603050405020304" pitchFamily="18" charset="0"/>
              </a:rPr>
              <a:t>four</a:t>
            </a:r>
            <a:r>
              <a:rPr lang="en-US" altLang="en-US" sz="2800" dirty="0">
                <a:cs typeface="Times New Roman" panose="02020603050405020304" pitchFamily="18" charset="0"/>
              </a:rPr>
              <a:t> </a:t>
            </a:r>
            <a:r>
              <a:rPr lang="en-US" altLang="en-US" sz="2800" dirty="0">
                <a:solidFill>
                  <a:srgbClr val="3333FF"/>
                </a:solidFill>
                <a:cs typeface="Times New Roman" panose="02020603050405020304" pitchFamily="18" charset="0"/>
              </a:rPr>
              <a:t>binary</a:t>
            </a:r>
            <a:r>
              <a:rPr lang="en-US" altLang="en-US" sz="2800" dirty="0">
                <a:cs typeface="Times New Roman" panose="02020603050405020304" pitchFamily="18" charset="0"/>
              </a:rPr>
              <a:t> digits can be converted to </a:t>
            </a:r>
            <a:r>
              <a:rPr lang="en-US" altLang="en-US" sz="2800" dirty="0">
                <a:solidFill>
                  <a:srgbClr val="3333FF"/>
                </a:solidFill>
                <a:cs typeface="Times New Roman" panose="02020603050405020304" pitchFamily="18" charset="0"/>
              </a:rPr>
              <a:t>one</a:t>
            </a:r>
            <a:r>
              <a:rPr lang="en-US" altLang="en-US" sz="2800" dirty="0">
                <a:cs typeface="Times New Roman" panose="02020603050405020304" pitchFamily="18" charset="0"/>
              </a:rPr>
              <a:t> </a:t>
            </a:r>
            <a:r>
              <a:rPr lang="en-US" altLang="en-US" sz="2800" dirty="0">
                <a:solidFill>
                  <a:srgbClr val="3333FF"/>
                </a:solidFill>
                <a:cs typeface="Times New Roman" panose="02020603050405020304" pitchFamily="18" charset="0"/>
              </a:rPr>
              <a:t>hexadecimal</a:t>
            </a:r>
            <a:r>
              <a:rPr lang="en-US" altLang="en-US" sz="2800" dirty="0">
                <a:cs typeface="Times New Roman" panose="02020603050405020304" pitchFamily="18" charset="0"/>
              </a:rPr>
              <a:t> digit. </a:t>
            </a:r>
            <a:endParaRPr lang="en-US" altLang="en-US" sz="2800" baseline="30000" dirty="0">
              <a:latin typeface="Times New Roman" panose="02020603050405020304" pitchFamily="18" charset="0"/>
            </a:endParaRPr>
          </a:p>
        </p:txBody>
      </p:sp>
    </p:spTree>
    <p:extLst>
      <p:ext uri="{BB962C8B-B14F-4D97-AF65-F5344CB8AC3E}">
        <p14:creationId xmlns:p14="http://schemas.microsoft.com/office/powerpoint/2010/main" val="250710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en-US" altLang="en-US" sz="3200" dirty="0"/>
              <a:t>Hexadecimal (Hex) Numbering System</a:t>
            </a:r>
            <a:endParaRPr lang="lt-LT" sz="3200" b="1" dirty="0"/>
          </a:p>
        </p:txBody>
      </p:sp>
      <p:sp>
        <p:nvSpPr>
          <p:cNvPr id="4" name="Rectangle 3">
            <a:extLst>
              <a:ext uri="{FF2B5EF4-FFF2-40B4-BE49-F238E27FC236}">
                <a16:creationId xmlns:a16="http://schemas.microsoft.com/office/drawing/2014/main" xmlns="" id="{22869133-2546-3C47-BE46-49F6337D6347}"/>
              </a:ext>
            </a:extLst>
          </p:cNvPr>
          <p:cNvSpPr txBox="1">
            <a:spLocks noChangeArrowheads="1"/>
          </p:cNvSpPr>
          <p:nvPr/>
        </p:nvSpPr>
        <p:spPr>
          <a:xfrm>
            <a:off x="680628" y="1124744"/>
            <a:ext cx="77724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ct val="5000"/>
              </a:spcBef>
              <a:buFont typeface="Wingdings" pitchFamily="2" charset="2"/>
              <a:buNone/>
            </a:pPr>
            <a:r>
              <a:rPr lang="en-US" altLang="en-US" sz="1800" u="sng">
                <a:latin typeface="Times New Roman" panose="02020603050405020304" pitchFamily="18" charset="0"/>
                <a:cs typeface="Times New Roman" panose="02020603050405020304" pitchFamily="18" charset="0"/>
              </a:rPr>
              <a:t>Four-bit Group</a:t>
            </a:r>
            <a:r>
              <a:rPr lang="en-US" altLang="en-US" sz="1800">
                <a:latin typeface="Times New Roman" panose="02020603050405020304" pitchFamily="18" charset="0"/>
                <a:cs typeface="Times New Roman" panose="02020603050405020304" pitchFamily="18" charset="0"/>
              </a:rPr>
              <a:t>		</a:t>
            </a:r>
            <a:r>
              <a:rPr lang="en-US" altLang="en-US" sz="1800" u="sng">
                <a:latin typeface="Times New Roman" panose="02020603050405020304" pitchFamily="18" charset="0"/>
                <a:cs typeface="Times New Roman" panose="02020603050405020304" pitchFamily="18" charset="0"/>
              </a:rPr>
              <a:t>Decimal Digit</a:t>
            </a:r>
            <a:r>
              <a:rPr lang="en-US" altLang="en-US" sz="1800">
                <a:latin typeface="Times New Roman" panose="02020603050405020304" pitchFamily="18" charset="0"/>
                <a:cs typeface="Times New Roman" panose="02020603050405020304" pitchFamily="18" charset="0"/>
              </a:rPr>
              <a:t>		</a:t>
            </a:r>
            <a:r>
              <a:rPr lang="en-US" altLang="en-US" sz="1800" u="sng">
                <a:latin typeface="Times New Roman" panose="02020603050405020304" pitchFamily="18" charset="0"/>
                <a:cs typeface="Times New Roman" panose="02020603050405020304" pitchFamily="18" charset="0"/>
              </a:rPr>
              <a:t>Hexadecimal Digit</a:t>
            </a:r>
            <a:endParaRPr lang="en-US" altLang="en-US" sz="1800">
              <a:latin typeface="Courier New" panose="02070309020205020404" pitchFamily="49" charset="0"/>
              <a:cs typeface="Times New Roman" panose="02020603050405020304" pitchFamily="18" charset="0"/>
            </a:endParaRPr>
          </a:p>
          <a:p>
            <a:pPr>
              <a:lnSpc>
                <a:spcPct val="90000"/>
              </a:lnSpc>
              <a:spcBef>
                <a:spcPct val="5000"/>
              </a:spcBef>
              <a:buFont typeface="Wingdings" pitchFamily="2" charset="2"/>
              <a:buNone/>
            </a:pPr>
            <a:r>
              <a:rPr lang="en-US" altLang="en-US" sz="1800">
                <a:latin typeface="Times New Roman" panose="02020603050405020304" pitchFamily="18" charset="0"/>
                <a:cs typeface="Times New Roman" panose="02020603050405020304" pitchFamily="18" charset="0"/>
              </a:rPr>
              <a:t>  0000			  0			  </a:t>
            </a:r>
            <a:r>
              <a:rPr lang="en-US" altLang="en-US" sz="1800" b="1">
                <a:latin typeface="Times New Roman" panose="02020603050405020304" pitchFamily="18" charset="0"/>
                <a:cs typeface="Times New Roman" panose="02020603050405020304" pitchFamily="18" charset="0"/>
              </a:rPr>
              <a:t>0 </a:t>
            </a:r>
            <a:endParaRPr lang="en-US" altLang="en-US" sz="1800">
              <a:latin typeface="Courier New" panose="02070309020205020404" pitchFamily="49" charset="0"/>
              <a:cs typeface="Times New Roman" panose="02020603050405020304" pitchFamily="18" charset="0"/>
            </a:endParaRPr>
          </a:p>
          <a:p>
            <a:pPr>
              <a:lnSpc>
                <a:spcPct val="90000"/>
              </a:lnSpc>
              <a:spcBef>
                <a:spcPct val="5000"/>
              </a:spcBef>
              <a:buFont typeface="Wingdings" pitchFamily="2" charset="2"/>
              <a:buNone/>
            </a:pPr>
            <a:r>
              <a:rPr lang="en-US" altLang="en-US" sz="1800">
                <a:latin typeface="Times New Roman" panose="02020603050405020304" pitchFamily="18" charset="0"/>
                <a:cs typeface="Times New Roman" panose="02020603050405020304" pitchFamily="18" charset="0"/>
              </a:rPr>
              <a:t>  0001			  1			  </a:t>
            </a:r>
            <a:r>
              <a:rPr lang="en-US" altLang="en-US" sz="1800" b="1">
                <a:latin typeface="Times New Roman" panose="02020603050405020304" pitchFamily="18" charset="0"/>
                <a:cs typeface="Times New Roman" panose="02020603050405020304" pitchFamily="18" charset="0"/>
              </a:rPr>
              <a:t>1</a:t>
            </a:r>
            <a:endParaRPr lang="en-US" altLang="en-US" sz="1800">
              <a:latin typeface="Courier New" panose="02070309020205020404" pitchFamily="49" charset="0"/>
              <a:cs typeface="Times New Roman" panose="02020603050405020304" pitchFamily="18" charset="0"/>
            </a:endParaRPr>
          </a:p>
          <a:p>
            <a:pPr>
              <a:lnSpc>
                <a:spcPct val="90000"/>
              </a:lnSpc>
              <a:spcBef>
                <a:spcPct val="5000"/>
              </a:spcBef>
              <a:buFont typeface="Wingdings" pitchFamily="2" charset="2"/>
              <a:buNone/>
            </a:pPr>
            <a:r>
              <a:rPr lang="en-US" altLang="en-US" sz="1800">
                <a:latin typeface="Times New Roman" panose="02020603050405020304" pitchFamily="18" charset="0"/>
                <a:cs typeface="Times New Roman" panose="02020603050405020304" pitchFamily="18" charset="0"/>
              </a:rPr>
              <a:t>  0010			  2			  </a:t>
            </a:r>
            <a:r>
              <a:rPr lang="en-US" altLang="en-US" sz="1800" b="1">
                <a:latin typeface="Times New Roman" panose="02020603050405020304" pitchFamily="18" charset="0"/>
                <a:cs typeface="Times New Roman" panose="02020603050405020304" pitchFamily="18" charset="0"/>
              </a:rPr>
              <a:t>2</a:t>
            </a:r>
            <a:endParaRPr lang="en-US" altLang="en-US" sz="1800">
              <a:latin typeface="Courier New" panose="02070309020205020404" pitchFamily="49" charset="0"/>
              <a:cs typeface="Times New Roman" panose="02020603050405020304" pitchFamily="18" charset="0"/>
            </a:endParaRPr>
          </a:p>
          <a:p>
            <a:pPr>
              <a:lnSpc>
                <a:spcPct val="90000"/>
              </a:lnSpc>
              <a:spcBef>
                <a:spcPct val="5000"/>
              </a:spcBef>
              <a:buFont typeface="Wingdings" pitchFamily="2" charset="2"/>
              <a:buNone/>
            </a:pPr>
            <a:r>
              <a:rPr lang="en-US" altLang="en-US" sz="1800">
                <a:latin typeface="Times New Roman" panose="02020603050405020304" pitchFamily="18" charset="0"/>
                <a:cs typeface="Times New Roman" panose="02020603050405020304" pitchFamily="18" charset="0"/>
              </a:rPr>
              <a:t>  0011			  3			  </a:t>
            </a:r>
            <a:r>
              <a:rPr lang="en-US" altLang="en-US" sz="1800" b="1">
                <a:latin typeface="Times New Roman" panose="02020603050405020304" pitchFamily="18" charset="0"/>
                <a:cs typeface="Times New Roman" panose="02020603050405020304" pitchFamily="18" charset="0"/>
              </a:rPr>
              <a:t>3</a:t>
            </a:r>
            <a:r>
              <a:rPr lang="en-US" altLang="en-US" sz="1800">
                <a:latin typeface="Times New Roman" panose="02020603050405020304" pitchFamily="18" charset="0"/>
                <a:cs typeface="Times New Roman" panose="02020603050405020304" pitchFamily="18" charset="0"/>
              </a:rPr>
              <a:t> </a:t>
            </a:r>
            <a:endParaRPr lang="en-US" altLang="en-US" sz="1800">
              <a:latin typeface="Courier New" panose="02070309020205020404" pitchFamily="49" charset="0"/>
              <a:cs typeface="Times New Roman" panose="02020603050405020304" pitchFamily="18" charset="0"/>
            </a:endParaRPr>
          </a:p>
          <a:p>
            <a:pPr>
              <a:lnSpc>
                <a:spcPct val="90000"/>
              </a:lnSpc>
              <a:spcBef>
                <a:spcPct val="5000"/>
              </a:spcBef>
              <a:buFont typeface="Wingdings" pitchFamily="2" charset="2"/>
              <a:buNone/>
            </a:pPr>
            <a:r>
              <a:rPr lang="en-US" altLang="en-US" sz="1800">
                <a:latin typeface="Times New Roman" panose="02020603050405020304" pitchFamily="18" charset="0"/>
                <a:cs typeface="Times New Roman" panose="02020603050405020304" pitchFamily="18" charset="0"/>
              </a:rPr>
              <a:t>  0100			  4			  </a:t>
            </a:r>
            <a:r>
              <a:rPr lang="en-US" altLang="en-US" sz="1800" b="1">
                <a:latin typeface="Times New Roman" panose="02020603050405020304" pitchFamily="18" charset="0"/>
                <a:cs typeface="Times New Roman" panose="02020603050405020304" pitchFamily="18" charset="0"/>
              </a:rPr>
              <a:t>4</a:t>
            </a:r>
            <a:endParaRPr lang="en-US" altLang="en-US" sz="1800">
              <a:latin typeface="Courier New" panose="02070309020205020404" pitchFamily="49" charset="0"/>
              <a:cs typeface="Times New Roman" panose="02020603050405020304" pitchFamily="18" charset="0"/>
            </a:endParaRPr>
          </a:p>
          <a:p>
            <a:pPr>
              <a:lnSpc>
                <a:spcPct val="90000"/>
              </a:lnSpc>
              <a:spcBef>
                <a:spcPct val="5000"/>
              </a:spcBef>
              <a:buFont typeface="Wingdings" pitchFamily="2" charset="2"/>
              <a:buNone/>
            </a:pPr>
            <a:r>
              <a:rPr lang="en-US" altLang="en-US" sz="1800">
                <a:latin typeface="Times New Roman" panose="02020603050405020304" pitchFamily="18" charset="0"/>
                <a:cs typeface="Times New Roman" panose="02020603050405020304" pitchFamily="18" charset="0"/>
              </a:rPr>
              <a:t>  0101			  5			  </a:t>
            </a:r>
            <a:r>
              <a:rPr lang="en-US" altLang="en-US" sz="1800" b="1">
                <a:latin typeface="Times New Roman" panose="02020603050405020304" pitchFamily="18" charset="0"/>
                <a:cs typeface="Times New Roman" panose="02020603050405020304" pitchFamily="18" charset="0"/>
              </a:rPr>
              <a:t>5</a:t>
            </a:r>
            <a:endParaRPr lang="en-US" altLang="en-US" sz="1800">
              <a:latin typeface="Courier New" panose="02070309020205020404" pitchFamily="49" charset="0"/>
              <a:cs typeface="Times New Roman" panose="02020603050405020304" pitchFamily="18" charset="0"/>
            </a:endParaRPr>
          </a:p>
          <a:p>
            <a:pPr>
              <a:lnSpc>
                <a:spcPct val="90000"/>
              </a:lnSpc>
              <a:spcBef>
                <a:spcPct val="5000"/>
              </a:spcBef>
              <a:buFont typeface="Wingdings" pitchFamily="2" charset="2"/>
              <a:buNone/>
            </a:pPr>
            <a:r>
              <a:rPr lang="en-US" altLang="en-US" sz="1800">
                <a:latin typeface="Times New Roman" panose="02020603050405020304" pitchFamily="18" charset="0"/>
                <a:cs typeface="Times New Roman" panose="02020603050405020304" pitchFamily="18" charset="0"/>
              </a:rPr>
              <a:t>  0110			  6			  </a:t>
            </a:r>
            <a:r>
              <a:rPr lang="en-US" altLang="en-US" sz="1800" b="1">
                <a:latin typeface="Times New Roman" panose="02020603050405020304" pitchFamily="18" charset="0"/>
                <a:cs typeface="Times New Roman" panose="02020603050405020304" pitchFamily="18" charset="0"/>
              </a:rPr>
              <a:t>6</a:t>
            </a:r>
            <a:endParaRPr lang="en-US" altLang="en-US" sz="1800">
              <a:latin typeface="Courier New" panose="02070309020205020404" pitchFamily="49" charset="0"/>
              <a:cs typeface="Times New Roman" panose="02020603050405020304" pitchFamily="18" charset="0"/>
            </a:endParaRPr>
          </a:p>
          <a:p>
            <a:pPr>
              <a:lnSpc>
                <a:spcPct val="90000"/>
              </a:lnSpc>
              <a:spcBef>
                <a:spcPct val="5000"/>
              </a:spcBef>
              <a:buFont typeface="Wingdings" pitchFamily="2" charset="2"/>
              <a:buNone/>
            </a:pPr>
            <a:r>
              <a:rPr lang="en-US" altLang="en-US" sz="1800">
                <a:latin typeface="Times New Roman" panose="02020603050405020304" pitchFamily="18" charset="0"/>
                <a:cs typeface="Times New Roman" panose="02020603050405020304" pitchFamily="18" charset="0"/>
              </a:rPr>
              <a:t>  0111			  7			  </a:t>
            </a:r>
            <a:r>
              <a:rPr lang="en-US" altLang="en-US" sz="1800" b="1">
                <a:latin typeface="Times New Roman" panose="02020603050405020304" pitchFamily="18" charset="0"/>
                <a:cs typeface="Times New Roman" panose="02020603050405020304" pitchFamily="18" charset="0"/>
              </a:rPr>
              <a:t>7</a:t>
            </a:r>
            <a:endParaRPr lang="en-US" altLang="en-US" sz="1800">
              <a:latin typeface="Courier New" panose="02070309020205020404" pitchFamily="49" charset="0"/>
              <a:cs typeface="Times New Roman" panose="02020603050405020304" pitchFamily="18" charset="0"/>
            </a:endParaRPr>
          </a:p>
          <a:p>
            <a:pPr>
              <a:lnSpc>
                <a:spcPct val="90000"/>
              </a:lnSpc>
              <a:spcBef>
                <a:spcPct val="5000"/>
              </a:spcBef>
              <a:buFont typeface="Wingdings" pitchFamily="2" charset="2"/>
              <a:buNone/>
            </a:pPr>
            <a:r>
              <a:rPr lang="en-US" altLang="en-US" sz="1800">
                <a:latin typeface="Times New Roman" panose="02020603050405020304" pitchFamily="18" charset="0"/>
                <a:cs typeface="Times New Roman" panose="02020603050405020304" pitchFamily="18" charset="0"/>
              </a:rPr>
              <a:t>  1000			  8			  </a:t>
            </a:r>
            <a:r>
              <a:rPr lang="en-US" altLang="en-US" sz="1800" b="1">
                <a:latin typeface="Times New Roman" panose="02020603050405020304" pitchFamily="18" charset="0"/>
                <a:cs typeface="Times New Roman" panose="02020603050405020304" pitchFamily="18" charset="0"/>
              </a:rPr>
              <a:t>8</a:t>
            </a:r>
            <a:r>
              <a:rPr lang="en-US" altLang="en-US" sz="1800">
                <a:latin typeface="Times New Roman" panose="02020603050405020304" pitchFamily="18" charset="0"/>
                <a:cs typeface="Times New Roman" panose="02020603050405020304" pitchFamily="18" charset="0"/>
              </a:rPr>
              <a:t>   </a:t>
            </a:r>
            <a:endParaRPr lang="en-US" altLang="en-US" sz="1800">
              <a:latin typeface="Courier New" panose="02070309020205020404" pitchFamily="49" charset="0"/>
              <a:cs typeface="Times New Roman" panose="02020603050405020304" pitchFamily="18" charset="0"/>
            </a:endParaRPr>
          </a:p>
          <a:p>
            <a:pPr>
              <a:lnSpc>
                <a:spcPct val="90000"/>
              </a:lnSpc>
              <a:spcBef>
                <a:spcPct val="5000"/>
              </a:spcBef>
              <a:buFont typeface="Wingdings" pitchFamily="2" charset="2"/>
              <a:buNone/>
            </a:pPr>
            <a:r>
              <a:rPr lang="en-US" altLang="en-US" sz="1800">
                <a:latin typeface="Times New Roman" panose="02020603050405020304" pitchFamily="18" charset="0"/>
                <a:cs typeface="Times New Roman" panose="02020603050405020304" pitchFamily="18" charset="0"/>
              </a:rPr>
              <a:t>  1001			  9			  </a:t>
            </a:r>
            <a:r>
              <a:rPr lang="en-US" altLang="en-US" sz="1800" b="1">
                <a:latin typeface="Times New Roman" panose="02020603050405020304" pitchFamily="18" charset="0"/>
                <a:cs typeface="Times New Roman" panose="02020603050405020304" pitchFamily="18" charset="0"/>
              </a:rPr>
              <a:t>9</a:t>
            </a:r>
            <a:endParaRPr lang="en-US" altLang="en-US" sz="1800">
              <a:latin typeface="Courier New" panose="02070309020205020404" pitchFamily="49" charset="0"/>
              <a:cs typeface="Times New Roman" panose="02020603050405020304" pitchFamily="18" charset="0"/>
            </a:endParaRPr>
          </a:p>
          <a:p>
            <a:pPr>
              <a:lnSpc>
                <a:spcPct val="90000"/>
              </a:lnSpc>
              <a:spcBef>
                <a:spcPct val="5000"/>
              </a:spcBef>
              <a:buFont typeface="Wingdings" pitchFamily="2" charset="2"/>
              <a:buNone/>
            </a:pPr>
            <a:r>
              <a:rPr lang="en-US" altLang="en-US" sz="1800">
                <a:latin typeface="Times New Roman" panose="02020603050405020304" pitchFamily="18" charset="0"/>
                <a:cs typeface="Times New Roman" panose="02020603050405020304" pitchFamily="18" charset="0"/>
              </a:rPr>
              <a:t>  1010			  10			  </a:t>
            </a:r>
            <a:r>
              <a:rPr lang="en-US" altLang="en-US" sz="1800" b="1">
                <a:latin typeface="Times New Roman" panose="02020603050405020304" pitchFamily="18" charset="0"/>
                <a:cs typeface="Times New Roman" panose="02020603050405020304" pitchFamily="18" charset="0"/>
              </a:rPr>
              <a:t>A</a:t>
            </a:r>
            <a:endParaRPr lang="en-US" altLang="en-US" sz="1800">
              <a:latin typeface="Courier New" panose="02070309020205020404" pitchFamily="49" charset="0"/>
              <a:cs typeface="Times New Roman" panose="02020603050405020304" pitchFamily="18" charset="0"/>
            </a:endParaRPr>
          </a:p>
          <a:p>
            <a:pPr>
              <a:lnSpc>
                <a:spcPct val="90000"/>
              </a:lnSpc>
              <a:spcBef>
                <a:spcPct val="5000"/>
              </a:spcBef>
              <a:buFont typeface="Wingdings" pitchFamily="2" charset="2"/>
              <a:buNone/>
            </a:pPr>
            <a:r>
              <a:rPr lang="en-US" altLang="en-US" sz="1800">
                <a:latin typeface="Times New Roman" panose="02020603050405020304" pitchFamily="18" charset="0"/>
                <a:cs typeface="Times New Roman" panose="02020603050405020304" pitchFamily="18" charset="0"/>
              </a:rPr>
              <a:t>  1011			  11			  </a:t>
            </a:r>
            <a:r>
              <a:rPr lang="en-US" altLang="en-US" sz="1800" b="1">
                <a:latin typeface="Times New Roman" panose="02020603050405020304" pitchFamily="18" charset="0"/>
                <a:cs typeface="Times New Roman" panose="02020603050405020304" pitchFamily="18" charset="0"/>
              </a:rPr>
              <a:t>B</a:t>
            </a:r>
            <a:endParaRPr lang="en-US" altLang="en-US" sz="1800">
              <a:latin typeface="Courier New" panose="02070309020205020404" pitchFamily="49" charset="0"/>
              <a:cs typeface="Times New Roman" panose="02020603050405020304" pitchFamily="18" charset="0"/>
            </a:endParaRPr>
          </a:p>
          <a:p>
            <a:pPr>
              <a:lnSpc>
                <a:spcPct val="90000"/>
              </a:lnSpc>
              <a:spcBef>
                <a:spcPct val="5000"/>
              </a:spcBef>
              <a:buFont typeface="Wingdings" pitchFamily="2" charset="2"/>
              <a:buNone/>
            </a:pPr>
            <a:r>
              <a:rPr lang="en-US" altLang="en-US" sz="1800">
                <a:latin typeface="Times New Roman" panose="02020603050405020304" pitchFamily="18" charset="0"/>
                <a:cs typeface="Times New Roman" panose="02020603050405020304" pitchFamily="18" charset="0"/>
              </a:rPr>
              <a:t>  1100			  12			  </a:t>
            </a:r>
            <a:r>
              <a:rPr lang="en-US" altLang="en-US" sz="1800" b="1">
                <a:latin typeface="Times New Roman" panose="02020603050405020304" pitchFamily="18" charset="0"/>
                <a:cs typeface="Times New Roman" panose="02020603050405020304" pitchFamily="18" charset="0"/>
              </a:rPr>
              <a:t>C</a:t>
            </a:r>
            <a:endParaRPr lang="en-US" altLang="en-US" sz="1800">
              <a:latin typeface="Courier New" panose="02070309020205020404" pitchFamily="49" charset="0"/>
              <a:cs typeface="Times New Roman" panose="02020603050405020304" pitchFamily="18" charset="0"/>
            </a:endParaRPr>
          </a:p>
          <a:p>
            <a:pPr>
              <a:lnSpc>
                <a:spcPct val="90000"/>
              </a:lnSpc>
              <a:spcBef>
                <a:spcPct val="5000"/>
              </a:spcBef>
              <a:buFont typeface="Wingdings" pitchFamily="2" charset="2"/>
              <a:buNone/>
            </a:pPr>
            <a:r>
              <a:rPr lang="en-US" altLang="en-US" sz="1800">
                <a:latin typeface="Times New Roman" panose="02020603050405020304" pitchFamily="18" charset="0"/>
                <a:cs typeface="Times New Roman" panose="02020603050405020304" pitchFamily="18" charset="0"/>
              </a:rPr>
              <a:t>  1101			  13			  </a:t>
            </a:r>
            <a:r>
              <a:rPr lang="en-US" altLang="en-US" sz="1800" b="1">
                <a:latin typeface="Times New Roman" panose="02020603050405020304" pitchFamily="18" charset="0"/>
                <a:cs typeface="Times New Roman" panose="02020603050405020304" pitchFamily="18" charset="0"/>
              </a:rPr>
              <a:t>D</a:t>
            </a:r>
            <a:endParaRPr lang="en-US" altLang="en-US" sz="1800">
              <a:latin typeface="Courier New" panose="02070309020205020404" pitchFamily="49" charset="0"/>
              <a:cs typeface="Times New Roman" panose="02020603050405020304" pitchFamily="18" charset="0"/>
            </a:endParaRPr>
          </a:p>
          <a:p>
            <a:pPr>
              <a:lnSpc>
                <a:spcPct val="90000"/>
              </a:lnSpc>
              <a:spcBef>
                <a:spcPct val="5000"/>
              </a:spcBef>
              <a:buFont typeface="Wingdings" pitchFamily="2" charset="2"/>
              <a:buNone/>
            </a:pPr>
            <a:r>
              <a:rPr lang="en-US" altLang="en-US" sz="1800">
                <a:latin typeface="Times New Roman" panose="02020603050405020304" pitchFamily="18" charset="0"/>
                <a:cs typeface="Times New Roman" panose="02020603050405020304" pitchFamily="18" charset="0"/>
              </a:rPr>
              <a:t>  1110			  14			  </a:t>
            </a:r>
            <a:r>
              <a:rPr lang="en-US" altLang="en-US" sz="1800" b="1">
                <a:latin typeface="Times New Roman" panose="02020603050405020304" pitchFamily="18" charset="0"/>
                <a:cs typeface="Times New Roman" panose="02020603050405020304" pitchFamily="18" charset="0"/>
              </a:rPr>
              <a:t>E</a:t>
            </a:r>
            <a:endParaRPr lang="en-US" altLang="en-US" sz="1800">
              <a:latin typeface="Courier New" panose="02070309020205020404" pitchFamily="49" charset="0"/>
              <a:cs typeface="Times New Roman" panose="02020603050405020304" pitchFamily="18" charset="0"/>
            </a:endParaRPr>
          </a:p>
          <a:p>
            <a:pPr>
              <a:lnSpc>
                <a:spcPct val="90000"/>
              </a:lnSpc>
              <a:spcBef>
                <a:spcPct val="5000"/>
              </a:spcBef>
              <a:buFont typeface="Wingdings" pitchFamily="2" charset="2"/>
              <a:buNone/>
            </a:pPr>
            <a:r>
              <a:rPr lang="en-US" altLang="en-US" sz="1800">
                <a:latin typeface="Times New Roman" panose="02020603050405020304" pitchFamily="18" charset="0"/>
                <a:cs typeface="Times New Roman" panose="02020603050405020304" pitchFamily="18" charset="0"/>
              </a:rPr>
              <a:t>  1111			  15			  </a:t>
            </a:r>
            <a:r>
              <a:rPr lang="en-US" altLang="en-US" sz="1800" b="1">
                <a:latin typeface="Times New Roman" panose="02020603050405020304" pitchFamily="18" charset="0"/>
                <a:cs typeface="Times New Roman" panose="02020603050405020304" pitchFamily="18" charset="0"/>
              </a:rPr>
              <a:t>F</a:t>
            </a:r>
            <a:endParaRPr lang="en-US" altLang="en-US" sz="1800">
              <a:latin typeface="Courier New" panose="02070309020205020404" pitchFamily="49" charset="0"/>
              <a:cs typeface="Times New Roman" panose="02020603050405020304" pitchFamily="18" charset="0"/>
            </a:endParaRPr>
          </a:p>
          <a:p>
            <a:pPr>
              <a:lnSpc>
                <a:spcPct val="90000"/>
              </a:lnSpc>
              <a:spcBef>
                <a:spcPct val="5000"/>
              </a:spcBef>
              <a:buFont typeface="Wingdings" pitchFamily="2" charset="2"/>
              <a:buNone/>
            </a:pPr>
            <a:endParaRPr lang="en-US" altLang="en-US" sz="1800">
              <a:cs typeface="Times New Roman" panose="02020603050405020304" pitchFamily="18" charset="0"/>
            </a:endParaRPr>
          </a:p>
        </p:txBody>
      </p:sp>
    </p:spTree>
    <p:extLst>
      <p:ext uri="{BB962C8B-B14F-4D97-AF65-F5344CB8AC3E}">
        <p14:creationId xmlns:p14="http://schemas.microsoft.com/office/powerpoint/2010/main" val="3051798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Introduction</a:t>
            </a:r>
            <a:endParaRPr lang="lt-LT" sz="3200" dirty="0"/>
          </a:p>
        </p:txBody>
      </p:sp>
      <p:sp>
        <p:nvSpPr>
          <p:cNvPr id="4" name="Footer Placeholder 3"/>
          <p:cNvSpPr>
            <a:spLocks noGrp="1"/>
          </p:cNvSpPr>
          <p:nvPr>
            <p:ph type="ftr" sz="quarter" idx="11"/>
          </p:nvPr>
        </p:nvSpPr>
        <p:spPr/>
        <p:txBody>
          <a:bodyPr/>
          <a:lstStyle/>
          <a:p>
            <a:r>
              <a:rPr lang="lt-LT" dirty="0" err="1"/>
              <a:t>Operating</a:t>
            </a:r>
            <a:r>
              <a:rPr lang="lt-LT" dirty="0"/>
              <a:t> </a:t>
            </a:r>
            <a:r>
              <a:rPr lang="lt-LT" dirty="0" err="1"/>
              <a:t>systems</a:t>
            </a:r>
            <a:endParaRPr lang="lt-LT" dirty="0"/>
          </a:p>
        </p:txBody>
      </p:sp>
      <p:pic>
        <p:nvPicPr>
          <p:cNvPr id="7" name="Picture 6">
            <a:extLst>
              <a:ext uri="{FF2B5EF4-FFF2-40B4-BE49-F238E27FC236}">
                <a16:creationId xmlns:a16="http://schemas.microsoft.com/office/drawing/2014/main" xmlns="" id="{AF4C97F3-0157-5E4F-98EA-6484F5B8EA98}"/>
              </a:ext>
            </a:extLst>
          </p:cNvPr>
          <p:cNvPicPr>
            <a:picLocks noChangeAspect="1"/>
          </p:cNvPicPr>
          <p:nvPr/>
        </p:nvPicPr>
        <p:blipFill>
          <a:blip r:embed="rId2"/>
          <a:stretch>
            <a:fillRect/>
          </a:stretch>
        </p:blipFill>
        <p:spPr>
          <a:xfrm>
            <a:off x="827584" y="934672"/>
            <a:ext cx="6696744" cy="5132671"/>
          </a:xfrm>
          <a:prstGeom prst="rect">
            <a:avLst/>
          </a:prstGeom>
        </p:spPr>
      </p:pic>
    </p:spTree>
    <p:extLst>
      <p:ext uri="{BB962C8B-B14F-4D97-AF65-F5344CB8AC3E}">
        <p14:creationId xmlns:p14="http://schemas.microsoft.com/office/powerpoint/2010/main" val="40710170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en-US" altLang="en-US" sz="3200" dirty="0"/>
              <a:t>Hexadecimal (Hex) Numbering System</a:t>
            </a:r>
            <a:endParaRPr lang="lt-LT" sz="3200" b="1" dirty="0"/>
          </a:p>
        </p:txBody>
      </p:sp>
      <p:sp>
        <p:nvSpPr>
          <p:cNvPr id="5" name="Rectangle 3">
            <a:extLst>
              <a:ext uri="{FF2B5EF4-FFF2-40B4-BE49-F238E27FC236}">
                <a16:creationId xmlns:a16="http://schemas.microsoft.com/office/drawing/2014/main" xmlns="" id="{053E535D-D647-B943-BE90-EB7CEFF587DB}"/>
              </a:ext>
            </a:extLst>
          </p:cNvPr>
          <p:cNvSpPr txBox="1">
            <a:spLocks noChangeArrowheads="1"/>
          </p:cNvSpPr>
          <p:nvPr/>
        </p:nvSpPr>
        <p:spPr>
          <a:xfrm>
            <a:off x="680628" y="1340768"/>
            <a:ext cx="7772400" cy="4114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spcBef>
                <a:spcPct val="10000"/>
              </a:spcBef>
              <a:buFont typeface="Wingdings" charset="2"/>
              <a:buNone/>
              <a:defRPr/>
            </a:pPr>
            <a:r>
              <a:rPr lang="en-US" altLang="en-US" sz="2800">
                <a:latin typeface="Arial" charset="0"/>
              </a:rPr>
              <a:t>Ex :   Convert   110100110</a:t>
            </a:r>
            <a:r>
              <a:rPr lang="en-US" altLang="en-US" sz="2800" baseline="-25000">
                <a:latin typeface="Arial" charset="0"/>
              </a:rPr>
              <a:t>2 </a:t>
            </a:r>
            <a:r>
              <a:rPr lang="en-US" altLang="en-US" sz="2800">
                <a:latin typeface="Arial" charset="0"/>
              </a:rPr>
              <a:t> to hex</a:t>
            </a:r>
          </a:p>
          <a:p>
            <a:pPr algn="just">
              <a:lnSpc>
                <a:spcPct val="95000"/>
              </a:lnSpc>
              <a:spcBef>
                <a:spcPct val="50000"/>
              </a:spcBef>
              <a:buFont typeface="Wingdings" charset="2"/>
              <a:buNone/>
              <a:defRPr/>
            </a:pPr>
            <a:r>
              <a:rPr lang="en-US" altLang="en-US" sz="2800">
                <a:latin typeface="Arial" charset="0"/>
              </a:rPr>
              <a:t>Starting at the right end, split into groups of 4:</a:t>
            </a:r>
          </a:p>
          <a:p>
            <a:pPr algn="just">
              <a:lnSpc>
                <a:spcPct val="90000"/>
              </a:lnSpc>
              <a:spcBef>
                <a:spcPct val="10000"/>
              </a:spcBef>
              <a:buFont typeface="Wingdings" charset="2"/>
              <a:buNone/>
              <a:defRPr/>
            </a:pPr>
            <a:endParaRPr lang="en-US" altLang="en-US" sz="2800" baseline="-25000">
              <a:latin typeface="Arial" charset="0"/>
            </a:endParaRPr>
          </a:p>
          <a:p>
            <a:pPr algn="just">
              <a:lnSpc>
                <a:spcPct val="90000"/>
              </a:lnSpc>
              <a:spcBef>
                <a:spcPct val="10000"/>
              </a:spcBef>
              <a:buFont typeface="Wingdings" charset="2"/>
              <a:buNone/>
              <a:defRPr/>
            </a:pPr>
            <a:r>
              <a:rPr lang="en-US" altLang="en-US" sz="2800">
                <a:latin typeface="Arial" charset="0"/>
              </a:rPr>
              <a:t>	1 1010   0110  </a:t>
            </a:r>
            <a:r>
              <a:rPr lang="en-US" altLang="en-US" sz="2800">
                <a:latin typeface="Arial" charset="0"/>
                <a:sym typeface="Wingdings" charset="2"/>
              </a:rPr>
              <a:t></a:t>
            </a:r>
            <a:endParaRPr lang="en-US" altLang="en-US" sz="2800">
              <a:latin typeface="Arial" charset="0"/>
            </a:endParaRPr>
          </a:p>
          <a:p>
            <a:pPr algn="just">
              <a:lnSpc>
                <a:spcPct val="90000"/>
              </a:lnSpc>
              <a:spcBef>
                <a:spcPct val="10000"/>
              </a:spcBef>
              <a:buFont typeface="Wingdings" charset="2"/>
              <a:buNone/>
              <a:defRPr/>
            </a:pPr>
            <a:r>
              <a:rPr lang="en-US" altLang="en-US" sz="2800">
                <a:latin typeface="Arial" charset="0"/>
              </a:rPr>
              <a:t>			0110  =  6</a:t>
            </a:r>
          </a:p>
          <a:p>
            <a:pPr algn="just">
              <a:lnSpc>
                <a:spcPct val="90000"/>
              </a:lnSpc>
              <a:spcBef>
                <a:spcPct val="10000"/>
              </a:spcBef>
              <a:buFont typeface="Wingdings" charset="2"/>
              <a:buNone/>
              <a:defRPr/>
            </a:pPr>
            <a:r>
              <a:rPr lang="en-US" altLang="en-US" sz="2800">
                <a:latin typeface="Arial" charset="0"/>
              </a:rPr>
              <a:t>			1010  =  A</a:t>
            </a:r>
          </a:p>
          <a:p>
            <a:pPr algn="just">
              <a:lnSpc>
                <a:spcPct val="90000"/>
              </a:lnSpc>
              <a:spcBef>
                <a:spcPct val="10000"/>
              </a:spcBef>
              <a:buFont typeface="Wingdings" charset="2"/>
              <a:buNone/>
              <a:defRPr/>
            </a:pPr>
            <a:r>
              <a:rPr lang="en-US" altLang="en-US" sz="2800">
                <a:latin typeface="Arial" charset="0"/>
              </a:rPr>
              <a:t>			</a:t>
            </a:r>
            <a:r>
              <a:rPr lang="en-US" altLang="en-US" sz="2800">
                <a:solidFill>
                  <a:srgbClr val="FF3300"/>
                </a:solidFill>
                <a:latin typeface="Arial" charset="0"/>
              </a:rPr>
              <a:t>000</a:t>
            </a:r>
            <a:r>
              <a:rPr lang="en-US" altLang="en-US" sz="2800">
                <a:latin typeface="Arial" charset="0"/>
              </a:rPr>
              <a:t>1  =  1  (pad empty digits with 0)</a:t>
            </a:r>
          </a:p>
          <a:p>
            <a:pPr algn="just">
              <a:lnSpc>
                <a:spcPct val="90000"/>
              </a:lnSpc>
              <a:spcBef>
                <a:spcPct val="10000"/>
              </a:spcBef>
              <a:buFont typeface="Wingdings" charset="2"/>
              <a:buNone/>
              <a:defRPr/>
            </a:pPr>
            <a:endParaRPr lang="en-US" altLang="en-US" sz="2800">
              <a:latin typeface="Arial" charset="0"/>
            </a:endParaRPr>
          </a:p>
          <a:p>
            <a:pPr algn="just">
              <a:lnSpc>
                <a:spcPct val="90000"/>
              </a:lnSpc>
              <a:spcBef>
                <a:spcPct val="10000"/>
              </a:spcBef>
              <a:buFont typeface="Wingdings" charset="2"/>
              <a:buNone/>
              <a:defRPr/>
            </a:pPr>
            <a:r>
              <a:rPr lang="en-US" altLang="en-US" sz="2800">
                <a:latin typeface="Arial" charset="0"/>
              </a:rPr>
              <a:t>	</a:t>
            </a:r>
          </a:p>
          <a:p>
            <a:pPr algn="just">
              <a:lnSpc>
                <a:spcPct val="90000"/>
              </a:lnSpc>
              <a:spcBef>
                <a:spcPct val="10000"/>
              </a:spcBef>
              <a:spcAft>
                <a:spcPct val="20000"/>
              </a:spcAft>
              <a:buFont typeface="Wingdings" charset="2"/>
              <a:buNone/>
              <a:defRPr/>
            </a:pPr>
            <a:r>
              <a:rPr lang="en-US" altLang="en-US" sz="2800">
                <a:latin typeface="Arial" charset="0"/>
              </a:rPr>
              <a:t>	110100110</a:t>
            </a:r>
            <a:r>
              <a:rPr lang="en-US" altLang="en-US" sz="2800" baseline="-25000">
                <a:latin typeface="Arial" charset="0"/>
              </a:rPr>
              <a:t>2  </a:t>
            </a:r>
            <a:r>
              <a:rPr lang="en-US" altLang="en-US" sz="2800">
                <a:latin typeface="Arial" charset="0"/>
              </a:rPr>
              <a:t> =   </a:t>
            </a:r>
            <a:r>
              <a:rPr lang="en-US" altLang="en-US" sz="2800">
                <a:solidFill>
                  <a:srgbClr val="3333FF"/>
                </a:solidFill>
                <a:latin typeface="Arial" charset="0"/>
              </a:rPr>
              <a:t>1A6</a:t>
            </a:r>
            <a:r>
              <a:rPr lang="en-US" altLang="en-US" sz="2800" baseline="-25000">
                <a:solidFill>
                  <a:srgbClr val="3333FF"/>
                </a:solidFill>
                <a:latin typeface="Arial" charset="0"/>
              </a:rPr>
              <a:t>16</a:t>
            </a:r>
          </a:p>
          <a:p>
            <a:pPr algn="just">
              <a:lnSpc>
                <a:spcPct val="90000"/>
              </a:lnSpc>
              <a:spcBef>
                <a:spcPct val="10000"/>
              </a:spcBef>
              <a:buFont typeface="Wingdings" charset="2"/>
              <a:buNone/>
              <a:defRPr/>
            </a:pPr>
            <a:endParaRPr lang="en-US" altLang="en-US" sz="2800" baseline="-25000" dirty="0">
              <a:solidFill>
                <a:srgbClr val="3333FF"/>
              </a:solidFill>
              <a:latin typeface="Arial" charset="0"/>
            </a:endParaRPr>
          </a:p>
        </p:txBody>
      </p:sp>
    </p:spTree>
    <p:extLst>
      <p:ext uri="{BB962C8B-B14F-4D97-AF65-F5344CB8AC3E}">
        <p14:creationId xmlns:p14="http://schemas.microsoft.com/office/powerpoint/2010/main" val="147440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en-US" altLang="en-US" sz="3200" dirty="0"/>
              <a:t>Hexadecimal (Hex) Numbering System</a:t>
            </a:r>
            <a:endParaRPr lang="lt-LT" sz="3200" b="1" dirty="0"/>
          </a:p>
        </p:txBody>
      </p:sp>
      <p:sp>
        <p:nvSpPr>
          <p:cNvPr id="4" name="Rectangle 3">
            <a:extLst>
              <a:ext uri="{FF2B5EF4-FFF2-40B4-BE49-F238E27FC236}">
                <a16:creationId xmlns:a16="http://schemas.microsoft.com/office/drawing/2014/main" xmlns="" id="{DD63DDDA-4636-7D40-AD5C-F4BF2FEE5A54}"/>
              </a:ext>
            </a:extLst>
          </p:cNvPr>
          <p:cNvSpPr txBox="1">
            <a:spLocks noChangeArrowheads="1"/>
          </p:cNvSpPr>
          <p:nvPr/>
        </p:nvSpPr>
        <p:spPr>
          <a:xfrm>
            <a:off x="621851" y="1340768"/>
            <a:ext cx="8077200" cy="4495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5000"/>
              </a:lnSpc>
              <a:spcBef>
                <a:spcPct val="60000"/>
              </a:spcBef>
              <a:spcAft>
                <a:spcPct val="20000"/>
              </a:spcAft>
              <a:buFont typeface="Wingdings" charset="2"/>
              <a:buNone/>
              <a:defRPr/>
            </a:pPr>
            <a:r>
              <a:rPr lang="en-US" altLang="en-US" sz="2800"/>
              <a:t>Ex :  Convert   </a:t>
            </a:r>
            <a:r>
              <a:rPr lang="en-US" altLang="en-US" sz="2800">
                <a:solidFill>
                  <a:srgbClr val="3333FF"/>
                </a:solidFill>
              </a:rPr>
              <a:t>3D9</a:t>
            </a:r>
            <a:r>
              <a:rPr lang="en-US" altLang="en-US" sz="2800" baseline="-25000">
                <a:solidFill>
                  <a:srgbClr val="3333FF"/>
                </a:solidFill>
              </a:rPr>
              <a:t>16</a:t>
            </a:r>
            <a:r>
              <a:rPr lang="en-US" altLang="en-US" sz="2800" baseline="-25000"/>
              <a:t> </a:t>
            </a:r>
            <a:r>
              <a:rPr lang="en-US" altLang="en-US" sz="2800"/>
              <a:t> to binary</a:t>
            </a:r>
            <a:endParaRPr lang="en-US" altLang="en-US" sz="2800" baseline="-25000"/>
          </a:p>
          <a:p>
            <a:pPr algn="just">
              <a:lnSpc>
                <a:spcPct val="90000"/>
              </a:lnSpc>
              <a:buFont typeface="Wingdings" charset="2"/>
              <a:buNone/>
              <a:defRPr/>
            </a:pPr>
            <a:r>
              <a:rPr lang="en-US" altLang="en-US" sz="2800"/>
              <a:t>Convert each hex digit to 4 bits:</a:t>
            </a:r>
          </a:p>
          <a:p>
            <a:pPr algn="just">
              <a:lnSpc>
                <a:spcPct val="90000"/>
              </a:lnSpc>
              <a:buFont typeface="Wingdings" charset="2"/>
              <a:buNone/>
              <a:defRPr/>
            </a:pPr>
            <a:r>
              <a:rPr lang="en-US" altLang="en-US" sz="2800"/>
              <a:t>		3  =	0011</a:t>
            </a:r>
          </a:p>
          <a:p>
            <a:pPr algn="just">
              <a:lnSpc>
                <a:spcPct val="90000"/>
              </a:lnSpc>
              <a:buFont typeface="Wingdings" charset="2"/>
              <a:buNone/>
              <a:defRPr/>
            </a:pPr>
            <a:r>
              <a:rPr lang="en-US" altLang="en-US" sz="2800"/>
              <a:t>		D  =	1101</a:t>
            </a:r>
          </a:p>
          <a:p>
            <a:pPr algn="just">
              <a:lnSpc>
                <a:spcPct val="90000"/>
              </a:lnSpc>
              <a:buFont typeface="Wingdings" charset="2"/>
              <a:buNone/>
              <a:defRPr/>
            </a:pPr>
            <a:r>
              <a:rPr lang="en-US" altLang="en-US" sz="2800"/>
              <a:t>		9  =	1001</a:t>
            </a:r>
          </a:p>
          <a:p>
            <a:pPr algn="just">
              <a:lnSpc>
                <a:spcPct val="90000"/>
              </a:lnSpc>
              <a:buFont typeface="Wingdings" charset="2"/>
              <a:buNone/>
              <a:defRPr/>
            </a:pPr>
            <a:endParaRPr lang="en-US" altLang="en-US" sz="2800"/>
          </a:p>
          <a:p>
            <a:pPr algn="just">
              <a:lnSpc>
                <a:spcPct val="90000"/>
              </a:lnSpc>
              <a:buFont typeface="Wingdings" charset="2"/>
              <a:buNone/>
              <a:defRPr/>
            </a:pPr>
            <a:r>
              <a:rPr lang="en-US" altLang="en-US" sz="2800"/>
              <a:t>	0011  1101  1001 </a:t>
            </a:r>
            <a:r>
              <a:rPr lang="en-US" altLang="en-US" sz="2800">
                <a:sym typeface="Wingdings" charset="2"/>
              </a:rPr>
              <a:t></a:t>
            </a:r>
            <a:endParaRPr lang="en-US" altLang="en-US" sz="2800"/>
          </a:p>
          <a:p>
            <a:pPr algn="just">
              <a:lnSpc>
                <a:spcPct val="90000"/>
              </a:lnSpc>
              <a:buFont typeface="Wingdings" charset="2"/>
              <a:buNone/>
              <a:defRPr/>
            </a:pPr>
            <a:endParaRPr lang="en-US" altLang="en-US" sz="2800"/>
          </a:p>
          <a:p>
            <a:pPr algn="just">
              <a:lnSpc>
                <a:spcPct val="90000"/>
              </a:lnSpc>
              <a:spcBef>
                <a:spcPct val="10000"/>
              </a:spcBef>
              <a:spcAft>
                <a:spcPct val="20000"/>
              </a:spcAft>
              <a:buFont typeface="Wingdings" charset="2"/>
              <a:buNone/>
              <a:defRPr/>
            </a:pPr>
            <a:r>
              <a:rPr lang="en-US" altLang="en-US" sz="2800"/>
              <a:t>	3D9</a:t>
            </a:r>
            <a:r>
              <a:rPr lang="en-US" altLang="en-US" sz="2800" baseline="-25000"/>
              <a:t>16  </a:t>
            </a:r>
            <a:r>
              <a:rPr lang="en-US" altLang="en-US" sz="2800"/>
              <a:t> = </a:t>
            </a:r>
            <a:r>
              <a:rPr lang="en-US" altLang="en-US" sz="2800">
                <a:solidFill>
                  <a:srgbClr val="3333FF"/>
                </a:solidFill>
              </a:rPr>
              <a:t>1111011001</a:t>
            </a:r>
            <a:r>
              <a:rPr lang="en-US" altLang="en-US" sz="2800" baseline="-25000">
                <a:solidFill>
                  <a:srgbClr val="3333FF"/>
                </a:solidFill>
              </a:rPr>
              <a:t>2</a:t>
            </a:r>
            <a:r>
              <a:rPr lang="en-US" altLang="en-US" sz="2800">
                <a:solidFill>
                  <a:srgbClr val="3333FF"/>
                </a:solidFill>
              </a:rPr>
              <a:t> </a:t>
            </a:r>
            <a:r>
              <a:rPr lang="en-US" altLang="en-US" sz="2800"/>
              <a:t> </a:t>
            </a:r>
            <a:r>
              <a:rPr lang="en-US" altLang="en-US" sz="2400"/>
              <a:t>(can remove leading zeros)</a:t>
            </a:r>
          </a:p>
          <a:p>
            <a:pPr algn="just">
              <a:lnSpc>
                <a:spcPct val="90000"/>
              </a:lnSpc>
              <a:buFont typeface="Wingdings" charset="2"/>
              <a:buNone/>
              <a:defRPr/>
            </a:pPr>
            <a:endParaRPr lang="en-US" altLang="en-US" sz="2400" baseline="-25000"/>
          </a:p>
        </p:txBody>
      </p:sp>
    </p:spTree>
    <p:extLst>
      <p:ext uri="{BB962C8B-B14F-4D97-AF65-F5344CB8AC3E}">
        <p14:creationId xmlns:p14="http://schemas.microsoft.com/office/powerpoint/2010/main" val="237560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en-US" altLang="en-US" sz="3200" dirty="0"/>
              <a:t>Hexadecimal (Hex) Numbering System</a:t>
            </a:r>
            <a:endParaRPr lang="lt-LT" sz="3200" b="1" dirty="0"/>
          </a:p>
        </p:txBody>
      </p:sp>
      <p:sp>
        <p:nvSpPr>
          <p:cNvPr id="4" name="Rectangle 3">
            <a:extLst>
              <a:ext uri="{FF2B5EF4-FFF2-40B4-BE49-F238E27FC236}">
                <a16:creationId xmlns:a16="http://schemas.microsoft.com/office/drawing/2014/main" xmlns="" id="{DD63DDDA-4636-7D40-AD5C-F4BF2FEE5A54}"/>
              </a:ext>
            </a:extLst>
          </p:cNvPr>
          <p:cNvSpPr txBox="1">
            <a:spLocks noChangeArrowheads="1"/>
          </p:cNvSpPr>
          <p:nvPr/>
        </p:nvSpPr>
        <p:spPr>
          <a:xfrm>
            <a:off x="621851" y="1340768"/>
            <a:ext cx="8077200" cy="4495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5000"/>
              </a:lnSpc>
              <a:spcBef>
                <a:spcPct val="60000"/>
              </a:spcBef>
              <a:spcAft>
                <a:spcPct val="20000"/>
              </a:spcAft>
              <a:buFont typeface="Wingdings" charset="2"/>
              <a:buNone/>
              <a:defRPr/>
            </a:pPr>
            <a:r>
              <a:rPr lang="en-US" altLang="en-US" sz="2800"/>
              <a:t>Ex :  Convert   </a:t>
            </a:r>
            <a:r>
              <a:rPr lang="en-US" altLang="en-US" sz="2800">
                <a:solidFill>
                  <a:srgbClr val="3333FF"/>
                </a:solidFill>
              </a:rPr>
              <a:t>3D9</a:t>
            </a:r>
            <a:r>
              <a:rPr lang="en-US" altLang="en-US" sz="2800" baseline="-25000">
                <a:solidFill>
                  <a:srgbClr val="3333FF"/>
                </a:solidFill>
              </a:rPr>
              <a:t>16</a:t>
            </a:r>
            <a:r>
              <a:rPr lang="en-US" altLang="en-US" sz="2800" baseline="-25000"/>
              <a:t> </a:t>
            </a:r>
            <a:r>
              <a:rPr lang="en-US" altLang="en-US" sz="2800"/>
              <a:t> to binary</a:t>
            </a:r>
            <a:endParaRPr lang="en-US" altLang="en-US" sz="2800" baseline="-25000"/>
          </a:p>
          <a:p>
            <a:pPr algn="just">
              <a:lnSpc>
                <a:spcPct val="90000"/>
              </a:lnSpc>
              <a:buFont typeface="Wingdings" charset="2"/>
              <a:buNone/>
              <a:defRPr/>
            </a:pPr>
            <a:r>
              <a:rPr lang="en-US" altLang="en-US" sz="2800"/>
              <a:t>Convert each hex digit to 4 bits:</a:t>
            </a:r>
          </a:p>
          <a:p>
            <a:pPr algn="just">
              <a:lnSpc>
                <a:spcPct val="90000"/>
              </a:lnSpc>
              <a:buFont typeface="Wingdings" charset="2"/>
              <a:buNone/>
              <a:defRPr/>
            </a:pPr>
            <a:r>
              <a:rPr lang="en-US" altLang="en-US" sz="2800"/>
              <a:t>		3  =	0011</a:t>
            </a:r>
          </a:p>
          <a:p>
            <a:pPr algn="just">
              <a:lnSpc>
                <a:spcPct val="90000"/>
              </a:lnSpc>
              <a:buFont typeface="Wingdings" charset="2"/>
              <a:buNone/>
              <a:defRPr/>
            </a:pPr>
            <a:r>
              <a:rPr lang="en-US" altLang="en-US" sz="2800"/>
              <a:t>		D  =	1101</a:t>
            </a:r>
          </a:p>
          <a:p>
            <a:pPr algn="just">
              <a:lnSpc>
                <a:spcPct val="90000"/>
              </a:lnSpc>
              <a:buFont typeface="Wingdings" charset="2"/>
              <a:buNone/>
              <a:defRPr/>
            </a:pPr>
            <a:r>
              <a:rPr lang="en-US" altLang="en-US" sz="2800"/>
              <a:t>		9  =	1001</a:t>
            </a:r>
          </a:p>
          <a:p>
            <a:pPr algn="just">
              <a:lnSpc>
                <a:spcPct val="90000"/>
              </a:lnSpc>
              <a:buFont typeface="Wingdings" charset="2"/>
              <a:buNone/>
              <a:defRPr/>
            </a:pPr>
            <a:endParaRPr lang="en-US" altLang="en-US" sz="2800"/>
          </a:p>
          <a:p>
            <a:pPr algn="just">
              <a:lnSpc>
                <a:spcPct val="90000"/>
              </a:lnSpc>
              <a:buFont typeface="Wingdings" charset="2"/>
              <a:buNone/>
              <a:defRPr/>
            </a:pPr>
            <a:r>
              <a:rPr lang="en-US" altLang="en-US" sz="2800"/>
              <a:t>	0011  1101  1001 </a:t>
            </a:r>
            <a:r>
              <a:rPr lang="en-US" altLang="en-US" sz="2800">
                <a:sym typeface="Wingdings" charset="2"/>
              </a:rPr>
              <a:t></a:t>
            </a:r>
            <a:endParaRPr lang="en-US" altLang="en-US" sz="2800"/>
          </a:p>
          <a:p>
            <a:pPr algn="just">
              <a:lnSpc>
                <a:spcPct val="90000"/>
              </a:lnSpc>
              <a:buFont typeface="Wingdings" charset="2"/>
              <a:buNone/>
              <a:defRPr/>
            </a:pPr>
            <a:endParaRPr lang="en-US" altLang="en-US" sz="2800"/>
          </a:p>
          <a:p>
            <a:pPr algn="just">
              <a:lnSpc>
                <a:spcPct val="90000"/>
              </a:lnSpc>
              <a:spcBef>
                <a:spcPct val="10000"/>
              </a:spcBef>
              <a:spcAft>
                <a:spcPct val="20000"/>
              </a:spcAft>
              <a:buFont typeface="Wingdings" charset="2"/>
              <a:buNone/>
              <a:defRPr/>
            </a:pPr>
            <a:r>
              <a:rPr lang="en-US" altLang="en-US" sz="2800"/>
              <a:t>	3D9</a:t>
            </a:r>
            <a:r>
              <a:rPr lang="en-US" altLang="en-US" sz="2800" baseline="-25000"/>
              <a:t>16  </a:t>
            </a:r>
            <a:r>
              <a:rPr lang="en-US" altLang="en-US" sz="2800"/>
              <a:t> = </a:t>
            </a:r>
            <a:r>
              <a:rPr lang="en-US" altLang="en-US" sz="2800">
                <a:solidFill>
                  <a:srgbClr val="3333FF"/>
                </a:solidFill>
              </a:rPr>
              <a:t>1111011001</a:t>
            </a:r>
            <a:r>
              <a:rPr lang="en-US" altLang="en-US" sz="2800" baseline="-25000">
                <a:solidFill>
                  <a:srgbClr val="3333FF"/>
                </a:solidFill>
              </a:rPr>
              <a:t>2</a:t>
            </a:r>
            <a:r>
              <a:rPr lang="en-US" altLang="en-US" sz="2800">
                <a:solidFill>
                  <a:srgbClr val="3333FF"/>
                </a:solidFill>
              </a:rPr>
              <a:t> </a:t>
            </a:r>
            <a:r>
              <a:rPr lang="en-US" altLang="en-US" sz="2800"/>
              <a:t> </a:t>
            </a:r>
            <a:r>
              <a:rPr lang="en-US" altLang="en-US" sz="2400"/>
              <a:t>(can remove leading zeros)</a:t>
            </a:r>
          </a:p>
          <a:p>
            <a:pPr algn="just">
              <a:lnSpc>
                <a:spcPct val="90000"/>
              </a:lnSpc>
              <a:buFont typeface="Wingdings" charset="2"/>
              <a:buNone/>
              <a:defRPr/>
            </a:pPr>
            <a:endParaRPr lang="en-US" altLang="en-US" sz="2400" baseline="-25000"/>
          </a:p>
        </p:txBody>
      </p:sp>
    </p:spTree>
    <p:extLst>
      <p:ext uri="{BB962C8B-B14F-4D97-AF65-F5344CB8AC3E}">
        <p14:creationId xmlns:p14="http://schemas.microsoft.com/office/powerpoint/2010/main" val="357594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en-US" altLang="en-US" sz="3200" dirty="0"/>
              <a:t>Hexadecimal (Hex) Numbering System</a:t>
            </a:r>
            <a:endParaRPr lang="lt-LT" sz="3200" b="1" dirty="0"/>
          </a:p>
        </p:txBody>
      </p:sp>
      <p:sp>
        <p:nvSpPr>
          <p:cNvPr id="5" name="Rectangle 3">
            <a:extLst>
              <a:ext uri="{FF2B5EF4-FFF2-40B4-BE49-F238E27FC236}">
                <a16:creationId xmlns:a16="http://schemas.microsoft.com/office/drawing/2014/main" xmlns="" id="{74F82BBE-094D-7A40-9EC4-65E80391157D}"/>
              </a:ext>
            </a:extLst>
          </p:cNvPr>
          <p:cNvSpPr txBox="1">
            <a:spLocks noChangeArrowheads="1"/>
          </p:cNvSpPr>
          <p:nvPr/>
        </p:nvSpPr>
        <p:spPr>
          <a:xfrm>
            <a:off x="539552" y="1268760"/>
            <a:ext cx="77724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50000"/>
              </a:spcBef>
              <a:buFont typeface="Wingdings" charset="2"/>
              <a:buChar char="n"/>
              <a:defRPr/>
            </a:pPr>
            <a:r>
              <a:rPr lang="en-US" altLang="en-US"/>
              <a:t>Convert the following numbers:</a:t>
            </a:r>
            <a:r>
              <a:rPr lang="en-US" altLang="en-US" sz="4000"/>
              <a:t>		</a:t>
            </a:r>
          </a:p>
          <a:p>
            <a:pPr lvl="1">
              <a:spcBef>
                <a:spcPct val="50000"/>
              </a:spcBef>
              <a:spcAft>
                <a:spcPct val="20000"/>
              </a:spcAft>
              <a:buFont typeface="Wingdings" charset="2"/>
              <a:buChar char="n"/>
              <a:defRPr/>
            </a:pPr>
            <a:r>
              <a:rPr lang="en-US" altLang="en-US" sz="3600"/>
              <a:t>1010111101</a:t>
            </a:r>
            <a:r>
              <a:rPr lang="en-US" altLang="en-US" sz="3600" baseline="-25000"/>
              <a:t>2 </a:t>
            </a:r>
            <a:r>
              <a:rPr lang="en-US" altLang="en-US" sz="3600"/>
              <a:t>to Hex		</a:t>
            </a:r>
          </a:p>
          <a:p>
            <a:pPr lvl="1">
              <a:spcBef>
                <a:spcPct val="50000"/>
              </a:spcBef>
              <a:spcAft>
                <a:spcPct val="20000"/>
              </a:spcAft>
              <a:buFont typeface="Wingdings" charset="2"/>
              <a:buChar char="n"/>
              <a:defRPr/>
            </a:pPr>
            <a:r>
              <a:rPr lang="en-US" altLang="en-US" sz="3600"/>
              <a:t>82F</a:t>
            </a:r>
            <a:r>
              <a:rPr lang="en-US" altLang="en-US" sz="3600" baseline="-25000"/>
              <a:t>16 </a:t>
            </a:r>
            <a:r>
              <a:rPr lang="en-US" altLang="en-US" sz="3600"/>
              <a:t>to Binary</a:t>
            </a:r>
          </a:p>
          <a:p>
            <a:pPr>
              <a:spcBef>
                <a:spcPct val="50000"/>
              </a:spcBef>
              <a:spcAft>
                <a:spcPct val="20000"/>
              </a:spcAft>
              <a:buFont typeface="Wingdings" charset="2"/>
              <a:buChar char="n"/>
              <a:defRPr/>
            </a:pPr>
            <a:r>
              <a:rPr lang="en-US" altLang="en-US">
                <a:solidFill>
                  <a:schemeClr val="hlink"/>
                </a:solidFill>
              </a:rPr>
              <a:t>(Answers on NEXT slide)</a:t>
            </a:r>
            <a:endParaRPr lang="en-US" altLang="en-US"/>
          </a:p>
          <a:p>
            <a:pPr>
              <a:buFont typeface="Wingdings" charset="2"/>
              <a:buChar char="n"/>
              <a:defRPr/>
            </a:pPr>
            <a:endParaRPr lang="en-US" altLang="en-US"/>
          </a:p>
        </p:txBody>
      </p:sp>
    </p:spTree>
    <p:extLst>
      <p:ext uri="{BB962C8B-B14F-4D97-AF65-F5344CB8AC3E}">
        <p14:creationId xmlns:p14="http://schemas.microsoft.com/office/powerpoint/2010/main" val="4114972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en-US" altLang="en-US" sz="3200" dirty="0"/>
              <a:t>Hexadecimal (Hex) Numbering System</a:t>
            </a:r>
            <a:endParaRPr lang="lt-LT" sz="3200" b="1" dirty="0"/>
          </a:p>
        </p:txBody>
      </p:sp>
      <p:sp>
        <p:nvSpPr>
          <p:cNvPr id="6" name="Rectangle 3">
            <a:extLst>
              <a:ext uri="{FF2B5EF4-FFF2-40B4-BE49-F238E27FC236}">
                <a16:creationId xmlns:a16="http://schemas.microsoft.com/office/drawing/2014/main" xmlns="" id="{95882D21-3E4A-2B47-A5FF-1D651DF26D7C}"/>
              </a:ext>
            </a:extLst>
          </p:cNvPr>
          <p:cNvSpPr txBox="1">
            <a:spLocks noChangeArrowheads="1"/>
          </p:cNvSpPr>
          <p:nvPr/>
        </p:nvSpPr>
        <p:spPr>
          <a:xfrm>
            <a:off x="642528" y="1484784"/>
            <a:ext cx="7848600" cy="32004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95000"/>
              </a:spcBef>
              <a:buFont typeface="Wingdings" charset="2"/>
              <a:buChar char="n"/>
              <a:defRPr/>
            </a:pPr>
            <a:r>
              <a:rPr lang="en-US" altLang="en-US" sz="4000"/>
              <a:t>1010111101</a:t>
            </a:r>
            <a:r>
              <a:rPr lang="en-US" altLang="en-US" sz="4000" baseline="-25000"/>
              <a:t>2 	</a:t>
            </a:r>
            <a:r>
              <a:rPr lang="en-US" altLang="en-US" sz="4000">
                <a:sym typeface="Wingdings" charset="2"/>
              </a:rPr>
              <a:t> </a:t>
            </a:r>
            <a:r>
              <a:rPr lang="en-US" altLang="en-US" sz="4000"/>
              <a:t>10 1011 1101</a:t>
            </a:r>
            <a:r>
              <a:rPr lang="en-US" altLang="en-US" sz="4000">
                <a:sym typeface="Wingdings" charset="2"/>
              </a:rPr>
              <a:t> 				=</a:t>
            </a:r>
            <a:r>
              <a:rPr lang="en-US" altLang="en-US" sz="4000"/>
              <a:t>	</a:t>
            </a:r>
            <a:r>
              <a:rPr lang="en-US" altLang="en-US" sz="4000">
                <a:solidFill>
                  <a:srgbClr val="3333FF"/>
                </a:solidFill>
              </a:rPr>
              <a:t>2BD</a:t>
            </a:r>
            <a:r>
              <a:rPr lang="en-US" altLang="en-US" sz="4000" baseline="-25000">
                <a:solidFill>
                  <a:srgbClr val="3333FF"/>
                </a:solidFill>
              </a:rPr>
              <a:t>16</a:t>
            </a:r>
            <a:endParaRPr lang="en-US" altLang="en-US" sz="4000">
              <a:solidFill>
                <a:srgbClr val="3333FF"/>
              </a:solidFill>
            </a:endParaRPr>
          </a:p>
          <a:p>
            <a:pPr>
              <a:spcBef>
                <a:spcPct val="95000"/>
              </a:spcBef>
              <a:buFont typeface="Wingdings" charset="2"/>
              <a:buChar char="n"/>
              <a:defRPr/>
            </a:pPr>
            <a:r>
              <a:rPr lang="en-US" altLang="en-US" sz="4000"/>
              <a:t>82F</a:t>
            </a:r>
            <a:r>
              <a:rPr lang="en-US" altLang="en-US" sz="4000" baseline="-25000"/>
              <a:t>16</a:t>
            </a:r>
            <a:r>
              <a:rPr lang="en-US" altLang="en-US" sz="4000"/>
              <a:t> 	=	 0100 0010 1111 			</a:t>
            </a:r>
            <a:r>
              <a:rPr lang="en-US" altLang="en-US" sz="4000">
                <a:sym typeface="Wingdings" charset="2"/>
              </a:rPr>
              <a:t>	</a:t>
            </a:r>
            <a:r>
              <a:rPr lang="en-US" altLang="en-US" sz="4000">
                <a:solidFill>
                  <a:srgbClr val="3333FF"/>
                </a:solidFill>
              </a:rPr>
              <a:t>10000101111</a:t>
            </a:r>
            <a:r>
              <a:rPr lang="en-US" altLang="en-US" sz="4000" baseline="-25000">
                <a:solidFill>
                  <a:srgbClr val="3333FF"/>
                </a:solidFill>
              </a:rPr>
              <a:t>2</a:t>
            </a:r>
          </a:p>
        </p:txBody>
      </p:sp>
    </p:spTree>
    <p:extLst>
      <p:ext uri="{BB962C8B-B14F-4D97-AF65-F5344CB8AC3E}">
        <p14:creationId xmlns:p14="http://schemas.microsoft.com/office/powerpoint/2010/main" val="23615179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en-US" altLang="en-US" sz="3200" dirty="0"/>
              <a:t>Hexadecimal (Hex) Numbering System</a:t>
            </a:r>
            <a:endParaRPr lang="lt-LT" sz="3200" b="1" dirty="0"/>
          </a:p>
        </p:txBody>
      </p:sp>
      <p:sp>
        <p:nvSpPr>
          <p:cNvPr id="6" name="Rectangle 3">
            <a:extLst>
              <a:ext uri="{FF2B5EF4-FFF2-40B4-BE49-F238E27FC236}">
                <a16:creationId xmlns:a16="http://schemas.microsoft.com/office/drawing/2014/main" xmlns="" id="{95882D21-3E4A-2B47-A5FF-1D651DF26D7C}"/>
              </a:ext>
            </a:extLst>
          </p:cNvPr>
          <p:cNvSpPr txBox="1">
            <a:spLocks noChangeArrowheads="1"/>
          </p:cNvSpPr>
          <p:nvPr/>
        </p:nvSpPr>
        <p:spPr>
          <a:xfrm>
            <a:off x="642528" y="1484784"/>
            <a:ext cx="7848600" cy="32004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95000"/>
              </a:spcBef>
              <a:buFont typeface="Wingdings" charset="2"/>
              <a:buChar char="n"/>
              <a:defRPr/>
            </a:pPr>
            <a:r>
              <a:rPr lang="en-US" altLang="en-US" sz="4000"/>
              <a:t>1010111101</a:t>
            </a:r>
            <a:r>
              <a:rPr lang="en-US" altLang="en-US" sz="4000" baseline="-25000"/>
              <a:t>2 	</a:t>
            </a:r>
            <a:r>
              <a:rPr lang="en-US" altLang="en-US" sz="4000">
                <a:sym typeface="Wingdings" charset="2"/>
              </a:rPr>
              <a:t> </a:t>
            </a:r>
            <a:r>
              <a:rPr lang="en-US" altLang="en-US" sz="4000"/>
              <a:t>10 1011 1101</a:t>
            </a:r>
            <a:r>
              <a:rPr lang="en-US" altLang="en-US" sz="4000">
                <a:sym typeface="Wingdings" charset="2"/>
              </a:rPr>
              <a:t> 				=</a:t>
            </a:r>
            <a:r>
              <a:rPr lang="en-US" altLang="en-US" sz="4000"/>
              <a:t>	</a:t>
            </a:r>
            <a:r>
              <a:rPr lang="en-US" altLang="en-US" sz="4000">
                <a:solidFill>
                  <a:srgbClr val="3333FF"/>
                </a:solidFill>
              </a:rPr>
              <a:t>2BD</a:t>
            </a:r>
            <a:r>
              <a:rPr lang="en-US" altLang="en-US" sz="4000" baseline="-25000">
                <a:solidFill>
                  <a:srgbClr val="3333FF"/>
                </a:solidFill>
              </a:rPr>
              <a:t>16</a:t>
            </a:r>
            <a:endParaRPr lang="en-US" altLang="en-US" sz="4000">
              <a:solidFill>
                <a:srgbClr val="3333FF"/>
              </a:solidFill>
            </a:endParaRPr>
          </a:p>
          <a:p>
            <a:pPr>
              <a:spcBef>
                <a:spcPct val="95000"/>
              </a:spcBef>
              <a:buFont typeface="Wingdings" charset="2"/>
              <a:buChar char="n"/>
              <a:defRPr/>
            </a:pPr>
            <a:r>
              <a:rPr lang="en-US" altLang="en-US" sz="4000"/>
              <a:t>82F</a:t>
            </a:r>
            <a:r>
              <a:rPr lang="en-US" altLang="en-US" sz="4000" baseline="-25000"/>
              <a:t>16</a:t>
            </a:r>
            <a:r>
              <a:rPr lang="en-US" altLang="en-US" sz="4000"/>
              <a:t> 	=	 0100 0010 1111 			</a:t>
            </a:r>
            <a:r>
              <a:rPr lang="en-US" altLang="en-US" sz="4000">
                <a:sym typeface="Wingdings" charset="2"/>
              </a:rPr>
              <a:t>	</a:t>
            </a:r>
            <a:r>
              <a:rPr lang="en-US" altLang="en-US" sz="4000">
                <a:solidFill>
                  <a:srgbClr val="3333FF"/>
                </a:solidFill>
              </a:rPr>
              <a:t>10000101111</a:t>
            </a:r>
            <a:r>
              <a:rPr lang="en-US" altLang="en-US" sz="4000" baseline="-25000">
                <a:solidFill>
                  <a:srgbClr val="3333FF"/>
                </a:solidFill>
              </a:rPr>
              <a:t>2</a:t>
            </a:r>
          </a:p>
        </p:txBody>
      </p:sp>
    </p:spTree>
    <p:extLst>
      <p:ext uri="{BB962C8B-B14F-4D97-AF65-F5344CB8AC3E}">
        <p14:creationId xmlns:p14="http://schemas.microsoft.com/office/powerpoint/2010/main" val="15456817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endParaRPr lang="lt-LT" sz="3200" b="1" dirty="0"/>
          </a:p>
        </p:txBody>
      </p:sp>
      <p:pic>
        <p:nvPicPr>
          <p:cNvPr id="4" name="Picture 6">
            <a:extLst>
              <a:ext uri="{FF2B5EF4-FFF2-40B4-BE49-F238E27FC236}">
                <a16:creationId xmlns:a16="http://schemas.microsoft.com/office/drawing/2014/main" xmlns="" id="{4690A5EC-531E-3541-ABE7-BC8C591CD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8631237" cy="495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0228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lt-LT" sz="3200" dirty="0" err="1"/>
              <a:t>Arithmetical</a:t>
            </a:r>
            <a:r>
              <a:rPr lang="lt-LT" sz="3200" dirty="0"/>
              <a:t> </a:t>
            </a:r>
            <a:r>
              <a:rPr lang="lt-LT" sz="3200" dirty="0" err="1"/>
              <a:t>operation</a:t>
            </a:r>
            <a:r>
              <a:rPr lang="lt-LT" sz="3200" dirty="0"/>
              <a:t> </a:t>
            </a:r>
            <a:endParaRPr lang="lt-LT" sz="3200" b="1" dirty="0"/>
          </a:p>
        </p:txBody>
      </p:sp>
      <p:sp>
        <p:nvSpPr>
          <p:cNvPr id="5" name="Title 1">
            <a:extLst>
              <a:ext uri="{FF2B5EF4-FFF2-40B4-BE49-F238E27FC236}">
                <a16:creationId xmlns:a16="http://schemas.microsoft.com/office/drawing/2014/main" xmlns="" id="{F98F333D-F39F-8149-B32A-E52BA1DC6B27}"/>
              </a:ext>
            </a:extLst>
          </p:cNvPr>
          <p:cNvSpPr txBox="1">
            <a:spLocks/>
          </p:cNvSpPr>
          <p:nvPr/>
        </p:nvSpPr>
        <p:spPr>
          <a:xfrm>
            <a:off x="671945" y="1144845"/>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000" b="0" kern="1200">
                <a:solidFill>
                  <a:schemeClr val="bg1"/>
                </a:solidFill>
                <a:latin typeface="Verdana" pitchFamily="34" charset="0"/>
                <a:ea typeface="Verdana" pitchFamily="34" charset="0"/>
                <a:cs typeface="Verdana" pitchFamily="34" charset="0"/>
              </a:defRPr>
            </a:lvl1pPr>
          </a:lstStyle>
          <a:p>
            <a:pPr algn="ctr"/>
            <a:r>
              <a:rPr lang="en-US" altLang="en-US" dirty="0">
                <a:solidFill>
                  <a:schemeClr val="tx1"/>
                </a:solidFill>
              </a:rPr>
              <a:t>Addition (decimal)</a:t>
            </a:r>
          </a:p>
        </p:txBody>
      </p:sp>
      <p:graphicFrame>
        <p:nvGraphicFramePr>
          <p:cNvPr id="6" name="Content Placeholder 3">
            <a:extLst>
              <a:ext uri="{FF2B5EF4-FFF2-40B4-BE49-F238E27FC236}">
                <a16:creationId xmlns:a16="http://schemas.microsoft.com/office/drawing/2014/main" xmlns="" id="{DDE6BEFC-4DF0-E54C-91DC-64C9812DE372}"/>
              </a:ext>
            </a:extLst>
          </p:cNvPr>
          <p:cNvGraphicFramePr>
            <a:graphicFrameLocks noGrp="1" noChangeAspect="1"/>
          </p:cNvGraphicFramePr>
          <p:nvPr>
            <p:ph idx="1"/>
          </p:nvPr>
        </p:nvGraphicFramePr>
        <p:xfrm>
          <a:off x="609600" y="2665413"/>
          <a:ext cx="722313" cy="2011362"/>
        </p:xfrm>
        <a:graphic>
          <a:graphicData uri="http://schemas.openxmlformats.org/presentationml/2006/ole">
            <mc:AlternateContent xmlns:mc="http://schemas.openxmlformats.org/markup-compatibility/2006">
              <mc:Choice xmlns:v="urn:schemas-microsoft-com:vml" Requires="v">
                <p:oleObj spid="_x0000_s19488" name="Equation" r:id="rId3" imgW="5562600" imgH="15506700" progId="Equation.3">
                  <p:embed/>
                </p:oleObj>
              </mc:Choice>
              <mc:Fallback>
                <p:oleObj name="Equation" r:id="rId3" imgW="5562600" imgH="15506700" progId="Equation.3">
                  <p:embed/>
                  <p:pic>
                    <p:nvPicPr>
                      <p:cNvPr id="4099" name="Content Placeholder 3">
                        <a:extLst>
                          <a:ext uri="{FF2B5EF4-FFF2-40B4-BE49-F238E27FC236}">
                            <a16:creationId xmlns:a16="http://schemas.microsoft.com/office/drawing/2014/main" xmlns="" id="{40AEE76A-A2D5-B049-B882-9DA94ECFD3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665413"/>
                        <a:ext cx="722313" cy="201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
            <a:extLst>
              <a:ext uri="{FF2B5EF4-FFF2-40B4-BE49-F238E27FC236}">
                <a16:creationId xmlns:a16="http://schemas.microsoft.com/office/drawing/2014/main" xmlns="" id="{843A42E8-25A9-8147-913A-3BC4AAE3F446}"/>
              </a:ext>
            </a:extLst>
          </p:cNvPr>
          <p:cNvGraphicFramePr>
            <a:graphicFrameLocks noChangeAspect="1"/>
          </p:cNvGraphicFramePr>
          <p:nvPr/>
        </p:nvGraphicFramePr>
        <p:xfrm>
          <a:off x="2209800" y="2665413"/>
          <a:ext cx="914400" cy="2017712"/>
        </p:xfrm>
        <a:graphic>
          <a:graphicData uri="http://schemas.openxmlformats.org/presentationml/2006/ole">
            <mc:AlternateContent xmlns:mc="http://schemas.openxmlformats.org/markup-compatibility/2006">
              <mc:Choice xmlns:v="urn:schemas-microsoft-com:vml" Requires="v">
                <p:oleObj spid="_x0000_s19489" name="Equation" r:id="rId5" imgW="7023100" imgH="15506700" progId="Equation.3">
                  <p:embed/>
                </p:oleObj>
              </mc:Choice>
              <mc:Fallback>
                <p:oleObj name="Equation" r:id="rId5" imgW="7023100" imgH="15506700" progId="Equation.3">
                  <p:embed/>
                  <p:pic>
                    <p:nvPicPr>
                      <p:cNvPr id="4100" name="Object 4">
                        <a:extLst>
                          <a:ext uri="{FF2B5EF4-FFF2-40B4-BE49-F238E27FC236}">
                            <a16:creationId xmlns:a16="http://schemas.microsoft.com/office/drawing/2014/main" xmlns="" id="{5FCFE773-C8C3-F348-99D6-FD60885A57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2665413"/>
                        <a:ext cx="914400" cy="2017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a:extLst>
              <a:ext uri="{FF2B5EF4-FFF2-40B4-BE49-F238E27FC236}">
                <a16:creationId xmlns:a16="http://schemas.microsoft.com/office/drawing/2014/main" xmlns="" id="{10424835-8F1D-AF47-94B2-5198906F6C06}"/>
              </a:ext>
            </a:extLst>
          </p:cNvPr>
          <p:cNvGraphicFramePr>
            <a:graphicFrameLocks noChangeAspect="1"/>
          </p:cNvGraphicFramePr>
          <p:nvPr/>
        </p:nvGraphicFramePr>
        <p:xfrm>
          <a:off x="4191000" y="2665413"/>
          <a:ext cx="685800" cy="2057400"/>
        </p:xfrm>
        <a:graphic>
          <a:graphicData uri="http://schemas.openxmlformats.org/presentationml/2006/ole">
            <mc:AlternateContent xmlns:mc="http://schemas.openxmlformats.org/markup-compatibility/2006">
              <mc:Choice xmlns:v="urn:schemas-microsoft-com:vml" Requires="v">
                <p:oleObj spid="_x0000_s19490" name="Equation" r:id="rId7" imgW="5270500" imgH="15798800" progId="Equation.3">
                  <p:embed/>
                </p:oleObj>
              </mc:Choice>
              <mc:Fallback>
                <p:oleObj name="Equation" r:id="rId7" imgW="5270500" imgH="15798800" progId="Equation.3">
                  <p:embed/>
                  <p:pic>
                    <p:nvPicPr>
                      <p:cNvPr id="4101" name="Object 5">
                        <a:extLst>
                          <a:ext uri="{FF2B5EF4-FFF2-40B4-BE49-F238E27FC236}">
                            <a16:creationId xmlns:a16="http://schemas.microsoft.com/office/drawing/2014/main" xmlns="" id="{DEA60F5A-C708-664A-85B7-ED6024B8A9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2665413"/>
                        <a:ext cx="6858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a:extLst>
              <a:ext uri="{FF2B5EF4-FFF2-40B4-BE49-F238E27FC236}">
                <a16:creationId xmlns:a16="http://schemas.microsoft.com/office/drawing/2014/main" xmlns="" id="{515826F7-9577-734C-B20E-B1ADA5B91CF8}"/>
              </a:ext>
            </a:extLst>
          </p:cNvPr>
          <p:cNvGraphicFramePr>
            <a:graphicFrameLocks noChangeAspect="1"/>
          </p:cNvGraphicFramePr>
          <p:nvPr/>
        </p:nvGraphicFramePr>
        <p:xfrm>
          <a:off x="5791200" y="2667000"/>
          <a:ext cx="685800" cy="2057400"/>
        </p:xfrm>
        <a:graphic>
          <a:graphicData uri="http://schemas.openxmlformats.org/presentationml/2006/ole">
            <mc:AlternateContent xmlns:mc="http://schemas.openxmlformats.org/markup-compatibility/2006">
              <mc:Choice xmlns:v="urn:schemas-microsoft-com:vml" Requires="v">
                <p:oleObj spid="_x0000_s19491" name="Equation" r:id="rId9" imgW="5270500" imgH="15798800" progId="Equation.3">
                  <p:embed/>
                </p:oleObj>
              </mc:Choice>
              <mc:Fallback>
                <p:oleObj name="Equation" r:id="rId9" imgW="5270500" imgH="15798800" progId="Equation.3">
                  <p:embed/>
                  <p:pic>
                    <p:nvPicPr>
                      <p:cNvPr id="4102" name="Object 7">
                        <a:extLst>
                          <a:ext uri="{FF2B5EF4-FFF2-40B4-BE49-F238E27FC236}">
                            <a16:creationId xmlns:a16="http://schemas.microsoft.com/office/drawing/2014/main" xmlns="" id="{B8C9A2FE-5520-B545-AF1A-CD4419CB0E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200" y="2667000"/>
                        <a:ext cx="6858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8">
            <a:extLst>
              <a:ext uri="{FF2B5EF4-FFF2-40B4-BE49-F238E27FC236}">
                <a16:creationId xmlns:a16="http://schemas.microsoft.com/office/drawing/2014/main" xmlns="" id="{3C765378-EC2A-334F-ADA0-6826B29A03AD}"/>
              </a:ext>
            </a:extLst>
          </p:cNvPr>
          <p:cNvGraphicFramePr>
            <a:graphicFrameLocks noChangeAspect="1"/>
          </p:cNvGraphicFramePr>
          <p:nvPr/>
        </p:nvGraphicFramePr>
        <p:xfrm>
          <a:off x="7410450" y="2552700"/>
          <a:ext cx="952500" cy="2286000"/>
        </p:xfrm>
        <a:graphic>
          <a:graphicData uri="http://schemas.openxmlformats.org/presentationml/2006/ole">
            <mc:AlternateContent xmlns:mc="http://schemas.openxmlformats.org/markup-compatibility/2006">
              <mc:Choice xmlns:v="urn:schemas-microsoft-com:vml" Requires="v">
                <p:oleObj spid="_x0000_s19492" name="Equation" r:id="rId11" imgW="7315200" imgH="17551400" progId="Equation.3">
                  <p:embed/>
                </p:oleObj>
              </mc:Choice>
              <mc:Fallback>
                <p:oleObj name="Equation" r:id="rId11" imgW="7315200" imgH="17551400" progId="Equation.3">
                  <p:embed/>
                  <p:pic>
                    <p:nvPicPr>
                      <p:cNvPr id="4103" name="Object 8">
                        <a:extLst>
                          <a:ext uri="{FF2B5EF4-FFF2-40B4-BE49-F238E27FC236}">
                            <a16:creationId xmlns:a16="http://schemas.microsoft.com/office/drawing/2014/main" xmlns="" id="{BABEA722-51B5-7A4D-B7CC-CDEFCCF01D0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10450" y="2552700"/>
                        <a:ext cx="9525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76231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lt-LT" sz="3200" dirty="0" err="1"/>
              <a:t>Arithmetical</a:t>
            </a:r>
            <a:r>
              <a:rPr lang="lt-LT" sz="3200" dirty="0"/>
              <a:t> </a:t>
            </a:r>
            <a:r>
              <a:rPr lang="lt-LT" sz="3200" dirty="0" err="1"/>
              <a:t>operation</a:t>
            </a:r>
            <a:r>
              <a:rPr lang="lt-LT" sz="3200" dirty="0"/>
              <a:t> </a:t>
            </a:r>
            <a:endParaRPr lang="lt-LT" sz="3200" b="1" dirty="0"/>
          </a:p>
        </p:txBody>
      </p:sp>
      <p:sp>
        <p:nvSpPr>
          <p:cNvPr id="11" name="Title 1">
            <a:extLst>
              <a:ext uri="{FF2B5EF4-FFF2-40B4-BE49-F238E27FC236}">
                <a16:creationId xmlns:a16="http://schemas.microsoft.com/office/drawing/2014/main" xmlns="" id="{878176C2-517C-B14C-8F9A-B1E46DB8A447}"/>
              </a:ext>
            </a:extLst>
          </p:cNvPr>
          <p:cNvSpPr txBox="1">
            <a:spLocks/>
          </p:cNvSpPr>
          <p:nvPr/>
        </p:nvSpPr>
        <p:spPr>
          <a:xfrm>
            <a:off x="457200" y="1196752"/>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000" b="0" kern="1200">
                <a:solidFill>
                  <a:schemeClr val="bg1"/>
                </a:solidFill>
                <a:latin typeface="Verdana" pitchFamily="34" charset="0"/>
                <a:ea typeface="Verdana" pitchFamily="34" charset="0"/>
                <a:cs typeface="Verdana" pitchFamily="34" charset="0"/>
              </a:defRPr>
            </a:lvl1pPr>
          </a:lstStyle>
          <a:p>
            <a:r>
              <a:rPr lang="en-US" altLang="en-US" dirty="0">
                <a:solidFill>
                  <a:schemeClr val="tx1"/>
                </a:solidFill>
              </a:rPr>
              <a:t>Addition (binary)</a:t>
            </a:r>
          </a:p>
        </p:txBody>
      </p:sp>
      <p:graphicFrame>
        <p:nvGraphicFramePr>
          <p:cNvPr id="12" name="Content Placeholder 3">
            <a:extLst>
              <a:ext uri="{FF2B5EF4-FFF2-40B4-BE49-F238E27FC236}">
                <a16:creationId xmlns:a16="http://schemas.microsoft.com/office/drawing/2014/main" xmlns="" id="{A9C81F64-D969-3D46-8996-9BCA78D0B483}"/>
              </a:ext>
            </a:extLst>
          </p:cNvPr>
          <p:cNvGraphicFramePr>
            <a:graphicFrameLocks noChangeAspect="1"/>
          </p:cNvGraphicFramePr>
          <p:nvPr>
            <p:extLst>
              <p:ext uri="{D42A27DB-BD31-4B8C-83A1-F6EECF244321}">
                <p14:modId xmlns:p14="http://schemas.microsoft.com/office/powerpoint/2010/main" val="262058172"/>
              </p:ext>
            </p:extLst>
          </p:nvPr>
        </p:nvGraphicFramePr>
        <p:xfrm>
          <a:off x="1447800" y="3271615"/>
          <a:ext cx="722313" cy="2011362"/>
        </p:xfrm>
        <a:graphic>
          <a:graphicData uri="http://schemas.openxmlformats.org/presentationml/2006/ole">
            <mc:AlternateContent xmlns:mc="http://schemas.openxmlformats.org/markup-compatibility/2006">
              <mc:Choice xmlns:v="urn:schemas-microsoft-com:vml" Requires="v">
                <p:oleObj spid="_x0000_s20502" name="Equation" r:id="rId3" imgW="5562600" imgH="15506700" progId="Equation.3">
                  <p:embed/>
                </p:oleObj>
              </mc:Choice>
              <mc:Fallback>
                <p:oleObj name="Equation" r:id="rId3" imgW="5562600" imgH="15506700" progId="Equation.3">
                  <p:embed/>
                  <p:pic>
                    <p:nvPicPr>
                      <p:cNvPr id="5123" name="Content Placeholder 3">
                        <a:extLst>
                          <a:ext uri="{FF2B5EF4-FFF2-40B4-BE49-F238E27FC236}">
                            <a16:creationId xmlns:a16="http://schemas.microsoft.com/office/drawing/2014/main" xmlns="" id="{2E47B9E2-0E36-C84B-9FE2-DB10375A69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271615"/>
                        <a:ext cx="722313" cy="201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9">
            <a:extLst>
              <a:ext uri="{FF2B5EF4-FFF2-40B4-BE49-F238E27FC236}">
                <a16:creationId xmlns:a16="http://schemas.microsoft.com/office/drawing/2014/main" xmlns="" id="{F07F4338-4CA3-934C-9EAD-075E3D67B540}"/>
              </a:ext>
            </a:extLst>
          </p:cNvPr>
          <p:cNvGraphicFramePr>
            <a:graphicFrameLocks noChangeAspect="1"/>
          </p:cNvGraphicFramePr>
          <p:nvPr>
            <p:extLst>
              <p:ext uri="{D42A27DB-BD31-4B8C-83A1-F6EECF244321}">
                <p14:modId xmlns:p14="http://schemas.microsoft.com/office/powerpoint/2010/main" val="2796015570"/>
              </p:ext>
            </p:extLst>
          </p:nvPr>
        </p:nvGraphicFramePr>
        <p:xfrm>
          <a:off x="3163888" y="3271615"/>
          <a:ext cx="722312" cy="2011362"/>
        </p:xfrm>
        <a:graphic>
          <a:graphicData uri="http://schemas.openxmlformats.org/presentationml/2006/ole">
            <mc:AlternateContent xmlns:mc="http://schemas.openxmlformats.org/markup-compatibility/2006">
              <mc:Choice xmlns:v="urn:schemas-microsoft-com:vml" Requires="v">
                <p:oleObj spid="_x0000_s20503" name="Equation" r:id="rId5" imgW="5562600" imgH="15506700" progId="Equation.3">
                  <p:embed/>
                </p:oleObj>
              </mc:Choice>
              <mc:Fallback>
                <p:oleObj name="Equation" r:id="rId5" imgW="5562600" imgH="15506700" progId="Equation.3">
                  <p:embed/>
                  <p:pic>
                    <p:nvPicPr>
                      <p:cNvPr id="5124" name="Object 9">
                        <a:extLst>
                          <a:ext uri="{FF2B5EF4-FFF2-40B4-BE49-F238E27FC236}">
                            <a16:creationId xmlns:a16="http://schemas.microsoft.com/office/drawing/2014/main" xmlns="" id="{38AE61F5-EC11-4C49-8D46-6A0151A570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3888" y="3271615"/>
                        <a:ext cx="722312" cy="201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0">
            <a:extLst>
              <a:ext uri="{FF2B5EF4-FFF2-40B4-BE49-F238E27FC236}">
                <a16:creationId xmlns:a16="http://schemas.microsoft.com/office/drawing/2014/main" xmlns="" id="{0C79331A-E329-7D46-B7BF-52CA85F0BB08}"/>
              </a:ext>
            </a:extLst>
          </p:cNvPr>
          <p:cNvGraphicFramePr>
            <a:graphicFrameLocks noChangeAspect="1"/>
          </p:cNvGraphicFramePr>
          <p:nvPr>
            <p:extLst>
              <p:ext uri="{D42A27DB-BD31-4B8C-83A1-F6EECF244321}">
                <p14:modId xmlns:p14="http://schemas.microsoft.com/office/powerpoint/2010/main" val="2456702732"/>
              </p:ext>
            </p:extLst>
          </p:nvPr>
        </p:nvGraphicFramePr>
        <p:xfrm>
          <a:off x="5145088" y="3271615"/>
          <a:ext cx="646112" cy="2011362"/>
        </p:xfrm>
        <a:graphic>
          <a:graphicData uri="http://schemas.openxmlformats.org/presentationml/2006/ole">
            <mc:AlternateContent xmlns:mc="http://schemas.openxmlformats.org/markup-compatibility/2006">
              <mc:Choice xmlns:v="urn:schemas-microsoft-com:vml" Requires="v">
                <p:oleObj spid="_x0000_s20504" name="Equation" r:id="rId7" imgW="4978400" imgH="15506700" progId="Equation.3">
                  <p:embed/>
                </p:oleObj>
              </mc:Choice>
              <mc:Fallback>
                <p:oleObj name="Equation" r:id="rId7" imgW="4978400" imgH="15506700" progId="Equation.3">
                  <p:embed/>
                  <p:pic>
                    <p:nvPicPr>
                      <p:cNvPr id="5125" name="Object 10">
                        <a:extLst>
                          <a:ext uri="{FF2B5EF4-FFF2-40B4-BE49-F238E27FC236}">
                            <a16:creationId xmlns:a16="http://schemas.microsoft.com/office/drawing/2014/main" xmlns="" id="{7F65CC50-5400-E545-88E1-3FDCBCEF1A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5088" y="3271615"/>
                        <a:ext cx="646112" cy="201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1">
            <a:extLst>
              <a:ext uri="{FF2B5EF4-FFF2-40B4-BE49-F238E27FC236}">
                <a16:creationId xmlns:a16="http://schemas.microsoft.com/office/drawing/2014/main" xmlns="" id="{BD372550-E7DA-3A4F-955D-CEB23A1DB0A0}"/>
              </a:ext>
            </a:extLst>
          </p:cNvPr>
          <p:cNvGraphicFramePr>
            <a:graphicFrameLocks noChangeAspect="1"/>
          </p:cNvGraphicFramePr>
          <p:nvPr>
            <p:extLst>
              <p:ext uri="{D42A27DB-BD31-4B8C-83A1-F6EECF244321}">
                <p14:modId xmlns:p14="http://schemas.microsoft.com/office/powerpoint/2010/main" val="550704804"/>
              </p:ext>
            </p:extLst>
          </p:nvPr>
        </p:nvGraphicFramePr>
        <p:xfrm>
          <a:off x="6745288" y="3254152"/>
          <a:ext cx="646112" cy="2047875"/>
        </p:xfrm>
        <a:graphic>
          <a:graphicData uri="http://schemas.openxmlformats.org/presentationml/2006/ole">
            <mc:AlternateContent xmlns:mc="http://schemas.openxmlformats.org/markup-compatibility/2006">
              <mc:Choice xmlns:v="urn:schemas-microsoft-com:vml" Requires="v">
                <p:oleObj spid="_x0000_s20505" name="Equation" r:id="rId9" imgW="4978400" imgH="15798800" progId="Equation.3">
                  <p:embed/>
                </p:oleObj>
              </mc:Choice>
              <mc:Fallback>
                <p:oleObj name="Equation" r:id="rId9" imgW="4978400" imgH="15798800" progId="Equation.3">
                  <p:embed/>
                  <p:pic>
                    <p:nvPicPr>
                      <p:cNvPr id="5126" name="Object 11">
                        <a:extLst>
                          <a:ext uri="{FF2B5EF4-FFF2-40B4-BE49-F238E27FC236}">
                            <a16:creationId xmlns:a16="http://schemas.microsoft.com/office/drawing/2014/main" xmlns="" id="{53683782-EFFB-9A4E-91B3-BB502B4A2DA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45288" y="3254152"/>
                        <a:ext cx="646112" cy="204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04278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lt-LT" sz="3200" dirty="0" err="1"/>
              <a:t>Arithmetical</a:t>
            </a:r>
            <a:r>
              <a:rPr lang="lt-LT" sz="3200" dirty="0"/>
              <a:t> </a:t>
            </a:r>
            <a:r>
              <a:rPr lang="lt-LT" sz="3200" dirty="0" err="1"/>
              <a:t>operation</a:t>
            </a:r>
            <a:r>
              <a:rPr lang="lt-LT" sz="3200" dirty="0"/>
              <a:t> </a:t>
            </a:r>
            <a:endParaRPr lang="lt-LT" sz="3200" b="1" dirty="0"/>
          </a:p>
        </p:txBody>
      </p:sp>
      <p:sp>
        <p:nvSpPr>
          <p:cNvPr id="11" name="Title 1">
            <a:extLst>
              <a:ext uri="{FF2B5EF4-FFF2-40B4-BE49-F238E27FC236}">
                <a16:creationId xmlns:a16="http://schemas.microsoft.com/office/drawing/2014/main" xmlns="" id="{878176C2-517C-B14C-8F9A-B1E46DB8A447}"/>
              </a:ext>
            </a:extLst>
          </p:cNvPr>
          <p:cNvSpPr txBox="1">
            <a:spLocks/>
          </p:cNvSpPr>
          <p:nvPr/>
        </p:nvSpPr>
        <p:spPr>
          <a:xfrm>
            <a:off x="457200" y="1196752"/>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000" b="0" kern="1200">
                <a:solidFill>
                  <a:schemeClr val="bg1"/>
                </a:solidFill>
                <a:latin typeface="Verdana" pitchFamily="34" charset="0"/>
                <a:ea typeface="Verdana" pitchFamily="34" charset="0"/>
                <a:cs typeface="Verdana" pitchFamily="34" charset="0"/>
              </a:defRPr>
            </a:lvl1pPr>
          </a:lstStyle>
          <a:p>
            <a:r>
              <a:rPr lang="en-US" altLang="en-US" dirty="0">
                <a:solidFill>
                  <a:schemeClr val="tx1"/>
                </a:solidFill>
              </a:rPr>
              <a:t>Addition (binary)</a:t>
            </a:r>
          </a:p>
        </p:txBody>
      </p:sp>
      <p:graphicFrame>
        <p:nvGraphicFramePr>
          <p:cNvPr id="8" name="Content Placeholder 3">
            <a:extLst>
              <a:ext uri="{FF2B5EF4-FFF2-40B4-BE49-F238E27FC236}">
                <a16:creationId xmlns:a16="http://schemas.microsoft.com/office/drawing/2014/main" xmlns="" id="{B68791F7-A738-A44D-BC13-856A0B22C975}"/>
              </a:ext>
            </a:extLst>
          </p:cNvPr>
          <p:cNvGraphicFramePr>
            <a:graphicFrameLocks noGrp="1" noChangeAspect="1"/>
          </p:cNvGraphicFramePr>
          <p:nvPr>
            <p:ph idx="1"/>
          </p:nvPr>
        </p:nvGraphicFramePr>
        <p:xfrm>
          <a:off x="3495675" y="2325688"/>
          <a:ext cx="2151063" cy="3073400"/>
        </p:xfrm>
        <a:graphic>
          <a:graphicData uri="http://schemas.openxmlformats.org/presentationml/2006/ole">
            <mc:AlternateContent xmlns:mc="http://schemas.openxmlformats.org/markup-compatibility/2006">
              <mc:Choice xmlns:v="urn:schemas-microsoft-com:vml" Requires="v">
                <p:oleObj spid="_x0000_s21511" name="Equation" r:id="rId3" imgW="12293600" imgH="17551400" progId="Equation.3">
                  <p:embed/>
                </p:oleObj>
              </mc:Choice>
              <mc:Fallback>
                <p:oleObj name="Equation" r:id="rId3" imgW="12293600" imgH="17551400" progId="Equation.3">
                  <p:embed/>
                  <p:pic>
                    <p:nvPicPr>
                      <p:cNvPr id="6147" name="Content Placeholder 3">
                        <a:extLst>
                          <a:ext uri="{FF2B5EF4-FFF2-40B4-BE49-F238E27FC236}">
                            <a16:creationId xmlns:a16="http://schemas.microsoft.com/office/drawing/2014/main" xmlns="" id="{949E5F79-2883-5D42-A151-12E4D96B8F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5675" y="2325688"/>
                        <a:ext cx="2151063"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17157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Introduction</a:t>
            </a:r>
            <a:endParaRPr lang="lt-LT" sz="3200" dirty="0"/>
          </a:p>
        </p:txBody>
      </p:sp>
      <p:sp>
        <p:nvSpPr>
          <p:cNvPr id="4" name="Footer Placeholder 3"/>
          <p:cNvSpPr>
            <a:spLocks noGrp="1"/>
          </p:cNvSpPr>
          <p:nvPr>
            <p:ph type="ftr" sz="quarter" idx="11"/>
          </p:nvPr>
        </p:nvSpPr>
        <p:spPr/>
        <p:txBody>
          <a:bodyPr/>
          <a:lstStyle/>
          <a:p>
            <a:r>
              <a:rPr lang="lt-LT" dirty="0" err="1"/>
              <a:t>Operating</a:t>
            </a:r>
            <a:r>
              <a:rPr lang="lt-LT" dirty="0"/>
              <a:t> </a:t>
            </a:r>
            <a:r>
              <a:rPr lang="lt-LT" dirty="0" err="1"/>
              <a:t>systems</a:t>
            </a:r>
            <a:endParaRPr lang="lt-LT" dirty="0"/>
          </a:p>
        </p:txBody>
      </p:sp>
      <p:sp>
        <p:nvSpPr>
          <p:cNvPr id="8" name="TextBox 7"/>
          <p:cNvSpPr txBox="1"/>
          <p:nvPr/>
        </p:nvSpPr>
        <p:spPr>
          <a:xfrm>
            <a:off x="107504" y="928268"/>
            <a:ext cx="9036496" cy="5262979"/>
          </a:xfrm>
          <a:prstGeom prst="rect">
            <a:avLst/>
          </a:prstGeom>
          <a:noFill/>
        </p:spPr>
        <p:txBody>
          <a:bodyPr wrap="square" rtlCol="0">
            <a:spAutoFit/>
          </a:bodyPr>
          <a:lstStyle/>
          <a:p>
            <a:r>
              <a:rPr lang="en-US" sz="2100" i="1" dirty="0"/>
              <a:t>Hardware</a:t>
            </a:r>
            <a:r>
              <a:rPr lang="en-US" sz="2100" dirty="0"/>
              <a:t> means the physical parts of the computer system: CPU (central processing unit), memory, input/output devices and etc.</a:t>
            </a:r>
          </a:p>
          <a:p>
            <a:endParaRPr lang="en-US" sz="2100" dirty="0"/>
          </a:p>
          <a:p>
            <a:r>
              <a:rPr lang="en-US" sz="2100" dirty="0"/>
              <a:t>An </a:t>
            </a:r>
            <a:r>
              <a:rPr lang="en-US" sz="2100" i="1" dirty="0"/>
              <a:t>operating system </a:t>
            </a:r>
            <a:r>
              <a:rPr lang="en-US" sz="2100" dirty="0"/>
              <a:t>is a collection of software that manages computer hardware resources and provides common services to computer programs.</a:t>
            </a:r>
          </a:p>
          <a:p>
            <a:endParaRPr lang="en-US" sz="2100" dirty="0"/>
          </a:p>
          <a:p>
            <a:r>
              <a:rPr lang="en-US" sz="2100" i="1" dirty="0"/>
              <a:t>Application programs </a:t>
            </a:r>
            <a:r>
              <a:rPr lang="en-US" sz="2100" dirty="0"/>
              <a:t>are programs that enable the end user to perform some specific task, for example word processing, spreadsheets, Paint, etc.  Application software does not deal with the architecture of the computer hardware.</a:t>
            </a:r>
          </a:p>
          <a:p>
            <a:endParaRPr lang="en-US" sz="2100" i="1" dirty="0"/>
          </a:p>
          <a:p>
            <a:r>
              <a:rPr lang="en-US" sz="2100" i="1" dirty="0"/>
              <a:t>System software </a:t>
            </a:r>
            <a:r>
              <a:rPr lang="en-US" sz="2100" dirty="0"/>
              <a:t>is software that manages and controls the computer hardware so that the application software can perform a task. System software is software that deals directly with the architecture of the computer hardware. </a:t>
            </a:r>
          </a:p>
        </p:txBody>
      </p:sp>
    </p:spTree>
    <p:extLst>
      <p:ext uri="{BB962C8B-B14F-4D97-AF65-F5344CB8AC3E}">
        <p14:creationId xmlns:p14="http://schemas.microsoft.com/office/powerpoint/2010/main" val="1802099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lt-LT" sz="3200" dirty="0" err="1"/>
              <a:t>Arithmetical</a:t>
            </a:r>
            <a:r>
              <a:rPr lang="lt-LT" sz="3200" dirty="0"/>
              <a:t> </a:t>
            </a:r>
            <a:r>
              <a:rPr lang="lt-LT" sz="3200" dirty="0" err="1"/>
              <a:t>operation</a:t>
            </a:r>
            <a:r>
              <a:rPr lang="lt-LT" sz="3200" dirty="0"/>
              <a:t> </a:t>
            </a:r>
            <a:endParaRPr lang="lt-LT" sz="3200" b="1" dirty="0"/>
          </a:p>
        </p:txBody>
      </p:sp>
      <p:sp>
        <p:nvSpPr>
          <p:cNvPr id="11" name="Title 1">
            <a:extLst>
              <a:ext uri="{FF2B5EF4-FFF2-40B4-BE49-F238E27FC236}">
                <a16:creationId xmlns:a16="http://schemas.microsoft.com/office/drawing/2014/main" xmlns="" id="{878176C2-517C-B14C-8F9A-B1E46DB8A447}"/>
              </a:ext>
            </a:extLst>
          </p:cNvPr>
          <p:cNvSpPr txBox="1">
            <a:spLocks/>
          </p:cNvSpPr>
          <p:nvPr/>
        </p:nvSpPr>
        <p:spPr>
          <a:xfrm>
            <a:off x="457200" y="1196752"/>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000" b="0" kern="1200">
                <a:solidFill>
                  <a:schemeClr val="bg1"/>
                </a:solidFill>
                <a:latin typeface="Verdana" pitchFamily="34" charset="0"/>
                <a:ea typeface="Verdana" pitchFamily="34" charset="0"/>
                <a:cs typeface="Verdana" pitchFamily="34" charset="0"/>
              </a:defRPr>
            </a:lvl1pPr>
          </a:lstStyle>
          <a:p>
            <a:r>
              <a:rPr lang="en-US" altLang="en-US" dirty="0">
                <a:solidFill>
                  <a:schemeClr val="tx1"/>
                </a:solidFill>
              </a:rPr>
              <a:t>Addition (binary)</a:t>
            </a:r>
          </a:p>
        </p:txBody>
      </p:sp>
      <p:graphicFrame>
        <p:nvGraphicFramePr>
          <p:cNvPr id="8" name="Content Placeholder 3">
            <a:extLst>
              <a:ext uri="{FF2B5EF4-FFF2-40B4-BE49-F238E27FC236}">
                <a16:creationId xmlns:a16="http://schemas.microsoft.com/office/drawing/2014/main" xmlns="" id="{B68791F7-A738-A44D-BC13-856A0B22C975}"/>
              </a:ext>
            </a:extLst>
          </p:cNvPr>
          <p:cNvGraphicFramePr>
            <a:graphicFrameLocks noGrp="1" noChangeAspect="1"/>
          </p:cNvGraphicFramePr>
          <p:nvPr>
            <p:ph idx="1"/>
          </p:nvPr>
        </p:nvGraphicFramePr>
        <p:xfrm>
          <a:off x="3495675" y="2325688"/>
          <a:ext cx="2151063" cy="3073400"/>
        </p:xfrm>
        <a:graphic>
          <a:graphicData uri="http://schemas.openxmlformats.org/presentationml/2006/ole">
            <mc:AlternateContent xmlns:mc="http://schemas.openxmlformats.org/markup-compatibility/2006">
              <mc:Choice xmlns:v="urn:schemas-microsoft-com:vml" Requires="v">
                <p:oleObj spid="_x0000_s22535" name="Equation" r:id="rId3" imgW="12293600" imgH="17551400" progId="Equation.3">
                  <p:embed/>
                </p:oleObj>
              </mc:Choice>
              <mc:Fallback>
                <p:oleObj name="Equation" r:id="rId3" imgW="12293600" imgH="17551400" progId="Equation.3">
                  <p:embed/>
                  <p:pic>
                    <p:nvPicPr>
                      <p:cNvPr id="8" name="Content Placeholder 3">
                        <a:extLst>
                          <a:ext uri="{FF2B5EF4-FFF2-40B4-BE49-F238E27FC236}">
                            <a16:creationId xmlns:a16="http://schemas.microsoft.com/office/drawing/2014/main" xmlns="" id="{B68791F7-A738-A44D-BC13-856A0B22C9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5675" y="2325688"/>
                        <a:ext cx="2151063"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480219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lt-LT" sz="3200" dirty="0" err="1"/>
              <a:t>Arithmetical</a:t>
            </a:r>
            <a:r>
              <a:rPr lang="lt-LT" sz="3200" dirty="0"/>
              <a:t> </a:t>
            </a:r>
            <a:r>
              <a:rPr lang="lt-LT" sz="3200" dirty="0" err="1"/>
              <a:t>operation</a:t>
            </a:r>
            <a:r>
              <a:rPr lang="lt-LT" sz="3200" dirty="0"/>
              <a:t> </a:t>
            </a:r>
            <a:endParaRPr lang="lt-LT" sz="3200" b="1" dirty="0"/>
          </a:p>
        </p:txBody>
      </p:sp>
      <p:pic>
        <p:nvPicPr>
          <p:cNvPr id="7" name="Picture 6">
            <a:extLst>
              <a:ext uri="{FF2B5EF4-FFF2-40B4-BE49-F238E27FC236}">
                <a16:creationId xmlns:a16="http://schemas.microsoft.com/office/drawing/2014/main" xmlns="" id="{1F2C1E0B-17E1-AF47-8924-9EABD5338DE0}"/>
              </a:ext>
            </a:extLst>
          </p:cNvPr>
          <p:cNvPicPr>
            <a:picLocks noChangeAspect="1"/>
          </p:cNvPicPr>
          <p:nvPr/>
        </p:nvPicPr>
        <p:blipFill>
          <a:blip r:embed="rId2"/>
          <a:stretch>
            <a:fillRect/>
          </a:stretch>
        </p:blipFill>
        <p:spPr>
          <a:xfrm>
            <a:off x="1244599" y="889000"/>
            <a:ext cx="7006289" cy="5348312"/>
          </a:xfrm>
          <a:prstGeom prst="rect">
            <a:avLst/>
          </a:prstGeom>
        </p:spPr>
      </p:pic>
    </p:spTree>
    <p:extLst>
      <p:ext uri="{BB962C8B-B14F-4D97-AF65-F5344CB8AC3E}">
        <p14:creationId xmlns:p14="http://schemas.microsoft.com/office/powerpoint/2010/main" val="28186332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19256" cy="576064"/>
          </a:xfrm>
        </p:spPr>
        <p:txBody>
          <a:bodyPr>
            <a:noAutofit/>
          </a:bodyPr>
          <a:lstStyle/>
          <a:p>
            <a:r>
              <a:rPr lang="lt-LT" sz="3200" dirty="0" err="1"/>
              <a:t>Introduction</a:t>
            </a:r>
            <a:r>
              <a:rPr lang="lt-LT" sz="3200" dirty="0"/>
              <a:t>. </a:t>
            </a:r>
            <a:br>
              <a:rPr lang="lt-LT" sz="3200" dirty="0"/>
            </a:br>
            <a:r>
              <a:rPr lang="lt-LT" sz="3200" dirty="0" err="1"/>
              <a:t>Arithmetical</a:t>
            </a:r>
            <a:r>
              <a:rPr lang="lt-LT" sz="3200" dirty="0"/>
              <a:t> </a:t>
            </a:r>
            <a:r>
              <a:rPr lang="lt-LT" sz="3200" dirty="0" err="1"/>
              <a:t>operation</a:t>
            </a:r>
            <a:r>
              <a:rPr lang="lt-LT" sz="3200" dirty="0"/>
              <a:t> </a:t>
            </a:r>
            <a:endParaRPr lang="lt-LT" sz="3200" b="1" dirty="0"/>
          </a:p>
        </p:txBody>
      </p:sp>
      <p:pic>
        <p:nvPicPr>
          <p:cNvPr id="4" name="Picture 3">
            <a:extLst>
              <a:ext uri="{FF2B5EF4-FFF2-40B4-BE49-F238E27FC236}">
                <a16:creationId xmlns:a16="http://schemas.microsoft.com/office/drawing/2014/main" xmlns="" id="{36F62EE1-F8AC-2040-A013-E345577593B4}"/>
              </a:ext>
            </a:extLst>
          </p:cNvPr>
          <p:cNvPicPr>
            <a:picLocks noChangeAspect="1"/>
          </p:cNvPicPr>
          <p:nvPr/>
        </p:nvPicPr>
        <p:blipFill>
          <a:blip r:embed="rId2"/>
          <a:stretch>
            <a:fillRect/>
          </a:stretch>
        </p:blipFill>
        <p:spPr>
          <a:xfrm>
            <a:off x="1691680" y="1700808"/>
            <a:ext cx="4386754" cy="2492474"/>
          </a:xfrm>
          <a:prstGeom prst="rect">
            <a:avLst/>
          </a:prstGeom>
        </p:spPr>
      </p:pic>
    </p:spTree>
    <p:extLst>
      <p:ext uri="{BB962C8B-B14F-4D97-AF65-F5344CB8AC3E}">
        <p14:creationId xmlns:p14="http://schemas.microsoft.com/office/powerpoint/2010/main" val="5572074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Introduction.</a:t>
            </a:r>
            <a:r>
              <a:rPr lang="lt-LT" dirty="0"/>
              <a:t> </a:t>
            </a:r>
            <a:br>
              <a:rPr lang="lt-LT" dirty="0"/>
            </a:br>
            <a:r>
              <a:rPr lang="lt-LT" b="1" dirty="0" err="1"/>
              <a:t>The</a:t>
            </a:r>
            <a:r>
              <a:rPr lang="lt-LT" b="1" dirty="0"/>
              <a:t> </a:t>
            </a:r>
            <a:r>
              <a:rPr lang="lt-LT" b="1" dirty="0" err="1"/>
              <a:t>bit</a:t>
            </a:r>
            <a:r>
              <a:rPr lang="lt-LT" b="1" dirty="0"/>
              <a:t> </a:t>
            </a:r>
            <a:r>
              <a:rPr lang="lt-LT" b="1" dirty="0" err="1"/>
              <a:t>and</a:t>
            </a:r>
            <a:r>
              <a:rPr lang="lt-LT" b="1" dirty="0"/>
              <a:t> </a:t>
            </a:r>
            <a:r>
              <a:rPr lang="lt-LT" b="1" dirty="0" err="1"/>
              <a:t>byte</a:t>
            </a:r>
            <a:endParaRPr lang="lt-LT" sz="3300" b="1" dirty="0"/>
          </a:p>
        </p:txBody>
      </p:sp>
      <p:sp>
        <p:nvSpPr>
          <p:cNvPr id="4" name="Footer Placeholder 3"/>
          <p:cNvSpPr>
            <a:spLocks noGrp="1"/>
          </p:cNvSpPr>
          <p:nvPr>
            <p:ph type="ftr" sz="quarter" idx="11"/>
          </p:nvPr>
        </p:nvSpPr>
        <p:spPr/>
        <p:txBody>
          <a:bodyPr/>
          <a:lstStyle/>
          <a:p>
            <a:r>
              <a:rPr lang="lt-LT" dirty="0" err="1"/>
              <a:t>Operating</a:t>
            </a:r>
            <a:r>
              <a:rPr lang="lt-LT" dirty="0"/>
              <a:t> </a:t>
            </a:r>
            <a:r>
              <a:rPr lang="lt-LT" dirty="0" err="1"/>
              <a:t>systems</a:t>
            </a:r>
            <a:endParaRPr lang="lt-LT" dirty="0"/>
          </a:p>
        </p:txBody>
      </p:sp>
      <p:graphicFrame>
        <p:nvGraphicFramePr>
          <p:cNvPr id="5" name="Group 24">
            <a:extLst>
              <a:ext uri="{FF2B5EF4-FFF2-40B4-BE49-F238E27FC236}">
                <a16:creationId xmlns:a16="http://schemas.microsoft.com/office/drawing/2014/main" xmlns="" id="{A38A5859-0C64-9D40-BDAD-D376E7B3DAEB}"/>
              </a:ext>
            </a:extLst>
          </p:cNvPr>
          <p:cNvGraphicFramePr>
            <a:graphicFrameLocks noGrp="1"/>
          </p:cNvGraphicFramePr>
          <p:nvPr>
            <p:ph idx="1"/>
            <p:extLst>
              <p:ext uri="{D42A27DB-BD31-4B8C-83A1-F6EECF244321}">
                <p14:modId xmlns:p14="http://schemas.microsoft.com/office/powerpoint/2010/main" val="1228671540"/>
              </p:ext>
            </p:extLst>
          </p:nvPr>
        </p:nvGraphicFramePr>
        <p:xfrm>
          <a:off x="555817" y="2190761"/>
          <a:ext cx="5638800" cy="518160"/>
        </p:xfrm>
        <a:graphic>
          <a:graphicData uri="http://schemas.openxmlformats.org/drawingml/2006/table">
            <a:tbl>
              <a:tblPr/>
              <a:tblGrid>
                <a:gridCol w="704850">
                  <a:extLst>
                    <a:ext uri="{9D8B030D-6E8A-4147-A177-3AD203B41FA5}">
                      <a16:colId xmlns:a16="http://schemas.microsoft.com/office/drawing/2014/main" xmlns="" val="20000"/>
                    </a:ext>
                  </a:extLst>
                </a:gridCol>
                <a:gridCol w="704850">
                  <a:extLst>
                    <a:ext uri="{9D8B030D-6E8A-4147-A177-3AD203B41FA5}">
                      <a16:colId xmlns:a16="http://schemas.microsoft.com/office/drawing/2014/main" xmlns="" val="20001"/>
                    </a:ext>
                  </a:extLst>
                </a:gridCol>
                <a:gridCol w="704850">
                  <a:extLst>
                    <a:ext uri="{9D8B030D-6E8A-4147-A177-3AD203B41FA5}">
                      <a16:colId xmlns:a16="http://schemas.microsoft.com/office/drawing/2014/main" xmlns="" val="20002"/>
                    </a:ext>
                  </a:extLst>
                </a:gridCol>
                <a:gridCol w="704850">
                  <a:extLst>
                    <a:ext uri="{9D8B030D-6E8A-4147-A177-3AD203B41FA5}">
                      <a16:colId xmlns:a16="http://schemas.microsoft.com/office/drawing/2014/main" xmlns="" val="20003"/>
                    </a:ext>
                  </a:extLst>
                </a:gridCol>
                <a:gridCol w="704850">
                  <a:extLst>
                    <a:ext uri="{9D8B030D-6E8A-4147-A177-3AD203B41FA5}">
                      <a16:colId xmlns:a16="http://schemas.microsoft.com/office/drawing/2014/main" xmlns="" val="20004"/>
                    </a:ext>
                  </a:extLst>
                </a:gridCol>
                <a:gridCol w="704850">
                  <a:extLst>
                    <a:ext uri="{9D8B030D-6E8A-4147-A177-3AD203B41FA5}">
                      <a16:colId xmlns:a16="http://schemas.microsoft.com/office/drawing/2014/main" xmlns="" val="20005"/>
                    </a:ext>
                  </a:extLst>
                </a:gridCol>
                <a:gridCol w="704850">
                  <a:extLst>
                    <a:ext uri="{9D8B030D-6E8A-4147-A177-3AD203B41FA5}">
                      <a16:colId xmlns:a16="http://schemas.microsoft.com/office/drawing/2014/main" xmlns="" val="20006"/>
                    </a:ext>
                  </a:extLst>
                </a:gridCol>
                <a:gridCol w="704850">
                  <a:extLst>
                    <a:ext uri="{9D8B030D-6E8A-4147-A177-3AD203B41FA5}">
                      <a16:colId xmlns:a16="http://schemas.microsoft.com/office/drawing/2014/main" xmlns="" val="20007"/>
                    </a:ext>
                  </a:extLst>
                </a:gridCol>
              </a:tblGrid>
              <a:tr h="504517">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6" name="Rectangle 27">
            <a:extLst>
              <a:ext uri="{FF2B5EF4-FFF2-40B4-BE49-F238E27FC236}">
                <a16:creationId xmlns:a16="http://schemas.microsoft.com/office/drawing/2014/main" xmlns="" id="{D8F50868-80CD-574C-85C3-AC2ECD4FBD42}"/>
              </a:ext>
            </a:extLst>
          </p:cNvPr>
          <p:cNvSpPr>
            <a:spLocks noChangeArrowheads="1"/>
          </p:cNvSpPr>
          <p:nvPr/>
        </p:nvSpPr>
        <p:spPr bwMode="auto">
          <a:xfrm>
            <a:off x="555817" y="1213803"/>
            <a:ext cx="6858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latin typeface="Arial" charset="0"/>
            </a:endParaRPr>
          </a:p>
        </p:txBody>
      </p:sp>
      <p:graphicFrame>
        <p:nvGraphicFramePr>
          <p:cNvPr id="7" name="Group 125">
            <a:extLst>
              <a:ext uri="{FF2B5EF4-FFF2-40B4-BE49-F238E27FC236}">
                <a16:creationId xmlns:a16="http://schemas.microsoft.com/office/drawing/2014/main" xmlns="" id="{8307FD79-A309-A449-91B8-514FC7E3030D}"/>
              </a:ext>
            </a:extLst>
          </p:cNvPr>
          <p:cNvGraphicFramePr>
            <a:graphicFrameLocks noGrp="1"/>
          </p:cNvGraphicFramePr>
          <p:nvPr>
            <p:extLst>
              <p:ext uri="{D42A27DB-BD31-4B8C-83A1-F6EECF244321}">
                <p14:modId xmlns:p14="http://schemas.microsoft.com/office/powerpoint/2010/main" val="1202998549"/>
              </p:ext>
            </p:extLst>
          </p:nvPr>
        </p:nvGraphicFramePr>
        <p:xfrm>
          <a:off x="479617" y="3652203"/>
          <a:ext cx="5638800" cy="2073276"/>
        </p:xfrm>
        <a:graphic>
          <a:graphicData uri="http://schemas.openxmlformats.org/drawingml/2006/table">
            <a:tbl>
              <a:tblPr/>
              <a:tblGrid>
                <a:gridCol w="704850">
                  <a:extLst>
                    <a:ext uri="{9D8B030D-6E8A-4147-A177-3AD203B41FA5}">
                      <a16:colId xmlns:a16="http://schemas.microsoft.com/office/drawing/2014/main" xmlns="" val="20000"/>
                    </a:ext>
                  </a:extLst>
                </a:gridCol>
                <a:gridCol w="704850">
                  <a:extLst>
                    <a:ext uri="{9D8B030D-6E8A-4147-A177-3AD203B41FA5}">
                      <a16:colId xmlns:a16="http://schemas.microsoft.com/office/drawing/2014/main" xmlns="" val="20001"/>
                    </a:ext>
                  </a:extLst>
                </a:gridCol>
                <a:gridCol w="704850">
                  <a:extLst>
                    <a:ext uri="{9D8B030D-6E8A-4147-A177-3AD203B41FA5}">
                      <a16:colId xmlns:a16="http://schemas.microsoft.com/office/drawing/2014/main" xmlns="" val="20002"/>
                    </a:ext>
                  </a:extLst>
                </a:gridCol>
                <a:gridCol w="704850">
                  <a:extLst>
                    <a:ext uri="{9D8B030D-6E8A-4147-A177-3AD203B41FA5}">
                      <a16:colId xmlns:a16="http://schemas.microsoft.com/office/drawing/2014/main" xmlns="" val="20003"/>
                    </a:ext>
                  </a:extLst>
                </a:gridCol>
                <a:gridCol w="704850">
                  <a:extLst>
                    <a:ext uri="{9D8B030D-6E8A-4147-A177-3AD203B41FA5}">
                      <a16:colId xmlns:a16="http://schemas.microsoft.com/office/drawing/2014/main" xmlns="" val="20004"/>
                    </a:ext>
                  </a:extLst>
                </a:gridCol>
                <a:gridCol w="704850">
                  <a:extLst>
                    <a:ext uri="{9D8B030D-6E8A-4147-A177-3AD203B41FA5}">
                      <a16:colId xmlns:a16="http://schemas.microsoft.com/office/drawing/2014/main" xmlns="" val="20005"/>
                    </a:ext>
                  </a:extLst>
                </a:gridCol>
                <a:gridCol w="704850">
                  <a:extLst>
                    <a:ext uri="{9D8B030D-6E8A-4147-A177-3AD203B41FA5}">
                      <a16:colId xmlns:a16="http://schemas.microsoft.com/office/drawing/2014/main" xmlns="" val="20006"/>
                    </a:ext>
                  </a:extLst>
                </a:gridCol>
                <a:gridCol w="704850">
                  <a:extLst>
                    <a:ext uri="{9D8B030D-6E8A-4147-A177-3AD203B41FA5}">
                      <a16:colId xmlns:a16="http://schemas.microsoft.com/office/drawing/2014/main" xmlns="" val="20007"/>
                    </a:ext>
                  </a:extLst>
                </a:gridCol>
              </a:tblGrid>
              <a:tr h="51831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1831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1831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1831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9" name="Text Box 121">
            <a:extLst>
              <a:ext uri="{FF2B5EF4-FFF2-40B4-BE49-F238E27FC236}">
                <a16:creationId xmlns:a16="http://schemas.microsoft.com/office/drawing/2014/main" xmlns="" id="{BA7B2C0F-7B1A-C244-B094-A160ED48A50E}"/>
              </a:ext>
            </a:extLst>
          </p:cNvPr>
          <p:cNvSpPr txBox="1">
            <a:spLocks noChangeArrowheads="1"/>
          </p:cNvSpPr>
          <p:nvPr/>
        </p:nvSpPr>
        <p:spPr bwMode="auto">
          <a:xfrm>
            <a:off x="2918017" y="1366203"/>
            <a:ext cx="61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en-US">
                <a:latin typeface="Arial" charset="0"/>
              </a:rPr>
              <a:t>1 bit</a:t>
            </a:r>
          </a:p>
        </p:txBody>
      </p:sp>
      <p:sp>
        <p:nvSpPr>
          <p:cNvPr id="10" name="Rectangle 122">
            <a:extLst>
              <a:ext uri="{FF2B5EF4-FFF2-40B4-BE49-F238E27FC236}">
                <a16:creationId xmlns:a16="http://schemas.microsoft.com/office/drawing/2014/main" xmlns="" id="{2A912ECA-B075-6545-A194-922A26A97CAD}"/>
              </a:ext>
            </a:extLst>
          </p:cNvPr>
          <p:cNvSpPr>
            <a:spLocks noChangeArrowheads="1"/>
          </p:cNvSpPr>
          <p:nvPr/>
        </p:nvSpPr>
        <p:spPr bwMode="auto">
          <a:xfrm>
            <a:off x="6728017" y="2280603"/>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en-US">
                <a:latin typeface="Arial" charset="0"/>
              </a:rPr>
              <a:t>1 byte</a:t>
            </a:r>
          </a:p>
        </p:txBody>
      </p:sp>
      <p:sp>
        <p:nvSpPr>
          <p:cNvPr id="11" name="AutoShape 123">
            <a:extLst>
              <a:ext uri="{FF2B5EF4-FFF2-40B4-BE49-F238E27FC236}">
                <a16:creationId xmlns:a16="http://schemas.microsoft.com/office/drawing/2014/main" xmlns="" id="{24457618-AC77-9447-92A7-2491D5CEF5FE}"/>
              </a:ext>
            </a:extLst>
          </p:cNvPr>
          <p:cNvSpPr>
            <a:spLocks/>
          </p:cNvSpPr>
          <p:nvPr/>
        </p:nvSpPr>
        <p:spPr bwMode="auto">
          <a:xfrm>
            <a:off x="6423217" y="3652203"/>
            <a:ext cx="228600" cy="2057400"/>
          </a:xfrm>
          <a:prstGeom prst="rightBrace">
            <a:avLst>
              <a:gd name="adj1" fmla="val 7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latin typeface="Arial" charset="0"/>
            </a:endParaRPr>
          </a:p>
        </p:txBody>
      </p:sp>
      <p:sp>
        <p:nvSpPr>
          <p:cNvPr id="12" name="Text Box 124">
            <a:extLst>
              <a:ext uri="{FF2B5EF4-FFF2-40B4-BE49-F238E27FC236}">
                <a16:creationId xmlns:a16="http://schemas.microsoft.com/office/drawing/2014/main" xmlns="" id="{A702B54A-195A-F64F-970F-30CB35D509A2}"/>
              </a:ext>
            </a:extLst>
          </p:cNvPr>
          <p:cNvSpPr txBox="1">
            <a:spLocks noChangeArrowheads="1"/>
          </p:cNvSpPr>
          <p:nvPr/>
        </p:nvSpPr>
        <p:spPr bwMode="auto">
          <a:xfrm>
            <a:off x="6804217" y="4109403"/>
            <a:ext cx="215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en-US">
                <a:latin typeface="Arial" charset="0"/>
              </a:rPr>
              <a:t>4 bytes = 1 word</a:t>
            </a:r>
          </a:p>
          <a:p>
            <a:pPr eaLnBrk="1" hangingPunct="1">
              <a:defRPr/>
            </a:pPr>
            <a:r>
              <a:rPr lang="en-US" altLang="en-US">
                <a:latin typeface="Arial" charset="0"/>
              </a:rPr>
              <a:t>System dependent.</a:t>
            </a:r>
          </a:p>
        </p:txBody>
      </p:sp>
    </p:spTree>
    <p:extLst>
      <p:ext uri="{BB962C8B-B14F-4D97-AF65-F5344CB8AC3E}">
        <p14:creationId xmlns:p14="http://schemas.microsoft.com/office/powerpoint/2010/main" val="34830072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Introduction.</a:t>
            </a:r>
            <a:r>
              <a:rPr lang="lt-LT" dirty="0"/>
              <a:t> </a:t>
            </a:r>
            <a:br>
              <a:rPr lang="lt-LT" dirty="0"/>
            </a:br>
            <a:r>
              <a:rPr lang="lt-LT" b="1" dirty="0" err="1" smtClean="0"/>
              <a:t>Negative</a:t>
            </a:r>
            <a:r>
              <a:rPr lang="lt-LT" b="1" dirty="0" smtClean="0"/>
              <a:t> </a:t>
            </a:r>
            <a:r>
              <a:rPr lang="lt-LT" b="1" dirty="0" err="1" smtClean="0"/>
              <a:t>numbers</a:t>
            </a:r>
            <a:endParaRPr lang="lt-LT" sz="3300" b="1" dirty="0"/>
          </a:p>
        </p:txBody>
      </p:sp>
      <p:sp>
        <p:nvSpPr>
          <p:cNvPr id="4" name="Footer Placeholder 3"/>
          <p:cNvSpPr>
            <a:spLocks noGrp="1"/>
          </p:cNvSpPr>
          <p:nvPr>
            <p:ph type="ftr" sz="quarter" idx="11"/>
          </p:nvPr>
        </p:nvSpPr>
        <p:spPr/>
        <p:txBody>
          <a:bodyPr/>
          <a:lstStyle/>
          <a:p>
            <a:r>
              <a:rPr lang="lt-LT" dirty="0" err="1"/>
              <a:t>Operating</a:t>
            </a:r>
            <a:r>
              <a:rPr lang="lt-LT" dirty="0"/>
              <a:t> </a:t>
            </a:r>
            <a:r>
              <a:rPr lang="lt-LT" dirty="0" err="1"/>
              <a:t>systems</a:t>
            </a:r>
            <a:endParaRPr lang="lt-LT" dirty="0"/>
          </a:p>
        </p:txBody>
      </p:sp>
      <p:sp>
        <p:nvSpPr>
          <p:cNvPr id="3" name="TextBox 2"/>
          <p:cNvSpPr txBox="1"/>
          <p:nvPr/>
        </p:nvSpPr>
        <p:spPr>
          <a:xfrm>
            <a:off x="683568" y="1556792"/>
            <a:ext cx="8064896" cy="369332"/>
          </a:xfrm>
          <a:prstGeom prst="rect">
            <a:avLst/>
          </a:prstGeom>
          <a:noFill/>
        </p:spPr>
        <p:txBody>
          <a:bodyPr wrap="square" rtlCol="0">
            <a:spAutoFit/>
          </a:bodyPr>
          <a:lstStyle/>
          <a:p>
            <a:r>
              <a:rPr lang="en-US" dirty="0" smtClean="0"/>
              <a:t>Numbers: with sign (only positive)  and without sign (positive and negative)</a:t>
            </a:r>
            <a:endParaRPr lang="en-US" dirty="0"/>
          </a:p>
        </p:txBody>
      </p:sp>
      <p:graphicFrame>
        <p:nvGraphicFramePr>
          <p:cNvPr id="6" name="Group 24">
            <a:extLst>
              <a:ext uri="{FF2B5EF4-FFF2-40B4-BE49-F238E27FC236}">
                <a16:creationId xmlns:a16="http://schemas.microsoft.com/office/drawing/2014/main" xmlns="" id="{A38A5859-0C64-9D40-BDAD-D376E7B3DAEB}"/>
              </a:ext>
            </a:extLst>
          </p:cNvPr>
          <p:cNvGraphicFramePr>
            <a:graphicFrameLocks noGrp="1"/>
          </p:cNvGraphicFramePr>
          <p:nvPr>
            <p:ph idx="1"/>
            <p:extLst>
              <p:ext uri="{D42A27DB-BD31-4B8C-83A1-F6EECF244321}">
                <p14:modId xmlns:p14="http://schemas.microsoft.com/office/powerpoint/2010/main" val="1638717943"/>
              </p:ext>
            </p:extLst>
          </p:nvPr>
        </p:nvGraphicFramePr>
        <p:xfrm>
          <a:off x="980975" y="2200052"/>
          <a:ext cx="5638800" cy="518160"/>
        </p:xfrm>
        <a:graphic>
          <a:graphicData uri="http://schemas.openxmlformats.org/drawingml/2006/table">
            <a:tbl>
              <a:tblPr/>
              <a:tblGrid>
                <a:gridCol w="704850">
                  <a:extLst>
                    <a:ext uri="{9D8B030D-6E8A-4147-A177-3AD203B41FA5}">
                      <a16:colId xmlns:a16="http://schemas.microsoft.com/office/drawing/2014/main" xmlns="" val="20000"/>
                    </a:ext>
                  </a:extLst>
                </a:gridCol>
                <a:gridCol w="704850">
                  <a:extLst>
                    <a:ext uri="{9D8B030D-6E8A-4147-A177-3AD203B41FA5}">
                      <a16:colId xmlns:a16="http://schemas.microsoft.com/office/drawing/2014/main" xmlns="" val="20001"/>
                    </a:ext>
                  </a:extLst>
                </a:gridCol>
                <a:gridCol w="678532">
                  <a:extLst>
                    <a:ext uri="{9D8B030D-6E8A-4147-A177-3AD203B41FA5}">
                      <a16:colId xmlns:a16="http://schemas.microsoft.com/office/drawing/2014/main" xmlns="" val="20002"/>
                    </a:ext>
                  </a:extLst>
                </a:gridCol>
                <a:gridCol w="731168">
                  <a:extLst>
                    <a:ext uri="{9D8B030D-6E8A-4147-A177-3AD203B41FA5}">
                      <a16:colId xmlns:a16="http://schemas.microsoft.com/office/drawing/2014/main" xmlns="" val="20003"/>
                    </a:ext>
                  </a:extLst>
                </a:gridCol>
                <a:gridCol w="704850">
                  <a:extLst>
                    <a:ext uri="{9D8B030D-6E8A-4147-A177-3AD203B41FA5}">
                      <a16:colId xmlns:a16="http://schemas.microsoft.com/office/drawing/2014/main" xmlns="" val="20004"/>
                    </a:ext>
                  </a:extLst>
                </a:gridCol>
                <a:gridCol w="704850">
                  <a:extLst>
                    <a:ext uri="{9D8B030D-6E8A-4147-A177-3AD203B41FA5}">
                      <a16:colId xmlns:a16="http://schemas.microsoft.com/office/drawing/2014/main" xmlns="" val="20005"/>
                    </a:ext>
                  </a:extLst>
                </a:gridCol>
                <a:gridCol w="704850">
                  <a:extLst>
                    <a:ext uri="{9D8B030D-6E8A-4147-A177-3AD203B41FA5}">
                      <a16:colId xmlns:a16="http://schemas.microsoft.com/office/drawing/2014/main" xmlns="" val="20006"/>
                    </a:ext>
                  </a:extLst>
                </a:gridCol>
                <a:gridCol w="704850">
                  <a:extLst>
                    <a:ext uri="{9D8B030D-6E8A-4147-A177-3AD203B41FA5}">
                      <a16:colId xmlns:a16="http://schemas.microsoft.com/office/drawing/2014/main" xmlns="" val="20007"/>
                    </a:ext>
                  </a:extLst>
                </a:gridCol>
              </a:tblGrid>
              <a:tr h="504517">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 0</a:t>
                      </a:r>
                      <a:endParaRPr kumimoji="0" lang="en-US" alt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5" name="TextBox 4"/>
          <p:cNvSpPr txBox="1"/>
          <p:nvPr/>
        </p:nvSpPr>
        <p:spPr>
          <a:xfrm>
            <a:off x="980975" y="2889815"/>
            <a:ext cx="5832648" cy="369332"/>
          </a:xfrm>
          <a:prstGeom prst="rect">
            <a:avLst/>
          </a:prstGeom>
          <a:noFill/>
        </p:spPr>
        <p:txBody>
          <a:bodyPr wrap="square" rtlCol="0">
            <a:spAutoFit/>
          </a:bodyPr>
          <a:lstStyle/>
          <a:p>
            <a:r>
              <a:rPr lang="en-US" dirty="0" smtClean="0"/>
              <a:t>If first bit 0 – positive, else (1) negative.</a:t>
            </a:r>
            <a:endParaRPr lang="en-US" dirty="0"/>
          </a:p>
        </p:txBody>
      </p:sp>
      <p:graphicFrame>
        <p:nvGraphicFramePr>
          <p:cNvPr id="9" name="Group 24">
            <a:extLst>
              <a:ext uri="{FF2B5EF4-FFF2-40B4-BE49-F238E27FC236}">
                <a16:creationId xmlns:a16="http://schemas.microsoft.com/office/drawing/2014/main" xmlns="" id="{A38A5859-0C64-9D40-BDAD-D376E7B3DAEB}"/>
              </a:ext>
            </a:extLst>
          </p:cNvPr>
          <p:cNvGraphicFramePr>
            <a:graphicFrameLocks/>
          </p:cNvGraphicFramePr>
          <p:nvPr>
            <p:extLst>
              <p:ext uri="{D42A27DB-BD31-4B8C-83A1-F6EECF244321}">
                <p14:modId xmlns:p14="http://schemas.microsoft.com/office/powerpoint/2010/main" val="1091482779"/>
              </p:ext>
            </p:extLst>
          </p:nvPr>
        </p:nvGraphicFramePr>
        <p:xfrm>
          <a:off x="985419" y="3483789"/>
          <a:ext cx="5638800" cy="518160"/>
        </p:xfrm>
        <a:graphic>
          <a:graphicData uri="http://schemas.openxmlformats.org/drawingml/2006/table">
            <a:tbl>
              <a:tblPr/>
              <a:tblGrid>
                <a:gridCol w="704850">
                  <a:extLst>
                    <a:ext uri="{9D8B030D-6E8A-4147-A177-3AD203B41FA5}">
                      <a16:colId xmlns:a16="http://schemas.microsoft.com/office/drawing/2014/main" xmlns="" val="20000"/>
                    </a:ext>
                  </a:extLst>
                </a:gridCol>
                <a:gridCol w="704850">
                  <a:extLst>
                    <a:ext uri="{9D8B030D-6E8A-4147-A177-3AD203B41FA5}">
                      <a16:colId xmlns:a16="http://schemas.microsoft.com/office/drawing/2014/main" xmlns="" val="20001"/>
                    </a:ext>
                  </a:extLst>
                </a:gridCol>
                <a:gridCol w="678532">
                  <a:extLst>
                    <a:ext uri="{9D8B030D-6E8A-4147-A177-3AD203B41FA5}">
                      <a16:colId xmlns:a16="http://schemas.microsoft.com/office/drawing/2014/main" xmlns="" val="20002"/>
                    </a:ext>
                  </a:extLst>
                </a:gridCol>
                <a:gridCol w="731168">
                  <a:extLst>
                    <a:ext uri="{9D8B030D-6E8A-4147-A177-3AD203B41FA5}">
                      <a16:colId xmlns:a16="http://schemas.microsoft.com/office/drawing/2014/main" xmlns="" val="20003"/>
                    </a:ext>
                  </a:extLst>
                </a:gridCol>
                <a:gridCol w="704850">
                  <a:extLst>
                    <a:ext uri="{9D8B030D-6E8A-4147-A177-3AD203B41FA5}">
                      <a16:colId xmlns:a16="http://schemas.microsoft.com/office/drawing/2014/main" xmlns="" val="20004"/>
                    </a:ext>
                  </a:extLst>
                </a:gridCol>
                <a:gridCol w="704850">
                  <a:extLst>
                    <a:ext uri="{9D8B030D-6E8A-4147-A177-3AD203B41FA5}">
                      <a16:colId xmlns:a16="http://schemas.microsoft.com/office/drawing/2014/main" xmlns="" val="20005"/>
                    </a:ext>
                  </a:extLst>
                </a:gridCol>
                <a:gridCol w="704850">
                  <a:extLst>
                    <a:ext uri="{9D8B030D-6E8A-4147-A177-3AD203B41FA5}">
                      <a16:colId xmlns:a16="http://schemas.microsoft.com/office/drawing/2014/main" xmlns="" val="20006"/>
                    </a:ext>
                  </a:extLst>
                </a:gridCol>
                <a:gridCol w="704850">
                  <a:extLst>
                    <a:ext uri="{9D8B030D-6E8A-4147-A177-3AD203B41FA5}">
                      <a16:colId xmlns:a16="http://schemas.microsoft.com/office/drawing/2014/main" xmlns="" val="20007"/>
                    </a:ext>
                  </a:extLst>
                </a:gridCol>
              </a:tblGrid>
              <a:tr h="504517">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 1</a:t>
                      </a:r>
                      <a:endParaRPr kumimoji="0" lang="en-US" alt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0" name="Group 24">
            <a:extLst>
              <a:ext uri="{FF2B5EF4-FFF2-40B4-BE49-F238E27FC236}">
                <a16:creationId xmlns:a16="http://schemas.microsoft.com/office/drawing/2014/main" xmlns="" id="{A38A5859-0C64-9D40-BDAD-D376E7B3DAEB}"/>
              </a:ext>
            </a:extLst>
          </p:cNvPr>
          <p:cNvGraphicFramePr>
            <a:graphicFrameLocks/>
          </p:cNvGraphicFramePr>
          <p:nvPr>
            <p:extLst>
              <p:ext uri="{D42A27DB-BD31-4B8C-83A1-F6EECF244321}">
                <p14:modId xmlns:p14="http://schemas.microsoft.com/office/powerpoint/2010/main" val="1246663742"/>
              </p:ext>
            </p:extLst>
          </p:nvPr>
        </p:nvGraphicFramePr>
        <p:xfrm>
          <a:off x="985419" y="4365623"/>
          <a:ext cx="5638800" cy="518160"/>
        </p:xfrm>
        <a:graphic>
          <a:graphicData uri="http://schemas.openxmlformats.org/drawingml/2006/table">
            <a:tbl>
              <a:tblPr/>
              <a:tblGrid>
                <a:gridCol w="704850">
                  <a:extLst>
                    <a:ext uri="{9D8B030D-6E8A-4147-A177-3AD203B41FA5}">
                      <a16:colId xmlns:a16="http://schemas.microsoft.com/office/drawing/2014/main" xmlns="" val="20000"/>
                    </a:ext>
                  </a:extLst>
                </a:gridCol>
                <a:gridCol w="704850">
                  <a:extLst>
                    <a:ext uri="{9D8B030D-6E8A-4147-A177-3AD203B41FA5}">
                      <a16:colId xmlns:a16="http://schemas.microsoft.com/office/drawing/2014/main" xmlns="" val="20001"/>
                    </a:ext>
                  </a:extLst>
                </a:gridCol>
                <a:gridCol w="678532">
                  <a:extLst>
                    <a:ext uri="{9D8B030D-6E8A-4147-A177-3AD203B41FA5}">
                      <a16:colId xmlns:a16="http://schemas.microsoft.com/office/drawing/2014/main" xmlns="" val="20002"/>
                    </a:ext>
                  </a:extLst>
                </a:gridCol>
                <a:gridCol w="731168">
                  <a:extLst>
                    <a:ext uri="{9D8B030D-6E8A-4147-A177-3AD203B41FA5}">
                      <a16:colId xmlns:a16="http://schemas.microsoft.com/office/drawing/2014/main" xmlns="" val="20003"/>
                    </a:ext>
                  </a:extLst>
                </a:gridCol>
                <a:gridCol w="704850">
                  <a:extLst>
                    <a:ext uri="{9D8B030D-6E8A-4147-A177-3AD203B41FA5}">
                      <a16:colId xmlns:a16="http://schemas.microsoft.com/office/drawing/2014/main" xmlns="" val="20004"/>
                    </a:ext>
                  </a:extLst>
                </a:gridCol>
                <a:gridCol w="704850">
                  <a:extLst>
                    <a:ext uri="{9D8B030D-6E8A-4147-A177-3AD203B41FA5}">
                      <a16:colId xmlns:a16="http://schemas.microsoft.com/office/drawing/2014/main" xmlns="" val="20005"/>
                    </a:ext>
                  </a:extLst>
                </a:gridCol>
                <a:gridCol w="704850">
                  <a:extLst>
                    <a:ext uri="{9D8B030D-6E8A-4147-A177-3AD203B41FA5}">
                      <a16:colId xmlns:a16="http://schemas.microsoft.com/office/drawing/2014/main" xmlns="" val="20006"/>
                    </a:ext>
                  </a:extLst>
                </a:gridCol>
                <a:gridCol w="704850">
                  <a:extLst>
                    <a:ext uri="{9D8B030D-6E8A-4147-A177-3AD203B41FA5}">
                      <a16:colId xmlns:a16="http://schemas.microsoft.com/office/drawing/2014/main" xmlns="" val="20007"/>
                    </a:ext>
                  </a:extLst>
                </a:gridCol>
              </a:tblGrid>
              <a:tr h="43033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 0</a:t>
                      </a:r>
                      <a:endParaRPr kumimoji="0" lang="en-US" alt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1</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1</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1</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1</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1</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1</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1</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1" name="Group 24">
            <a:extLst>
              <a:ext uri="{FF2B5EF4-FFF2-40B4-BE49-F238E27FC236}">
                <a16:creationId xmlns:a16="http://schemas.microsoft.com/office/drawing/2014/main" xmlns="" id="{A38A5859-0C64-9D40-BDAD-D376E7B3DAEB}"/>
              </a:ext>
            </a:extLst>
          </p:cNvPr>
          <p:cNvGraphicFramePr>
            <a:graphicFrameLocks/>
          </p:cNvGraphicFramePr>
          <p:nvPr>
            <p:extLst>
              <p:ext uri="{D42A27DB-BD31-4B8C-83A1-F6EECF244321}">
                <p14:modId xmlns:p14="http://schemas.microsoft.com/office/powerpoint/2010/main" val="2122319782"/>
              </p:ext>
            </p:extLst>
          </p:nvPr>
        </p:nvGraphicFramePr>
        <p:xfrm>
          <a:off x="961744" y="5270571"/>
          <a:ext cx="5638800" cy="518160"/>
        </p:xfrm>
        <a:graphic>
          <a:graphicData uri="http://schemas.openxmlformats.org/drawingml/2006/table">
            <a:tbl>
              <a:tblPr/>
              <a:tblGrid>
                <a:gridCol w="704850">
                  <a:extLst>
                    <a:ext uri="{9D8B030D-6E8A-4147-A177-3AD203B41FA5}">
                      <a16:colId xmlns:a16="http://schemas.microsoft.com/office/drawing/2014/main" xmlns="" val="20000"/>
                    </a:ext>
                  </a:extLst>
                </a:gridCol>
                <a:gridCol w="704850">
                  <a:extLst>
                    <a:ext uri="{9D8B030D-6E8A-4147-A177-3AD203B41FA5}">
                      <a16:colId xmlns:a16="http://schemas.microsoft.com/office/drawing/2014/main" xmlns="" val="20001"/>
                    </a:ext>
                  </a:extLst>
                </a:gridCol>
                <a:gridCol w="678532">
                  <a:extLst>
                    <a:ext uri="{9D8B030D-6E8A-4147-A177-3AD203B41FA5}">
                      <a16:colId xmlns:a16="http://schemas.microsoft.com/office/drawing/2014/main" xmlns="" val="20002"/>
                    </a:ext>
                  </a:extLst>
                </a:gridCol>
                <a:gridCol w="731168">
                  <a:extLst>
                    <a:ext uri="{9D8B030D-6E8A-4147-A177-3AD203B41FA5}">
                      <a16:colId xmlns:a16="http://schemas.microsoft.com/office/drawing/2014/main" xmlns="" val="20003"/>
                    </a:ext>
                  </a:extLst>
                </a:gridCol>
                <a:gridCol w="704850">
                  <a:extLst>
                    <a:ext uri="{9D8B030D-6E8A-4147-A177-3AD203B41FA5}">
                      <a16:colId xmlns:a16="http://schemas.microsoft.com/office/drawing/2014/main" xmlns="" val="20004"/>
                    </a:ext>
                  </a:extLst>
                </a:gridCol>
                <a:gridCol w="704850">
                  <a:extLst>
                    <a:ext uri="{9D8B030D-6E8A-4147-A177-3AD203B41FA5}">
                      <a16:colId xmlns:a16="http://schemas.microsoft.com/office/drawing/2014/main" xmlns="" val="20005"/>
                    </a:ext>
                  </a:extLst>
                </a:gridCol>
                <a:gridCol w="704850">
                  <a:extLst>
                    <a:ext uri="{9D8B030D-6E8A-4147-A177-3AD203B41FA5}">
                      <a16:colId xmlns:a16="http://schemas.microsoft.com/office/drawing/2014/main" xmlns="" val="20006"/>
                    </a:ext>
                  </a:extLst>
                </a:gridCol>
                <a:gridCol w="704850">
                  <a:extLst>
                    <a:ext uri="{9D8B030D-6E8A-4147-A177-3AD203B41FA5}">
                      <a16:colId xmlns:a16="http://schemas.microsoft.com/office/drawing/2014/main" xmlns="" val="20007"/>
                    </a:ext>
                  </a:extLst>
                </a:gridCol>
              </a:tblGrid>
              <a:tr h="43033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 1</a:t>
                      </a:r>
                      <a:endParaRPr kumimoji="0" lang="en-US" alt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1</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1</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1</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1</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1</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1</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1</a:t>
                      </a: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7" name="TextBox 6"/>
          <p:cNvSpPr txBox="1"/>
          <p:nvPr/>
        </p:nvSpPr>
        <p:spPr>
          <a:xfrm>
            <a:off x="6747714" y="4301537"/>
            <a:ext cx="2389583" cy="646331"/>
          </a:xfrm>
          <a:prstGeom prst="rect">
            <a:avLst/>
          </a:prstGeom>
          <a:noFill/>
        </p:spPr>
        <p:txBody>
          <a:bodyPr wrap="square" rtlCol="0">
            <a:spAutoFit/>
          </a:bodyPr>
          <a:lstStyle/>
          <a:p>
            <a:r>
              <a:rPr lang="en-US" dirty="0" smtClean="0"/>
              <a:t>Biggest positive number in byte (127) </a:t>
            </a:r>
            <a:endParaRPr lang="en-US" dirty="0"/>
          </a:p>
        </p:txBody>
      </p:sp>
      <p:sp>
        <p:nvSpPr>
          <p:cNvPr id="12" name="TextBox 11"/>
          <p:cNvSpPr txBox="1"/>
          <p:nvPr/>
        </p:nvSpPr>
        <p:spPr>
          <a:xfrm>
            <a:off x="6813623" y="5142400"/>
            <a:ext cx="2389583" cy="646331"/>
          </a:xfrm>
          <a:prstGeom prst="rect">
            <a:avLst/>
          </a:prstGeom>
          <a:noFill/>
        </p:spPr>
        <p:txBody>
          <a:bodyPr wrap="square" rtlCol="0">
            <a:spAutoFit/>
          </a:bodyPr>
          <a:lstStyle/>
          <a:p>
            <a:r>
              <a:rPr lang="en-US" dirty="0" smtClean="0"/>
              <a:t>Biggest negative number in byte (??) </a:t>
            </a:r>
            <a:endParaRPr lang="en-US" dirty="0"/>
          </a:p>
        </p:txBody>
      </p:sp>
    </p:spTree>
    <p:extLst>
      <p:ext uri="{BB962C8B-B14F-4D97-AF65-F5344CB8AC3E}">
        <p14:creationId xmlns:p14="http://schemas.microsoft.com/office/powerpoint/2010/main" val="3433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Introduction.</a:t>
            </a:r>
            <a:r>
              <a:rPr lang="lt-LT" dirty="0"/>
              <a:t> </a:t>
            </a:r>
            <a:br>
              <a:rPr lang="lt-LT" dirty="0"/>
            </a:br>
            <a:r>
              <a:rPr lang="lt-LT" b="1" dirty="0" err="1" smtClean="0"/>
              <a:t>Negative</a:t>
            </a:r>
            <a:r>
              <a:rPr lang="lt-LT" b="1" dirty="0" smtClean="0"/>
              <a:t> </a:t>
            </a:r>
            <a:r>
              <a:rPr lang="lt-LT" b="1" dirty="0" err="1" smtClean="0"/>
              <a:t>numbers</a:t>
            </a:r>
            <a:endParaRPr lang="lt-LT" sz="3300" b="1" dirty="0"/>
          </a:p>
        </p:txBody>
      </p:sp>
      <p:sp>
        <p:nvSpPr>
          <p:cNvPr id="4" name="Footer Placeholder 3"/>
          <p:cNvSpPr>
            <a:spLocks noGrp="1"/>
          </p:cNvSpPr>
          <p:nvPr>
            <p:ph type="ftr" sz="quarter" idx="11"/>
          </p:nvPr>
        </p:nvSpPr>
        <p:spPr/>
        <p:txBody>
          <a:bodyPr/>
          <a:lstStyle/>
          <a:p>
            <a:r>
              <a:rPr lang="lt-LT" dirty="0" err="1"/>
              <a:t>Operating</a:t>
            </a:r>
            <a:r>
              <a:rPr lang="lt-LT" dirty="0"/>
              <a:t> </a:t>
            </a:r>
            <a:r>
              <a:rPr lang="lt-LT" dirty="0" err="1"/>
              <a:t>systems</a:t>
            </a:r>
            <a:endParaRPr lang="lt-LT" dirty="0"/>
          </a:p>
        </p:txBody>
      </p:sp>
      <p:sp>
        <p:nvSpPr>
          <p:cNvPr id="13" name="Rectangle 12"/>
          <p:cNvSpPr/>
          <p:nvPr/>
        </p:nvSpPr>
        <p:spPr>
          <a:xfrm>
            <a:off x="323528" y="1412776"/>
            <a:ext cx="8568952" cy="3046988"/>
          </a:xfrm>
          <a:prstGeom prst="rect">
            <a:avLst/>
          </a:prstGeom>
        </p:spPr>
        <p:txBody>
          <a:bodyPr wrap="square">
            <a:spAutoFit/>
          </a:bodyPr>
          <a:lstStyle/>
          <a:p>
            <a:r>
              <a:rPr lang="en-US" sz="3200" dirty="0" smtClean="0">
                <a:solidFill>
                  <a:srgbClr val="212B36"/>
                </a:solidFill>
                <a:latin typeface="Times New Roman" charset="0"/>
                <a:ea typeface="Times New Roman" charset="0"/>
                <a:cs typeface="Times New Roman" charset="0"/>
              </a:rPr>
              <a:t>Rules </a:t>
            </a:r>
            <a:r>
              <a:rPr lang="en-US" sz="3200" dirty="0">
                <a:solidFill>
                  <a:srgbClr val="212B36"/>
                </a:solidFill>
                <a:latin typeface="Times New Roman" charset="0"/>
                <a:ea typeface="Times New Roman" charset="0"/>
                <a:cs typeface="Times New Roman" charset="0"/>
              </a:rPr>
              <a:t>to convert positive binary into a </a:t>
            </a:r>
            <a:r>
              <a:rPr lang="en-US" sz="3200" dirty="0" smtClean="0">
                <a:solidFill>
                  <a:srgbClr val="212B36"/>
                </a:solidFill>
                <a:latin typeface="Times New Roman" charset="0"/>
                <a:ea typeface="Times New Roman" charset="0"/>
                <a:cs typeface="Times New Roman" charset="0"/>
              </a:rPr>
              <a:t>negative:</a:t>
            </a:r>
          </a:p>
          <a:p>
            <a:pPr marL="342900" indent="-342900">
              <a:buAutoNum type="arabicPeriod"/>
            </a:pPr>
            <a:r>
              <a:rPr lang="en-US" sz="3200" dirty="0" smtClean="0">
                <a:solidFill>
                  <a:srgbClr val="212B36"/>
                </a:solidFill>
                <a:latin typeface="Times New Roman" charset="0"/>
                <a:ea typeface="Times New Roman" charset="0"/>
                <a:cs typeface="Times New Roman" charset="0"/>
              </a:rPr>
              <a:t>Convert in binary positive number</a:t>
            </a:r>
          </a:p>
          <a:p>
            <a:pPr marL="342900" indent="-342900">
              <a:buAutoNum type="arabicPeriod"/>
            </a:pPr>
            <a:r>
              <a:rPr lang="en-US" sz="3200" dirty="0">
                <a:latin typeface="Times New Roman" charset="0"/>
                <a:ea typeface="Times New Roman" charset="0"/>
                <a:cs typeface="Times New Roman" charset="0"/>
              </a:rPr>
              <a:t>W</a:t>
            </a:r>
            <a:r>
              <a:rPr lang="en-US" sz="3200" dirty="0" smtClean="0">
                <a:latin typeface="Times New Roman" charset="0"/>
                <a:ea typeface="Times New Roman" charset="0"/>
                <a:cs typeface="Times New Roman" charset="0"/>
              </a:rPr>
              <a:t>e </a:t>
            </a:r>
            <a:r>
              <a:rPr lang="en-US" sz="3200" dirty="0">
                <a:latin typeface="Times New Roman" charset="0"/>
                <a:ea typeface="Times New Roman" charset="0"/>
                <a:cs typeface="Times New Roman" charset="0"/>
              </a:rPr>
              <a:t>have to change all the 0s into 1s and all the 1s into </a:t>
            </a:r>
            <a:r>
              <a:rPr lang="en-US" sz="3200" dirty="0" smtClean="0">
                <a:latin typeface="Times New Roman" charset="0"/>
                <a:ea typeface="Times New Roman" charset="0"/>
                <a:cs typeface="Times New Roman" charset="0"/>
              </a:rPr>
              <a:t>0s </a:t>
            </a:r>
            <a:r>
              <a:rPr lang="en-US" sz="3200" dirty="0">
                <a:latin typeface="Times New Roman" charset="0"/>
                <a:ea typeface="Times New Roman" charset="0"/>
                <a:cs typeface="Times New Roman" charset="0"/>
              </a:rPr>
              <a:t>(</a:t>
            </a:r>
            <a:r>
              <a:rPr lang="en-US" sz="3200" dirty="0" smtClean="0">
                <a:latin typeface="Times New Roman" charset="0"/>
                <a:ea typeface="Times New Roman" charset="0"/>
                <a:cs typeface="Times New Roman" charset="0"/>
              </a:rPr>
              <a:t>inversion).</a:t>
            </a:r>
          </a:p>
          <a:p>
            <a:pPr marL="342900" indent="-342900">
              <a:buAutoNum type="arabicPeriod"/>
            </a:pPr>
            <a:r>
              <a:rPr lang="en-US" sz="3200" dirty="0">
                <a:latin typeface="Times New Roman" charset="0"/>
                <a:ea typeface="Times New Roman" charset="0"/>
                <a:cs typeface="Times New Roman" charset="0"/>
              </a:rPr>
              <a:t>A</a:t>
            </a:r>
            <a:r>
              <a:rPr lang="en-US" sz="3200" dirty="0" smtClean="0">
                <a:latin typeface="Times New Roman" charset="0"/>
                <a:ea typeface="Times New Roman" charset="0"/>
                <a:cs typeface="Times New Roman" charset="0"/>
              </a:rPr>
              <a:t>dd </a:t>
            </a:r>
            <a:r>
              <a:rPr lang="en-US" sz="3200" dirty="0">
                <a:latin typeface="Times New Roman" charset="0"/>
                <a:ea typeface="Times New Roman" charset="0"/>
                <a:cs typeface="Times New Roman" charset="0"/>
              </a:rPr>
              <a:t>1 to the result of the previous </a:t>
            </a:r>
            <a:r>
              <a:rPr lang="en-US" sz="3200" dirty="0" smtClean="0">
                <a:latin typeface="Times New Roman" charset="0"/>
                <a:ea typeface="Times New Roman" charset="0"/>
                <a:cs typeface="Times New Roman" charset="0"/>
              </a:rPr>
              <a:t>step.</a:t>
            </a:r>
          </a:p>
          <a:p>
            <a:pPr marL="342900" indent="-342900">
              <a:buAutoNum type="arabicPeriod"/>
            </a:pPr>
            <a:r>
              <a:rPr lang="en-US" sz="3200" dirty="0" smtClean="0">
                <a:latin typeface="Times New Roman" charset="0"/>
                <a:ea typeface="Times New Roman" charset="0"/>
                <a:cs typeface="Times New Roman" charset="0"/>
              </a:rPr>
              <a:t>Result-negative number.</a:t>
            </a:r>
            <a:endParaRPr lang="en-US" sz="3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158473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Introduction.</a:t>
            </a:r>
            <a:r>
              <a:rPr lang="lt-LT" dirty="0"/>
              <a:t> </a:t>
            </a:r>
            <a:br>
              <a:rPr lang="lt-LT" dirty="0"/>
            </a:br>
            <a:r>
              <a:rPr lang="lt-LT" b="1" dirty="0" err="1" smtClean="0"/>
              <a:t>Negative</a:t>
            </a:r>
            <a:r>
              <a:rPr lang="lt-LT" b="1" dirty="0" smtClean="0"/>
              <a:t> </a:t>
            </a:r>
            <a:r>
              <a:rPr lang="lt-LT" b="1" dirty="0" err="1" smtClean="0"/>
              <a:t>numbers</a:t>
            </a:r>
            <a:endParaRPr lang="lt-LT" sz="3300" b="1" dirty="0"/>
          </a:p>
        </p:txBody>
      </p:sp>
      <p:sp>
        <p:nvSpPr>
          <p:cNvPr id="4" name="Footer Placeholder 3"/>
          <p:cNvSpPr>
            <a:spLocks noGrp="1"/>
          </p:cNvSpPr>
          <p:nvPr>
            <p:ph type="ftr" sz="quarter" idx="11"/>
          </p:nvPr>
        </p:nvSpPr>
        <p:spPr/>
        <p:txBody>
          <a:bodyPr/>
          <a:lstStyle/>
          <a:p>
            <a:r>
              <a:rPr lang="lt-LT" dirty="0" err="1"/>
              <a:t>Operating</a:t>
            </a:r>
            <a:r>
              <a:rPr lang="lt-LT" dirty="0"/>
              <a:t> </a:t>
            </a:r>
            <a:r>
              <a:rPr lang="lt-LT" dirty="0" err="1"/>
              <a:t>systems</a:t>
            </a:r>
            <a:endParaRPr lang="lt-LT" dirty="0"/>
          </a:p>
        </p:txBody>
      </p:sp>
      <p:sp>
        <p:nvSpPr>
          <p:cNvPr id="13" name="Rectangle 12"/>
          <p:cNvSpPr/>
          <p:nvPr/>
        </p:nvSpPr>
        <p:spPr>
          <a:xfrm>
            <a:off x="323528" y="1412776"/>
            <a:ext cx="8568952" cy="5016758"/>
          </a:xfrm>
          <a:prstGeom prst="rect">
            <a:avLst/>
          </a:prstGeom>
        </p:spPr>
        <p:txBody>
          <a:bodyPr wrap="square">
            <a:spAutoFit/>
          </a:bodyPr>
          <a:lstStyle/>
          <a:p>
            <a:r>
              <a:rPr lang="en-US" sz="3200" dirty="0" smtClean="0">
                <a:solidFill>
                  <a:srgbClr val="212B36"/>
                </a:solidFill>
                <a:latin typeface="Times New Roman" charset="0"/>
                <a:ea typeface="Times New Roman" charset="0"/>
                <a:cs typeface="Times New Roman" charset="0"/>
              </a:rPr>
              <a:t>Example:</a:t>
            </a:r>
          </a:p>
          <a:p>
            <a:r>
              <a:rPr lang="en-US" sz="3200" dirty="0" smtClean="0">
                <a:solidFill>
                  <a:srgbClr val="212B36"/>
                </a:solidFill>
                <a:latin typeface="Times New Roman" charset="0"/>
                <a:ea typeface="Times New Roman" charset="0"/>
                <a:cs typeface="Times New Roman" charset="0"/>
              </a:rPr>
              <a:t>-51</a:t>
            </a:r>
          </a:p>
          <a:p>
            <a:endParaRPr lang="en-US" sz="3200" dirty="0">
              <a:solidFill>
                <a:srgbClr val="212B36"/>
              </a:solidFill>
              <a:latin typeface="Times New Roman" charset="0"/>
              <a:ea typeface="Times New Roman" charset="0"/>
              <a:cs typeface="Times New Roman" charset="0"/>
            </a:endParaRPr>
          </a:p>
          <a:p>
            <a:pPr marL="514350" indent="-514350">
              <a:buAutoNum type="arabicPeriod"/>
            </a:pPr>
            <a:r>
              <a:rPr lang="en-US" sz="3200" dirty="0" smtClean="0">
                <a:solidFill>
                  <a:srgbClr val="212B36"/>
                </a:solidFill>
                <a:latin typeface="Times New Roman" charset="0"/>
                <a:ea typeface="Times New Roman" charset="0"/>
                <a:cs typeface="Times New Roman" charset="0"/>
              </a:rPr>
              <a:t>51 </a:t>
            </a:r>
            <a:r>
              <a:rPr lang="en-US" sz="3200" dirty="0" smtClean="0">
                <a:solidFill>
                  <a:srgbClr val="212B36"/>
                </a:solidFill>
                <a:latin typeface="Times New Roman" charset="0"/>
                <a:ea typeface="Times New Roman" charset="0"/>
                <a:cs typeface="Times New Roman" charset="0"/>
                <a:sym typeface="Wingdings"/>
              </a:rPr>
              <a:t> </a:t>
            </a:r>
            <a:r>
              <a:rPr lang="fi-FI" sz="3200" dirty="0" smtClean="0"/>
              <a:t>00110101</a:t>
            </a:r>
          </a:p>
          <a:p>
            <a:pPr marL="514350" indent="-514350">
              <a:buAutoNum type="arabicPeriod"/>
            </a:pPr>
            <a:r>
              <a:rPr lang="fi-FI" sz="3200" dirty="0" smtClean="0"/>
              <a:t>Inversion (1</a:t>
            </a:r>
            <a:r>
              <a:rPr lang="fi-FI" sz="3200" dirty="0" smtClean="0">
                <a:sym typeface="Wingdings"/>
              </a:rPr>
              <a:t>0 and 01)  </a:t>
            </a:r>
            <a:r>
              <a:rPr lang="fi-FI" sz="3200" dirty="0" smtClean="0"/>
              <a:t>11001010</a:t>
            </a:r>
          </a:p>
          <a:p>
            <a:pPr marL="514350" indent="-514350">
              <a:buFontTx/>
              <a:buAutoNum type="arabicPeriod"/>
            </a:pPr>
            <a:r>
              <a:rPr lang="fi-FI" sz="3200" dirty="0" err="1" smtClean="0">
                <a:sym typeface="Wingdings"/>
              </a:rPr>
              <a:t>Add</a:t>
            </a:r>
            <a:r>
              <a:rPr lang="fi-FI" sz="3200" dirty="0" smtClean="0">
                <a:sym typeface="Wingdings"/>
              </a:rPr>
              <a:t> 1. </a:t>
            </a:r>
            <a:r>
              <a:rPr lang="fi-FI" sz="3200" dirty="0" smtClean="0"/>
              <a:t>11001010 +1=11001011</a:t>
            </a:r>
          </a:p>
          <a:p>
            <a:pPr marL="514350" indent="-514350">
              <a:buFontTx/>
              <a:buAutoNum type="arabicPeriod"/>
            </a:pPr>
            <a:r>
              <a:rPr lang="fi-FI" sz="3200" dirty="0" err="1" smtClean="0"/>
              <a:t>Result</a:t>
            </a:r>
            <a:r>
              <a:rPr lang="fi-FI" sz="3200" dirty="0" smtClean="0"/>
              <a:t> -51</a:t>
            </a:r>
            <a:r>
              <a:rPr lang="fi-FI" sz="3200" dirty="0" smtClean="0">
                <a:sym typeface="Wingdings"/>
              </a:rPr>
              <a:t> </a:t>
            </a:r>
            <a:r>
              <a:rPr lang="fi-FI" sz="3200" dirty="0" smtClean="0"/>
              <a:t>11001011</a:t>
            </a:r>
            <a:endParaRPr lang="fi-FI" sz="3200" dirty="0"/>
          </a:p>
          <a:p>
            <a:pPr marL="514350" indent="-514350">
              <a:buFontTx/>
              <a:buAutoNum type="arabicPeriod"/>
            </a:pPr>
            <a:endParaRPr lang="fi-FI" sz="3200" dirty="0"/>
          </a:p>
          <a:p>
            <a:pPr marL="514350" indent="-514350">
              <a:buAutoNum type="arabicPeriod"/>
            </a:pPr>
            <a:endParaRPr lang="fi-FI" sz="3200" dirty="0" smtClean="0"/>
          </a:p>
          <a:p>
            <a:pPr marL="514350" indent="-514350">
              <a:buAutoNum type="arabicPeriod"/>
            </a:pPr>
            <a:endParaRPr lang="en-US" sz="3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52712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Introduction.</a:t>
            </a:r>
            <a:r>
              <a:rPr lang="lt-LT" dirty="0"/>
              <a:t> </a:t>
            </a:r>
            <a:br>
              <a:rPr lang="lt-LT" dirty="0"/>
            </a:br>
            <a:r>
              <a:rPr lang="lt-LT" b="1" dirty="0" err="1"/>
              <a:t>The</a:t>
            </a:r>
            <a:r>
              <a:rPr lang="lt-LT" b="1" dirty="0"/>
              <a:t> </a:t>
            </a:r>
            <a:r>
              <a:rPr lang="lt-LT" b="1" dirty="0" err="1"/>
              <a:t>bit</a:t>
            </a:r>
            <a:r>
              <a:rPr lang="lt-LT" b="1" dirty="0"/>
              <a:t> </a:t>
            </a:r>
            <a:r>
              <a:rPr lang="lt-LT" b="1" dirty="0" err="1"/>
              <a:t>and</a:t>
            </a:r>
            <a:r>
              <a:rPr lang="lt-LT" b="1" dirty="0"/>
              <a:t> </a:t>
            </a:r>
            <a:r>
              <a:rPr lang="lt-LT" b="1" dirty="0" err="1"/>
              <a:t>byte</a:t>
            </a:r>
            <a:endParaRPr lang="lt-LT" sz="3300" b="1" dirty="0"/>
          </a:p>
        </p:txBody>
      </p:sp>
      <p:sp>
        <p:nvSpPr>
          <p:cNvPr id="4" name="Footer Placeholder 3"/>
          <p:cNvSpPr>
            <a:spLocks noGrp="1"/>
          </p:cNvSpPr>
          <p:nvPr>
            <p:ph type="ftr" sz="quarter" idx="11"/>
          </p:nvPr>
        </p:nvSpPr>
        <p:spPr/>
        <p:txBody>
          <a:bodyPr/>
          <a:lstStyle/>
          <a:p>
            <a:r>
              <a:rPr lang="lt-LT" dirty="0" err="1"/>
              <a:t>Operating</a:t>
            </a:r>
            <a:r>
              <a:rPr lang="lt-LT" dirty="0"/>
              <a:t> </a:t>
            </a:r>
            <a:r>
              <a:rPr lang="lt-LT" dirty="0" err="1"/>
              <a:t>systems</a:t>
            </a:r>
            <a:endParaRPr lang="lt-LT" dirty="0"/>
          </a:p>
        </p:txBody>
      </p:sp>
      <p:sp>
        <p:nvSpPr>
          <p:cNvPr id="8" name="TextBox 7"/>
          <p:cNvSpPr txBox="1"/>
          <p:nvPr/>
        </p:nvSpPr>
        <p:spPr>
          <a:xfrm>
            <a:off x="179512" y="1556792"/>
            <a:ext cx="8964488" cy="3693319"/>
          </a:xfrm>
          <a:prstGeom prst="rect">
            <a:avLst/>
          </a:prstGeom>
          <a:noFill/>
        </p:spPr>
        <p:txBody>
          <a:bodyPr wrap="square" rtlCol="0">
            <a:spAutoFit/>
          </a:bodyPr>
          <a:lstStyle/>
          <a:p>
            <a:r>
              <a:rPr lang="fi-FI" sz="2500" dirty="0"/>
              <a:t>1 KB kilob</a:t>
            </a:r>
            <a:r>
              <a:rPr lang="lt-LT" sz="2500" dirty="0" err="1"/>
              <a:t>yte</a:t>
            </a:r>
            <a:r>
              <a:rPr lang="fi-FI" sz="2500" dirty="0"/>
              <a:t>= 1024 B	= 2</a:t>
            </a:r>
            <a:r>
              <a:rPr lang="fi-FI" sz="2500" baseline="30000" dirty="0"/>
              <a:t>10</a:t>
            </a:r>
            <a:r>
              <a:rPr lang="fi-FI" sz="2500" dirty="0"/>
              <a:t> B 	</a:t>
            </a:r>
          </a:p>
          <a:p>
            <a:r>
              <a:rPr lang="hu-HU" sz="2500" dirty="0"/>
              <a:t>1 MB megab</a:t>
            </a:r>
            <a:r>
              <a:rPr lang="lt-LT" sz="2500" dirty="0" err="1"/>
              <a:t>yte</a:t>
            </a:r>
            <a:r>
              <a:rPr lang="hu-HU" sz="2500" dirty="0"/>
              <a:t> = 1024×1024 B = 1024 MB=1 048 576 B= 2</a:t>
            </a:r>
            <a:r>
              <a:rPr lang="hu-HU" sz="2500" baseline="30000" dirty="0"/>
              <a:t>20</a:t>
            </a:r>
            <a:r>
              <a:rPr lang="hu-HU" sz="2500" dirty="0"/>
              <a:t> B</a:t>
            </a:r>
          </a:p>
          <a:p>
            <a:r>
              <a:rPr lang="fi-FI" sz="2500" dirty="0"/>
              <a:t>1 GB gigab</a:t>
            </a:r>
            <a:r>
              <a:rPr lang="lt-LT" sz="2500" dirty="0" err="1"/>
              <a:t>yte</a:t>
            </a:r>
            <a:r>
              <a:rPr lang="fi-FI" sz="2500" dirty="0"/>
              <a:t> = 1024 MB = 1 073 741 824 B	= 2</a:t>
            </a:r>
            <a:r>
              <a:rPr lang="fi-FI" sz="2500" baseline="30000" dirty="0"/>
              <a:t>30</a:t>
            </a:r>
            <a:r>
              <a:rPr lang="fi-FI" sz="2500" dirty="0"/>
              <a:t> B	</a:t>
            </a:r>
          </a:p>
          <a:p>
            <a:r>
              <a:rPr lang="fi-FI" sz="2500" dirty="0"/>
              <a:t>1 TB terab</a:t>
            </a:r>
            <a:r>
              <a:rPr lang="lt-LT" sz="2500" dirty="0" err="1"/>
              <a:t>yte</a:t>
            </a:r>
            <a:r>
              <a:rPr lang="fi-FI" sz="2500" dirty="0"/>
              <a:t> = 1024 GB = 1 099 511 627 776 B = 2	</a:t>
            </a:r>
          </a:p>
          <a:p>
            <a:r>
              <a:rPr lang="fi-FI" sz="2500" dirty="0"/>
              <a:t>1 PB petab</a:t>
            </a:r>
            <a:r>
              <a:rPr lang="lt-LT" sz="2500" dirty="0" err="1"/>
              <a:t>yte</a:t>
            </a:r>
            <a:r>
              <a:rPr lang="fi-FI" sz="2500" dirty="0"/>
              <a:t> = 1024 TB = 1 125 899 906 842 624 B  = 2</a:t>
            </a:r>
            <a:r>
              <a:rPr lang="fi-FI" sz="2500" baseline="30000" dirty="0"/>
              <a:t>50</a:t>
            </a:r>
            <a:r>
              <a:rPr lang="fi-FI" sz="2500" dirty="0"/>
              <a:t> </a:t>
            </a:r>
            <a:r>
              <a:rPr lang="fi-FI" sz="2500" dirty="0" smtClean="0"/>
              <a:t>B</a:t>
            </a:r>
          </a:p>
          <a:p>
            <a:r>
              <a:rPr lang="en-US" altLang="en-US" sz="2800" dirty="0"/>
              <a:t>1 </a:t>
            </a:r>
            <a:r>
              <a:rPr lang="en-US" altLang="en-US" sz="2800" dirty="0" err="1"/>
              <a:t>exabyte</a:t>
            </a:r>
            <a:r>
              <a:rPr lang="en-US" altLang="en-US" sz="2800" dirty="0"/>
              <a:t>= 2</a:t>
            </a:r>
            <a:r>
              <a:rPr lang="en-US" altLang="en-US" sz="2800" baseline="30000" dirty="0"/>
              <a:t>60</a:t>
            </a:r>
            <a:endParaRPr lang="en-US" altLang="en-US" sz="2800" dirty="0"/>
          </a:p>
          <a:p>
            <a:r>
              <a:rPr lang="en-US" altLang="en-US" sz="2800" dirty="0"/>
              <a:t>1 </a:t>
            </a:r>
            <a:r>
              <a:rPr lang="en-US" altLang="en-US" sz="2800" dirty="0" err="1"/>
              <a:t>zettabyte</a:t>
            </a:r>
            <a:r>
              <a:rPr lang="en-US" altLang="en-US" sz="2800" dirty="0"/>
              <a:t> = 2</a:t>
            </a:r>
            <a:r>
              <a:rPr lang="en-US" altLang="en-US" sz="2800" baseline="30000" dirty="0"/>
              <a:t>70</a:t>
            </a:r>
            <a:r>
              <a:rPr lang="en-US" altLang="en-US" sz="2800" dirty="0"/>
              <a:t> </a:t>
            </a:r>
          </a:p>
          <a:p>
            <a:r>
              <a:rPr lang="en-US" altLang="en-US" sz="2800" dirty="0"/>
              <a:t>1 </a:t>
            </a:r>
            <a:r>
              <a:rPr lang="en-US" altLang="en-US" sz="2800" dirty="0" err="1"/>
              <a:t>yottabyte</a:t>
            </a:r>
            <a:r>
              <a:rPr lang="en-US" altLang="en-US" sz="2800" dirty="0"/>
              <a:t> = 2</a:t>
            </a:r>
            <a:r>
              <a:rPr lang="en-US" altLang="en-US" sz="2800" baseline="30000" dirty="0"/>
              <a:t>80</a:t>
            </a:r>
          </a:p>
          <a:p>
            <a:endParaRPr lang="fi-FI" sz="2500" dirty="0"/>
          </a:p>
        </p:txBody>
      </p:sp>
    </p:spTree>
    <p:extLst>
      <p:ext uri="{BB962C8B-B14F-4D97-AF65-F5344CB8AC3E}">
        <p14:creationId xmlns:p14="http://schemas.microsoft.com/office/powerpoint/2010/main" val="13131777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Introduction.</a:t>
            </a:r>
            <a:r>
              <a:rPr lang="lt-LT" dirty="0"/>
              <a:t> </a:t>
            </a:r>
            <a:br>
              <a:rPr lang="lt-LT" dirty="0"/>
            </a:br>
            <a:r>
              <a:rPr lang="lt-LT" b="1" dirty="0" err="1"/>
              <a:t>The</a:t>
            </a:r>
            <a:r>
              <a:rPr lang="lt-LT" b="1" dirty="0"/>
              <a:t> </a:t>
            </a:r>
            <a:r>
              <a:rPr lang="lt-LT" b="1" dirty="0" err="1"/>
              <a:t>bit</a:t>
            </a:r>
            <a:r>
              <a:rPr lang="lt-LT" b="1" dirty="0"/>
              <a:t> </a:t>
            </a:r>
            <a:r>
              <a:rPr lang="lt-LT" b="1" dirty="0" err="1"/>
              <a:t>and</a:t>
            </a:r>
            <a:r>
              <a:rPr lang="lt-LT" b="1" dirty="0"/>
              <a:t> </a:t>
            </a:r>
            <a:r>
              <a:rPr lang="lt-LT" b="1" dirty="0" err="1"/>
              <a:t>byte</a:t>
            </a:r>
            <a:endParaRPr lang="lt-LT" sz="3300" b="1" dirty="0"/>
          </a:p>
        </p:txBody>
      </p:sp>
      <p:sp>
        <p:nvSpPr>
          <p:cNvPr id="4" name="Footer Placeholder 3"/>
          <p:cNvSpPr>
            <a:spLocks noGrp="1"/>
          </p:cNvSpPr>
          <p:nvPr>
            <p:ph type="ftr" sz="quarter" idx="11"/>
          </p:nvPr>
        </p:nvSpPr>
        <p:spPr/>
        <p:txBody>
          <a:bodyPr/>
          <a:lstStyle/>
          <a:p>
            <a:r>
              <a:rPr lang="lt-LT" dirty="0" err="1"/>
              <a:t>Operating</a:t>
            </a:r>
            <a:r>
              <a:rPr lang="lt-LT" dirty="0"/>
              <a:t> </a:t>
            </a:r>
            <a:r>
              <a:rPr lang="lt-LT" dirty="0" err="1"/>
              <a:t>systems</a:t>
            </a:r>
            <a:endParaRPr lang="lt-LT" dirty="0"/>
          </a:p>
        </p:txBody>
      </p:sp>
      <p:sp>
        <p:nvSpPr>
          <p:cNvPr id="5" name="Rectangle 3"/>
          <p:cNvSpPr txBox="1">
            <a:spLocks noChangeArrowheads="1"/>
          </p:cNvSpPr>
          <p:nvPr/>
        </p:nvSpPr>
        <p:spPr>
          <a:xfrm>
            <a:off x="223428" y="1284312"/>
            <a:ext cx="86868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smtClean="0"/>
              <a:t>1 bit: a binary decision</a:t>
            </a:r>
          </a:p>
          <a:p>
            <a:r>
              <a:rPr lang="en-US" altLang="en-US" sz="2400" dirty="0" smtClean="0"/>
              <a:t>1 byte: a character</a:t>
            </a:r>
          </a:p>
          <a:p>
            <a:r>
              <a:rPr lang="en-US" altLang="en-US" sz="2400" dirty="0" smtClean="0"/>
              <a:t>5 Megabytes: The complete works of Shakespeare</a:t>
            </a:r>
          </a:p>
          <a:p>
            <a:r>
              <a:rPr lang="en-US" altLang="en-US" sz="2400" dirty="0" smtClean="0"/>
              <a:t>2 Gigabytes: 20 meters of shelved books</a:t>
            </a:r>
          </a:p>
          <a:p>
            <a:r>
              <a:rPr lang="en-US" altLang="en-US" sz="2400" dirty="0" smtClean="0"/>
              <a:t>10 Terabytes: The printed collection of the US Library of Congress</a:t>
            </a:r>
          </a:p>
          <a:p>
            <a:r>
              <a:rPr lang="en-US" altLang="en-US" sz="2400" dirty="0" smtClean="0"/>
              <a:t>200 Petabytes: All printed material in the whole word.</a:t>
            </a:r>
          </a:p>
          <a:p>
            <a:r>
              <a:rPr lang="en-US" altLang="en-US" sz="2400" dirty="0" smtClean="0"/>
              <a:t>5 </a:t>
            </a:r>
            <a:r>
              <a:rPr lang="en-US" altLang="en-US" sz="2400" dirty="0" err="1" smtClean="0"/>
              <a:t>Exabytes</a:t>
            </a:r>
            <a:r>
              <a:rPr lang="en-US" altLang="en-US" sz="2400" dirty="0" smtClean="0"/>
              <a:t>: All words ever spoken by human beings</a:t>
            </a:r>
          </a:p>
          <a:p>
            <a:endParaRPr lang="en-US" altLang="en-US" sz="2400" dirty="0"/>
          </a:p>
        </p:txBody>
      </p:sp>
    </p:spTree>
    <p:extLst>
      <p:ext uri="{BB962C8B-B14F-4D97-AF65-F5344CB8AC3E}">
        <p14:creationId xmlns:p14="http://schemas.microsoft.com/office/powerpoint/2010/main" val="10824522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19256" cy="648072"/>
          </a:xfrm>
        </p:spPr>
        <p:txBody>
          <a:bodyPr>
            <a:normAutofit fontScale="90000"/>
          </a:bodyPr>
          <a:lstStyle/>
          <a:p>
            <a:r>
              <a:rPr lang="lt-LT" dirty="0"/>
              <a:t/>
            </a:r>
            <a:br>
              <a:rPr lang="lt-LT" dirty="0"/>
            </a:br>
            <a:r>
              <a:rPr lang="lt-LT" dirty="0" err="1" smtClean="0"/>
              <a:t>Introduction</a:t>
            </a:r>
            <a:r>
              <a:rPr lang="lt-LT" sz="3200" b="1" dirty="0"/>
              <a:t/>
            </a:r>
            <a:br>
              <a:rPr lang="lt-LT" sz="3200" b="1" dirty="0"/>
            </a:br>
            <a:r>
              <a:rPr lang="lt-LT" sz="3200" b="1" dirty="0"/>
              <a:t/>
            </a:r>
            <a:br>
              <a:rPr lang="lt-LT" sz="3200" b="1" dirty="0"/>
            </a:br>
            <a:r>
              <a:rPr lang="lt-LT" sz="3200" dirty="0"/>
              <a:t> </a:t>
            </a:r>
            <a:r>
              <a:rPr lang="en-GB" sz="3200" dirty="0"/>
              <a:t/>
            </a:r>
            <a:br>
              <a:rPr lang="en-GB" sz="3200" dirty="0"/>
            </a:br>
            <a:endParaRPr lang="lt-LT" sz="3300" b="1" dirty="0"/>
          </a:p>
        </p:txBody>
      </p:sp>
      <p:sp>
        <p:nvSpPr>
          <p:cNvPr id="4" name="Footer Placeholder 3"/>
          <p:cNvSpPr>
            <a:spLocks noGrp="1"/>
          </p:cNvSpPr>
          <p:nvPr>
            <p:ph type="ftr" sz="quarter" idx="11"/>
          </p:nvPr>
        </p:nvSpPr>
        <p:spPr/>
        <p:txBody>
          <a:bodyPr/>
          <a:lstStyle/>
          <a:p>
            <a:r>
              <a:rPr lang="lt-LT" dirty="0"/>
              <a:t>Operacinės sistemos</a:t>
            </a:r>
          </a:p>
        </p:txBody>
      </p:sp>
      <p:sp>
        <p:nvSpPr>
          <p:cNvPr id="3" name="TextBox 2"/>
          <p:cNvSpPr txBox="1"/>
          <p:nvPr/>
        </p:nvSpPr>
        <p:spPr>
          <a:xfrm>
            <a:off x="323528" y="1556792"/>
            <a:ext cx="8568952" cy="1754326"/>
          </a:xfrm>
          <a:prstGeom prst="rect">
            <a:avLst/>
          </a:prstGeom>
          <a:noFill/>
        </p:spPr>
        <p:txBody>
          <a:bodyPr wrap="square" rtlCol="0">
            <a:spAutoFit/>
          </a:bodyPr>
          <a:lstStyle/>
          <a:p>
            <a:r>
              <a:rPr lang="en-US" sz="3600" dirty="0"/>
              <a:t>There are only 10 types of people in the world: those who understand </a:t>
            </a:r>
            <a:r>
              <a:rPr lang="en-US" sz="3600" dirty="0">
                <a:hlinkClick r:id="rId2" tooltip="Binary numeral system"/>
              </a:rPr>
              <a:t>binary</a:t>
            </a:r>
            <a:r>
              <a:rPr lang="en-US" sz="3600" dirty="0"/>
              <a:t>, and those who don't.</a:t>
            </a:r>
            <a:endParaRPr lang="en-US" sz="3600" dirty="0"/>
          </a:p>
        </p:txBody>
      </p:sp>
    </p:spTree>
    <p:extLst>
      <p:ext uri="{BB962C8B-B14F-4D97-AF65-F5344CB8AC3E}">
        <p14:creationId xmlns:p14="http://schemas.microsoft.com/office/powerpoint/2010/main" val="421622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Introduction</a:t>
            </a:r>
            <a:endParaRPr lang="lt-LT" sz="3200" dirty="0"/>
          </a:p>
        </p:txBody>
      </p:sp>
      <p:sp>
        <p:nvSpPr>
          <p:cNvPr id="4" name="Footer Placeholder 3"/>
          <p:cNvSpPr>
            <a:spLocks noGrp="1"/>
          </p:cNvSpPr>
          <p:nvPr>
            <p:ph type="ftr" sz="quarter" idx="11"/>
          </p:nvPr>
        </p:nvSpPr>
        <p:spPr/>
        <p:txBody>
          <a:bodyPr/>
          <a:lstStyle/>
          <a:p>
            <a:r>
              <a:rPr lang="lt-LT" dirty="0" err="1"/>
              <a:t>Operating</a:t>
            </a:r>
            <a:r>
              <a:rPr lang="lt-LT" dirty="0"/>
              <a:t> </a:t>
            </a:r>
            <a:r>
              <a:rPr lang="lt-LT" dirty="0" err="1"/>
              <a:t>systems</a:t>
            </a:r>
            <a:endParaRPr lang="lt-LT" dirty="0"/>
          </a:p>
        </p:txBody>
      </p:sp>
      <p:sp>
        <p:nvSpPr>
          <p:cNvPr id="8" name="TextBox 7"/>
          <p:cNvSpPr txBox="1"/>
          <p:nvPr/>
        </p:nvSpPr>
        <p:spPr>
          <a:xfrm>
            <a:off x="107504" y="928268"/>
            <a:ext cx="9036496" cy="4047262"/>
          </a:xfrm>
          <a:prstGeom prst="rect">
            <a:avLst/>
          </a:prstGeom>
          <a:noFill/>
        </p:spPr>
        <p:txBody>
          <a:bodyPr wrap="square" rtlCol="0">
            <a:spAutoFit/>
          </a:bodyPr>
          <a:lstStyle/>
          <a:p>
            <a:r>
              <a:rPr lang="en-US" sz="2100" i="1" dirty="0"/>
              <a:t>OS </a:t>
            </a:r>
            <a:r>
              <a:rPr lang="en-US" sz="2100" dirty="0"/>
              <a:t>is a program that acts as an interface between computer hardware and user and controls the execution of all kinds of programs.</a:t>
            </a:r>
          </a:p>
          <a:p>
            <a:endParaRPr lang="en-US" sz="2100" baseline="30000" dirty="0">
              <a:solidFill>
                <a:srgbClr val="000000"/>
              </a:solidFill>
              <a:latin typeface="Helvetica" charset="0"/>
            </a:endParaRPr>
          </a:p>
          <a:p>
            <a:r>
              <a:rPr lang="en-US" sz="2100" dirty="0">
                <a:solidFill>
                  <a:srgbClr val="000000"/>
                </a:solidFill>
                <a:latin typeface="Helvetica" charset="0"/>
              </a:rPr>
              <a:t>An OS has 3 main goals:</a:t>
            </a:r>
          </a:p>
          <a:p>
            <a:endParaRPr lang="en-US" sz="2100" dirty="0">
              <a:solidFill>
                <a:srgbClr val="000000"/>
              </a:solidFill>
              <a:latin typeface="Helvetica" charset="0"/>
            </a:endParaRPr>
          </a:p>
          <a:p>
            <a:pPr marL="457200" indent="-457200">
              <a:buAutoNum type="arabicPeriod"/>
            </a:pPr>
            <a:r>
              <a:rPr lang="en-US" sz="2100" dirty="0">
                <a:solidFill>
                  <a:srgbClr val="000000"/>
                </a:solidFill>
                <a:latin typeface="Helvetica" charset="0"/>
              </a:rPr>
              <a:t>Optimum and efficient use the computer system hardware.</a:t>
            </a:r>
          </a:p>
          <a:p>
            <a:pPr marL="457200" indent="-457200">
              <a:buAutoNum type="arabicPeriod"/>
            </a:pPr>
            <a:r>
              <a:rPr lang="en-US" sz="2100" dirty="0">
                <a:solidFill>
                  <a:srgbClr val="000000"/>
                </a:solidFill>
                <a:latin typeface="Helvetica" charset="0"/>
              </a:rPr>
              <a:t>To provide the user with convenience and user friendliness.</a:t>
            </a:r>
          </a:p>
          <a:p>
            <a:pPr marL="457200" indent="-457200">
              <a:buAutoNum type="arabicPeriod"/>
            </a:pPr>
            <a:r>
              <a:rPr lang="en-US" sz="2100" dirty="0">
                <a:solidFill>
                  <a:srgbClr val="000000"/>
                </a:solidFill>
                <a:latin typeface="Helvetica" charset="0"/>
              </a:rPr>
              <a:t>Hide the complexity of the computer hardware.</a:t>
            </a:r>
          </a:p>
          <a:p>
            <a:pPr marL="457200" indent="-457200">
              <a:buAutoNum type="arabicPeriod"/>
            </a:pPr>
            <a:endParaRPr lang="en-US" sz="2100" dirty="0">
              <a:solidFill>
                <a:srgbClr val="000000"/>
              </a:solidFill>
              <a:latin typeface="Helvetica" charset="0"/>
            </a:endParaRPr>
          </a:p>
          <a:p>
            <a:pPr marL="457200" indent="-457200">
              <a:buAutoNum type="arabicPeriod"/>
            </a:pPr>
            <a:endParaRPr lang="en-US" sz="2100" dirty="0">
              <a:solidFill>
                <a:srgbClr val="000000"/>
              </a:solidFill>
              <a:latin typeface="Helvetica" charset="0"/>
            </a:endParaRPr>
          </a:p>
          <a:p>
            <a:endParaRPr lang="en-US" sz="2100" baseline="30000" dirty="0">
              <a:solidFill>
                <a:srgbClr val="000000"/>
              </a:solidFill>
              <a:latin typeface="Helvetica" charset="0"/>
            </a:endParaRPr>
          </a:p>
          <a:p>
            <a:endParaRPr lang="de-DE" sz="2400" baseline="30000" dirty="0">
              <a:solidFill>
                <a:srgbClr val="000000"/>
              </a:solidFill>
              <a:latin typeface="Helvetica" charset="0"/>
            </a:endParaRPr>
          </a:p>
          <a:p>
            <a:r>
              <a:rPr lang="de-DE" sz="2400" baseline="30000" dirty="0">
                <a:solidFill>
                  <a:srgbClr val="000000"/>
                </a:solidFill>
                <a:latin typeface="Helvetica" charset="0"/>
              </a:rPr>
              <a:t> </a:t>
            </a:r>
            <a:endParaRPr lang="en-US" sz="2400" dirty="0"/>
          </a:p>
        </p:txBody>
      </p:sp>
    </p:spTree>
    <p:extLst>
      <p:ext uri="{BB962C8B-B14F-4D97-AF65-F5344CB8AC3E}">
        <p14:creationId xmlns:p14="http://schemas.microsoft.com/office/powerpoint/2010/main" val="1287925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fontScale="90000"/>
          </a:bodyPr>
          <a:lstStyle/>
          <a:p>
            <a:r>
              <a:rPr lang="en-US" dirty="0">
                <a:latin typeface="Calibri" charset="0"/>
              </a:rPr>
              <a:t>Lectures Schedule</a:t>
            </a:r>
            <a:endParaRPr lang="lt-LT" dirty="0">
              <a:latin typeface="Calibri" charset="0"/>
            </a:endParaRPr>
          </a:p>
        </p:txBody>
      </p:sp>
      <p:sp>
        <p:nvSpPr>
          <p:cNvPr id="3" name="Content Placeholder 2"/>
          <p:cNvSpPr>
            <a:spLocks noGrp="1"/>
          </p:cNvSpPr>
          <p:nvPr>
            <p:ph idx="1"/>
          </p:nvPr>
        </p:nvSpPr>
        <p:spPr/>
        <p:txBody>
          <a:bodyPr rtlCol="0">
            <a:normAutofit/>
          </a:bodyPr>
          <a:lstStyle/>
          <a:p>
            <a:pPr marL="0" indent="0" fontAlgn="auto">
              <a:spcAft>
                <a:spcPts val="0"/>
              </a:spcAft>
              <a:buFont typeface="Arial" pitchFamily="34" charset="0"/>
              <a:buNone/>
              <a:defRPr/>
            </a:pPr>
            <a:endParaRPr lang="en-US" sz="2800" dirty="0">
              <a:ea typeface="+mn-ea"/>
            </a:endParaRPr>
          </a:p>
          <a:p>
            <a:pPr fontAlgn="auto">
              <a:spcAft>
                <a:spcPts val="0"/>
              </a:spcAft>
              <a:buFont typeface="Arial" pitchFamily="34" charset="0"/>
              <a:buChar char="•"/>
              <a:defRPr/>
            </a:pPr>
            <a:r>
              <a:rPr lang="en-US" dirty="0">
                <a:ea typeface="+mn-ea"/>
              </a:rPr>
              <a:t>Introduction to Operating Systems, Computer System Structures, Operating System Structures</a:t>
            </a:r>
          </a:p>
          <a:p>
            <a:pPr fontAlgn="auto">
              <a:spcAft>
                <a:spcPts val="0"/>
              </a:spcAft>
              <a:buFont typeface="Arial" pitchFamily="34" charset="0"/>
              <a:buChar char="•"/>
              <a:defRPr/>
            </a:pPr>
            <a:r>
              <a:rPr lang="en-US" dirty="0">
                <a:ea typeface="+mn-ea"/>
              </a:rPr>
              <a:t>Processes and Threads, </a:t>
            </a:r>
          </a:p>
          <a:p>
            <a:pPr fontAlgn="auto">
              <a:spcAft>
                <a:spcPts val="0"/>
              </a:spcAft>
              <a:buFont typeface="Arial" pitchFamily="34" charset="0"/>
              <a:buChar char="•"/>
              <a:defRPr/>
            </a:pPr>
            <a:r>
              <a:rPr lang="en-US" dirty="0">
                <a:ea typeface="+mn-ea"/>
              </a:rPr>
              <a:t>CPU Scheduling, </a:t>
            </a:r>
          </a:p>
          <a:p>
            <a:pPr fontAlgn="auto">
              <a:spcAft>
                <a:spcPts val="0"/>
              </a:spcAft>
              <a:buFont typeface="Arial" pitchFamily="34" charset="0"/>
              <a:buChar char="•"/>
              <a:defRPr/>
            </a:pPr>
            <a:r>
              <a:rPr lang="en-US" dirty="0">
                <a:ea typeface="+mn-ea"/>
              </a:rPr>
              <a:t>Process Synchronization</a:t>
            </a:r>
          </a:p>
          <a:p>
            <a:pPr fontAlgn="auto">
              <a:spcAft>
                <a:spcPts val="0"/>
              </a:spcAft>
              <a:buFont typeface="Arial" pitchFamily="34" charset="0"/>
              <a:buChar char="•"/>
              <a:defRPr/>
            </a:pPr>
            <a:r>
              <a:rPr lang="en-US" dirty="0">
                <a:ea typeface="+mn-ea"/>
              </a:rPr>
              <a:t>Deadlocks</a:t>
            </a:r>
          </a:p>
          <a:p>
            <a:pPr fontAlgn="auto">
              <a:spcAft>
                <a:spcPts val="0"/>
              </a:spcAft>
              <a:buFont typeface="Arial" pitchFamily="34" charset="0"/>
              <a:buChar char="•"/>
              <a:defRPr/>
            </a:pPr>
            <a:endParaRPr lang="lt-LT" sz="2800" dirty="0">
              <a:ea typeface="+mn-ea"/>
            </a:endParaRPr>
          </a:p>
        </p:txBody>
      </p:sp>
      <p:cxnSp>
        <p:nvCxnSpPr>
          <p:cNvPr id="4" name="Straight Connector 3"/>
          <p:cNvCxnSpPr>
            <a:cxnSpLocks noChangeShapeType="1"/>
          </p:cNvCxnSpPr>
          <p:nvPr/>
        </p:nvCxnSpPr>
        <p:spPr bwMode="auto">
          <a:xfrm>
            <a:off x="684213" y="1628775"/>
            <a:ext cx="7620000" cy="0"/>
          </a:xfrm>
          <a:prstGeom prst="line">
            <a:avLst/>
          </a:prstGeom>
          <a:noFill/>
          <a:ln w="38100">
            <a:solidFill>
              <a:srgbClr val="A379BB"/>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2963110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r>
              <a:rPr lang="en-US" dirty="0">
                <a:latin typeface="Calibri" charset="0"/>
              </a:rPr>
              <a:t>Lectures Schedule</a:t>
            </a:r>
            <a:endParaRPr lang="lt-LT" dirty="0">
              <a:latin typeface="Calibri" charset="0"/>
            </a:endParaRPr>
          </a:p>
        </p:txBody>
      </p:sp>
      <p:sp>
        <p:nvSpPr>
          <p:cNvPr id="6147" name="Content Placeholder 2"/>
          <p:cNvSpPr>
            <a:spLocks noGrp="1"/>
          </p:cNvSpPr>
          <p:nvPr>
            <p:ph idx="1"/>
          </p:nvPr>
        </p:nvSpPr>
        <p:spPr/>
        <p:txBody>
          <a:bodyPr/>
          <a:lstStyle/>
          <a:p>
            <a:endParaRPr lang="en-US" dirty="0">
              <a:latin typeface="Calibri" charset="0"/>
            </a:endParaRPr>
          </a:p>
          <a:p>
            <a:r>
              <a:rPr lang="en-US" dirty="0">
                <a:latin typeface="Calibri" charset="0"/>
              </a:rPr>
              <a:t>Memory Management </a:t>
            </a:r>
          </a:p>
          <a:p>
            <a:r>
              <a:rPr lang="en-US" dirty="0">
                <a:latin typeface="Calibri" charset="0"/>
              </a:rPr>
              <a:t>Virtual Memory, </a:t>
            </a:r>
          </a:p>
          <a:p>
            <a:r>
              <a:rPr lang="en-US" dirty="0">
                <a:latin typeface="Calibri" charset="0"/>
              </a:rPr>
              <a:t>File system Interface, </a:t>
            </a:r>
          </a:p>
          <a:p>
            <a:r>
              <a:rPr lang="en-US" dirty="0">
                <a:latin typeface="Calibri" charset="0"/>
              </a:rPr>
              <a:t>File Systems Implementation,</a:t>
            </a:r>
          </a:p>
          <a:p>
            <a:r>
              <a:rPr lang="en-US" dirty="0">
                <a:latin typeface="Calibri" charset="0"/>
              </a:rPr>
              <a:t> I/O subsystems	</a:t>
            </a:r>
          </a:p>
        </p:txBody>
      </p:sp>
      <p:cxnSp>
        <p:nvCxnSpPr>
          <p:cNvPr id="4" name="Straight Connector 3"/>
          <p:cNvCxnSpPr>
            <a:cxnSpLocks noChangeShapeType="1"/>
          </p:cNvCxnSpPr>
          <p:nvPr/>
        </p:nvCxnSpPr>
        <p:spPr bwMode="auto">
          <a:xfrm>
            <a:off x="611188" y="1700213"/>
            <a:ext cx="7620000" cy="0"/>
          </a:xfrm>
          <a:prstGeom prst="line">
            <a:avLst/>
          </a:prstGeom>
          <a:noFill/>
          <a:ln w="38100">
            <a:solidFill>
              <a:srgbClr val="A379BB"/>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80148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Introduction.</a:t>
            </a:r>
            <a:r>
              <a:rPr lang="lt-LT" sz="3200" dirty="0"/>
              <a:t> </a:t>
            </a:r>
            <a:br>
              <a:rPr lang="lt-LT" sz="3200" dirty="0"/>
            </a:br>
            <a:r>
              <a:rPr lang="lt-LT" sz="3200" b="1" dirty="0" err="1"/>
              <a:t>The</a:t>
            </a:r>
            <a:r>
              <a:rPr lang="lt-LT" sz="3200" b="1" dirty="0"/>
              <a:t> </a:t>
            </a:r>
            <a:r>
              <a:rPr lang="lt-LT" sz="3200" b="1" dirty="0" err="1"/>
              <a:t>decimal</a:t>
            </a:r>
            <a:r>
              <a:rPr lang="lt-LT" sz="3200" b="1" dirty="0"/>
              <a:t> </a:t>
            </a:r>
            <a:r>
              <a:rPr lang="lt-LT" sz="3200" b="1" dirty="0" err="1"/>
              <a:t>number</a:t>
            </a:r>
            <a:r>
              <a:rPr lang="lt-LT" sz="3200" b="1" dirty="0"/>
              <a:t> </a:t>
            </a:r>
            <a:r>
              <a:rPr lang="lt-LT" sz="3200" b="1" dirty="0" err="1"/>
              <a:t>system</a:t>
            </a:r>
            <a:endParaRPr lang="lt-LT" sz="3200" b="1" dirty="0"/>
          </a:p>
        </p:txBody>
      </p:sp>
      <p:sp>
        <p:nvSpPr>
          <p:cNvPr id="4" name="Footer Placeholder 3"/>
          <p:cNvSpPr>
            <a:spLocks noGrp="1"/>
          </p:cNvSpPr>
          <p:nvPr>
            <p:ph type="ftr" sz="quarter" idx="11"/>
          </p:nvPr>
        </p:nvSpPr>
        <p:spPr/>
        <p:txBody>
          <a:bodyPr/>
          <a:lstStyle/>
          <a:p>
            <a:r>
              <a:rPr lang="lt-LT" dirty="0" err="1"/>
              <a:t>Operating</a:t>
            </a:r>
            <a:r>
              <a:rPr lang="lt-LT" dirty="0"/>
              <a:t> </a:t>
            </a:r>
            <a:r>
              <a:rPr lang="lt-LT" dirty="0" err="1"/>
              <a:t>systems</a:t>
            </a:r>
            <a:endParaRPr lang="lt-LT" dirty="0"/>
          </a:p>
        </p:txBody>
      </p:sp>
      <p:sp>
        <p:nvSpPr>
          <p:cNvPr id="6" name="Rectangle 3"/>
          <p:cNvSpPr txBox="1">
            <a:spLocks noChangeArrowheads="1"/>
          </p:cNvSpPr>
          <p:nvPr/>
        </p:nvSpPr>
        <p:spPr>
          <a:xfrm>
            <a:off x="539552" y="1052736"/>
            <a:ext cx="7924800" cy="2286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40000"/>
              </a:spcBef>
              <a:defRPr/>
            </a:pPr>
            <a:r>
              <a:rPr lang="en-US" altLang="en-US" sz="2400" dirty="0">
                <a:latin typeface="Arial" charset="0"/>
              </a:rPr>
              <a:t>How is a </a:t>
            </a:r>
            <a:r>
              <a:rPr lang="en-US" altLang="en-US" sz="2400" b="1" dirty="0">
                <a:latin typeface="Arial" charset="0"/>
              </a:rPr>
              <a:t>positive integer</a:t>
            </a:r>
            <a:r>
              <a:rPr lang="en-US" altLang="en-US" sz="2400" dirty="0">
                <a:latin typeface="Arial" charset="0"/>
              </a:rPr>
              <a:t> represented in decimal?</a:t>
            </a:r>
          </a:p>
          <a:p>
            <a:pPr>
              <a:spcBef>
                <a:spcPct val="40000"/>
              </a:spcBef>
              <a:defRPr/>
            </a:pPr>
            <a:r>
              <a:rPr lang="en-US" altLang="en-US" sz="2400" dirty="0">
                <a:latin typeface="Arial" charset="0"/>
              </a:rPr>
              <a:t>Let’s analyze the decimal number </a:t>
            </a:r>
            <a:r>
              <a:rPr lang="en-US" altLang="en-US" sz="2400" b="1" dirty="0">
                <a:latin typeface="Arial" charset="0"/>
              </a:rPr>
              <a:t>385</a:t>
            </a:r>
            <a:r>
              <a:rPr lang="en-US" altLang="en-US" sz="2400" dirty="0">
                <a:latin typeface="Arial" charset="0"/>
              </a:rPr>
              <a:t>:</a:t>
            </a:r>
          </a:p>
          <a:p>
            <a:pPr lvl="1">
              <a:spcBef>
                <a:spcPct val="40000"/>
              </a:spcBef>
              <a:buFont typeface="Wingdings" charset="2"/>
              <a:buNone/>
              <a:defRPr/>
            </a:pPr>
            <a:r>
              <a:rPr lang="en-US" altLang="en-US" sz="2400" b="1" dirty="0">
                <a:solidFill>
                  <a:schemeClr val="folHlink"/>
                </a:solidFill>
                <a:latin typeface="Arial" charset="0"/>
              </a:rPr>
              <a:t>385</a:t>
            </a:r>
            <a:r>
              <a:rPr lang="en-US" altLang="en-US" sz="2400" dirty="0">
                <a:solidFill>
                  <a:schemeClr val="folHlink"/>
                </a:solidFill>
                <a:latin typeface="Arial" charset="0"/>
              </a:rPr>
              <a:t> = (</a:t>
            </a:r>
            <a:r>
              <a:rPr lang="en-US" altLang="en-US" sz="2400" b="1" dirty="0">
                <a:solidFill>
                  <a:schemeClr val="folHlink"/>
                </a:solidFill>
                <a:latin typeface="Arial" charset="0"/>
              </a:rPr>
              <a:t>3</a:t>
            </a:r>
            <a:r>
              <a:rPr lang="en-US" altLang="en-US" sz="2400" dirty="0">
                <a:solidFill>
                  <a:schemeClr val="folHlink"/>
                </a:solidFill>
                <a:latin typeface="Arial" charset="0"/>
              </a:rPr>
              <a:t> x 100) + (</a:t>
            </a:r>
            <a:r>
              <a:rPr lang="en-US" altLang="en-US" sz="2400" b="1" dirty="0">
                <a:solidFill>
                  <a:schemeClr val="folHlink"/>
                </a:solidFill>
                <a:latin typeface="Arial" charset="0"/>
              </a:rPr>
              <a:t>8</a:t>
            </a:r>
            <a:r>
              <a:rPr lang="en-US" altLang="en-US" sz="2400" dirty="0">
                <a:solidFill>
                  <a:schemeClr val="folHlink"/>
                </a:solidFill>
                <a:latin typeface="Arial" charset="0"/>
              </a:rPr>
              <a:t> x 10)  + (</a:t>
            </a:r>
            <a:r>
              <a:rPr lang="en-US" altLang="en-US" sz="2400" b="1" dirty="0">
                <a:solidFill>
                  <a:schemeClr val="folHlink"/>
                </a:solidFill>
                <a:latin typeface="Arial" charset="0"/>
              </a:rPr>
              <a:t>5</a:t>
            </a:r>
            <a:r>
              <a:rPr lang="en-US" altLang="en-US" sz="2400" dirty="0">
                <a:solidFill>
                  <a:schemeClr val="folHlink"/>
                </a:solidFill>
                <a:latin typeface="Arial" charset="0"/>
              </a:rPr>
              <a:t> x 1)</a:t>
            </a:r>
          </a:p>
          <a:p>
            <a:pPr lvl="1">
              <a:spcBef>
                <a:spcPct val="40000"/>
              </a:spcBef>
              <a:buFont typeface="Wingdings" charset="2"/>
              <a:buNone/>
              <a:defRPr/>
            </a:pPr>
            <a:r>
              <a:rPr lang="en-US" altLang="en-US" sz="2400" dirty="0">
                <a:solidFill>
                  <a:schemeClr val="folHlink"/>
                </a:solidFill>
                <a:latin typeface="Arial" charset="0"/>
              </a:rPr>
              <a:t>       = (</a:t>
            </a:r>
            <a:r>
              <a:rPr lang="en-US" altLang="en-US" sz="2400" b="1" dirty="0">
                <a:solidFill>
                  <a:schemeClr val="folHlink"/>
                </a:solidFill>
                <a:latin typeface="Arial" charset="0"/>
              </a:rPr>
              <a:t>3</a:t>
            </a:r>
            <a:r>
              <a:rPr lang="en-US" altLang="en-US" sz="2400" dirty="0">
                <a:solidFill>
                  <a:schemeClr val="folHlink"/>
                </a:solidFill>
                <a:latin typeface="Arial" charset="0"/>
              </a:rPr>
              <a:t> x 10</a:t>
            </a:r>
            <a:r>
              <a:rPr lang="en-US" altLang="en-US" sz="2400" baseline="30000" dirty="0">
                <a:solidFill>
                  <a:schemeClr val="folHlink"/>
                </a:solidFill>
                <a:latin typeface="Arial" charset="0"/>
              </a:rPr>
              <a:t>2</a:t>
            </a:r>
            <a:r>
              <a:rPr lang="en-US" altLang="en-US" sz="2400" dirty="0">
                <a:solidFill>
                  <a:schemeClr val="folHlink"/>
                </a:solidFill>
                <a:latin typeface="Arial" charset="0"/>
              </a:rPr>
              <a:t>) + (</a:t>
            </a:r>
            <a:r>
              <a:rPr lang="en-US" altLang="en-US" sz="2400" b="1" dirty="0">
                <a:solidFill>
                  <a:schemeClr val="folHlink"/>
                </a:solidFill>
                <a:latin typeface="Arial" charset="0"/>
              </a:rPr>
              <a:t>8</a:t>
            </a:r>
            <a:r>
              <a:rPr lang="en-US" altLang="en-US" sz="2400" dirty="0">
                <a:solidFill>
                  <a:schemeClr val="folHlink"/>
                </a:solidFill>
                <a:latin typeface="Arial" charset="0"/>
              </a:rPr>
              <a:t> x 10</a:t>
            </a:r>
            <a:r>
              <a:rPr lang="en-US" altLang="en-US" sz="2400" baseline="30000" dirty="0">
                <a:solidFill>
                  <a:schemeClr val="folHlink"/>
                </a:solidFill>
                <a:latin typeface="Arial" charset="0"/>
              </a:rPr>
              <a:t>1</a:t>
            </a:r>
            <a:r>
              <a:rPr lang="en-US" altLang="en-US" sz="2400" dirty="0">
                <a:solidFill>
                  <a:schemeClr val="folHlink"/>
                </a:solidFill>
                <a:latin typeface="Arial" charset="0"/>
              </a:rPr>
              <a:t>) + (</a:t>
            </a:r>
            <a:r>
              <a:rPr lang="en-US" altLang="en-US" sz="2400" b="1" dirty="0">
                <a:solidFill>
                  <a:schemeClr val="folHlink"/>
                </a:solidFill>
                <a:latin typeface="Arial" charset="0"/>
              </a:rPr>
              <a:t>5</a:t>
            </a:r>
            <a:r>
              <a:rPr lang="en-US" altLang="en-US" sz="2400" dirty="0">
                <a:solidFill>
                  <a:schemeClr val="folHlink"/>
                </a:solidFill>
                <a:latin typeface="Arial" charset="0"/>
              </a:rPr>
              <a:t> x 10</a:t>
            </a:r>
            <a:r>
              <a:rPr lang="en-US" altLang="en-US" sz="2400" baseline="30000" dirty="0">
                <a:solidFill>
                  <a:schemeClr val="folHlink"/>
                </a:solidFill>
                <a:latin typeface="Arial" charset="0"/>
              </a:rPr>
              <a:t>0</a:t>
            </a:r>
            <a:r>
              <a:rPr lang="en-US" altLang="en-US" sz="2400" dirty="0">
                <a:solidFill>
                  <a:schemeClr val="folHlink"/>
                </a:solidFill>
                <a:latin typeface="Arial" charset="0"/>
              </a:rPr>
              <a:t>)</a:t>
            </a:r>
            <a:endParaRPr lang="en-US" altLang="en-US" u="sng" dirty="0">
              <a:latin typeface="Arial" charset="0"/>
            </a:endParaRPr>
          </a:p>
        </p:txBody>
      </p:sp>
      <p:grpSp>
        <p:nvGrpSpPr>
          <p:cNvPr id="7" name="Group 31"/>
          <p:cNvGrpSpPr>
            <a:grpSpLocks/>
          </p:cNvGrpSpPr>
          <p:nvPr/>
        </p:nvGrpSpPr>
        <p:grpSpPr bwMode="auto">
          <a:xfrm>
            <a:off x="1072952" y="3110136"/>
            <a:ext cx="6324600" cy="2362200"/>
            <a:chOff x="672" y="2592"/>
            <a:chExt cx="3984" cy="1488"/>
          </a:xfrm>
        </p:grpSpPr>
        <p:sp>
          <p:nvSpPr>
            <p:cNvPr id="8" name="Rectangle 4"/>
            <p:cNvSpPr>
              <a:spLocks noChangeArrowheads="1"/>
            </p:cNvSpPr>
            <p:nvPr/>
          </p:nvSpPr>
          <p:spPr bwMode="auto">
            <a:xfrm>
              <a:off x="2278" y="2928"/>
              <a:ext cx="288" cy="192"/>
            </a:xfrm>
            <a:prstGeom prst="rect">
              <a:avLst/>
            </a:prstGeom>
            <a:noFill/>
            <a:ln w="412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nchor="ctr">
              <a:spAutoFit/>
            </a:bodyPr>
            <a:lstStyle/>
            <a:p>
              <a:pPr eaLnBrk="1" hangingPunct="1">
                <a:defRPr/>
              </a:pPr>
              <a:endParaRPr lang="en-US"/>
            </a:p>
          </p:txBody>
        </p:sp>
        <p:sp>
          <p:nvSpPr>
            <p:cNvPr id="9" name="Rectangle 5"/>
            <p:cNvSpPr>
              <a:spLocks noChangeArrowheads="1"/>
            </p:cNvSpPr>
            <p:nvPr/>
          </p:nvSpPr>
          <p:spPr bwMode="auto">
            <a:xfrm>
              <a:off x="2566" y="2928"/>
              <a:ext cx="288" cy="192"/>
            </a:xfrm>
            <a:prstGeom prst="rect">
              <a:avLst/>
            </a:prstGeom>
            <a:noFill/>
            <a:ln w="412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nchor="ctr">
              <a:spAutoFit/>
            </a:bodyPr>
            <a:lstStyle/>
            <a:p>
              <a:pPr eaLnBrk="1" hangingPunct="1">
                <a:defRPr/>
              </a:pPr>
              <a:endParaRPr lang="en-US"/>
            </a:p>
          </p:txBody>
        </p:sp>
        <p:sp>
          <p:nvSpPr>
            <p:cNvPr id="10" name="Rectangle 6"/>
            <p:cNvSpPr>
              <a:spLocks noChangeArrowheads="1"/>
            </p:cNvSpPr>
            <p:nvPr/>
          </p:nvSpPr>
          <p:spPr bwMode="auto">
            <a:xfrm>
              <a:off x="2854" y="2928"/>
              <a:ext cx="288" cy="192"/>
            </a:xfrm>
            <a:prstGeom prst="rect">
              <a:avLst/>
            </a:prstGeom>
            <a:noFill/>
            <a:ln w="412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nchor="ctr">
              <a:spAutoFit/>
            </a:bodyPr>
            <a:lstStyle/>
            <a:p>
              <a:pPr eaLnBrk="1" hangingPunct="1">
                <a:defRPr/>
              </a:pPr>
              <a:endParaRPr lang="en-US"/>
            </a:p>
          </p:txBody>
        </p:sp>
        <p:sp>
          <p:nvSpPr>
            <p:cNvPr id="11" name="Text Box 7"/>
            <p:cNvSpPr txBox="1">
              <a:spLocks noChangeArrowheads="1"/>
            </p:cNvSpPr>
            <p:nvPr/>
          </p:nvSpPr>
          <p:spPr bwMode="auto">
            <a:xfrm>
              <a:off x="2278" y="2928"/>
              <a:ext cx="2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b="1">
                  <a:solidFill>
                    <a:schemeClr val="folHlink"/>
                  </a:solidFill>
                  <a:effectLst>
                    <a:outerShdw blurRad="38100" dist="38100" dir="2700000" algn="tl">
                      <a:srgbClr val="C0C0C0"/>
                    </a:outerShdw>
                  </a:effectLst>
                  <a:latin typeface="Verdana" charset="0"/>
                </a:rPr>
                <a:t>3</a:t>
              </a:r>
            </a:p>
          </p:txBody>
        </p:sp>
        <p:sp>
          <p:nvSpPr>
            <p:cNvPr id="12" name="Text Box 8"/>
            <p:cNvSpPr txBox="1">
              <a:spLocks noChangeArrowheads="1"/>
            </p:cNvSpPr>
            <p:nvPr/>
          </p:nvSpPr>
          <p:spPr bwMode="auto">
            <a:xfrm>
              <a:off x="2613" y="2928"/>
              <a:ext cx="20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b="1" dirty="0">
                  <a:solidFill>
                    <a:schemeClr val="folHlink"/>
                  </a:solidFill>
                  <a:effectLst>
                    <a:outerShdw blurRad="38100" dist="38100" dir="2700000" algn="tl">
                      <a:srgbClr val="C0C0C0"/>
                    </a:outerShdw>
                  </a:effectLst>
                  <a:latin typeface="Verdana" charset="0"/>
                </a:rPr>
                <a:t>8</a:t>
              </a:r>
            </a:p>
          </p:txBody>
        </p:sp>
        <p:sp>
          <p:nvSpPr>
            <p:cNvPr id="13" name="Text Box 9"/>
            <p:cNvSpPr txBox="1">
              <a:spLocks noChangeArrowheads="1"/>
            </p:cNvSpPr>
            <p:nvPr/>
          </p:nvSpPr>
          <p:spPr bwMode="auto">
            <a:xfrm>
              <a:off x="2902" y="2928"/>
              <a:ext cx="2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b="1">
                  <a:solidFill>
                    <a:schemeClr val="folHlink"/>
                  </a:solidFill>
                  <a:effectLst>
                    <a:outerShdw blurRad="38100" dist="38100" dir="2700000" algn="tl">
                      <a:srgbClr val="C0C0C0"/>
                    </a:outerShdw>
                  </a:effectLst>
                  <a:latin typeface="Verdana" charset="0"/>
                </a:rPr>
                <a:t>5</a:t>
              </a:r>
            </a:p>
          </p:txBody>
        </p:sp>
        <p:sp>
          <p:nvSpPr>
            <p:cNvPr id="14" name="Text Box 10"/>
            <p:cNvSpPr txBox="1">
              <a:spLocks noChangeArrowheads="1"/>
            </p:cNvSpPr>
            <p:nvPr/>
          </p:nvSpPr>
          <p:spPr bwMode="auto">
            <a:xfrm>
              <a:off x="2854" y="2688"/>
              <a:ext cx="36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b="1">
                  <a:effectLst>
                    <a:outerShdw blurRad="38100" dist="38100" dir="2700000" algn="tl">
                      <a:srgbClr val="C0C0C0"/>
                    </a:outerShdw>
                  </a:effectLst>
                  <a:latin typeface="Verdana" charset="0"/>
                </a:rPr>
                <a:t>10</a:t>
              </a:r>
              <a:r>
                <a:rPr lang="en-US" altLang="en-US" sz="1600" b="1" baseline="30000">
                  <a:effectLst>
                    <a:outerShdw blurRad="38100" dist="38100" dir="2700000" algn="tl">
                      <a:srgbClr val="C0C0C0"/>
                    </a:outerShdw>
                  </a:effectLst>
                  <a:latin typeface="Verdana" charset="0"/>
                </a:rPr>
                <a:t>0</a:t>
              </a:r>
              <a:endParaRPr lang="en-US" altLang="en-US" sz="1600" b="1">
                <a:effectLst>
                  <a:outerShdw blurRad="38100" dist="38100" dir="2700000" algn="tl">
                    <a:srgbClr val="C0C0C0"/>
                  </a:outerShdw>
                </a:effectLst>
                <a:latin typeface="Verdana" charset="0"/>
              </a:endParaRPr>
            </a:p>
          </p:txBody>
        </p:sp>
        <p:sp>
          <p:nvSpPr>
            <p:cNvPr id="15" name="Text Box 11"/>
            <p:cNvSpPr txBox="1">
              <a:spLocks noChangeArrowheads="1"/>
            </p:cNvSpPr>
            <p:nvPr/>
          </p:nvSpPr>
          <p:spPr bwMode="auto">
            <a:xfrm>
              <a:off x="2541" y="2688"/>
              <a:ext cx="36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b="1">
                  <a:effectLst>
                    <a:outerShdw blurRad="38100" dist="38100" dir="2700000" algn="tl">
                      <a:srgbClr val="C0C0C0"/>
                    </a:outerShdw>
                  </a:effectLst>
                  <a:latin typeface="Verdana" charset="0"/>
                </a:rPr>
                <a:t>10</a:t>
              </a:r>
              <a:r>
                <a:rPr lang="en-US" altLang="en-US" sz="1600" b="1" baseline="30000">
                  <a:effectLst>
                    <a:outerShdw blurRad="38100" dist="38100" dir="2700000" algn="tl">
                      <a:srgbClr val="C0C0C0"/>
                    </a:outerShdw>
                  </a:effectLst>
                  <a:latin typeface="Verdana" charset="0"/>
                </a:rPr>
                <a:t>1</a:t>
              </a:r>
              <a:endParaRPr lang="en-US" altLang="en-US" sz="1600" b="1">
                <a:effectLst>
                  <a:outerShdw blurRad="38100" dist="38100" dir="2700000" algn="tl">
                    <a:srgbClr val="C0C0C0"/>
                  </a:outerShdw>
                </a:effectLst>
                <a:latin typeface="Verdana" charset="0"/>
              </a:endParaRPr>
            </a:p>
          </p:txBody>
        </p:sp>
        <p:sp>
          <p:nvSpPr>
            <p:cNvPr id="16" name="Text Box 12"/>
            <p:cNvSpPr txBox="1">
              <a:spLocks noChangeArrowheads="1"/>
            </p:cNvSpPr>
            <p:nvPr/>
          </p:nvSpPr>
          <p:spPr bwMode="auto">
            <a:xfrm>
              <a:off x="2230" y="2688"/>
              <a:ext cx="36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b="1">
                  <a:effectLst>
                    <a:outerShdw blurRad="38100" dist="38100" dir="2700000" algn="tl">
                      <a:srgbClr val="C0C0C0"/>
                    </a:outerShdw>
                  </a:effectLst>
                  <a:latin typeface="Verdana" charset="0"/>
                </a:rPr>
                <a:t>10</a:t>
              </a:r>
              <a:r>
                <a:rPr lang="en-US" altLang="en-US" sz="1600" b="1" baseline="30000">
                  <a:effectLst>
                    <a:outerShdw blurRad="38100" dist="38100" dir="2700000" algn="tl">
                      <a:srgbClr val="C0C0C0"/>
                    </a:outerShdw>
                  </a:effectLst>
                  <a:latin typeface="Verdana" charset="0"/>
                </a:rPr>
                <a:t>2</a:t>
              </a:r>
              <a:endParaRPr lang="en-US" altLang="en-US" sz="1600" b="1">
                <a:effectLst>
                  <a:outerShdw blurRad="38100" dist="38100" dir="2700000" algn="tl">
                    <a:srgbClr val="C0C0C0"/>
                  </a:outerShdw>
                </a:effectLst>
                <a:latin typeface="Verdana" charset="0"/>
              </a:endParaRPr>
            </a:p>
          </p:txBody>
        </p:sp>
        <p:sp>
          <p:nvSpPr>
            <p:cNvPr id="17" name="Text Box 13"/>
            <p:cNvSpPr txBox="1">
              <a:spLocks noChangeArrowheads="1"/>
            </p:cNvSpPr>
            <p:nvPr/>
          </p:nvSpPr>
          <p:spPr bwMode="auto">
            <a:xfrm>
              <a:off x="790" y="2688"/>
              <a:ext cx="115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a:solidFill>
                    <a:srgbClr val="000000"/>
                  </a:solidFill>
                  <a:effectLst>
                    <a:outerShdw blurRad="38100" dist="38100" dir="2700000" algn="tl">
                      <a:srgbClr val="C0C0C0"/>
                    </a:outerShdw>
                  </a:effectLst>
                  <a:latin typeface="Verdana" charset="0"/>
                </a:rPr>
                <a:t>Position weights</a:t>
              </a:r>
            </a:p>
          </p:txBody>
        </p:sp>
        <p:sp>
          <p:nvSpPr>
            <p:cNvPr id="18" name="Text Box 14"/>
            <p:cNvSpPr txBox="1">
              <a:spLocks noChangeArrowheads="1"/>
            </p:cNvSpPr>
            <p:nvPr/>
          </p:nvSpPr>
          <p:spPr bwMode="auto">
            <a:xfrm>
              <a:off x="838" y="2928"/>
              <a:ext cx="10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a:solidFill>
                    <a:srgbClr val="000000"/>
                  </a:solidFill>
                  <a:latin typeface="Verdana" charset="0"/>
                </a:rPr>
                <a:t>Number </a:t>
              </a:r>
              <a:r>
                <a:rPr lang="en-US" altLang="en-US" sz="1600">
                  <a:solidFill>
                    <a:srgbClr val="000000"/>
                  </a:solidFill>
                  <a:effectLst>
                    <a:outerShdw blurRad="38100" dist="38100" dir="2700000" algn="tl">
                      <a:srgbClr val="C0C0C0"/>
                    </a:outerShdw>
                  </a:effectLst>
                  <a:latin typeface="Verdana" charset="0"/>
                </a:rPr>
                <a:t>digits</a:t>
              </a:r>
            </a:p>
          </p:txBody>
        </p:sp>
        <p:sp>
          <p:nvSpPr>
            <p:cNvPr id="19" name="Line 15"/>
            <p:cNvSpPr>
              <a:spLocks noChangeShapeType="1"/>
            </p:cNvSpPr>
            <p:nvPr/>
          </p:nvSpPr>
          <p:spPr bwMode="auto">
            <a:xfrm>
              <a:off x="1942" y="2784"/>
              <a:ext cx="288" cy="0"/>
            </a:xfrm>
            <a:prstGeom prst="line">
              <a:avLst/>
            </a:prstGeom>
            <a:noFill/>
            <a:ln w="41275">
              <a:solidFill>
                <a:srgbClr val="B2B2B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20" name="Line 16"/>
            <p:cNvSpPr>
              <a:spLocks noChangeShapeType="1"/>
            </p:cNvSpPr>
            <p:nvPr/>
          </p:nvSpPr>
          <p:spPr bwMode="auto">
            <a:xfrm>
              <a:off x="1942" y="3072"/>
              <a:ext cx="288" cy="0"/>
            </a:xfrm>
            <a:prstGeom prst="line">
              <a:avLst/>
            </a:prstGeom>
            <a:noFill/>
            <a:ln w="41275">
              <a:solidFill>
                <a:srgbClr val="B2B2B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21" name="Line 17"/>
            <p:cNvSpPr>
              <a:spLocks noChangeShapeType="1"/>
            </p:cNvSpPr>
            <p:nvPr/>
          </p:nvSpPr>
          <p:spPr bwMode="auto">
            <a:xfrm>
              <a:off x="2998" y="3140"/>
              <a:ext cx="0" cy="144"/>
            </a:xfrm>
            <a:prstGeom prst="line">
              <a:avLst/>
            </a:prstGeom>
            <a:noFill/>
            <a:ln w="41275">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22" name="Line 18"/>
            <p:cNvSpPr>
              <a:spLocks noChangeShapeType="1"/>
            </p:cNvSpPr>
            <p:nvPr/>
          </p:nvSpPr>
          <p:spPr bwMode="auto">
            <a:xfrm>
              <a:off x="2998" y="3284"/>
              <a:ext cx="240" cy="0"/>
            </a:xfrm>
            <a:prstGeom prst="line">
              <a:avLst/>
            </a:prstGeom>
            <a:noFill/>
            <a:ln w="41275">
              <a:solidFill>
                <a:srgbClr val="B2B2B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23" name="Line 19"/>
            <p:cNvSpPr>
              <a:spLocks noChangeShapeType="1"/>
            </p:cNvSpPr>
            <p:nvPr/>
          </p:nvSpPr>
          <p:spPr bwMode="auto">
            <a:xfrm>
              <a:off x="2710" y="3120"/>
              <a:ext cx="0" cy="336"/>
            </a:xfrm>
            <a:prstGeom prst="line">
              <a:avLst/>
            </a:prstGeom>
            <a:noFill/>
            <a:ln w="41275">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24" name="Line 20"/>
            <p:cNvSpPr>
              <a:spLocks noChangeShapeType="1"/>
            </p:cNvSpPr>
            <p:nvPr/>
          </p:nvSpPr>
          <p:spPr bwMode="auto">
            <a:xfrm>
              <a:off x="2710" y="3456"/>
              <a:ext cx="480" cy="0"/>
            </a:xfrm>
            <a:prstGeom prst="line">
              <a:avLst/>
            </a:prstGeom>
            <a:noFill/>
            <a:ln w="41275">
              <a:solidFill>
                <a:srgbClr val="B2B2B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25" name="Line 21"/>
            <p:cNvSpPr>
              <a:spLocks noChangeShapeType="1"/>
            </p:cNvSpPr>
            <p:nvPr/>
          </p:nvSpPr>
          <p:spPr bwMode="auto">
            <a:xfrm>
              <a:off x="2422" y="3120"/>
              <a:ext cx="0" cy="528"/>
            </a:xfrm>
            <a:prstGeom prst="line">
              <a:avLst/>
            </a:prstGeom>
            <a:noFill/>
            <a:ln w="41275">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26" name="Line 22"/>
            <p:cNvSpPr>
              <a:spLocks noChangeShapeType="1"/>
            </p:cNvSpPr>
            <p:nvPr/>
          </p:nvSpPr>
          <p:spPr bwMode="auto">
            <a:xfrm>
              <a:off x="2422" y="3648"/>
              <a:ext cx="816" cy="0"/>
            </a:xfrm>
            <a:prstGeom prst="line">
              <a:avLst/>
            </a:prstGeom>
            <a:noFill/>
            <a:ln w="41275">
              <a:solidFill>
                <a:srgbClr val="B2B2B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27" name="Text Box 23"/>
            <p:cNvSpPr txBox="1">
              <a:spLocks noChangeArrowheads="1"/>
            </p:cNvSpPr>
            <p:nvPr/>
          </p:nvSpPr>
          <p:spPr bwMode="auto">
            <a:xfrm>
              <a:off x="3189" y="3168"/>
              <a:ext cx="11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eaLnBrk="1" hangingPunct="1">
                <a:spcBef>
                  <a:spcPct val="50000"/>
                </a:spcBef>
                <a:defRPr/>
              </a:pPr>
              <a:r>
                <a:rPr lang="en-US" altLang="en-US" sz="1600" b="1">
                  <a:effectLst>
                    <a:outerShdw blurRad="38100" dist="38100" dir="2700000" algn="tl">
                      <a:srgbClr val="C0C0C0"/>
                    </a:outerShdw>
                  </a:effectLst>
                  <a:latin typeface="Verdana" charset="0"/>
                </a:rPr>
                <a:t>5 x10</a:t>
              </a:r>
              <a:r>
                <a:rPr lang="en-US" altLang="en-US" sz="1600" b="1" baseline="30000">
                  <a:effectLst>
                    <a:outerShdw blurRad="38100" dist="38100" dir="2700000" algn="tl">
                      <a:srgbClr val="C0C0C0"/>
                    </a:outerShdw>
                  </a:effectLst>
                  <a:latin typeface="Verdana" charset="0"/>
                </a:rPr>
                <a:t>0    </a:t>
              </a:r>
              <a:r>
                <a:rPr lang="en-US" altLang="en-US" sz="1600" b="1">
                  <a:effectLst>
                    <a:outerShdw blurRad="38100" dist="38100" dir="2700000" algn="tl">
                      <a:srgbClr val="C0C0C0"/>
                    </a:outerShdw>
                  </a:effectLst>
                  <a:latin typeface="Verdana" charset="0"/>
                </a:rPr>
                <a:t>=     5</a:t>
              </a:r>
            </a:p>
          </p:txBody>
        </p:sp>
        <p:sp>
          <p:nvSpPr>
            <p:cNvPr id="28" name="Text Box 24"/>
            <p:cNvSpPr txBox="1">
              <a:spLocks noChangeArrowheads="1"/>
            </p:cNvSpPr>
            <p:nvPr/>
          </p:nvSpPr>
          <p:spPr bwMode="auto">
            <a:xfrm>
              <a:off x="3190" y="3360"/>
              <a:ext cx="11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spcBef>
                  <a:spcPct val="50000"/>
                </a:spcBef>
                <a:defRPr/>
              </a:pPr>
              <a:r>
                <a:rPr lang="en-US" altLang="en-US" sz="1600" b="1" dirty="0">
                  <a:effectLst>
                    <a:outerShdw blurRad="38100" dist="38100" dir="2700000" algn="tl">
                      <a:srgbClr val="C0C0C0"/>
                    </a:outerShdw>
                  </a:effectLst>
                  <a:latin typeface="Verdana" charset="0"/>
                </a:rPr>
                <a:t>8 x10</a:t>
              </a:r>
              <a:r>
                <a:rPr lang="en-US" altLang="en-US" sz="1600" b="1" baseline="30000" dirty="0">
                  <a:effectLst>
                    <a:outerShdw blurRad="38100" dist="38100" dir="2700000" algn="tl">
                      <a:srgbClr val="C0C0C0"/>
                    </a:outerShdw>
                  </a:effectLst>
                  <a:latin typeface="Verdana" charset="0"/>
                </a:rPr>
                <a:t>1</a:t>
              </a:r>
              <a:r>
                <a:rPr lang="en-US" altLang="en-US" sz="1600" b="1" dirty="0">
                  <a:effectLst>
                    <a:outerShdw blurRad="38100" dist="38100" dir="2700000" algn="tl">
                      <a:srgbClr val="C0C0C0"/>
                    </a:outerShdw>
                  </a:effectLst>
                  <a:latin typeface="Verdana" charset="0"/>
                </a:rPr>
                <a:t>  =   80</a:t>
              </a:r>
            </a:p>
          </p:txBody>
        </p:sp>
        <p:sp>
          <p:nvSpPr>
            <p:cNvPr id="29" name="Text Box 25"/>
            <p:cNvSpPr txBox="1">
              <a:spLocks noChangeArrowheads="1"/>
            </p:cNvSpPr>
            <p:nvPr/>
          </p:nvSpPr>
          <p:spPr bwMode="auto">
            <a:xfrm>
              <a:off x="3216" y="3541"/>
              <a:ext cx="10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eaLnBrk="1" hangingPunct="1">
                <a:spcBef>
                  <a:spcPct val="50000"/>
                </a:spcBef>
                <a:defRPr/>
              </a:pPr>
              <a:r>
                <a:rPr lang="en-US" altLang="en-US" sz="1600" b="1">
                  <a:effectLst>
                    <a:outerShdw blurRad="38100" dist="38100" dir="2700000" algn="tl">
                      <a:srgbClr val="C0C0C0"/>
                    </a:outerShdw>
                  </a:effectLst>
                  <a:latin typeface="Verdana" charset="0"/>
                </a:rPr>
                <a:t>3 x 10</a:t>
              </a:r>
              <a:r>
                <a:rPr lang="en-US" altLang="en-US" sz="1600" b="1" baseline="30000">
                  <a:effectLst>
                    <a:outerShdw blurRad="38100" dist="38100" dir="2700000" algn="tl">
                      <a:srgbClr val="C0C0C0"/>
                    </a:outerShdw>
                  </a:effectLst>
                  <a:latin typeface="Verdana" charset="0"/>
                </a:rPr>
                <a:t>2</a:t>
              </a:r>
              <a:r>
                <a:rPr lang="en-US" altLang="en-US" sz="1600" b="1">
                  <a:effectLst>
                    <a:outerShdw blurRad="38100" dist="38100" dir="2700000" algn="tl">
                      <a:srgbClr val="C0C0C0"/>
                    </a:outerShdw>
                  </a:effectLst>
                  <a:latin typeface="Verdana" charset="0"/>
                </a:rPr>
                <a:t> = 300</a:t>
              </a:r>
            </a:p>
          </p:txBody>
        </p:sp>
        <p:sp>
          <p:nvSpPr>
            <p:cNvPr id="30" name="Line 26"/>
            <p:cNvSpPr>
              <a:spLocks noChangeShapeType="1"/>
            </p:cNvSpPr>
            <p:nvPr/>
          </p:nvSpPr>
          <p:spPr bwMode="auto">
            <a:xfrm>
              <a:off x="3862" y="3792"/>
              <a:ext cx="432" cy="0"/>
            </a:xfrm>
            <a:prstGeom prst="line">
              <a:avLst/>
            </a:prstGeom>
            <a:noFill/>
            <a:ln w="41275">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a:spAutoFit/>
            </a:bodyPr>
            <a:lstStyle/>
            <a:p>
              <a:pPr eaLnBrk="1" hangingPunct="1">
                <a:defRPr/>
              </a:pPr>
              <a:endParaRPr lang="en-US"/>
            </a:p>
          </p:txBody>
        </p:sp>
        <p:sp>
          <p:nvSpPr>
            <p:cNvPr id="31" name="Text Box 27"/>
            <p:cNvSpPr txBox="1">
              <a:spLocks noChangeArrowheads="1"/>
            </p:cNvSpPr>
            <p:nvPr/>
          </p:nvSpPr>
          <p:spPr bwMode="auto">
            <a:xfrm>
              <a:off x="4246" y="3168"/>
              <a:ext cx="2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a:solidFill>
                    <a:srgbClr val="000000"/>
                  </a:solidFill>
                  <a:latin typeface="Verdana" charset="0"/>
                </a:rPr>
                <a:t>+ </a:t>
              </a:r>
            </a:p>
          </p:txBody>
        </p:sp>
        <p:sp>
          <p:nvSpPr>
            <p:cNvPr id="32" name="Text Box 28"/>
            <p:cNvSpPr txBox="1">
              <a:spLocks noChangeArrowheads="1"/>
            </p:cNvSpPr>
            <p:nvPr/>
          </p:nvSpPr>
          <p:spPr bwMode="auto">
            <a:xfrm>
              <a:off x="4243" y="3360"/>
              <a:ext cx="2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a:solidFill>
                    <a:srgbClr val="000000"/>
                  </a:solidFill>
                  <a:latin typeface="Verdana" charset="0"/>
                </a:rPr>
                <a:t>+</a:t>
              </a:r>
            </a:p>
          </p:txBody>
        </p:sp>
        <p:sp>
          <p:nvSpPr>
            <p:cNvPr id="33" name="Rectangle 29"/>
            <p:cNvSpPr>
              <a:spLocks noChangeArrowheads="1"/>
            </p:cNvSpPr>
            <p:nvPr/>
          </p:nvSpPr>
          <p:spPr bwMode="auto">
            <a:xfrm>
              <a:off x="3929" y="3792"/>
              <a:ext cx="3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B2B2B2"/>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74998"/>
                      </a:srgbClr>
                    </a:outerShdw>
                  </a:effectLst>
                </a14:hiddenEffects>
              </a:ext>
              <a:ext uri="{53640926-AAD7-44D8-BBD7-CCE9431645EC}">
                <a14:shadowObscured xmlns:a14="http://schemas.microsoft.com/office/drawing/2010/main" val="1"/>
              </a:ext>
            </a:extLst>
          </p:spPr>
          <p:txBody>
            <a:bodyPr wrap="none">
              <a:spAutoFit/>
            </a:bodyPr>
            <a:lstStyle/>
            <a:p>
              <a:pPr algn="ctr" eaLnBrk="1" hangingPunct="1">
                <a:spcBef>
                  <a:spcPct val="50000"/>
                </a:spcBef>
                <a:defRPr/>
              </a:pPr>
              <a:r>
                <a:rPr lang="en-US" altLang="en-US" sz="1600" b="1" dirty="0">
                  <a:effectLst>
                    <a:outerShdw blurRad="38100" dist="38100" dir="2700000" algn="tl">
                      <a:srgbClr val="C0C0C0"/>
                    </a:outerShdw>
                  </a:effectLst>
                  <a:latin typeface="Verdana" charset="0"/>
                </a:rPr>
                <a:t>385</a:t>
              </a:r>
            </a:p>
          </p:txBody>
        </p:sp>
        <p:sp>
          <p:nvSpPr>
            <p:cNvPr id="34" name="Rectangle 30"/>
            <p:cNvSpPr>
              <a:spLocks noChangeArrowheads="1"/>
            </p:cNvSpPr>
            <p:nvPr/>
          </p:nvSpPr>
          <p:spPr bwMode="auto">
            <a:xfrm>
              <a:off x="672" y="2592"/>
              <a:ext cx="3984" cy="14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p>
          </p:txBody>
        </p:sp>
      </p:grpSp>
    </p:spTree>
    <p:extLst>
      <p:ext uri="{BB962C8B-B14F-4D97-AF65-F5344CB8AC3E}">
        <p14:creationId xmlns:p14="http://schemas.microsoft.com/office/powerpoint/2010/main" val="407101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theme/theme1.xml><?xml version="1.0" encoding="utf-8"?>
<a:theme xmlns:a="http://schemas.openxmlformats.org/drawingml/2006/main" name="delio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delione</Template>
  <TotalTime>3148</TotalTime>
  <Words>1814</Words>
  <Application>Microsoft Macintosh PowerPoint</Application>
  <PresentationFormat>On-screen Show (4:3)</PresentationFormat>
  <Paragraphs>538</Paragraphs>
  <Slides>59</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70" baseType="lpstr">
      <vt:lpstr>Calibri</vt:lpstr>
      <vt:lpstr>Courier New</vt:lpstr>
      <vt:lpstr>Helvetica</vt:lpstr>
      <vt:lpstr>Tahoma</vt:lpstr>
      <vt:lpstr>Times New Roman</vt:lpstr>
      <vt:lpstr>Trebuchet MS</vt:lpstr>
      <vt:lpstr>Verdana</vt:lpstr>
      <vt:lpstr>Wingdings</vt:lpstr>
      <vt:lpstr>Arial</vt:lpstr>
      <vt:lpstr>delione</vt:lpstr>
      <vt:lpstr>Equation</vt:lpstr>
      <vt:lpstr>PowerPoint Presentation</vt:lpstr>
      <vt:lpstr>Evaluation procedure</vt:lpstr>
      <vt:lpstr>References</vt:lpstr>
      <vt:lpstr>Introduction</vt:lpstr>
      <vt:lpstr>Introduction</vt:lpstr>
      <vt:lpstr>Introduction</vt:lpstr>
      <vt:lpstr>Lectures Schedule</vt:lpstr>
      <vt:lpstr>Lectures Schedule</vt:lpstr>
      <vt:lpstr>Introduction.  The decimal number system</vt:lpstr>
      <vt:lpstr>Introduction.  The decimal number system</vt:lpstr>
      <vt:lpstr>Introduction.  The decimal number system</vt:lpstr>
      <vt:lpstr>Introduction.  Bit</vt:lpstr>
      <vt:lpstr>Introduction.  Bit</vt:lpstr>
      <vt:lpstr>Introduction.  Bit</vt:lpstr>
      <vt:lpstr>Introduction.  Binary Numbering System</vt:lpstr>
      <vt:lpstr>Introduction.  Binary Numering System</vt:lpstr>
      <vt:lpstr>Introduction.  Binary Numering System</vt:lpstr>
      <vt:lpstr>Introduction.  Binary Numbering System</vt:lpstr>
      <vt:lpstr>Introduction.  Binary Numbering System</vt:lpstr>
      <vt:lpstr>Introduction.  Binary Numbering System</vt:lpstr>
      <vt:lpstr>Introduction.  Binary Numbering System</vt:lpstr>
      <vt:lpstr>Introduction.  Binary Numbering System</vt:lpstr>
      <vt:lpstr>Introduction.  Binary Numbering System</vt:lpstr>
      <vt:lpstr>Introduction.  Binary Numbering System</vt:lpstr>
      <vt:lpstr>Introduction.  Binary Numbering System</vt:lpstr>
      <vt:lpstr>Introduction.  Hexadecimal (Hex) Numbering System</vt:lpstr>
      <vt:lpstr>Introduction.  Hexadecimal (Hex) Numbering System</vt:lpstr>
      <vt:lpstr>Introduction.  Hexadecimal (Hex) Numbering System</vt:lpstr>
      <vt:lpstr>Introduction.  Hexadecimal (Hex) Numbering System</vt:lpstr>
      <vt:lpstr>Introduction.  Hexadecimal (Hex) Numbering System</vt:lpstr>
      <vt:lpstr>Introduction.  Hexadecimal (Hex) Numbering System</vt:lpstr>
      <vt:lpstr>Introduction.  Hexadecimal (Hex) Numbering System</vt:lpstr>
      <vt:lpstr>Introduction.  Hexadecimal (Hex) Numbering System</vt:lpstr>
      <vt:lpstr>Introduction.  Hexadecimal (Hex) Numbering System</vt:lpstr>
      <vt:lpstr>Introduction.  Hexadecimal (Hex) Numbering System</vt:lpstr>
      <vt:lpstr>Introduction.  Hexadecimal (Hex) Numbering System</vt:lpstr>
      <vt:lpstr>Introduction.  Hexadecimal (Hex) Numbering System</vt:lpstr>
      <vt:lpstr>Introduction.  Hexadecimal (Hex) Numbering System</vt:lpstr>
      <vt:lpstr>Introduction.  Hexadecimal (Hex) Numbering System</vt:lpstr>
      <vt:lpstr>Introduction.  Hexadecimal (Hex) Numbering System</vt:lpstr>
      <vt:lpstr>Introduction.  Hexadecimal (Hex) Numbering System</vt:lpstr>
      <vt:lpstr>Introduction.  Hexadecimal (Hex) Numbering System</vt:lpstr>
      <vt:lpstr>Introduction.  Hexadecimal (Hex) Numbering System</vt:lpstr>
      <vt:lpstr>Introduction.  Hexadecimal (Hex) Numbering System</vt:lpstr>
      <vt:lpstr>Introduction.  Hexadecimal (Hex) Numbering System</vt:lpstr>
      <vt:lpstr>Introduction.  </vt:lpstr>
      <vt:lpstr>Introduction.  Arithmetical operation </vt:lpstr>
      <vt:lpstr>Introduction.  Arithmetical operation </vt:lpstr>
      <vt:lpstr>Introduction.  Arithmetical operation </vt:lpstr>
      <vt:lpstr>Introduction.  Arithmetical operation </vt:lpstr>
      <vt:lpstr>Introduction.  Arithmetical operation </vt:lpstr>
      <vt:lpstr>Introduction.  Arithmetical operation </vt:lpstr>
      <vt:lpstr>Introduction.  The bit and byte</vt:lpstr>
      <vt:lpstr>Introduction.  Negative numbers</vt:lpstr>
      <vt:lpstr>Introduction.  Negative numbers</vt:lpstr>
      <vt:lpstr>Introduction.  Negative numbers</vt:lpstr>
      <vt:lpstr>Introduction.  The bit and byte</vt:lpstr>
      <vt:lpstr>Introduction.  The bit and byte</vt:lpstr>
      <vt:lpstr> Introduction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Ramas</dc:creator>
  <cp:lastModifiedBy>Microsoft Office User</cp:lastModifiedBy>
  <cp:revision>78</cp:revision>
  <dcterms:created xsi:type="dcterms:W3CDTF">2012-08-31T08:45:17Z</dcterms:created>
  <dcterms:modified xsi:type="dcterms:W3CDTF">2018-09-12T06:24:51Z</dcterms:modified>
</cp:coreProperties>
</file>