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309" r:id="rId3"/>
    <p:sldId id="311" r:id="rId4"/>
    <p:sldId id="312" r:id="rId5"/>
    <p:sldId id="313" r:id="rId6"/>
    <p:sldId id="314" r:id="rId7"/>
    <p:sldId id="257" r:id="rId8"/>
    <p:sldId id="310" r:id="rId9"/>
    <p:sldId id="259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49B23-2898-4367-9ACF-C00A55CF1900}" type="datetimeFigureOut">
              <a:rPr lang="lt-LT" smtClean="0"/>
              <a:pPr/>
              <a:t>2018-09-17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6F23-4339-453F-90C3-E85437826378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415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09120"/>
            <a:ext cx="91630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9792" y="4809728"/>
            <a:ext cx="5320680" cy="62292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 dirty="0"/>
          </a:p>
        </p:txBody>
      </p:sp>
      <p:pic>
        <p:nvPicPr>
          <p:cNvPr id="19" name="Picture 8" descr="green, puzzle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08376">
            <a:off x="5649269" y="5458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uzzle, red icon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0328">
            <a:off x="6776822" y="406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puzzle, yellow icon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6605">
            <a:off x="7633761" y="7535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puzzle icon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3477">
            <a:off x="142572" y="497623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2204864"/>
            <a:ext cx="8352928" cy="14401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lt-LT" sz="4400" b="0" dirty="0" smtClean="0"/>
            </a:lvl1pPr>
          </a:lstStyle>
          <a:p>
            <a:pPr algn="ctr">
              <a:spcBef>
                <a:spcPct val="0"/>
              </a:spcBef>
            </a:pPr>
            <a:r>
              <a:rPr lang="lt-LT" smtClean="0"/>
              <a:t>2011-2012 mokslo metai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4839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648072"/>
          </a:xfrm>
        </p:spPr>
        <p:txBody>
          <a:bodyPr/>
          <a:lstStyle>
            <a:lvl1pPr algn="l">
              <a:defRPr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896544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Font typeface="Arial" pitchFamily="34" charset="0"/>
              <a:buChar char="»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buFont typeface="Arial" pitchFamily="34" charset="0"/>
              <a:buChar char="–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>
              <a:buFont typeface="Arial" pitchFamily="34" charset="0"/>
              <a:buChar char="‒"/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smtClean="0"/>
              <a:t>Operacinės sistemos</a:t>
            </a:r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82816" y="6237312"/>
            <a:ext cx="2133600" cy="365125"/>
          </a:xfrm>
        </p:spPr>
        <p:txBody>
          <a:bodyPr/>
          <a:lstStyle/>
          <a:p>
            <a:fld id="{2F72BB0C-2AE3-4E75-8717-E67AEEA91F5C}" type="slidenum">
              <a:rPr lang="lt-LT" smtClean="0"/>
              <a:pPr/>
              <a:t>‹#›</a:t>
            </a:fld>
            <a:endParaRPr lang="lt-LT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6047577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 descr="green, puzzle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6115">
            <a:off x="178726" y="6104506"/>
            <a:ext cx="749727" cy="7497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6093296"/>
            <a:ext cx="647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12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13620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lt-LT" b="0" dirty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844824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smtClean="0"/>
              <a:t>Operacinės sistemos</a:t>
            </a:r>
            <a:endParaRPr lang="lt-LT" dirty="0"/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" y="6047577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puzzle, red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5315">
            <a:off x="64322" y="6133739"/>
            <a:ext cx="717969" cy="717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6093296"/>
            <a:ext cx="647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91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6047577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smtClean="0"/>
              <a:t>Operacinės sistemos</a:t>
            </a:r>
            <a:endParaRPr lang="lt-LT" dirty="0"/>
          </a:p>
        </p:txBody>
      </p:sp>
      <p:pic>
        <p:nvPicPr>
          <p:cNvPr id="15" name="Picture 16" descr="puzzle, yellow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15676">
            <a:off x="836" y="6091912"/>
            <a:ext cx="747177" cy="7471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6093296"/>
            <a:ext cx="647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82816" y="6237312"/>
            <a:ext cx="2133600" cy="365125"/>
          </a:xfrm>
        </p:spPr>
        <p:txBody>
          <a:bodyPr/>
          <a:lstStyle/>
          <a:p>
            <a:fld id="{2F72BB0C-2AE3-4E75-8717-E67AEEA91F5C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9209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260648"/>
            <a:ext cx="8928992" cy="62646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6669360"/>
            <a:ext cx="916305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630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89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46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600" y="6237312"/>
            <a:ext cx="324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lt-LT" dirty="0" smtClean="0"/>
              <a:t>Operacinės sistemos</a:t>
            </a:r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F72BB0C-2AE3-4E75-8717-E67AEEA91F5C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50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5" r:id="rId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4000" b="0" kern="1200" dirty="0" smtClean="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»"/>
        <a:defRPr sz="28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7145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34C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puterhope.com/unix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ctechguide.com/glossary/WordFind.php?wordInput=PD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O</a:t>
            </a:r>
            <a:r>
              <a:rPr lang="en-US" sz="2700" dirty="0" smtClean="0"/>
              <a:t>perating </a:t>
            </a:r>
            <a:r>
              <a:rPr lang="en-US" sz="2700" dirty="0"/>
              <a:t>system between user and </a:t>
            </a:r>
            <a:r>
              <a:rPr lang="en-US" sz="2700" dirty="0" smtClean="0"/>
              <a:t>hardware</a:t>
            </a:r>
            <a:endParaRPr lang="lt-L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930363"/>
            <a:ext cx="4710021" cy="50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Mainframe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Who uses mainframes?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• Most Fortune 1000 companies use a mainframe environment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• 60% of all data available on the Internet is stored on mainframe computers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Why mainframes?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• Large-scale transaction processing (Thousands of transactions per second)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Support thousands of users and application programs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Simultaneously accessing resources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Terabytes of information in databases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Large-bandwidth communications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There are more CICS transactions processed daily than Web pages served</a:t>
            </a:r>
            <a:endParaRPr lang="lt-LT" sz="2400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lt-LT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535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Mainframe operating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 t="35005" r="30748" b="9331"/>
          <a:stretch>
            <a:fillRect/>
          </a:stretch>
        </p:blipFill>
        <p:spPr>
          <a:xfrm>
            <a:off x="467544" y="980975"/>
            <a:ext cx="8064500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Mainframe operating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z/OS</a:t>
            </a:r>
          </a:p>
          <a:p>
            <a:r>
              <a:rPr lang="lt-L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z/VM</a:t>
            </a:r>
          </a:p>
          <a:p>
            <a:r>
              <a:rPr lang="lt-L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VSE</a:t>
            </a:r>
          </a:p>
          <a:p>
            <a:r>
              <a:rPr lang="lt-L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Linux for zSeries</a:t>
            </a:r>
          </a:p>
          <a:p>
            <a:r>
              <a:rPr lang="lt-L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z/TPF</a:t>
            </a: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Garamond" charset="0"/>
                <a:ea typeface="MS PGothic" charset="0"/>
              </a:rPr>
              <a:t>Server operating systems</a:t>
            </a:r>
            <a:endParaRPr lang="lt-LT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They run on servers, which are either very large personal computers, workstations, or even mainframes. They serve multiple users at ones over a network and allow the users to share hardware and software resources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Servers can provide print service, file service, or Web service.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Typical OS: Solaris, FreeBSD, Linux and Windows Server </a:t>
            </a:r>
            <a:r>
              <a:rPr lang="en-US" dirty="0" smtClean="0"/>
              <a:t>XXX </a:t>
            </a:r>
            <a:endParaRPr lang="lt-LT" dirty="0"/>
          </a:p>
          <a:p>
            <a:pPr marL="0" indent="0">
              <a:buNone/>
            </a:pP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Multiprocessor operating systems </a:t>
            </a:r>
            <a:endParaRPr lang="lt-LT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  <a:defRPr/>
            </a:pPr>
            <a:r>
              <a:rPr lang="lt-LT" dirty="0"/>
              <a:t>An operating system capable of supporting and utilizing more than one computer processor. </a:t>
            </a:r>
            <a:endParaRPr lang="en-US" dirty="0"/>
          </a:p>
          <a:p>
            <a:pPr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>
              <a:buNone/>
              <a:defRPr/>
            </a:pPr>
            <a:r>
              <a:rPr lang="lt-LT" dirty="0"/>
              <a:t>Below are some examples of multiprocessing operating systems.</a:t>
            </a:r>
            <a:r>
              <a:rPr lang="en-US" dirty="0"/>
              <a:t> </a:t>
            </a:r>
            <a:r>
              <a:rPr lang="lt-LT" dirty="0" smtClean="0">
                <a:hlinkClick r:id="rId2"/>
              </a:rPr>
              <a:t>Linux</a:t>
            </a:r>
            <a:r>
              <a:rPr lang="en-US" dirty="0" smtClean="0">
                <a:hlinkClick r:id="rId2"/>
              </a:rPr>
              <a:t>,  </a:t>
            </a:r>
            <a:r>
              <a:rPr lang="lt-LT" dirty="0" smtClean="0">
                <a:hlinkClick r:id="rId2"/>
              </a:rPr>
              <a:t>Unix</a:t>
            </a:r>
            <a:r>
              <a:rPr lang="lt-LT" dirty="0" smtClean="0"/>
              <a:t>,</a:t>
            </a:r>
            <a:r>
              <a:rPr lang="en-US" dirty="0" smtClean="0"/>
              <a:t>  </a:t>
            </a:r>
            <a:r>
              <a:rPr lang="lt-LT" dirty="0">
                <a:solidFill>
                  <a:srgbClr val="3366FF"/>
                </a:solidFill>
              </a:rPr>
              <a:t>Windows </a:t>
            </a:r>
            <a:r>
              <a:rPr lang="lt-LT" dirty="0" smtClean="0">
                <a:solidFill>
                  <a:srgbClr val="3366FF"/>
                </a:solidFill>
              </a:rPr>
              <a:t>XXX.</a:t>
            </a:r>
            <a:endParaRPr lang="lt-LT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Personal computer operating systems</a:t>
            </a:r>
            <a:endParaRPr lang="lt-LT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Modern ones all support multiprogramming.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Their job is to provide good support to a single user. </a:t>
            </a:r>
            <a:endParaRPr lang="en-US" sz="3200" dirty="0" smtClean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r>
              <a:rPr lang="en-US" sz="32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They 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are widely used for word processing, spreadsheets, and internet access.</a:t>
            </a:r>
          </a:p>
          <a:p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OS: Linux , FreeBSD, Windows XXX,  </a:t>
            </a:r>
            <a:r>
              <a:rPr lang="en-US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MacOS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44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Handheld Computer </a:t>
            </a:r>
            <a:r>
              <a:rPr lang="lt-LT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 systems</a:t>
            </a:r>
            <a:r>
              <a:rPr lang="lt-LT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</a:t>
            </a:r>
            <a:endParaRPr lang="lt-LT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412776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handheld computers or </a:t>
            </a:r>
            <a:r>
              <a:rPr lang="lt-LT" sz="2800" dirty="0">
                <a:hlinkClick r:id="rId2"/>
              </a:rPr>
              <a:t>Personal Digital Assistant (PDA)</a:t>
            </a:r>
            <a:r>
              <a:rPr lang="lt-LT" sz="2800" dirty="0"/>
              <a:t> </a:t>
            </a:r>
            <a:r>
              <a:rPr lang="en-US" sz="2800" dirty="0"/>
              <a:t>is a small is a small computer that can be held in your hand during operation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Smartphones and tablets are the best-known examples</a:t>
            </a:r>
            <a:r>
              <a:rPr lang="en-US" sz="2800" dirty="0" smtClean="0"/>
              <a:t>.. </a:t>
            </a:r>
            <a:r>
              <a:rPr lang="en-US" sz="2800" dirty="0"/>
              <a:t>Most of these devices boast multicore CPUs, GPS, cameras and other sensors, copious amounts of memory, and sophisticated operating systems. </a:t>
            </a:r>
          </a:p>
        </p:txBody>
      </p:sp>
    </p:spTree>
    <p:extLst>
      <p:ext uri="{BB962C8B-B14F-4D97-AF65-F5344CB8AC3E}">
        <p14:creationId xmlns:p14="http://schemas.microsoft.com/office/powerpoint/2010/main" val="36545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Embedded operating systems</a:t>
            </a:r>
            <a:endParaRPr lang="lt-LT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412776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lt-LT" sz="3200" dirty="0"/>
              <a:t>Embedded systems</a:t>
            </a:r>
            <a:r>
              <a:rPr lang="en-US" sz="3200" dirty="0"/>
              <a:t> run on the computers that control devices that are not generally </a:t>
            </a:r>
            <a:r>
              <a:rPr lang="en-US" sz="3200" dirty="0" smtClean="0"/>
              <a:t>though </a:t>
            </a:r>
            <a:r>
              <a:rPr lang="en-US" sz="3200" dirty="0"/>
              <a:t>of as computers and which do not accept user-installed software. Typical examples are TV sets, cards, DVD recorders, Mp3 players.</a:t>
            </a: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sz="3200" dirty="0"/>
              <a:t>The main property is your cannot download new application on it, all the software is on ROM.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39401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Sensor node </a:t>
            </a:r>
            <a:r>
              <a:rPr lang="lt-LT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 systems</a:t>
            </a:r>
            <a:endParaRPr lang="lt-LT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412776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Each sensor node is a real computer, with a CPU, RAM, ROM, and one or more environmental sensor. (for forecast, fire detection, movements detection, …)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Users do not suddenly start programs they downloaded from the Internet, which makes the design much simpler. </a:t>
            </a:r>
            <a:r>
              <a:rPr lang="en-US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TinyOS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well </a:t>
            </a:r>
            <a:r>
              <a:rPr lang="en-US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nown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os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for sensor node.</a:t>
            </a:r>
            <a:endParaRPr lang="lt-LT" sz="3200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Real-time operating systems</a:t>
            </a:r>
            <a:endParaRPr lang="lt-LT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412776"/>
            <a:ext cx="8424936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The systems are characterized by having time as key parameter. 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If the action absolutely must occur at a certain moment, we have a </a:t>
            </a: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hard real-time system 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(industrial process control, military, … )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Another kind of real-time system is </a:t>
            </a: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soft real-time system, 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in which missing an occasional deadline. (digital audio , multimedia system, digital telephones, …)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User can not add their own software… 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Real-time system  e-Cos</a:t>
            </a:r>
          </a:p>
        </p:txBody>
      </p:sp>
    </p:spTree>
    <p:extLst>
      <p:ext uri="{BB962C8B-B14F-4D97-AF65-F5344CB8AC3E}">
        <p14:creationId xmlns:p14="http://schemas.microsoft.com/office/powerpoint/2010/main" val="7901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 between user and hardware</a:t>
            </a:r>
            <a:endParaRPr lang="lt-L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As mentioned, an operating system is called an intermediary agent between </a:t>
            </a:r>
            <a:r>
              <a:rPr lang="en-US" sz="3600" dirty="0" smtClean="0"/>
              <a:t>the </a:t>
            </a:r>
            <a:r>
              <a:rPr lang="en-US" sz="3600" dirty="0"/>
              <a:t>user and the computer hardware, that: </a:t>
            </a:r>
            <a:endParaRPr lang="en-US" sz="3600" dirty="0"/>
          </a:p>
          <a:p>
            <a:r>
              <a:rPr lang="en-US" sz="3600" dirty="0" smtClean="0"/>
              <a:t>Manages </a:t>
            </a:r>
            <a:r>
              <a:rPr lang="en-US" sz="3600" dirty="0"/>
              <a:t>the computer’s resources (hardware, abstract resources, software) </a:t>
            </a:r>
            <a:endParaRPr lang="en-US" sz="3600" dirty="0" smtClean="0"/>
          </a:p>
          <a:p>
            <a:r>
              <a:rPr lang="en-US" sz="3600" dirty="0" smtClean="0"/>
              <a:t>Is </a:t>
            </a:r>
            <a:r>
              <a:rPr lang="en-US" sz="3600" dirty="0"/>
              <a:t>a resource </a:t>
            </a:r>
            <a:r>
              <a:rPr lang="en-US" sz="3600" dirty="0" smtClean="0"/>
              <a:t>allocator;</a:t>
            </a:r>
          </a:p>
          <a:p>
            <a:r>
              <a:rPr lang="en-US" sz="3600" dirty="0" smtClean="0"/>
              <a:t>Is </a:t>
            </a:r>
            <a:r>
              <a:rPr lang="en-US" sz="3600" dirty="0"/>
              <a:t>also used to control programs to prevent </a:t>
            </a:r>
            <a:r>
              <a:rPr lang="en-US" sz="3600" dirty="0" smtClean="0"/>
              <a:t>errors; 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“interrupt” </a:t>
            </a:r>
            <a:r>
              <a:rPr lang="en-US" sz="3600" dirty="0" smtClean="0"/>
              <a:t>manage. </a:t>
            </a:r>
            <a:r>
              <a:rPr lang="en-US" sz="3600" dirty="0"/>
              <a:t>The signals that are sent by devices to the CPU are </a:t>
            </a:r>
            <a:r>
              <a:rPr lang="en-US" sz="3600" dirty="0" smtClean="0"/>
              <a:t>called </a:t>
            </a:r>
            <a:r>
              <a:rPr lang="en-US" sz="3600" i="1" dirty="0" smtClean="0"/>
              <a:t>interrupts.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118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Smart card operating systems</a:t>
            </a:r>
            <a:endParaRPr lang="lt-LT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‒"/>
              <a:defRPr sz="2000" kern="1200">
                <a:solidFill>
                  <a:srgbClr val="00334C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lt-LT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412776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sz="3200" dirty="0"/>
              <a:t>The smallest </a:t>
            </a:r>
            <a:r>
              <a:rPr lang="en-US" sz="3200" dirty="0" err="1"/>
              <a:t>os</a:t>
            </a:r>
            <a:r>
              <a:rPr lang="en-US" sz="3200" dirty="0"/>
              <a:t> run on smart cards, which are credit card-sized devices containing a </a:t>
            </a:r>
            <a:r>
              <a:rPr lang="en-US" sz="3200" dirty="0" err="1"/>
              <a:t>cpu</a:t>
            </a:r>
            <a:r>
              <a:rPr lang="en-US" sz="3200" dirty="0"/>
              <a:t>  chip. </a:t>
            </a: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sz="3200" dirty="0"/>
              <a:t>Some smart cards are java orientated (ROM holds JVM)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40348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 between user and hardware</a:t>
            </a:r>
            <a:endParaRPr lang="lt-L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392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These interrupts are usually input/output devices. They signal the CPU to halt its current activities and execute the appropriate part of the operating system. There are three types of interrupts: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Hardware interrupts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Software interrupts </a:t>
            </a:r>
            <a:endParaRPr lang="en-US" dirty="0" smtClean="0"/>
          </a:p>
          <a:p>
            <a:r>
              <a:rPr lang="en-US" dirty="0" smtClean="0"/>
              <a:t> Traps (Errors)</a:t>
            </a:r>
            <a:endParaRPr lang="en-US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40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 between user and hardware</a:t>
            </a:r>
            <a:endParaRPr lang="lt-L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3924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Hardware </a:t>
            </a:r>
            <a:r>
              <a:rPr lang="en-US" b="1" dirty="0"/>
              <a:t>Interrupt: </a:t>
            </a:r>
            <a:r>
              <a:rPr lang="en-US" dirty="0"/>
              <a:t>The interrupts that are generated by hardware devices to indicate that they need some attention from the OS. For example, they have just completed a task that the operating system previously requested, such as transferring data between the hard drive and memory;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Software Interrupts: </a:t>
            </a:r>
            <a:r>
              <a:rPr lang="en-US" dirty="0"/>
              <a:t>The interrupts that are generated by programs when they want to request a </a:t>
            </a:r>
            <a:r>
              <a:rPr lang="en-US" i="1" dirty="0"/>
              <a:t>system call </a:t>
            </a:r>
            <a:r>
              <a:rPr lang="en-US" dirty="0"/>
              <a:t>to be performed by the operating system;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b="1" dirty="0"/>
              <a:t>. Traps: </a:t>
            </a:r>
            <a:r>
              <a:rPr lang="en-US" i="1" dirty="0"/>
              <a:t>Traps </a:t>
            </a:r>
            <a:r>
              <a:rPr lang="en-US" dirty="0"/>
              <a:t>are the signals that are generated by the CPU itself to indicate </a:t>
            </a:r>
            <a:r>
              <a:rPr lang="en-US" dirty="0" smtClean="0"/>
              <a:t>that </a:t>
            </a:r>
            <a:r>
              <a:rPr lang="en-US" dirty="0"/>
              <a:t>some error or condition occurred for which assistance from the operating system is needed. </a:t>
            </a:r>
            <a:endParaRPr lang="en-US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665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 between user and hardware</a:t>
            </a:r>
            <a:endParaRPr lang="lt-L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3924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The way the user is interacting or using the operating system is called the </a:t>
            </a:r>
            <a:r>
              <a:rPr lang="en-US" sz="3600" i="1" dirty="0"/>
              <a:t>interface</a:t>
            </a:r>
            <a:r>
              <a:rPr lang="en-US" sz="3600" dirty="0"/>
              <a:t>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Operating </a:t>
            </a:r>
            <a:r>
              <a:rPr lang="en-US" sz="3600" dirty="0"/>
              <a:t>systems normally have </a:t>
            </a:r>
            <a:r>
              <a:rPr lang="en-US" sz="3600" b="1" dirty="0"/>
              <a:t>two</a:t>
            </a:r>
            <a:r>
              <a:rPr lang="en-US" sz="3600" dirty="0"/>
              <a:t> types of interface, i.e., (</a:t>
            </a:r>
            <a:r>
              <a:rPr lang="en-US" sz="3600" dirty="0" err="1"/>
              <a:t>i</a:t>
            </a:r>
            <a:r>
              <a:rPr lang="en-US" sz="3600" dirty="0"/>
              <a:t>) a </a:t>
            </a:r>
            <a:r>
              <a:rPr lang="en-US" sz="3600" i="1" dirty="0"/>
              <a:t>character user interface </a:t>
            </a:r>
            <a:r>
              <a:rPr lang="en-US" sz="3600" dirty="0"/>
              <a:t>(</a:t>
            </a:r>
            <a:r>
              <a:rPr lang="en-US" sz="3600" b="1" i="1" dirty="0"/>
              <a:t>CUI</a:t>
            </a:r>
            <a:r>
              <a:rPr lang="en-US" sz="3600" dirty="0"/>
              <a:t>) and (ii) a </a:t>
            </a:r>
            <a:r>
              <a:rPr lang="en-US" sz="3600" i="1" dirty="0"/>
              <a:t>graphical user interface </a:t>
            </a:r>
            <a:r>
              <a:rPr lang="en-US" sz="3600" dirty="0"/>
              <a:t>(</a:t>
            </a:r>
            <a:r>
              <a:rPr lang="en-US" sz="3600" b="1" i="1" dirty="0"/>
              <a:t>GUI</a:t>
            </a:r>
            <a:r>
              <a:rPr lang="en-US" sz="3600" dirty="0" smtClean="0"/>
              <a:t>) (</a:t>
            </a:r>
            <a:r>
              <a:rPr lang="en-US" sz="3600" dirty="0"/>
              <a:t>windows, icons, menu bars, pointing devices, and </a:t>
            </a:r>
            <a:r>
              <a:rPr lang="en-US" sz="3600" dirty="0" smtClean="0"/>
              <a:t>graphics). 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671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 </a:t>
            </a:r>
            <a:r>
              <a:rPr lang="en-US" sz="2400" dirty="0" smtClean="0"/>
              <a:t>functions</a:t>
            </a:r>
            <a:endParaRPr lang="lt-L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3924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Prepares a list of all authorized </a:t>
            </a:r>
            <a:r>
              <a:rPr lang="en-US" sz="2400" dirty="0" smtClean="0"/>
              <a:t>user</a:t>
            </a:r>
          </a:p>
          <a:p>
            <a:r>
              <a:rPr lang="en-US" sz="2400" dirty="0" smtClean="0"/>
              <a:t>Maintains </a:t>
            </a:r>
            <a:r>
              <a:rPr lang="en-US" sz="2400" dirty="0"/>
              <a:t>a list of all resources in the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Constructs </a:t>
            </a:r>
            <a:r>
              <a:rPr lang="en-US" sz="2400" dirty="0"/>
              <a:t>a list of all processes running in the </a:t>
            </a:r>
            <a:r>
              <a:rPr lang="en-US" sz="2400" dirty="0" smtClean="0"/>
              <a:t>system </a:t>
            </a:r>
            <a:endParaRPr lang="en-US" sz="2400" dirty="0"/>
          </a:p>
          <a:p>
            <a:r>
              <a:rPr lang="en-US" sz="2400" dirty="0" smtClean="0"/>
              <a:t>Creates processes</a:t>
            </a:r>
          </a:p>
          <a:p>
            <a:r>
              <a:rPr lang="en-US" sz="2400" dirty="0" smtClean="0"/>
              <a:t>Initiates </a:t>
            </a:r>
            <a:r>
              <a:rPr lang="en-US" sz="2400" dirty="0"/>
              <a:t>the execution of </a:t>
            </a:r>
            <a:r>
              <a:rPr lang="en-US" sz="2400" dirty="0" smtClean="0"/>
              <a:t>programs</a:t>
            </a:r>
          </a:p>
          <a:p>
            <a:r>
              <a:rPr lang="en-US" sz="2400" dirty="0" smtClean="0"/>
              <a:t>Provides </a:t>
            </a:r>
            <a:r>
              <a:rPr lang="en-US" sz="2400" dirty="0"/>
              <a:t>controlled access of resources to the programs </a:t>
            </a:r>
            <a:endParaRPr lang="en-US" sz="2400" dirty="0" smtClean="0"/>
          </a:p>
          <a:p>
            <a:r>
              <a:rPr lang="en-US" sz="2400" dirty="0" smtClean="0"/>
              <a:t>Performs </a:t>
            </a:r>
            <a:r>
              <a:rPr lang="en-US" sz="2400" dirty="0"/>
              <a:t>CPU </a:t>
            </a:r>
            <a:r>
              <a:rPr lang="en-US" sz="2400" dirty="0" smtClean="0"/>
              <a:t>scheduling</a:t>
            </a:r>
          </a:p>
          <a:p>
            <a:r>
              <a:rPr lang="en-US" sz="2400" dirty="0" smtClean="0"/>
              <a:t>Allocates </a:t>
            </a:r>
            <a:r>
              <a:rPr lang="en-US" sz="2400" dirty="0"/>
              <a:t>main memory to the </a:t>
            </a:r>
            <a:r>
              <a:rPr lang="en-US" sz="2400" dirty="0" smtClean="0"/>
              <a:t>processes</a:t>
            </a:r>
          </a:p>
          <a:p>
            <a:r>
              <a:rPr lang="en-US" sz="2400" dirty="0" smtClean="0"/>
              <a:t>Allocates </a:t>
            </a:r>
            <a:r>
              <a:rPr lang="en-US" sz="2400" dirty="0"/>
              <a:t>resources to the </a:t>
            </a:r>
            <a:r>
              <a:rPr lang="en-US" sz="2400" dirty="0" smtClean="0"/>
              <a:t>processes</a:t>
            </a:r>
          </a:p>
          <a:p>
            <a:r>
              <a:rPr lang="en-US" sz="2400" dirty="0" smtClean="0"/>
              <a:t>Provides </a:t>
            </a:r>
            <a:r>
              <a:rPr lang="en-US" sz="2400" dirty="0"/>
              <a:t>inter-process </a:t>
            </a:r>
            <a:r>
              <a:rPr lang="en-US" sz="2400" dirty="0" smtClean="0"/>
              <a:t>communication</a:t>
            </a:r>
          </a:p>
          <a:p>
            <a:r>
              <a:rPr lang="en-US" sz="2400" dirty="0" smtClean="0"/>
              <a:t>Provides </a:t>
            </a:r>
            <a:r>
              <a:rPr lang="en-US" sz="2400" dirty="0"/>
              <a:t>security and protection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080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t-LT" sz="4000" dirty="0" smtClean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pPr marL="0" indent="0">
              <a:buNone/>
            </a:pPr>
            <a:endParaRPr lang="lt-LT" sz="4000" dirty="0" smtClean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pPr marL="0" indent="0" algn="ctr">
              <a:buNone/>
            </a:pPr>
            <a:r>
              <a:rPr lang="lt-LT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TYPES </a:t>
            </a:r>
            <a:r>
              <a:rPr lang="lt-LT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OF OPERATING </a:t>
            </a:r>
            <a:r>
              <a:rPr lang="lt-LT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SYSTEMS</a:t>
            </a:r>
            <a:endParaRPr lang="en-US" sz="4000" dirty="0" smtClean="0"/>
          </a:p>
          <a:p>
            <a:pPr marL="0" indent="0">
              <a:buNone/>
            </a:pP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257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operating system Zoo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3924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Mainframe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</a:p>
          <a:p>
            <a:pPr>
              <a:lnSpc>
                <a:spcPct val="90000"/>
              </a:lnSpc>
            </a:pP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Server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</a:p>
          <a:p>
            <a:pPr>
              <a:lnSpc>
                <a:spcPct val="90000"/>
              </a:lnSpc>
            </a:pP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Multiprocessor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</a:p>
          <a:p>
            <a:pPr>
              <a:lnSpc>
                <a:spcPct val="90000"/>
              </a:lnSpc>
            </a:pP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Personal computer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  <a:endParaRPr lang="en-US" sz="4800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Handheld Computer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</a:p>
          <a:p>
            <a:pPr>
              <a:lnSpc>
                <a:spcPct val="90000"/>
              </a:lnSpc>
            </a:pP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Embedded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  <a:endParaRPr lang="en-US" sz="4800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Sensor node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  <a:endParaRPr lang="en-US" sz="4800" dirty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Real-time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</a:p>
          <a:p>
            <a:pPr>
              <a:lnSpc>
                <a:spcPct val="90000"/>
              </a:lnSpc>
            </a:pP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Smart card </a:t>
            </a:r>
            <a:r>
              <a:rPr lang="lt-LT" sz="4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operating</a:t>
            </a:r>
            <a:r>
              <a:rPr lang="lt-LT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MS PGothic" charset="0"/>
              </a:rPr>
              <a:t> systems 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256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Mainframe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sz="2400" dirty="0"/>
              <a:t>A mainframe is a computing system that businesses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/>
              <a:t>use to host the commercial databases, transaction servers, and applications that require a greater degree of security and availability than is commonly found on smaller-scale machines.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sz="2400" dirty="0"/>
              <a:t>The power of a mainframe provides computing speed and capacity, enabling it to perform high volumes of processing.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sz="2400" dirty="0"/>
              <a:t>The mainframe can process a mixed workload of jobs from different time zones and of different types</a:t>
            </a:r>
            <a:r>
              <a:rPr lang="en-US" sz="2400" dirty="0" smtClean="0"/>
              <a:t>.</a:t>
            </a:r>
            <a:endParaRPr lang="lt-LT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dirty="0" err="1" smtClean="0"/>
              <a:t>Operating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endParaRPr lang="lt-LT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43599" r="32504" b="38899"/>
          <a:stretch>
            <a:fillRect/>
          </a:stretch>
        </p:blipFill>
        <p:spPr bwMode="auto">
          <a:xfrm>
            <a:off x="1870075" y="4563393"/>
            <a:ext cx="72739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0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io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delione</Template>
  <TotalTime>3157</TotalTime>
  <Words>1073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Garamond</vt:lpstr>
      <vt:lpstr>MS PGothic</vt:lpstr>
      <vt:lpstr>Trebuchet MS</vt:lpstr>
      <vt:lpstr>Verdana</vt:lpstr>
      <vt:lpstr>Wingdings</vt:lpstr>
      <vt:lpstr>Arial</vt:lpstr>
      <vt:lpstr>delione</vt:lpstr>
      <vt:lpstr>Operating system between user and hardware</vt:lpstr>
      <vt:lpstr>Operating system between user and hardware</vt:lpstr>
      <vt:lpstr>Operating system between user and hardware</vt:lpstr>
      <vt:lpstr>Operating system between user and hardware</vt:lpstr>
      <vt:lpstr>Operating system between user and hardware</vt:lpstr>
      <vt:lpstr>Operating system functions</vt:lpstr>
      <vt:lpstr>PowerPoint Presentation</vt:lpstr>
      <vt:lpstr>The operating system Zoo</vt:lpstr>
      <vt:lpstr>Mainframe operating systems</vt:lpstr>
      <vt:lpstr>Mainframe operating systems</vt:lpstr>
      <vt:lpstr>Mainframe operating systems</vt:lpstr>
      <vt:lpstr>Mainframe operating systems</vt:lpstr>
      <vt:lpstr>Server operating systems</vt:lpstr>
      <vt:lpstr>Multiprocessor operating systems </vt:lpstr>
      <vt:lpstr>Personal computer operating systems</vt:lpstr>
      <vt:lpstr>Handheld Computer operating systems </vt:lpstr>
      <vt:lpstr>Embedded operating systems</vt:lpstr>
      <vt:lpstr>Sensor node operating systems</vt:lpstr>
      <vt:lpstr>Real-time operating systems</vt:lpstr>
      <vt:lpstr>Smart card operating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</dc:creator>
  <cp:lastModifiedBy>Microsoft Office User</cp:lastModifiedBy>
  <cp:revision>50</cp:revision>
  <dcterms:created xsi:type="dcterms:W3CDTF">2012-08-31T08:45:17Z</dcterms:created>
  <dcterms:modified xsi:type="dcterms:W3CDTF">2018-09-17T08:30:07Z</dcterms:modified>
</cp:coreProperties>
</file>