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B2B2B2"/>
    <a:srgbClr val="202020"/>
    <a:srgbClr val="323232"/>
    <a:srgbClr val="CC3300"/>
    <a:srgbClr val="CC00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810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8FD23A-2F78-4156-BB62-C393E2F1F45C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2025/3/6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-635" y="0"/>
            <a:ext cx="12192635" cy="449199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normAutofit fontScale="82500" lnSpcReduction="20000"/>
          </a:bodyPr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80604020202020204" pitchFamily="34" charset="0"/>
                <a:ea typeface="SimSun" pitchFamily="2" charset="-122"/>
              </a:defRPr>
            </a:lvl9pPr>
          </a:lstStyle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Arch. a Quantitative Approach 5th Edition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1 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Quantitative Design and Analysis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Phillip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SCT212-0048/2021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Trends in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3113"/>
            <a:ext cx="10972800" cy="60848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successful new ISA may last decades, for example, IBM mainframe.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four critical technologies: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circuit logic technology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transistor density increased by about 35% per year quadrupling in somewhat over four years 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DRAM(Dynamic </a:t>
            </a:r>
            <a:r>
              <a:rPr lang="en-US" sz="28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Randon</a:t>
            </a: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-Access Memory)-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increases by about 40% per year doubling roughly every two years.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Magnetic disk technology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roller coaster of rates, disk are 50-100 times cheaper per bit than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technology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network performance depends both on the performance of switches and transmission.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Trends: Bandwidth over latency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5780" y="952500"/>
            <a:ext cx="5316220" cy="4953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0" y="952500"/>
            <a:ext cx="68757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Bandwith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total amount of work done in a given time.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megabyte per second for a disk transfer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 or response time: the time between the start and the completion of an event</a:t>
            </a:r>
          </a:p>
          <a:p>
            <a:pPr marL="1714500" lvl="3" indent="-342900"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Such as milliseconds for a disk access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of Transistor Performance and wires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size- the minimum size of a transistor or a wire in either the x or y dimension.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10 microns in 1971 to 0.32 microns in 2011.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density of transistors increases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quadratically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 linear decrease in feature size.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linearly with decreasing feature size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improvement in transistor density, thus CPU move quickly from 4-bit to 8-bit to 16-bit to 32-bit microprocessors.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delay for a wire increases in proportion to the production of its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capacitance.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 Trends in Power in Integrated Circuits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also provides challenges as devices are scaled.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power (watts, W) in CMOS chip - the traditional dominant energy consumption has been in switching transistors.</a:t>
            </a:r>
          </a:p>
          <a:p>
            <a:pPr marL="857250" lvl="2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⁄ 2 x Capacitive load x Voltage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Frequency switched</a:t>
            </a:r>
          </a:p>
          <a:p>
            <a:pPr marL="857250" lvl="2" indent="0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modern VLSI, the exact power measurement is the sum of:</a:t>
            </a:r>
          </a:p>
          <a:p>
            <a:pPr marL="1314450" lvl="3" indent="0">
              <a:buNone/>
            </a:pP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baseline="-25000" dirty="0" err="1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leakage</a:t>
            </a:r>
            <a:endParaRPr lang="en-US" baseline="-25000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devices they care about battery life more than power so energy is the proper metric, measured in joules:</a:t>
            </a:r>
          </a:p>
          <a:p>
            <a:pPr marL="1314450" lvl="3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Capacitative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load x Voltage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Hence lower voltage can reduce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baseline="-25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r>
              <a:rPr lang="en-US" baseline="-25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greatly. (In the past 20 years, supply voltage is from 5V down to 1V)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we move from one process to the next (60nm or 45nm ...)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Transistor switching and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Capacitance and voltage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However, power consumption and energy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 power- an important issue because leakage current flows even when a transistor is off:</a:t>
                </a:r>
              </a:p>
              <a:p>
                <a:pPr marL="114300" indent="0" algn="ctr">
                  <a:buNone/>
                </a:pP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 voltage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Thus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transistor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22" t="-1724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 Trends in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driven down by learning curve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	Yield</a:t>
            </a:r>
          </a:p>
          <a:p>
            <a:r>
              <a:rPr lang="en-US" dirty="0"/>
              <a:t>DRAM- price closely tracks cost</a:t>
            </a:r>
          </a:p>
          <a:p>
            <a:r>
              <a:rPr lang="en-US" dirty="0"/>
              <a:t>Microprocessors- price depends on volume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	10% less for each doubling of volume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of an Integrated Circuit (IC)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𝐼𝐶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𝑡𝑒𝑠𝑡𝑖𝑛𝑔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𝑑𝑖𝑒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𝑝𝑎𝑐𝑘𝑎𝑔𝑖𝑛𝑔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𝐹𝑖𝑛𝑎𝑙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𝑡𝑒𝑠𝑡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𝑦𝑖𝑒𝑙𝑑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𝑑𝑖𝑒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𝐶𝑜𝑠𝑡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𝑤𝑎𝑓𝑒𝑟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𝐷𝑖𝑒𝑠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𝑝𝑒𝑟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𝑤𝑎𝑓𝑒𝑟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𝐷𝑖𝑒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𝑦𝑖𝑒𝑙𝑑</m:t>
                          </m:r>
                        </m:den>
                      </m:f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𝐷𝑖𝑒𝑠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𝑤𝑎𝑓𝑒𝑟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𝑊𝑎𝑓𝑒𝑟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𝑟𝑎𝑑𝑖𝑢𝑠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𝐷𝑖𝑒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𝑎𝑟𝑒𝑎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𝑊𝑎𝑓𝑒𝑟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𝑑𝑖𝑎𝑚𝑒𝑡𝑒𝑟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 ×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𝐷𝑖𝑒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𝑎𝑟𝑒𝑎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b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28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Bose-Einstein formula: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𝐷𝑖𝑒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𝑊𝑎𝑓𝑒𝑟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𝑦𝑖𝑒𝑙𝑑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𝐷𝑒𝑓𝑒𝑐𝑡𝑑𝑒𝑛𝑠𝑖𝑡𝑦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×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𝐷𝑖𝑒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𝑎𝑟𝑒𝑎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−∝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l">
                  <a:buNone/>
                </a:pPr>
                <a:r>
                  <a:rPr lang="en-US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Today’s technology: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≈4.0,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𝑑𝑒𝑓𝑒𝑐𝑡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𝑑𝑒𝑛𝑠𝑖𝑡𝑦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0.4 ~0.8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r="-3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7269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semiconductor technology </a:t>
            </a:r>
          </a:p>
          <a:p>
            <a:pPr lvl="4" indent="-34290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size, clock speed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computer architectures</a:t>
            </a:r>
          </a:p>
          <a:p>
            <a:pPr lvl="4" indent="-34290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High Level Language compilers, UNIX</a:t>
            </a:r>
          </a:p>
          <a:p>
            <a:pPr lvl="4" indent="-34290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 RISC architectures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Together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have enabled:</a:t>
            </a:r>
          </a:p>
          <a:p>
            <a:pPr lvl="4" indent="-342900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</a:p>
          <a:p>
            <a:pPr lvl="4" indent="-34290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Productivity-based managed/interpreted programming languages</a:t>
            </a:r>
          </a:p>
          <a:p>
            <a:pPr marL="8001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Processor Performance</a:t>
            </a:r>
          </a:p>
        </p:txBody>
      </p:sp>
      <p:pic>
        <p:nvPicPr>
          <p:cNvPr id="4" name="Content Placeholder 3" descr="Screenshot from 2025-03-06 21-33-4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2595" y="1174750"/>
            <a:ext cx="8765540" cy="495300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467735" y="4272914"/>
            <a:ext cx="1005840" cy="914400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47703" y="4088674"/>
            <a:ext cx="901337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7524206" y="1359416"/>
            <a:ext cx="1045028" cy="965773"/>
          </a:xfrm>
          <a:prstGeom prst="straightConnector1">
            <a:avLst/>
          </a:prstGeom>
          <a:ln>
            <a:solidFill>
              <a:srgbClr val="FF3300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0760" y="990084"/>
            <a:ext cx="3200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 to multi-processor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Trends in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to leverage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Instruction-Level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 (ILP)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processor performance improvement ended in 2003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models for performance: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Data-level parallelism (DLP)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Thread-level parallelism (TLP)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Request-level parallelism (RLP)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require explicit restructuring of the application 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Classes of 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" y="773431"/>
            <a:ext cx="12192000" cy="319767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Mobile Device (PMD)-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is on energy efficiency and real-time.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phones, tablet computers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computing-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is on price-performance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is on availability, scalability and throughput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Clusters/ Warehouse Scale Computers-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SaaS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emphasis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 availability and price-performance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Sub-class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supercomputers, emphasis: floating-point performance and fast internal networks</a:t>
            </a:r>
          </a:p>
          <a:p>
            <a:pPr marL="0" indent="0">
              <a:buFont typeface="+mj-lt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Computers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emphasis is on price </a:t>
            </a: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1761112424"/>
              </p:ext>
            </p:extLst>
          </p:nvPr>
        </p:nvGraphicFramePr>
        <p:xfrm>
          <a:off x="0" y="3971109"/>
          <a:ext cx="12195810" cy="286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6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69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083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2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3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device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(PMD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Desktop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Clusters/warehouse-scale 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of</a:t>
                      </a:r>
                    </a:p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$100–$1000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$300–$2500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$5000–$10,000,000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$100,000–$200,000,000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$10–$100,000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micro-Processor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$10–$100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$50–$500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$200–$2000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$50–$250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$0.01–$100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8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Critical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Issues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Cost,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energy,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performance,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Responsiveness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performance,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energy,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graphics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Throughput,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availability,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scalability,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Price-performance,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throughput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Proportionality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Price,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energy,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</a:t>
                      </a:r>
                      <a:r>
                        <a:rPr lang="en-US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of parallelism in applications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Data-Level Parallelism (DLP)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-Level Parallelism (TLP)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of architectural parallelism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Instruction-Level Parallelism (ILP)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architectures/Graphical Processor Units (GPUs)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Thread-Level Parallelism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Request-Level Parallelism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Flynn’s 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" y="773113"/>
            <a:ext cx="12192635" cy="5683250"/>
          </a:xfrm>
        </p:spPr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instruction stream, single data stream (SISD)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instruction stream,  multiple data streams (SIMD)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architectures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Multimedia extensions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Graphics processor units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instruction streams, single data stream (MISD)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commercial implementation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instruction streams, multiple data streams (MIMD)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Tightly-coupled MIMD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Loosely-coupled MIMD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Defining Computer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49"/>
            <a:ext cx="10972800" cy="54611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“Old” view of computer architecture: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 Architecture (ISA) design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i.e.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 regarding: 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registers, memory addressing, addressing modes, instruction operands, available operations, control flow instructions, instruction encoding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“Real” Computer architecture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requirements of the target machine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 maximize performance within constraints: cost, power and availability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ISA, microarchitecture, hardware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Organization, Hardware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73112"/>
            <a:ext cx="11490960" cy="6084887"/>
          </a:xfrm>
        </p:spPr>
        <p:txBody>
          <a:bodyPr/>
          <a:lstStyle/>
          <a:p>
            <a:r>
              <a:rPr lang="en-US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high-level aspects of a computer’s design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system, the memory interconnect and the design of the internal processor or CPU (architecture, logic, branching and data transfer).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 Opteron 64 and Intel P4 have same ISA but they have different internal pipeline and cache organizations.</a:t>
            </a:r>
          </a:p>
          <a:p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detailed logic design and the packaging technology.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P4 and mobile P4 have the same ISA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they have different clock frequency and memory system.</a:t>
            </a:r>
          </a:p>
          <a:p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covers all three aspects of computer design -  instruction set architecture, organization and hardware.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Designer must meet functional requirements as well as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944</Words>
  <Application>Microsoft Office PowerPoint</Application>
  <PresentationFormat>Widescreen</PresentationFormat>
  <Paragraphs>154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SimSun</vt:lpstr>
      <vt:lpstr>SimSun</vt:lpstr>
      <vt:lpstr>Arial</vt:lpstr>
      <vt:lpstr>Calibri</vt:lpstr>
      <vt:lpstr>Cambria Math</vt:lpstr>
      <vt:lpstr>Times New Roman</vt:lpstr>
      <vt:lpstr>Wingdings</vt:lpstr>
      <vt:lpstr>Gear Drives</vt:lpstr>
      <vt:lpstr>PowerPoint Presentation</vt:lpstr>
      <vt:lpstr>1.1 Introduction</vt:lpstr>
      <vt:lpstr>Single Processor Performance</vt:lpstr>
      <vt:lpstr>Current Trends in Architecture</vt:lpstr>
      <vt:lpstr>1.2 Classes of Computers</vt:lpstr>
      <vt:lpstr>Parallelism</vt:lpstr>
      <vt:lpstr>Flynn’s Taxonomy</vt:lpstr>
      <vt:lpstr>1.3 Defining Computer Architecture</vt:lpstr>
      <vt:lpstr>Organization, Hardware and Architecture</vt:lpstr>
      <vt:lpstr>1.4 Trends in Technology</vt:lpstr>
      <vt:lpstr>Performance Trends: Bandwidth over latency</vt:lpstr>
      <vt:lpstr>Scaling of Transistor Performance and wires</vt:lpstr>
      <vt:lpstr>1.5 Trends in Power in Integrated Circuits</vt:lpstr>
      <vt:lpstr>PowerPoint Presentation</vt:lpstr>
      <vt:lpstr>1.6 Trends in cost</vt:lpstr>
      <vt:lpstr>Cost of an Integrated Circuit (IC)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pecker</dc:creator>
  <cp:lastModifiedBy>USER</cp:lastModifiedBy>
  <cp:revision>18</cp:revision>
  <dcterms:created xsi:type="dcterms:W3CDTF">2025-03-06T21:02:45Z</dcterms:created>
  <dcterms:modified xsi:type="dcterms:W3CDTF">2025-03-07T06:33:13Z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1033-11.1.0.11698</vt:lpwstr>
  </property>
  <property fmtid="{D5CDD505-2E9C-101B-9397-08002B2CF9AE}" pid="3" name="ICV">
    <vt:lpwstr/>
  </property>
</Properties>
</file>