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Amy -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9f43f0a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9f43f0a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9f43f0a7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9f43f0a7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0a06232b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0a06232b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9f43f0a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9f43f0a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 and Rafa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9f43f0a7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9f43f0a7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Matthew</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9f43f0a7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9f43f0a7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slither2.herokuapp.com/" TargetMode="External"/><Relationship Id="rId4" Type="http://schemas.openxmlformats.org/officeDocument/2006/relationships/hyperlink" Target="https://github.com/rbarbosa51/Slither-AI" TargetMode="External"/><Relationship Id="rId5" Type="http://schemas.openxmlformats.org/officeDocument/2006/relationships/hyperlink" Target="https://github.com/rbarbosa51/slitherai-2"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Slither AI</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highlight>
                  <a:srgbClr val="6FC449"/>
                </a:highlight>
              </a:rPr>
              <a:t>An Example of Reinforcement Learning</a:t>
            </a:r>
            <a:endParaRPr>
              <a:solidFill>
                <a:schemeClr val="dk1"/>
              </a:solidFill>
              <a:highlight>
                <a:srgbClr val="6FC449"/>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Concept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Description: Slither AI is an example of playing the snake game using reinforcement learning (machine learning).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Motivation for development?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Showcase skill sets for potential employers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User story</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User can log into the site and navigate to the AI snake game to witness how it works. User can also leave comments about their experience and view other peoples comments.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Technologies used: </a:t>
            </a:r>
            <a:r>
              <a:rPr lang="en" sz="1600">
                <a:solidFill>
                  <a:schemeClr val="dk1"/>
                </a:solidFill>
              </a:rPr>
              <a:t>For this project, we decided to implement Vite instead of create React app. We also had used Sass opposed to regular Css. </a:t>
            </a:r>
            <a:endParaRPr sz="1600">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Breakdown of tasks and roles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Rafael -&gt; AI and Team Leader.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Rojan -&gt;  Front End Leader. Overall UX and styling</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Amy -&gt; Consolidated biographies. </a:t>
            </a:r>
            <a:r>
              <a:rPr lang="en">
                <a:solidFill>
                  <a:schemeClr val="dk1"/>
                </a:solidFill>
              </a:rPr>
              <a:t>Designed and styled the about page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Alex -&gt;  Back End Leader. Graphql implementation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Matthew -&gt; Specificity dual role as both front and back developer. Implemented entire social media sharing links and website SCSS files, such as footer and comments.</a:t>
            </a:r>
            <a:endParaRPr>
              <a:solidFill>
                <a:schemeClr val="dk1"/>
              </a:solidFill>
            </a:endParaRPr>
          </a:p>
          <a:p>
            <a:pPr indent="0" lvl="0" marL="457200" rtl="0" algn="l">
              <a:spcBef>
                <a:spcPts val="1200"/>
              </a:spcBef>
              <a:spcAft>
                <a:spcPts val="1200"/>
              </a:spcAft>
              <a:buNone/>
            </a:pPr>
            <a:r>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758550" y="273875"/>
            <a:ext cx="274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endParaRPr/>
          </a:p>
        </p:txBody>
      </p:sp>
      <p:sp>
        <p:nvSpPr>
          <p:cNvPr id="73" name="Google Shape;73;p16"/>
          <p:cNvSpPr txBox="1"/>
          <p:nvPr/>
        </p:nvSpPr>
        <p:spPr>
          <a:xfrm>
            <a:off x="4423875" y="273875"/>
            <a:ext cx="4251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rPr>
              <a:t>Successes</a:t>
            </a:r>
            <a:endParaRPr sz="2800">
              <a:solidFill>
                <a:schemeClr val="dk1"/>
              </a:solidFill>
            </a:endParaRPr>
          </a:p>
        </p:txBody>
      </p:sp>
      <p:cxnSp>
        <p:nvCxnSpPr>
          <p:cNvPr id="74" name="Google Shape;74;p16"/>
          <p:cNvCxnSpPr/>
          <p:nvPr/>
        </p:nvCxnSpPr>
        <p:spPr>
          <a:xfrm>
            <a:off x="4274350" y="-21300"/>
            <a:ext cx="7200" cy="5186100"/>
          </a:xfrm>
          <a:prstGeom prst="straightConnector1">
            <a:avLst/>
          </a:prstGeom>
          <a:noFill/>
          <a:ln cap="flat" cmpd="sng" w="9525">
            <a:solidFill>
              <a:srgbClr val="595959"/>
            </a:solidFill>
            <a:prstDash val="solid"/>
            <a:round/>
            <a:headEnd len="med" w="med" type="none"/>
            <a:tailEnd len="med" w="med" type="none"/>
          </a:ln>
        </p:spPr>
      </p:cxnSp>
      <p:sp>
        <p:nvSpPr>
          <p:cNvPr id="75" name="Google Shape;75;p16"/>
          <p:cNvSpPr txBox="1"/>
          <p:nvPr/>
        </p:nvSpPr>
        <p:spPr>
          <a:xfrm>
            <a:off x="218675" y="827150"/>
            <a:ext cx="367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6" name="Google Shape;76;p16"/>
          <p:cNvSpPr txBox="1"/>
          <p:nvPr/>
        </p:nvSpPr>
        <p:spPr>
          <a:xfrm>
            <a:off x="218675" y="855675"/>
            <a:ext cx="36795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
                <a:solidFill>
                  <a:schemeClr val="dk1"/>
                </a:solidFill>
              </a:rPr>
              <a:t>Getting the LinkedIn and Gmail working properly for the share icons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Learning and implementing machine learning from scratch</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Implementing conditional log in/</a:t>
            </a:r>
            <a:r>
              <a:rPr lang="en">
                <a:solidFill>
                  <a:schemeClr val="dk1"/>
                </a:solidFill>
              </a:rPr>
              <a:t>logout</a:t>
            </a:r>
            <a:r>
              <a:rPr lang="en">
                <a:solidFill>
                  <a:schemeClr val="dk1"/>
                </a:solidFill>
              </a:rPr>
              <a:t> button</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Time constraint</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Knowledge gaps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Github deconfliction</a:t>
            </a:r>
            <a:endParaRPr>
              <a:solidFill>
                <a:schemeClr val="dk1"/>
              </a:solidFill>
            </a:endParaRPr>
          </a:p>
        </p:txBody>
      </p:sp>
      <p:sp>
        <p:nvSpPr>
          <p:cNvPr id="77" name="Google Shape;77;p16"/>
          <p:cNvSpPr txBox="1"/>
          <p:nvPr/>
        </p:nvSpPr>
        <p:spPr>
          <a:xfrm>
            <a:off x="4554050" y="855675"/>
            <a:ext cx="40407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
                <a:solidFill>
                  <a:schemeClr val="dk1"/>
                </a:solidFill>
              </a:rPr>
              <a:t>Working together and communication</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Learning Sass tool</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Mongo Atlas db was very </a:t>
            </a:r>
            <a:r>
              <a:rPr lang="en">
                <a:solidFill>
                  <a:schemeClr val="dk1"/>
                </a:solidFill>
              </a:rPr>
              <a:t>intuitive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Learning about machine learning was challenging and rewarding!!</a:t>
            </a:r>
            <a:endParaRPr>
              <a:solidFill>
                <a:schemeClr val="dk1"/>
              </a:solidFill>
            </a:endParaRPr>
          </a:p>
        </p:txBody>
      </p:sp>
      <p:pic>
        <p:nvPicPr>
          <p:cNvPr id="78" name="Google Shape;78;p16"/>
          <p:cNvPicPr preferRelativeResize="0"/>
          <p:nvPr/>
        </p:nvPicPr>
        <p:blipFill>
          <a:blip r:embed="rId3">
            <a:alphaModFix/>
          </a:blip>
          <a:stretch>
            <a:fillRect/>
          </a:stretch>
        </p:blipFill>
        <p:spPr>
          <a:xfrm>
            <a:off x="5084438" y="2687700"/>
            <a:ext cx="2979925" cy="2234950"/>
          </a:xfrm>
          <a:prstGeom prst="rect">
            <a:avLst/>
          </a:prstGeom>
          <a:noFill/>
          <a:ln>
            <a:noFill/>
          </a:ln>
        </p:spPr>
      </p:pic>
      <p:pic>
        <p:nvPicPr>
          <p:cNvPr id="79" name="Google Shape;79;p16"/>
          <p:cNvPicPr preferRelativeResize="0"/>
          <p:nvPr/>
        </p:nvPicPr>
        <p:blipFill>
          <a:blip r:embed="rId4">
            <a:alphaModFix/>
          </a:blip>
          <a:stretch>
            <a:fillRect/>
          </a:stretch>
        </p:blipFill>
        <p:spPr>
          <a:xfrm>
            <a:off x="1128913" y="3063625"/>
            <a:ext cx="1859025" cy="1859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Demo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64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Directions for Future Development</a:t>
            </a:r>
            <a:endParaRPr/>
          </a:p>
        </p:txBody>
      </p:sp>
      <p:sp>
        <p:nvSpPr>
          <p:cNvPr id="90" name="Google Shape;90;p18"/>
          <p:cNvSpPr txBox="1"/>
          <p:nvPr/>
        </p:nvSpPr>
        <p:spPr>
          <a:xfrm>
            <a:off x="218675" y="827150"/>
            <a:ext cx="367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1" name="Google Shape;91;p18"/>
          <p:cNvSpPr txBox="1"/>
          <p:nvPr/>
        </p:nvSpPr>
        <p:spPr>
          <a:xfrm>
            <a:off x="371075" y="979550"/>
            <a:ext cx="367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pSp>
        <p:nvGrpSpPr>
          <p:cNvPr id="92" name="Google Shape;92;p18"/>
          <p:cNvGrpSpPr/>
          <p:nvPr/>
        </p:nvGrpSpPr>
        <p:grpSpPr>
          <a:xfrm>
            <a:off x="6038025" y="2661460"/>
            <a:ext cx="2475711" cy="1384500"/>
            <a:chOff x="6038025" y="2849175"/>
            <a:chExt cx="2475711" cy="1384500"/>
          </a:xfrm>
        </p:grpSpPr>
        <p:cxnSp>
          <p:nvCxnSpPr>
            <p:cNvPr id="93" name="Google Shape;93;p18"/>
            <p:cNvCxnSpPr/>
            <p:nvPr/>
          </p:nvCxnSpPr>
          <p:spPr>
            <a:xfrm>
              <a:off x="6038025" y="3312550"/>
              <a:ext cx="582000" cy="0"/>
            </a:xfrm>
            <a:prstGeom prst="straightConnector1">
              <a:avLst/>
            </a:prstGeom>
            <a:noFill/>
            <a:ln cap="flat" cmpd="sng" w="9525">
              <a:solidFill>
                <a:srgbClr val="C2C2C2"/>
              </a:solidFill>
              <a:prstDash val="solid"/>
              <a:round/>
              <a:headEnd len="sm" w="sm" type="none"/>
              <a:tailEnd len="sm" w="sm" type="none"/>
            </a:ln>
          </p:spPr>
        </p:cxnSp>
        <p:sp>
          <p:nvSpPr>
            <p:cNvPr id="94" name="Google Shape;94;p18"/>
            <p:cNvSpPr txBox="1"/>
            <p:nvPr/>
          </p:nvSpPr>
          <p:spPr>
            <a:xfrm>
              <a:off x="6646536" y="2849175"/>
              <a:ext cx="1867200" cy="138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Roboto"/>
                  <a:ea typeface="Roboto"/>
                  <a:cs typeface="Roboto"/>
                  <a:sym typeface="Roboto"/>
                </a:rPr>
                <a:t>Learn to </a:t>
              </a:r>
              <a:r>
                <a:rPr b="1" lang="en" sz="1200">
                  <a:solidFill>
                    <a:schemeClr val="dk1"/>
                  </a:solidFill>
                  <a:latin typeface="Roboto"/>
                  <a:ea typeface="Roboto"/>
                  <a:cs typeface="Roboto"/>
                  <a:sym typeface="Roboto"/>
                </a:rPr>
                <a:t>implement</a:t>
              </a:r>
              <a:r>
                <a:rPr b="1" lang="en" sz="1200">
                  <a:solidFill>
                    <a:schemeClr val="dk1"/>
                  </a:solidFill>
                  <a:latin typeface="Roboto"/>
                  <a:ea typeface="Roboto"/>
                  <a:cs typeface="Roboto"/>
                  <a:sym typeface="Roboto"/>
                </a:rPr>
                <a:t> additional pre-built AI models and overall CSS styling</a:t>
              </a:r>
              <a:endParaRPr b="1" sz="1200">
                <a:solidFill>
                  <a:schemeClr val="dk1"/>
                </a:solidFill>
                <a:latin typeface="Roboto"/>
                <a:ea typeface="Roboto"/>
                <a:cs typeface="Roboto"/>
                <a:sym typeface="Roboto"/>
              </a:endParaRPr>
            </a:p>
            <a:p>
              <a:pPr indent="0" lvl="0" marL="0" rtl="0" algn="l">
                <a:spcBef>
                  <a:spcPts val="0"/>
                </a:spcBef>
                <a:spcAft>
                  <a:spcPts val="0"/>
                </a:spcAft>
                <a:buNone/>
              </a:pPr>
              <a:r>
                <a:t/>
              </a:r>
              <a:endParaRPr b="1" sz="1200">
                <a:solidFill>
                  <a:schemeClr val="dk1"/>
                </a:solidFill>
                <a:latin typeface="Roboto"/>
                <a:ea typeface="Roboto"/>
                <a:cs typeface="Roboto"/>
                <a:sym typeface="Roboto"/>
              </a:endParaRPr>
            </a:p>
            <a:p>
              <a:pPr indent="0" lvl="0" marL="0" rtl="0" algn="l">
                <a:spcBef>
                  <a:spcPts val="0"/>
                </a:spcBef>
                <a:spcAft>
                  <a:spcPts val="1600"/>
                </a:spcAft>
                <a:buNone/>
              </a:pPr>
              <a:r>
                <a:rPr lang="en" sz="800">
                  <a:solidFill>
                    <a:schemeClr val="dk1"/>
                  </a:solidFill>
                  <a:latin typeface="Roboto"/>
                  <a:ea typeface="Roboto"/>
                  <a:cs typeface="Roboto"/>
                  <a:sym typeface="Roboto"/>
                </a:rPr>
                <a:t>Their are a lot of pre made AI models that could be incorporated in future </a:t>
              </a:r>
              <a:r>
                <a:rPr lang="en" sz="800">
                  <a:solidFill>
                    <a:schemeClr val="dk1"/>
                  </a:solidFill>
                  <a:latin typeface="Roboto"/>
                  <a:ea typeface="Roboto"/>
                  <a:cs typeface="Roboto"/>
                  <a:sym typeface="Roboto"/>
                </a:rPr>
                <a:t>developments</a:t>
              </a:r>
              <a:r>
                <a:rPr lang="en" sz="800">
                  <a:solidFill>
                    <a:schemeClr val="dk1"/>
                  </a:solidFill>
                  <a:latin typeface="Roboto"/>
                  <a:ea typeface="Roboto"/>
                  <a:cs typeface="Roboto"/>
                  <a:sym typeface="Roboto"/>
                </a:rPr>
                <a:t>. </a:t>
              </a:r>
              <a:endParaRPr b="1" sz="800">
                <a:solidFill>
                  <a:schemeClr val="dk1"/>
                </a:solidFill>
                <a:latin typeface="Roboto"/>
                <a:ea typeface="Roboto"/>
                <a:cs typeface="Roboto"/>
                <a:sym typeface="Roboto"/>
              </a:endParaRPr>
            </a:p>
          </p:txBody>
        </p:sp>
        <p:sp>
          <p:nvSpPr>
            <p:cNvPr id="95" name="Google Shape;95;p18"/>
            <p:cNvSpPr/>
            <p:nvPr/>
          </p:nvSpPr>
          <p:spPr>
            <a:xfrm>
              <a:off x="6424027" y="3212150"/>
              <a:ext cx="198600" cy="198300"/>
            </a:xfrm>
            <a:prstGeom prst="ellipse">
              <a:avLst/>
            </a:prstGeom>
            <a:solidFill>
              <a:srgbClr val="922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txBox="1"/>
            <p:nvPr/>
          </p:nvSpPr>
          <p:spPr>
            <a:xfrm>
              <a:off x="6399017" y="3156109"/>
              <a:ext cx="247500" cy="312900"/>
            </a:xfrm>
            <a:prstGeom prst="rect">
              <a:avLst/>
            </a:prstGeom>
            <a:solidFill>
              <a:srgbClr val="6AA84F"/>
            </a:solid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Roboto"/>
                  <a:ea typeface="Roboto"/>
                  <a:cs typeface="Roboto"/>
                  <a:sym typeface="Roboto"/>
                </a:rPr>
                <a:t>3</a:t>
              </a:r>
              <a:endParaRPr sz="800">
                <a:solidFill>
                  <a:srgbClr val="FFFFFF"/>
                </a:solidFill>
                <a:latin typeface="Roboto"/>
                <a:ea typeface="Roboto"/>
                <a:cs typeface="Roboto"/>
                <a:sym typeface="Roboto"/>
              </a:endParaRPr>
            </a:p>
          </p:txBody>
        </p:sp>
      </p:grpSp>
      <p:grpSp>
        <p:nvGrpSpPr>
          <p:cNvPr id="97" name="Google Shape;97;p18"/>
          <p:cNvGrpSpPr/>
          <p:nvPr/>
        </p:nvGrpSpPr>
        <p:grpSpPr>
          <a:xfrm>
            <a:off x="636321" y="1638728"/>
            <a:ext cx="2994729" cy="1384500"/>
            <a:chOff x="636321" y="1844098"/>
            <a:chExt cx="2994729" cy="1384500"/>
          </a:xfrm>
        </p:grpSpPr>
        <p:sp>
          <p:nvSpPr>
            <p:cNvPr id="98" name="Google Shape;98;p18"/>
            <p:cNvSpPr txBox="1"/>
            <p:nvPr/>
          </p:nvSpPr>
          <p:spPr>
            <a:xfrm>
              <a:off x="636321" y="1844098"/>
              <a:ext cx="1867200" cy="1384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solidFill>
                    <a:schemeClr val="dk1"/>
                  </a:solidFill>
                  <a:latin typeface="Roboto"/>
                  <a:ea typeface="Roboto"/>
                  <a:cs typeface="Roboto"/>
                  <a:sym typeface="Roboto"/>
                </a:rPr>
                <a:t>Use Tensorflow</a:t>
              </a:r>
              <a:endParaRPr b="1" sz="1200">
                <a:solidFill>
                  <a:schemeClr val="dk1"/>
                </a:solidFill>
                <a:latin typeface="Roboto"/>
                <a:ea typeface="Roboto"/>
                <a:cs typeface="Roboto"/>
                <a:sym typeface="Roboto"/>
              </a:endParaRPr>
            </a:p>
            <a:p>
              <a:pPr indent="0" lvl="0" marL="0" rtl="0" algn="r">
                <a:spcBef>
                  <a:spcPts val="0"/>
                </a:spcBef>
                <a:spcAft>
                  <a:spcPts val="0"/>
                </a:spcAft>
                <a:buNone/>
              </a:pPr>
              <a:r>
                <a:t/>
              </a:r>
              <a:endParaRPr b="1"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This would </a:t>
              </a:r>
              <a:r>
                <a:rPr lang="en" sz="800">
                  <a:solidFill>
                    <a:schemeClr val="dk1"/>
                  </a:solidFill>
                  <a:latin typeface="Roboto"/>
                  <a:ea typeface="Roboto"/>
                  <a:cs typeface="Roboto"/>
                  <a:sym typeface="Roboto"/>
                </a:rPr>
                <a:t>have made it easier to share, more efficient and overall better for the project</a:t>
              </a:r>
              <a:endParaRPr sz="800">
                <a:solidFill>
                  <a:schemeClr val="dk1"/>
                </a:solidFill>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lang="en" sz="800">
                  <a:solidFill>
                    <a:schemeClr val="dk1"/>
                  </a:solidFill>
                  <a:latin typeface="Roboto"/>
                  <a:ea typeface="Roboto"/>
                  <a:cs typeface="Roboto"/>
                  <a:sym typeface="Roboto"/>
                </a:rPr>
                <a:t>Use pre-made libraries and to export models and save models in a </a:t>
              </a:r>
              <a:r>
                <a:rPr lang="en" sz="800">
                  <a:solidFill>
                    <a:schemeClr val="dk1"/>
                  </a:solidFill>
                  <a:latin typeface="Roboto"/>
                  <a:ea typeface="Roboto"/>
                  <a:cs typeface="Roboto"/>
                  <a:sym typeface="Roboto"/>
                </a:rPr>
                <a:t>standardized</a:t>
              </a:r>
              <a:r>
                <a:rPr lang="en" sz="800">
                  <a:solidFill>
                    <a:schemeClr val="dk1"/>
                  </a:solidFill>
                  <a:latin typeface="Roboto"/>
                  <a:ea typeface="Roboto"/>
                  <a:cs typeface="Roboto"/>
                  <a:sym typeface="Roboto"/>
                </a:rPr>
                <a:t> format that could be shared across </a:t>
              </a:r>
              <a:r>
                <a:rPr lang="en" sz="800">
                  <a:solidFill>
                    <a:schemeClr val="dk1"/>
                  </a:solidFill>
                  <a:latin typeface="Roboto"/>
                  <a:ea typeface="Roboto"/>
                  <a:cs typeface="Roboto"/>
                  <a:sym typeface="Roboto"/>
                </a:rPr>
                <a:t>systems</a:t>
              </a:r>
              <a:r>
                <a:rPr lang="en" sz="8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a:p>
              <a:pPr indent="0" lvl="0" marL="0" rtl="0" algn="r">
                <a:spcBef>
                  <a:spcPts val="1600"/>
                </a:spcBef>
                <a:spcAft>
                  <a:spcPts val="1600"/>
                </a:spcAft>
                <a:buNone/>
              </a:pPr>
              <a:r>
                <a:t/>
              </a:r>
              <a:endParaRPr b="1" sz="800">
                <a:solidFill>
                  <a:schemeClr val="dk1"/>
                </a:solidFill>
                <a:latin typeface="Roboto"/>
                <a:ea typeface="Roboto"/>
                <a:cs typeface="Roboto"/>
                <a:sym typeface="Roboto"/>
              </a:endParaRPr>
            </a:p>
          </p:txBody>
        </p:sp>
        <p:cxnSp>
          <p:nvCxnSpPr>
            <p:cNvPr id="99" name="Google Shape;99;p18"/>
            <p:cNvCxnSpPr/>
            <p:nvPr/>
          </p:nvCxnSpPr>
          <p:spPr>
            <a:xfrm rot="10800000">
              <a:off x="2587350" y="2536350"/>
              <a:ext cx="1043700" cy="0"/>
            </a:xfrm>
            <a:prstGeom prst="straightConnector1">
              <a:avLst/>
            </a:prstGeom>
            <a:noFill/>
            <a:ln cap="flat" cmpd="sng" w="9525">
              <a:solidFill>
                <a:srgbClr val="C2C2C2"/>
              </a:solidFill>
              <a:prstDash val="solid"/>
              <a:round/>
              <a:headEnd len="sm" w="sm" type="none"/>
              <a:tailEnd len="sm" w="sm" type="none"/>
            </a:ln>
          </p:spPr>
        </p:cxnSp>
        <p:sp>
          <p:nvSpPr>
            <p:cNvPr id="100" name="Google Shape;100;p18"/>
            <p:cNvSpPr/>
            <p:nvPr/>
          </p:nvSpPr>
          <p:spPr>
            <a:xfrm>
              <a:off x="2523501" y="2431050"/>
              <a:ext cx="198600" cy="198300"/>
            </a:xfrm>
            <a:prstGeom prst="ellipse">
              <a:avLst/>
            </a:prstGeom>
            <a:solidFill>
              <a:srgbClr val="761E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txBox="1"/>
            <p:nvPr/>
          </p:nvSpPr>
          <p:spPr>
            <a:xfrm>
              <a:off x="2498491" y="2373759"/>
              <a:ext cx="247500" cy="312900"/>
            </a:xfrm>
            <a:prstGeom prst="rect">
              <a:avLst/>
            </a:prstGeom>
            <a:solidFill>
              <a:srgbClr val="6AA84F"/>
            </a:solid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Roboto"/>
                  <a:ea typeface="Roboto"/>
                  <a:cs typeface="Roboto"/>
                  <a:sym typeface="Roboto"/>
                </a:rPr>
                <a:t>2</a:t>
              </a:r>
              <a:endParaRPr sz="800">
                <a:solidFill>
                  <a:srgbClr val="FFFFFF"/>
                </a:solidFill>
                <a:latin typeface="Roboto"/>
                <a:ea typeface="Roboto"/>
                <a:cs typeface="Roboto"/>
                <a:sym typeface="Roboto"/>
              </a:endParaRPr>
            </a:p>
          </p:txBody>
        </p:sp>
      </p:grpSp>
      <p:grpSp>
        <p:nvGrpSpPr>
          <p:cNvPr id="102" name="Google Shape;102;p18"/>
          <p:cNvGrpSpPr/>
          <p:nvPr/>
        </p:nvGrpSpPr>
        <p:grpSpPr>
          <a:xfrm>
            <a:off x="4928200" y="1045970"/>
            <a:ext cx="3582311" cy="1384500"/>
            <a:chOff x="4908100" y="900975"/>
            <a:chExt cx="3582311" cy="1384500"/>
          </a:xfrm>
        </p:grpSpPr>
        <p:cxnSp>
          <p:nvCxnSpPr>
            <p:cNvPr id="103" name="Google Shape;103;p18"/>
            <p:cNvCxnSpPr/>
            <p:nvPr/>
          </p:nvCxnSpPr>
          <p:spPr>
            <a:xfrm>
              <a:off x="4908100" y="1749675"/>
              <a:ext cx="1715100" cy="0"/>
            </a:xfrm>
            <a:prstGeom prst="straightConnector1">
              <a:avLst/>
            </a:prstGeom>
            <a:noFill/>
            <a:ln cap="flat" cmpd="sng" w="9525">
              <a:solidFill>
                <a:srgbClr val="C2C2C2"/>
              </a:solidFill>
              <a:prstDash val="solid"/>
              <a:round/>
              <a:headEnd len="sm" w="sm" type="none"/>
              <a:tailEnd len="sm" w="sm" type="none"/>
            </a:ln>
          </p:spPr>
        </p:cxnSp>
        <p:sp>
          <p:nvSpPr>
            <p:cNvPr id="104" name="Google Shape;104;p18"/>
            <p:cNvSpPr txBox="1"/>
            <p:nvPr/>
          </p:nvSpPr>
          <p:spPr>
            <a:xfrm>
              <a:off x="6623211" y="900975"/>
              <a:ext cx="1867200" cy="138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Roboto"/>
                  <a:ea typeface="Roboto"/>
                  <a:cs typeface="Roboto"/>
                  <a:sym typeface="Roboto"/>
                </a:rPr>
                <a:t>Implement better testing suite</a:t>
              </a:r>
              <a:endParaRPr b="1" sz="1200">
                <a:solidFill>
                  <a:schemeClr val="dk1"/>
                </a:solidFill>
                <a:latin typeface="Roboto"/>
                <a:ea typeface="Roboto"/>
                <a:cs typeface="Roboto"/>
                <a:sym typeface="Roboto"/>
              </a:endParaRPr>
            </a:p>
            <a:p>
              <a:pPr indent="0" lvl="0" marL="0" rtl="0" algn="l">
                <a:spcBef>
                  <a:spcPts val="0"/>
                </a:spcBef>
                <a:spcAft>
                  <a:spcPts val="0"/>
                </a:spcAft>
                <a:buNone/>
              </a:pPr>
              <a:r>
                <a:t/>
              </a:r>
              <a:endParaRPr b="1" sz="1200">
                <a:solidFill>
                  <a:schemeClr val="dk1"/>
                </a:solidFill>
                <a:latin typeface="Roboto"/>
                <a:ea typeface="Roboto"/>
                <a:cs typeface="Roboto"/>
                <a:sym typeface="Roboto"/>
              </a:endParaRPr>
            </a:p>
            <a:p>
              <a:pPr indent="0" lvl="0" marL="0" rtl="0" algn="l">
                <a:spcBef>
                  <a:spcPts val="0"/>
                </a:spcBef>
                <a:spcAft>
                  <a:spcPts val="1600"/>
                </a:spcAft>
                <a:buNone/>
              </a:pPr>
              <a:r>
                <a:rPr lang="en" sz="800">
                  <a:solidFill>
                    <a:schemeClr val="dk1"/>
                  </a:solidFill>
                  <a:latin typeface="Roboto"/>
                  <a:ea typeface="Roboto"/>
                  <a:cs typeface="Roboto"/>
                  <a:sym typeface="Roboto"/>
                </a:rPr>
                <a:t>Current project does not include any type of testing. </a:t>
              </a:r>
              <a:endParaRPr b="1" sz="800">
                <a:solidFill>
                  <a:schemeClr val="dk1"/>
                </a:solidFill>
                <a:latin typeface="Roboto"/>
                <a:ea typeface="Roboto"/>
                <a:cs typeface="Roboto"/>
                <a:sym typeface="Roboto"/>
              </a:endParaRPr>
            </a:p>
          </p:txBody>
        </p:sp>
        <p:sp>
          <p:nvSpPr>
            <p:cNvPr id="105" name="Google Shape;105;p18"/>
            <p:cNvSpPr/>
            <p:nvPr/>
          </p:nvSpPr>
          <p:spPr>
            <a:xfrm>
              <a:off x="6427830" y="1493307"/>
              <a:ext cx="198600" cy="198300"/>
            </a:xfrm>
            <a:prstGeom prst="ellipse">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txBox="1"/>
            <p:nvPr/>
          </p:nvSpPr>
          <p:spPr>
            <a:xfrm>
              <a:off x="6402820" y="1436790"/>
              <a:ext cx="247500" cy="312900"/>
            </a:xfrm>
            <a:prstGeom prst="rect">
              <a:avLst/>
            </a:prstGeom>
            <a:solidFill>
              <a:srgbClr val="6AA84F"/>
            </a:solid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Roboto"/>
                  <a:ea typeface="Roboto"/>
                  <a:cs typeface="Roboto"/>
                  <a:sym typeface="Roboto"/>
                </a:rPr>
                <a:t>1</a:t>
              </a:r>
              <a:endParaRPr sz="800">
                <a:solidFill>
                  <a:srgbClr val="FFFFFF"/>
                </a:solidFill>
                <a:latin typeface="Roboto"/>
                <a:ea typeface="Roboto"/>
                <a:cs typeface="Roboto"/>
                <a:sym typeface="Roboto"/>
              </a:endParaRPr>
            </a:p>
          </p:txBody>
        </p:sp>
      </p:grpSp>
      <p:grpSp>
        <p:nvGrpSpPr>
          <p:cNvPr id="107" name="Google Shape;107;p18"/>
          <p:cNvGrpSpPr/>
          <p:nvPr/>
        </p:nvGrpSpPr>
        <p:grpSpPr>
          <a:xfrm>
            <a:off x="2814594" y="1477450"/>
            <a:ext cx="3514811" cy="3252003"/>
            <a:chOff x="2991269" y="1153325"/>
            <a:chExt cx="3514811" cy="3252003"/>
          </a:xfrm>
        </p:grpSpPr>
        <p:sp>
          <p:nvSpPr>
            <p:cNvPr id="108" name="Google Shape;108;p18"/>
            <p:cNvSpPr/>
            <p:nvPr/>
          </p:nvSpPr>
          <p:spPr>
            <a:xfrm>
              <a:off x="3477586" y="2585458"/>
              <a:ext cx="2541910" cy="950456"/>
            </a:xfrm>
            <a:custGeom>
              <a:rect b="b" l="l" r="r" t="t"/>
              <a:pathLst>
                <a:path extrusionOk="0" h="43529" w="126826">
                  <a:moveTo>
                    <a:pt x="0" y="20002"/>
                  </a:moveTo>
                  <a:lnTo>
                    <a:pt x="63389" y="43529"/>
                  </a:lnTo>
                  <a:lnTo>
                    <a:pt x="126826" y="19907"/>
                  </a:lnTo>
                  <a:lnTo>
                    <a:pt x="63580" y="0"/>
                  </a:lnTo>
                  <a:close/>
                </a:path>
              </a:pathLst>
            </a:custGeom>
            <a:solidFill>
              <a:srgbClr val="D9D9D9"/>
            </a:solidFill>
            <a:ln>
              <a:noFill/>
            </a:ln>
          </p:spPr>
        </p:sp>
        <p:sp>
          <p:nvSpPr>
            <p:cNvPr id="109" name="Google Shape;109;p18"/>
            <p:cNvSpPr/>
            <p:nvPr/>
          </p:nvSpPr>
          <p:spPr>
            <a:xfrm>
              <a:off x="2991269" y="3020977"/>
              <a:ext cx="1758228" cy="1384350"/>
            </a:xfrm>
            <a:custGeom>
              <a:rect b="b" l="l" r="r" t="t"/>
              <a:pathLst>
                <a:path extrusionOk="0" h="63817" w="87725">
                  <a:moveTo>
                    <a:pt x="24288" y="0"/>
                  </a:moveTo>
                  <a:lnTo>
                    <a:pt x="0" y="29908"/>
                  </a:lnTo>
                  <a:lnTo>
                    <a:pt x="87725" y="63817"/>
                  </a:lnTo>
                  <a:lnTo>
                    <a:pt x="87725" y="42291"/>
                  </a:lnTo>
                  <a:lnTo>
                    <a:pt x="87725" y="23526"/>
                  </a:lnTo>
                  <a:close/>
                </a:path>
              </a:pathLst>
            </a:custGeom>
            <a:solidFill>
              <a:srgbClr val="6AA84F"/>
            </a:solidFill>
            <a:ln>
              <a:noFill/>
            </a:ln>
          </p:spPr>
        </p:sp>
        <p:sp>
          <p:nvSpPr>
            <p:cNvPr id="110" name="Google Shape;110;p18"/>
            <p:cNvSpPr/>
            <p:nvPr/>
          </p:nvSpPr>
          <p:spPr>
            <a:xfrm flipH="1">
              <a:off x="4747852" y="3020977"/>
              <a:ext cx="1758228" cy="1384350"/>
            </a:xfrm>
            <a:custGeom>
              <a:rect b="b" l="l" r="r" t="t"/>
              <a:pathLst>
                <a:path extrusionOk="0" h="63817" w="87725">
                  <a:moveTo>
                    <a:pt x="24288" y="0"/>
                  </a:moveTo>
                  <a:lnTo>
                    <a:pt x="0" y="29908"/>
                  </a:lnTo>
                  <a:lnTo>
                    <a:pt x="87725" y="63817"/>
                  </a:lnTo>
                  <a:lnTo>
                    <a:pt x="87725" y="42291"/>
                  </a:lnTo>
                  <a:lnTo>
                    <a:pt x="87725" y="23526"/>
                  </a:lnTo>
                  <a:close/>
                </a:path>
              </a:pathLst>
            </a:custGeom>
            <a:solidFill>
              <a:srgbClr val="6FC449"/>
            </a:solidFill>
            <a:ln>
              <a:noFill/>
            </a:ln>
          </p:spPr>
        </p:sp>
        <p:sp>
          <p:nvSpPr>
            <p:cNvPr id="111" name="Google Shape;111;p18"/>
            <p:cNvSpPr/>
            <p:nvPr/>
          </p:nvSpPr>
          <p:spPr>
            <a:xfrm>
              <a:off x="3969199" y="2001324"/>
              <a:ext cx="1565850" cy="585863"/>
            </a:xfrm>
            <a:custGeom>
              <a:rect b="b" l="l" r="r" t="t"/>
              <a:pathLst>
                <a:path extrusionOk="0" h="8150" w="24053">
                  <a:moveTo>
                    <a:pt x="0" y="3827"/>
                  </a:moveTo>
                  <a:lnTo>
                    <a:pt x="11976" y="8150"/>
                  </a:lnTo>
                  <a:lnTo>
                    <a:pt x="24053" y="3827"/>
                  </a:lnTo>
                  <a:lnTo>
                    <a:pt x="12126" y="0"/>
                  </a:lnTo>
                  <a:close/>
                </a:path>
              </a:pathLst>
            </a:custGeom>
            <a:solidFill>
              <a:srgbClr val="D9D9D9"/>
            </a:solidFill>
            <a:ln>
              <a:noFill/>
            </a:ln>
          </p:spPr>
        </p:sp>
        <p:sp>
          <p:nvSpPr>
            <p:cNvPr id="112" name="Google Shape;112;p18"/>
            <p:cNvSpPr/>
            <p:nvPr/>
          </p:nvSpPr>
          <p:spPr>
            <a:xfrm>
              <a:off x="3563255" y="2275837"/>
              <a:ext cx="1189300" cy="1015326"/>
            </a:xfrm>
            <a:custGeom>
              <a:rect b="b" l="l" r="r" t="t"/>
              <a:pathLst>
                <a:path extrusionOk="0" h="14114" w="18238">
                  <a:moveTo>
                    <a:pt x="6262" y="0"/>
                  </a:moveTo>
                  <a:lnTo>
                    <a:pt x="18238" y="4324"/>
                  </a:lnTo>
                  <a:lnTo>
                    <a:pt x="18238" y="14114"/>
                  </a:lnTo>
                  <a:lnTo>
                    <a:pt x="0" y="7554"/>
                  </a:lnTo>
                  <a:close/>
                </a:path>
              </a:pathLst>
            </a:custGeom>
            <a:solidFill>
              <a:srgbClr val="6FC449"/>
            </a:solidFill>
            <a:ln>
              <a:noFill/>
            </a:ln>
          </p:spPr>
        </p:sp>
        <p:sp>
          <p:nvSpPr>
            <p:cNvPr id="113" name="Google Shape;113;p18"/>
            <p:cNvSpPr/>
            <p:nvPr/>
          </p:nvSpPr>
          <p:spPr>
            <a:xfrm flipH="1">
              <a:off x="4749365" y="2275837"/>
              <a:ext cx="1189300" cy="1015326"/>
            </a:xfrm>
            <a:custGeom>
              <a:rect b="b" l="l" r="r" t="t"/>
              <a:pathLst>
                <a:path extrusionOk="0" h="14114" w="18238">
                  <a:moveTo>
                    <a:pt x="6262" y="0"/>
                  </a:moveTo>
                  <a:lnTo>
                    <a:pt x="18238" y="4324"/>
                  </a:lnTo>
                  <a:lnTo>
                    <a:pt x="18238" y="14114"/>
                  </a:lnTo>
                  <a:lnTo>
                    <a:pt x="0" y="7554"/>
                  </a:lnTo>
                  <a:close/>
                </a:path>
              </a:pathLst>
            </a:custGeom>
            <a:solidFill>
              <a:srgbClr val="6AA84F"/>
            </a:solidFill>
            <a:ln>
              <a:noFill/>
            </a:ln>
          </p:spPr>
        </p:sp>
        <p:sp>
          <p:nvSpPr>
            <p:cNvPr id="114" name="Google Shape;114;p18"/>
            <p:cNvSpPr/>
            <p:nvPr/>
          </p:nvSpPr>
          <p:spPr>
            <a:xfrm>
              <a:off x="4059061" y="1153325"/>
              <a:ext cx="693508" cy="1201140"/>
            </a:xfrm>
            <a:custGeom>
              <a:rect b="b" l="l" r="r" t="t"/>
              <a:pathLst>
                <a:path extrusionOk="0" h="16697" w="10635">
                  <a:moveTo>
                    <a:pt x="10635" y="0"/>
                  </a:moveTo>
                  <a:lnTo>
                    <a:pt x="0" y="12722"/>
                  </a:lnTo>
                  <a:lnTo>
                    <a:pt x="10635" y="16697"/>
                  </a:lnTo>
                  <a:close/>
                </a:path>
              </a:pathLst>
            </a:custGeom>
            <a:solidFill>
              <a:srgbClr val="6AA84F"/>
            </a:solidFill>
            <a:ln>
              <a:noFill/>
            </a:ln>
          </p:spPr>
        </p:sp>
        <p:sp>
          <p:nvSpPr>
            <p:cNvPr id="115" name="Google Shape;115;p18"/>
            <p:cNvSpPr/>
            <p:nvPr/>
          </p:nvSpPr>
          <p:spPr>
            <a:xfrm flipH="1">
              <a:off x="4749350" y="1153325"/>
              <a:ext cx="693508" cy="1201140"/>
            </a:xfrm>
            <a:custGeom>
              <a:rect b="b" l="l" r="r" t="t"/>
              <a:pathLst>
                <a:path extrusionOk="0" h="16697" w="10635">
                  <a:moveTo>
                    <a:pt x="10635" y="0"/>
                  </a:moveTo>
                  <a:lnTo>
                    <a:pt x="0" y="12722"/>
                  </a:lnTo>
                  <a:lnTo>
                    <a:pt x="10635" y="16697"/>
                  </a:lnTo>
                  <a:close/>
                </a:path>
              </a:pathLst>
            </a:custGeom>
            <a:solidFill>
              <a:srgbClr val="6FC449"/>
            </a:solidFill>
            <a:ln>
              <a:noFill/>
            </a:ln>
          </p:spPr>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Links</a:t>
            </a:r>
            <a:endParaRPr/>
          </a:p>
        </p:txBody>
      </p:sp>
      <p:sp>
        <p:nvSpPr>
          <p:cNvPr id="121" name="Google Shape;12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Deployed:         </a:t>
            </a:r>
            <a:r>
              <a:rPr lang="en" u="sng">
                <a:solidFill>
                  <a:schemeClr val="hlink"/>
                </a:solidFill>
                <a:highlight>
                  <a:srgbClr val="313338"/>
                </a:highlight>
                <a:hlinkClick r:id="rId3"/>
              </a:rPr>
              <a:t>https://slither2.herokuapp.com/</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GitHub Repos: </a:t>
            </a:r>
            <a:r>
              <a:rPr lang="en" u="sng">
                <a:solidFill>
                  <a:srgbClr val="00FFFF"/>
                </a:solidFill>
                <a:hlinkClick r:id="rId4">
                  <a:extLst>
                    <a:ext uri="{A12FA001-AC4F-418D-AE19-62706E023703}">
                      <ahyp:hlinkClr val="tx"/>
                    </a:ext>
                  </a:extLst>
                </a:hlinkClick>
              </a:rPr>
              <a:t>https://github.com/rbarbosa51/Slither-AI</a:t>
            </a:r>
            <a:endParaRPr>
              <a:solidFill>
                <a:srgbClr val="00FFFF"/>
              </a:solidFill>
            </a:endParaRPr>
          </a:p>
          <a:p>
            <a:pPr indent="0" lvl="0" marL="1828800" rtl="0" algn="l">
              <a:spcBef>
                <a:spcPts val="1200"/>
              </a:spcBef>
              <a:spcAft>
                <a:spcPts val="0"/>
              </a:spcAft>
              <a:buNone/>
            </a:pPr>
            <a:r>
              <a:rPr lang="en">
                <a:solidFill>
                  <a:srgbClr val="00FFFF"/>
                </a:solidFill>
              </a:rPr>
              <a:t>   </a:t>
            </a:r>
            <a:r>
              <a:rPr lang="en" u="sng">
                <a:solidFill>
                  <a:schemeClr val="hlink"/>
                </a:solidFill>
                <a:hlinkClick r:id="rId5"/>
              </a:rPr>
              <a:t>rbarbosa51/slitherai-2 (github.com)</a:t>
            </a:r>
            <a:endParaRPr>
              <a:solidFill>
                <a:srgbClr val="00FFFF"/>
              </a:solidFill>
            </a:endParaRPr>
          </a:p>
          <a:p>
            <a:pPr indent="0" lvl="0" marL="457200" rtl="0" algn="l">
              <a:spcBef>
                <a:spcPts val="1200"/>
              </a:spcBef>
              <a:spcAft>
                <a:spcPts val="1200"/>
              </a:spcAft>
              <a:buNone/>
            </a:pPr>
            <a:r>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