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66" r:id="rId4"/>
    <p:sldId id="268" r:id="rId5"/>
    <p:sldId id="267" r:id="rId6"/>
    <p:sldId id="262" r:id="rId7"/>
    <p:sldId id="263" r:id="rId8"/>
    <p:sldId id="274" r:id="rId9"/>
    <p:sldId id="271" r:id="rId10"/>
    <p:sldId id="264" r:id="rId11"/>
    <p:sldId id="272" r:id="rId12"/>
    <p:sldId id="273" r:id="rId13"/>
    <p:sldId id="269" r:id="rId14"/>
    <p:sldId id="257" r:id="rId15"/>
    <p:sldId id="258" r:id="rId16"/>
    <p:sldId id="260" r:id="rId17"/>
    <p:sldId id="261" r:id="rId18"/>
    <p:sldId id="270" r:id="rId19"/>
    <p:sldId id="259" r:id="rId20"/>
    <p:sldId id="283" r:id="rId21"/>
    <p:sldId id="284" r:id="rId22"/>
    <p:sldId id="285" r:id="rId23"/>
    <p:sldId id="275" r:id="rId24"/>
    <p:sldId id="276" r:id="rId25"/>
    <p:sldId id="278" r:id="rId26"/>
    <p:sldId id="277" r:id="rId27"/>
    <p:sldId id="279" r:id="rId28"/>
    <p:sldId id="286" r:id="rId29"/>
    <p:sldId id="280" r:id="rId30"/>
    <p:sldId id="281" r:id="rId31"/>
    <p:sldId id="282" r:id="rId32"/>
    <p:sldId id="287" r:id="rId33"/>
    <p:sldId id="288" r:id="rId34"/>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4803-3975-FB4B-9E27-2FE790D9A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R"/>
          </a:p>
        </p:txBody>
      </p:sp>
      <p:sp>
        <p:nvSpPr>
          <p:cNvPr id="3" name="Subtitle 2">
            <a:extLst>
              <a:ext uri="{FF2B5EF4-FFF2-40B4-BE49-F238E27FC236}">
                <a16:creationId xmlns:a16="http://schemas.microsoft.com/office/drawing/2014/main" id="{92E8C9A4-8044-844E-AD6B-C51601395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R"/>
          </a:p>
        </p:txBody>
      </p:sp>
      <p:sp>
        <p:nvSpPr>
          <p:cNvPr id="4" name="Date Placeholder 3">
            <a:extLst>
              <a:ext uri="{FF2B5EF4-FFF2-40B4-BE49-F238E27FC236}">
                <a16:creationId xmlns:a16="http://schemas.microsoft.com/office/drawing/2014/main" id="{D0929723-C09C-8940-8178-576A84E28F2B}"/>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5" name="Footer Placeholder 4">
            <a:extLst>
              <a:ext uri="{FF2B5EF4-FFF2-40B4-BE49-F238E27FC236}">
                <a16:creationId xmlns:a16="http://schemas.microsoft.com/office/drawing/2014/main" id="{B5372EA1-4168-9D4C-B5F5-2D2DA09C76C0}"/>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CE105090-D856-C14B-AAC9-762F38CAEFCF}"/>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1325710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66F6-78AB-374A-B71B-DDF98F26AF15}"/>
              </a:ext>
            </a:extLst>
          </p:cNvPr>
          <p:cNvSpPr>
            <a:spLocks noGrp="1"/>
          </p:cNvSpPr>
          <p:nvPr>
            <p:ph type="title"/>
          </p:nvPr>
        </p:nvSpPr>
        <p:spPr/>
        <p:txBody>
          <a:bodyPr/>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12D524AF-D7B7-F84D-98F2-79E082D7C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637F0D5F-BD16-DE4C-B902-FFAD3F865CDC}"/>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5" name="Footer Placeholder 4">
            <a:extLst>
              <a:ext uri="{FF2B5EF4-FFF2-40B4-BE49-F238E27FC236}">
                <a16:creationId xmlns:a16="http://schemas.microsoft.com/office/drawing/2014/main" id="{1D624477-09A6-214E-9140-4D20BC1033AC}"/>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B81498AC-7C8E-9C46-BBD1-2121C0DA154B}"/>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3944217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2FC91D-821D-C549-AB99-553A637CEC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R"/>
          </a:p>
        </p:txBody>
      </p:sp>
      <p:sp>
        <p:nvSpPr>
          <p:cNvPr id="3" name="Vertical Text Placeholder 2">
            <a:extLst>
              <a:ext uri="{FF2B5EF4-FFF2-40B4-BE49-F238E27FC236}">
                <a16:creationId xmlns:a16="http://schemas.microsoft.com/office/drawing/2014/main" id="{E8DC2576-39F6-2347-919F-B51A1664A4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8C543452-914B-B649-8CB5-D3E6489FE726}"/>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5" name="Footer Placeholder 4">
            <a:extLst>
              <a:ext uri="{FF2B5EF4-FFF2-40B4-BE49-F238E27FC236}">
                <a16:creationId xmlns:a16="http://schemas.microsoft.com/office/drawing/2014/main" id="{D59F6F3E-DDC3-9D4F-A9D2-4C313C103DCD}"/>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1CEF3590-9EAB-534C-950C-BEA804F0013A}"/>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265390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A007-3607-554E-AAEB-F04E5A3B1626}"/>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E401F8AA-20A7-2748-84CE-4EC6886B6A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A040A785-20C0-C54F-8740-1E2AC6DD2641}"/>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5" name="Footer Placeholder 4">
            <a:extLst>
              <a:ext uri="{FF2B5EF4-FFF2-40B4-BE49-F238E27FC236}">
                <a16:creationId xmlns:a16="http://schemas.microsoft.com/office/drawing/2014/main" id="{02D60C9C-E196-8645-A70A-EB0073D93C0A}"/>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07E5E67F-6FC6-264D-A6AC-981DD9C1C8DC}"/>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98505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AC21-A356-0F4D-876D-12F0388846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R"/>
          </a:p>
        </p:txBody>
      </p:sp>
      <p:sp>
        <p:nvSpPr>
          <p:cNvPr id="3" name="Text Placeholder 2">
            <a:extLst>
              <a:ext uri="{FF2B5EF4-FFF2-40B4-BE49-F238E27FC236}">
                <a16:creationId xmlns:a16="http://schemas.microsoft.com/office/drawing/2014/main" id="{E663E373-CA9B-C840-9194-F7621B141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EF2BAB-F033-8C40-829A-2290582A1664}"/>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5" name="Footer Placeholder 4">
            <a:extLst>
              <a:ext uri="{FF2B5EF4-FFF2-40B4-BE49-F238E27FC236}">
                <a16:creationId xmlns:a16="http://schemas.microsoft.com/office/drawing/2014/main" id="{F5D8F896-0036-9E42-BCA3-3AE47BBACD05}"/>
              </a:ext>
            </a:extLst>
          </p:cNvPr>
          <p:cNvSpPr>
            <a:spLocks noGrp="1"/>
          </p:cNvSpPr>
          <p:nvPr>
            <p:ph type="ftr" sz="quarter" idx="11"/>
          </p:nvPr>
        </p:nvSpPr>
        <p:spPr/>
        <p:txBody>
          <a:bodyPr/>
          <a:lstStyle/>
          <a:p>
            <a:endParaRPr lang="en-PR"/>
          </a:p>
        </p:txBody>
      </p:sp>
      <p:sp>
        <p:nvSpPr>
          <p:cNvPr id="6" name="Slide Number Placeholder 5">
            <a:extLst>
              <a:ext uri="{FF2B5EF4-FFF2-40B4-BE49-F238E27FC236}">
                <a16:creationId xmlns:a16="http://schemas.microsoft.com/office/drawing/2014/main" id="{F478FA20-5F8D-AC4C-BF6B-1A4F42AE4A82}"/>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70608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76C1-7950-C14B-9EF5-C81FC77E4A16}"/>
              </a:ext>
            </a:extLst>
          </p:cNvPr>
          <p:cNvSpPr>
            <a:spLocks noGrp="1"/>
          </p:cNvSpPr>
          <p:nvPr>
            <p:ph type="title"/>
          </p:nvPr>
        </p:nvSpPr>
        <p:spPr/>
        <p:txBody>
          <a:bodyPr/>
          <a:lstStyle/>
          <a:p>
            <a:r>
              <a:rPr lang="en-US"/>
              <a:t>Click to edit Master title style</a:t>
            </a:r>
            <a:endParaRPr lang="en-PR"/>
          </a:p>
        </p:txBody>
      </p:sp>
      <p:sp>
        <p:nvSpPr>
          <p:cNvPr id="3" name="Content Placeholder 2">
            <a:extLst>
              <a:ext uri="{FF2B5EF4-FFF2-40B4-BE49-F238E27FC236}">
                <a16:creationId xmlns:a16="http://schemas.microsoft.com/office/drawing/2014/main" id="{FFC66C23-82FC-8249-A9AD-61602429CA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Content Placeholder 3">
            <a:extLst>
              <a:ext uri="{FF2B5EF4-FFF2-40B4-BE49-F238E27FC236}">
                <a16:creationId xmlns:a16="http://schemas.microsoft.com/office/drawing/2014/main" id="{60F71ADB-1E2E-2845-8CEC-7FC8B1BAC1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Date Placeholder 4">
            <a:extLst>
              <a:ext uri="{FF2B5EF4-FFF2-40B4-BE49-F238E27FC236}">
                <a16:creationId xmlns:a16="http://schemas.microsoft.com/office/drawing/2014/main" id="{BE58D5E3-71AB-C34D-8A6E-C752DABC631B}"/>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6" name="Footer Placeholder 5">
            <a:extLst>
              <a:ext uri="{FF2B5EF4-FFF2-40B4-BE49-F238E27FC236}">
                <a16:creationId xmlns:a16="http://schemas.microsoft.com/office/drawing/2014/main" id="{5EAD04D9-5166-7142-B1DC-DBF24B03553F}"/>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A0A0DD29-CDEB-854C-B645-8410D3C096EC}"/>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426194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55F2-14F6-F14A-B8C5-190D4C787CC0}"/>
              </a:ext>
            </a:extLst>
          </p:cNvPr>
          <p:cNvSpPr>
            <a:spLocks noGrp="1"/>
          </p:cNvSpPr>
          <p:nvPr>
            <p:ph type="title"/>
          </p:nvPr>
        </p:nvSpPr>
        <p:spPr>
          <a:xfrm>
            <a:off x="839788" y="365125"/>
            <a:ext cx="10515600" cy="1325563"/>
          </a:xfrm>
        </p:spPr>
        <p:txBody>
          <a:bodyPr/>
          <a:lstStyle/>
          <a:p>
            <a:r>
              <a:rPr lang="en-US"/>
              <a:t>Click to edit Master title style</a:t>
            </a:r>
            <a:endParaRPr lang="en-PR"/>
          </a:p>
        </p:txBody>
      </p:sp>
      <p:sp>
        <p:nvSpPr>
          <p:cNvPr id="3" name="Text Placeholder 2">
            <a:extLst>
              <a:ext uri="{FF2B5EF4-FFF2-40B4-BE49-F238E27FC236}">
                <a16:creationId xmlns:a16="http://schemas.microsoft.com/office/drawing/2014/main" id="{32CE4084-EF62-C045-9C11-D65C2C666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91E6C-155B-AB45-9792-A0E82180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5" name="Text Placeholder 4">
            <a:extLst>
              <a:ext uri="{FF2B5EF4-FFF2-40B4-BE49-F238E27FC236}">
                <a16:creationId xmlns:a16="http://schemas.microsoft.com/office/drawing/2014/main" id="{D9024BF3-3745-8342-BB43-AFA36B4A4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B0A558-05B6-254F-8057-F955D81AD7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7" name="Date Placeholder 6">
            <a:extLst>
              <a:ext uri="{FF2B5EF4-FFF2-40B4-BE49-F238E27FC236}">
                <a16:creationId xmlns:a16="http://schemas.microsoft.com/office/drawing/2014/main" id="{6766F242-E7D5-4442-8110-79E91CFB5A2F}"/>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8" name="Footer Placeholder 7">
            <a:extLst>
              <a:ext uri="{FF2B5EF4-FFF2-40B4-BE49-F238E27FC236}">
                <a16:creationId xmlns:a16="http://schemas.microsoft.com/office/drawing/2014/main" id="{D37D064A-CFCE-E245-B201-B1C3D927704E}"/>
              </a:ext>
            </a:extLst>
          </p:cNvPr>
          <p:cNvSpPr>
            <a:spLocks noGrp="1"/>
          </p:cNvSpPr>
          <p:nvPr>
            <p:ph type="ftr" sz="quarter" idx="11"/>
          </p:nvPr>
        </p:nvSpPr>
        <p:spPr/>
        <p:txBody>
          <a:bodyPr/>
          <a:lstStyle/>
          <a:p>
            <a:endParaRPr lang="en-PR"/>
          </a:p>
        </p:txBody>
      </p:sp>
      <p:sp>
        <p:nvSpPr>
          <p:cNvPr id="9" name="Slide Number Placeholder 8">
            <a:extLst>
              <a:ext uri="{FF2B5EF4-FFF2-40B4-BE49-F238E27FC236}">
                <a16:creationId xmlns:a16="http://schemas.microsoft.com/office/drawing/2014/main" id="{3591E247-D601-4C4D-93E2-B66438E5BDAD}"/>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417566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3F8D-1CD3-6C46-B159-C10497E8B08B}"/>
              </a:ext>
            </a:extLst>
          </p:cNvPr>
          <p:cNvSpPr>
            <a:spLocks noGrp="1"/>
          </p:cNvSpPr>
          <p:nvPr>
            <p:ph type="title"/>
          </p:nvPr>
        </p:nvSpPr>
        <p:spPr/>
        <p:txBody>
          <a:bodyPr/>
          <a:lstStyle/>
          <a:p>
            <a:r>
              <a:rPr lang="en-US"/>
              <a:t>Click to edit Master title style</a:t>
            </a:r>
            <a:endParaRPr lang="en-PR"/>
          </a:p>
        </p:txBody>
      </p:sp>
      <p:sp>
        <p:nvSpPr>
          <p:cNvPr id="3" name="Date Placeholder 2">
            <a:extLst>
              <a:ext uri="{FF2B5EF4-FFF2-40B4-BE49-F238E27FC236}">
                <a16:creationId xmlns:a16="http://schemas.microsoft.com/office/drawing/2014/main" id="{7B9C4DC3-D1E0-3041-9790-549433A9713A}"/>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4" name="Footer Placeholder 3">
            <a:extLst>
              <a:ext uri="{FF2B5EF4-FFF2-40B4-BE49-F238E27FC236}">
                <a16:creationId xmlns:a16="http://schemas.microsoft.com/office/drawing/2014/main" id="{DDFB8CFA-DF4F-C64C-9F39-0F835658723A}"/>
              </a:ext>
            </a:extLst>
          </p:cNvPr>
          <p:cNvSpPr>
            <a:spLocks noGrp="1"/>
          </p:cNvSpPr>
          <p:nvPr>
            <p:ph type="ftr" sz="quarter" idx="11"/>
          </p:nvPr>
        </p:nvSpPr>
        <p:spPr/>
        <p:txBody>
          <a:bodyPr/>
          <a:lstStyle/>
          <a:p>
            <a:endParaRPr lang="en-PR"/>
          </a:p>
        </p:txBody>
      </p:sp>
      <p:sp>
        <p:nvSpPr>
          <p:cNvPr id="5" name="Slide Number Placeholder 4">
            <a:extLst>
              <a:ext uri="{FF2B5EF4-FFF2-40B4-BE49-F238E27FC236}">
                <a16:creationId xmlns:a16="http://schemas.microsoft.com/office/drawing/2014/main" id="{57C8C9DC-6C0A-BE4D-B0B1-2F32516E3F47}"/>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2753842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D7FCC-8DA2-7A4F-8A74-2B6A9C86EB96}"/>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3" name="Footer Placeholder 2">
            <a:extLst>
              <a:ext uri="{FF2B5EF4-FFF2-40B4-BE49-F238E27FC236}">
                <a16:creationId xmlns:a16="http://schemas.microsoft.com/office/drawing/2014/main" id="{042CE3B1-EF03-E342-8487-D14D327F5437}"/>
              </a:ext>
            </a:extLst>
          </p:cNvPr>
          <p:cNvSpPr>
            <a:spLocks noGrp="1"/>
          </p:cNvSpPr>
          <p:nvPr>
            <p:ph type="ftr" sz="quarter" idx="11"/>
          </p:nvPr>
        </p:nvSpPr>
        <p:spPr/>
        <p:txBody>
          <a:bodyPr/>
          <a:lstStyle/>
          <a:p>
            <a:endParaRPr lang="en-PR"/>
          </a:p>
        </p:txBody>
      </p:sp>
      <p:sp>
        <p:nvSpPr>
          <p:cNvPr id="4" name="Slide Number Placeholder 3">
            <a:extLst>
              <a:ext uri="{FF2B5EF4-FFF2-40B4-BE49-F238E27FC236}">
                <a16:creationId xmlns:a16="http://schemas.microsoft.com/office/drawing/2014/main" id="{888304C7-FA06-3C4C-AC43-0BD0C5FB7D12}"/>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41178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A3E6-0DEB-2546-9885-02E83A0FA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Content Placeholder 2">
            <a:extLst>
              <a:ext uri="{FF2B5EF4-FFF2-40B4-BE49-F238E27FC236}">
                <a16:creationId xmlns:a16="http://schemas.microsoft.com/office/drawing/2014/main" id="{40B47BE6-85D8-4F4C-BD01-24E8321B5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Text Placeholder 3">
            <a:extLst>
              <a:ext uri="{FF2B5EF4-FFF2-40B4-BE49-F238E27FC236}">
                <a16:creationId xmlns:a16="http://schemas.microsoft.com/office/drawing/2014/main" id="{9E710061-F932-5C43-8637-BE55623A7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9F254-EB50-6A4B-87FE-9253C320F046}"/>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6" name="Footer Placeholder 5">
            <a:extLst>
              <a:ext uri="{FF2B5EF4-FFF2-40B4-BE49-F238E27FC236}">
                <a16:creationId xmlns:a16="http://schemas.microsoft.com/office/drawing/2014/main" id="{2BFDB625-736B-1B44-9171-1CE82EAE8863}"/>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510D1694-2FFB-004D-A859-53B7BD2F6C1C}"/>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10112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FCA3-C6F6-DA4E-B35B-1BFC502ED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R"/>
          </a:p>
        </p:txBody>
      </p:sp>
      <p:sp>
        <p:nvSpPr>
          <p:cNvPr id="3" name="Picture Placeholder 2">
            <a:extLst>
              <a:ext uri="{FF2B5EF4-FFF2-40B4-BE49-F238E27FC236}">
                <a16:creationId xmlns:a16="http://schemas.microsoft.com/office/drawing/2014/main" id="{08073EE6-AC6F-394C-AC30-1AAC3B5BEC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R"/>
          </a:p>
        </p:txBody>
      </p:sp>
      <p:sp>
        <p:nvSpPr>
          <p:cNvPr id="4" name="Text Placeholder 3">
            <a:extLst>
              <a:ext uri="{FF2B5EF4-FFF2-40B4-BE49-F238E27FC236}">
                <a16:creationId xmlns:a16="http://schemas.microsoft.com/office/drawing/2014/main" id="{54A00D22-6477-414C-8D6D-B255342F5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30946-15C8-FF43-8C66-32B6422A2C37}"/>
              </a:ext>
            </a:extLst>
          </p:cNvPr>
          <p:cNvSpPr>
            <a:spLocks noGrp="1"/>
          </p:cNvSpPr>
          <p:nvPr>
            <p:ph type="dt" sz="half" idx="10"/>
          </p:nvPr>
        </p:nvSpPr>
        <p:spPr/>
        <p:txBody>
          <a:bodyPr/>
          <a:lstStyle/>
          <a:p>
            <a:fld id="{0097DD11-5801-604F-85FF-430760F2F5A1}" type="datetimeFigureOut">
              <a:rPr lang="en-PR" smtClean="0"/>
              <a:t>2/17/21</a:t>
            </a:fld>
            <a:endParaRPr lang="en-PR"/>
          </a:p>
        </p:txBody>
      </p:sp>
      <p:sp>
        <p:nvSpPr>
          <p:cNvPr id="6" name="Footer Placeholder 5">
            <a:extLst>
              <a:ext uri="{FF2B5EF4-FFF2-40B4-BE49-F238E27FC236}">
                <a16:creationId xmlns:a16="http://schemas.microsoft.com/office/drawing/2014/main" id="{0554A186-0139-3A4B-84C2-C7B59FAFFCB7}"/>
              </a:ext>
            </a:extLst>
          </p:cNvPr>
          <p:cNvSpPr>
            <a:spLocks noGrp="1"/>
          </p:cNvSpPr>
          <p:nvPr>
            <p:ph type="ftr" sz="quarter" idx="11"/>
          </p:nvPr>
        </p:nvSpPr>
        <p:spPr/>
        <p:txBody>
          <a:bodyPr/>
          <a:lstStyle/>
          <a:p>
            <a:endParaRPr lang="en-PR"/>
          </a:p>
        </p:txBody>
      </p:sp>
      <p:sp>
        <p:nvSpPr>
          <p:cNvPr id="7" name="Slide Number Placeholder 6">
            <a:extLst>
              <a:ext uri="{FF2B5EF4-FFF2-40B4-BE49-F238E27FC236}">
                <a16:creationId xmlns:a16="http://schemas.microsoft.com/office/drawing/2014/main" id="{BD9F6EA2-78E6-534E-9429-52CEB08976B1}"/>
              </a:ext>
            </a:extLst>
          </p:cNvPr>
          <p:cNvSpPr>
            <a:spLocks noGrp="1"/>
          </p:cNvSpPr>
          <p:nvPr>
            <p:ph type="sldNum" sz="quarter" idx="12"/>
          </p:nvPr>
        </p:nvSpPr>
        <p:spPr/>
        <p:txBody>
          <a:bodyPr/>
          <a:lstStyle/>
          <a:p>
            <a:fld id="{F67AD7EE-9F72-8143-8F05-0AE3A0762E8B}" type="slidenum">
              <a:rPr lang="en-PR" smtClean="0"/>
              <a:t>‹#›</a:t>
            </a:fld>
            <a:endParaRPr lang="en-PR"/>
          </a:p>
        </p:txBody>
      </p:sp>
    </p:spTree>
    <p:extLst>
      <p:ext uri="{BB962C8B-B14F-4D97-AF65-F5344CB8AC3E}">
        <p14:creationId xmlns:p14="http://schemas.microsoft.com/office/powerpoint/2010/main" val="119035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E5C7C8-9670-A14D-80AF-E9CF3C947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R"/>
          </a:p>
        </p:txBody>
      </p:sp>
      <p:sp>
        <p:nvSpPr>
          <p:cNvPr id="3" name="Text Placeholder 2">
            <a:extLst>
              <a:ext uri="{FF2B5EF4-FFF2-40B4-BE49-F238E27FC236}">
                <a16:creationId xmlns:a16="http://schemas.microsoft.com/office/drawing/2014/main" id="{3A5DE400-FC1F-5F43-89AB-C0F4EF1FDB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R"/>
          </a:p>
        </p:txBody>
      </p:sp>
      <p:sp>
        <p:nvSpPr>
          <p:cNvPr id="4" name="Date Placeholder 3">
            <a:extLst>
              <a:ext uri="{FF2B5EF4-FFF2-40B4-BE49-F238E27FC236}">
                <a16:creationId xmlns:a16="http://schemas.microsoft.com/office/drawing/2014/main" id="{56D2F28D-8797-6D49-8F90-125E39DCC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7DD11-5801-604F-85FF-430760F2F5A1}" type="datetimeFigureOut">
              <a:rPr lang="en-PR" smtClean="0"/>
              <a:t>2/17/21</a:t>
            </a:fld>
            <a:endParaRPr lang="en-PR"/>
          </a:p>
        </p:txBody>
      </p:sp>
      <p:sp>
        <p:nvSpPr>
          <p:cNvPr id="5" name="Footer Placeholder 4">
            <a:extLst>
              <a:ext uri="{FF2B5EF4-FFF2-40B4-BE49-F238E27FC236}">
                <a16:creationId xmlns:a16="http://schemas.microsoft.com/office/drawing/2014/main" id="{6A589874-D924-444F-9B27-6215D6527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R"/>
          </a:p>
        </p:txBody>
      </p:sp>
      <p:sp>
        <p:nvSpPr>
          <p:cNvPr id="6" name="Slide Number Placeholder 5">
            <a:extLst>
              <a:ext uri="{FF2B5EF4-FFF2-40B4-BE49-F238E27FC236}">
                <a16:creationId xmlns:a16="http://schemas.microsoft.com/office/drawing/2014/main" id="{10F5BB08-93B1-D74D-A1BC-B3134EAC7A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AD7EE-9F72-8143-8F05-0AE3A0762E8B}" type="slidenum">
              <a:rPr lang="en-PR" smtClean="0"/>
              <a:t>‹#›</a:t>
            </a:fld>
            <a:endParaRPr lang="en-PR"/>
          </a:p>
        </p:txBody>
      </p:sp>
    </p:spTree>
    <p:extLst>
      <p:ext uri="{BB962C8B-B14F-4D97-AF65-F5344CB8AC3E}">
        <p14:creationId xmlns:p14="http://schemas.microsoft.com/office/powerpoint/2010/main" val="198109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upyterhub.readthedocs.io/en/stable/" TargetMode="External"/><Relationship Id="rId2" Type="http://schemas.openxmlformats.org/officeDocument/2006/relationships/hyperlink" Target="https://jupyter.org/hub" TargetMode="External"/><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hyperlink" Target="https://help.hydroshare.org/apps/CUAHSI-JupyterHub/" TargetMode="External"/><Relationship Id="rId4" Type="http://schemas.openxmlformats.org/officeDocument/2006/relationships/hyperlink" Target="https://csdms.colorado.edu/wiki/JupyterHub"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mybinder.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umpy.org/doc/" TargetMode="External"/><Relationship Id="rId2" Type="http://schemas.openxmlformats.org/officeDocument/2006/relationships/hyperlink" Target="https://numpy.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pywidgets.readthedocs.io/en/late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pyleaflet.readthedocs.io/en/late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tplotlib.org/stable/gallery/index.html" TargetMode="External"/><Relationship Id="rId2" Type="http://schemas.openxmlformats.org/officeDocument/2006/relationships/hyperlink" Target="https://matplotlib.org/stab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itools.org.uk/cartopy/docs/late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scipy.org/doc/scipy/reference/" TargetMode="External"/><Relationship Id="rId2" Type="http://schemas.openxmlformats.org/officeDocument/2006/relationships/hyperlink" Target="https://www.scipy.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opendap.org/" TargetMode="External"/><Relationship Id="rId2" Type="http://schemas.openxmlformats.org/officeDocument/2006/relationships/hyperlink" Target="https://www.pydap.org/en/latest/" TargetMode="External"/><Relationship Id="rId1" Type="http://schemas.openxmlformats.org/officeDocument/2006/relationships/slideLayout" Target="../slideLayouts/slideLayout2.xml"/><Relationship Id="rId4" Type="http://schemas.openxmlformats.org/officeDocument/2006/relationships/hyperlink" Target="https://www.opendap.org/support/user-documenta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scipy.org/doc/scipy/reference/" TargetMode="External"/><Relationship Id="rId2" Type="http://schemas.openxmlformats.org/officeDocument/2006/relationships/hyperlink" Target="https://www.opendap.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hycom.org/component/weblinks/44/7"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peckhams/balto_gu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peckhams/balto_gu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forms.gle/8qFXWSfpJ6fey7KW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nda-forge.org/feedstock-outputs/" TargetMode="External"/><Relationship Id="rId2" Type="http://schemas.openxmlformats.org/officeDocument/2006/relationships/hyperlink" Target="https://docs.anaconda.com/anaconda/packages/pkg-do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conda.io/projects/conda/en/latest/user-guide/tasks/manage-environment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upyter.org/documentation" TargetMode="External"/><Relationship Id="rId2" Type="http://schemas.openxmlformats.org/officeDocument/2006/relationships/hyperlink" Target="https://jupyter.org/" TargetMode="External"/><Relationship Id="rId1" Type="http://schemas.openxmlformats.org/officeDocument/2006/relationships/slideLayout" Target="../slideLayouts/slideLayout2.xml"/><Relationship Id="rId4" Type="http://schemas.openxmlformats.org/officeDocument/2006/relationships/hyperlink" Target="https://github.com/jupyter/jupyter/wiki/Jupyter-kernels"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Notebook_interfa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continuum.io/anaconda/user-guide/tasks/use-jupyter-notebook-extension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bviewer.jupyter.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E368-9DCA-2345-A94A-8D4CB5DF5655}"/>
              </a:ext>
            </a:extLst>
          </p:cNvPr>
          <p:cNvSpPr>
            <a:spLocks noGrp="1"/>
          </p:cNvSpPr>
          <p:nvPr>
            <p:ph type="ctrTitle"/>
          </p:nvPr>
        </p:nvSpPr>
        <p:spPr>
          <a:xfrm>
            <a:off x="1486929" y="1995619"/>
            <a:ext cx="9144000" cy="1909763"/>
          </a:xfrm>
        </p:spPr>
        <p:txBody>
          <a:bodyPr>
            <a:normAutofit/>
          </a:bodyPr>
          <a:lstStyle/>
          <a:p>
            <a:r>
              <a:rPr lang="en-US" dirty="0"/>
              <a:t>Virtual Workshop: </a:t>
            </a:r>
            <a:br>
              <a:rPr lang="en-US" b="0" dirty="0">
                <a:effectLst/>
              </a:rPr>
            </a:br>
            <a:r>
              <a:rPr lang="en-US" dirty="0"/>
              <a:t>BALTO Jupyter Notebook</a:t>
            </a:r>
            <a:endParaRPr lang="en-PR" dirty="0"/>
          </a:p>
        </p:txBody>
      </p:sp>
      <p:sp>
        <p:nvSpPr>
          <p:cNvPr id="3" name="Subtitle 2">
            <a:extLst>
              <a:ext uri="{FF2B5EF4-FFF2-40B4-BE49-F238E27FC236}">
                <a16:creationId xmlns:a16="http://schemas.microsoft.com/office/drawing/2014/main" id="{06FE6CF6-2BA5-3543-95A7-4B72D5962EA5}"/>
              </a:ext>
            </a:extLst>
          </p:cNvPr>
          <p:cNvSpPr>
            <a:spLocks noGrp="1"/>
          </p:cNvSpPr>
          <p:nvPr>
            <p:ph type="subTitle" idx="1"/>
          </p:nvPr>
        </p:nvSpPr>
        <p:spPr>
          <a:xfrm>
            <a:off x="4406248" y="4214513"/>
            <a:ext cx="2879834" cy="443041"/>
          </a:xfrm>
        </p:spPr>
        <p:txBody>
          <a:bodyPr>
            <a:noAutofit/>
          </a:bodyPr>
          <a:lstStyle/>
          <a:p>
            <a:r>
              <a:rPr lang="en-US" sz="3200" dirty="0"/>
              <a:t>Welcome!</a:t>
            </a:r>
            <a:endParaRPr lang="en-PR" sz="3200" dirty="0"/>
          </a:p>
        </p:txBody>
      </p:sp>
      <p:pic>
        <p:nvPicPr>
          <p:cNvPr id="1026" name="Picture 2">
            <a:extLst>
              <a:ext uri="{FF2B5EF4-FFF2-40B4-BE49-F238E27FC236}">
                <a16:creationId xmlns:a16="http://schemas.microsoft.com/office/drawing/2014/main" id="{AF2EBBBF-556F-BA43-B493-03083CBCB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7" y="52129"/>
            <a:ext cx="3917092" cy="1721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5CDF585-2699-C249-AA70-7B3565A4F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9940" y="127707"/>
            <a:ext cx="1380416" cy="138041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CBEE016E-7741-8B42-A59C-0E182E995A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0357" y="1734116"/>
            <a:ext cx="1219201" cy="14125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F4D109-7145-BD45-94E0-5A3CA6AC02A6}"/>
              </a:ext>
            </a:extLst>
          </p:cNvPr>
          <p:cNvSpPr txBox="1"/>
          <p:nvPr/>
        </p:nvSpPr>
        <p:spPr>
          <a:xfrm>
            <a:off x="4183118" y="217915"/>
            <a:ext cx="5139558" cy="369332"/>
          </a:xfrm>
          <a:prstGeom prst="rect">
            <a:avLst/>
          </a:prstGeom>
          <a:noFill/>
        </p:spPr>
        <p:txBody>
          <a:bodyPr wrap="square" rtlCol="0">
            <a:spAutoFit/>
          </a:bodyPr>
          <a:lstStyle/>
          <a:p>
            <a:r>
              <a:rPr lang="en-US" dirty="0"/>
              <a:t>https://</a:t>
            </a:r>
            <a:r>
              <a:rPr lang="en-US" dirty="0" err="1"/>
              <a:t>sites.google.com</a:t>
            </a:r>
            <a:r>
              <a:rPr lang="en-US" dirty="0"/>
              <a:t>/</a:t>
            </a:r>
            <a:r>
              <a:rPr lang="en-US" dirty="0" err="1"/>
              <a:t>vt.edu</a:t>
            </a:r>
            <a:r>
              <a:rPr lang="en-US" dirty="0"/>
              <a:t>/</a:t>
            </a:r>
            <a:r>
              <a:rPr lang="en-US" dirty="0" err="1"/>
              <a:t>balto</a:t>
            </a:r>
            <a:r>
              <a:rPr lang="en-US" dirty="0"/>
              <a:t>/home</a:t>
            </a:r>
            <a:endParaRPr lang="en-PR" dirty="0"/>
          </a:p>
        </p:txBody>
      </p:sp>
      <p:sp>
        <p:nvSpPr>
          <p:cNvPr id="8" name="TextBox 7">
            <a:extLst>
              <a:ext uri="{FF2B5EF4-FFF2-40B4-BE49-F238E27FC236}">
                <a16:creationId xmlns:a16="http://schemas.microsoft.com/office/drawing/2014/main" id="{BB4E5C62-B3E9-9249-99A7-E88BF0FD1C07}"/>
              </a:ext>
            </a:extLst>
          </p:cNvPr>
          <p:cNvSpPr txBox="1"/>
          <p:nvPr/>
        </p:nvSpPr>
        <p:spPr>
          <a:xfrm>
            <a:off x="319302" y="5401284"/>
            <a:ext cx="9731125" cy="1015663"/>
          </a:xfrm>
          <a:prstGeom prst="rect">
            <a:avLst/>
          </a:prstGeom>
          <a:noFill/>
        </p:spPr>
        <p:txBody>
          <a:bodyPr wrap="none" rtlCol="0">
            <a:spAutoFit/>
          </a:bodyPr>
          <a:lstStyle/>
          <a:p>
            <a:r>
              <a:rPr lang="en-US" sz="2000" b="1" dirty="0"/>
              <a:t>Today’s trainers:</a:t>
            </a:r>
            <a:endParaRPr lang="en-US" sz="2000" b="0" dirty="0">
              <a:effectLst/>
            </a:endParaRPr>
          </a:p>
          <a:p>
            <a:r>
              <a:rPr lang="en-US" sz="2000" dirty="0"/>
              <a:t>Scott Peckham, he/him/his (</a:t>
            </a:r>
            <a:r>
              <a:rPr lang="en-US" sz="2000" dirty="0" err="1"/>
              <a:t>Scott.Peckham@colorado.edu</a:t>
            </a:r>
            <a:r>
              <a:rPr lang="en-US" sz="2000" dirty="0"/>
              <a:t>), University of Colorado, Boulder</a:t>
            </a:r>
            <a:endParaRPr lang="en-US" sz="2000" b="0" dirty="0">
              <a:effectLst/>
            </a:endParaRPr>
          </a:p>
          <a:p>
            <a:r>
              <a:rPr lang="en-US" sz="2000" dirty="0" err="1"/>
              <a:t>Hongda</a:t>
            </a:r>
            <a:r>
              <a:rPr lang="en-US" sz="2000" dirty="0"/>
              <a:t> Wang, he/him/his (</a:t>
            </a:r>
            <a:r>
              <a:rPr lang="en-US" sz="2000" dirty="0" err="1"/>
              <a:t>Hongda.Wang@colorado.edu</a:t>
            </a:r>
            <a:r>
              <a:rPr lang="en-US" sz="2000" dirty="0"/>
              <a:t>), University of Colorado, Boulder</a:t>
            </a:r>
            <a:endParaRPr lang="en-PR" sz="2000" dirty="0"/>
          </a:p>
        </p:txBody>
      </p:sp>
      <p:pic>
        <p:nvPicPr>
          <p:cNvPr id="1031" name="Picture 7">
            <a:extLst>
              <a:ext uri="{FF2B5EF4-FFF2-40B4-BE49-F238E27FC236}">
                <a16:creationId xmlns:a16="http://schemas.microsoft.com/office/drawing/2014/main" id="{6130D4A6-2DA7-5145-AE0E-43395F5C9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5642" y="5156271"/>
            <a:ext cx="1330787" cy="15056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2B3A8414-1E83-2C4E-BFB2-2BCF81C4A830}"/>
              </a:ext>
            </a:extLst>
          </p:cNvPr>
          <p:cNvPicPr>
            <a:picLocks noChangeAspect="1"/>
          </p:cNvPicPr>
          <p:nvPr/>
        </p:nvPicPr>
        <p:blipFill>
          <a:blip r:embed="rId6"/>
          <a:stretch>
            <a:fillRect/>
          </a:stretch>
        </p:blipFill>
        <p:spPr>
          <a:xfrm>
            <a:off x="10655641" y="3365831"/>
            <a:ext cx="1219201" cy="1584961"/>
          </a:xfrm>
          <a:prstGeom prst="rect">
            <a:avLst/>
          </a:prstGeom>
        </p:spPr>
      </p:pic>
    </p:spTree>
    <p:extLst>
      <p:ext uri="{BB962C8B-B14F-4D97-AF65-F5344CB8AC3E}">
        <p14:creationId xmlns:p14="http://schemas.microsoft.com/office/powerpoint/2010/main" val="346717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Jupyter Lab</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dirty="0"/>
              <a:t>This is a </a:t>
            </a:r>
            <a:r>
              <a:rPr lang="en-PR" b="1" dirty="0"/>
              <a:t>next-generation</a:t>
            </a:r>
            <a:r>
              <a:rPr lang="en-PR" dirty="0"/>
              <a:t> app from the Jupyter project that provides a more flexible environment for working with Jupyter notebooks than the Jupyter Notebook app.</a:t>
            </a:r>
          </a:p>
          <a:p>
            <a:r>
              <a:rPr lang="en-PR" dirty="0"/>
              <a:t>You can work with several notebooks at once via tabs.  Each notebook can have its own associated environment (e.g. a conda environment or a particular version of Python or other language needed for that notebook).</a:t>
            </a:r>
          </a:p>
          <a:p>
            <a:r>
              <a:rPr lang="en-PR" dirty="0"/>
              <a:t>Cells can be collapsed and/or expanded.</a:t>
            </a:r>
          </a:p>
          <a:p>
            <a:r>
              <a:rPr lang="en-PR" dirty="0"/>
              <a:t>You can create views that consist of several separate panels, to see more of what you are working on in one view.</a:t>
            </a:r>
          </a:p>
          <a:p>
            <a:r>
              <a:rPr lang="en-PR" dirty="0"/>
              <a:t>Install, then launch it at a command prompt with:   </a:t>
            </a:r>
            <a:r>
              <a:rPr lang="en-PR" b="1" dirty="0"/>
              <a:t>% jupyter lab</a:t>
            </a:r>
          </a:p>
        </p:txBody>
      </p:sp>
    </p:spTree>
    <p:extLst>
      <p:ext uri="{BB962C8B-B14F-4D97-AF65-F5344CB8AC3E}">
        <p14:creationId xmlns:p14="http://schemas.microsoft.com/office/powerpoint/2010/main" val="255371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6256283" cy="727951"/>
          </a:xfrm>
        </p:spPr>
        <p:txBody>
          <a:bodyPr>
            <a:noAutofit/>
          </a:bodyPr>
          <a:lstStyle/>
          <a:p>
            <a:r>
              <a:rPr lang="en-PR" sz="4000" dirty="0">
                <a:latin typeface="Arial" panose="020B0604020202020204" pitchFamily="34" charset="0"/>
                <a:cs typeface="Arial" panose="020B0604020202020204" pitchFamily="34" charset="0"/>
              </a:rPr>
              <a:t>JupyterHub</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b="1" dirty="0"/>
              <a:t>Purpose</a:t>
            </a:r>
            <a:r>
              <a:rPr lang="en-PR" dirty="0"/>
              <a:t>:  Installed on a server to provide authenticated Jupyter notebook support to multiple users, including a customized set of pre-installed Python packages needed by their notebooks.</a:t>
            </a:r>
          </a:p>
          <a:p>
            <a:r>
              <a:rPr lang="en-PR" b="1" dirty="0"/>
              <a:t>Main page</a:t>
            </a:r>
            <a:r>
              <a:rPr lang="en-PR" dirty="0"/>
              <a:t>:   </a:t>
            </a:r>
            <a:r>
              <a:rPr lang="en-US" dirty="0">
                <a:hlinkClick r:id="rId2"/>
              </a:rPr>
              <a:t>https://jupyter.org/hub</a:t>
            </a:r>
            <a:endParaRPr lang="en-US" dirty="0"/>
          </a:p>
          <a:p>
            <a:r>
              <a:rPr lang="en-US" b="1" dirty="0"/>
              <a:t>Docs:  </a:t>
            </a:r>
            <a:r>
              <a:rPr lang="en-US" dirty="0">
                <a:hlinkClick r:id="rId3"/>
              </a:rPr>
              <a:t>https://jupyterhub.readthedocs.io/en/stable/</a:t>
            </a:r>
            <a:endParaRPr lang="en-US" dirty="0"/>
          </a:p>
          <a:p>
            <a:r>
              <a:rPr lang="en-US" dirty="0"/>
              <a:t>CSDMS (Community Surface Dynamics Modeling System), an NSF-funded project, provides a </a:t>
            </a:r>
            <a:r>
              <a:rPr lang="en-US" dirty="0" err="1"/>
              <a:t>JupyterHub</a:t>
            </a:r>
            <a:r>
              <a:rPr lang="en-US" dirty="0"/>
              <a:t>. </a:t>
            </a:r>
            <a:r>
              <a:rPr lang="en-US" dirty="0">
                <a:hlinkClick r:id="rId4"/>
              </a:rPr>
              <a:t>https://csdms.colorado.edu/wiki/JupyterHub</a:t>
            </a:r>
            <a:endParaRPr lang="en-US" dirty="0"/>
          </a:p>
          <a:p>
            <a:r>
              <a:rPr lang="en-US" dirty="0" err="1"/>
              <a:t>HydroShare</a:t>
            </a:r>
            <a:r>
              <a:rPr lang="en-US" dirty="0"/>
              <a:t>, another NSF-funded project does as well. </a:t>
            </a:r>
            <a:r>
              <a:rPr lang="en-US" dirty="0">
                <a:hlinkClick r:id="rId5"/>
              </a:rPr>
              <a:t>https://help.hydroshare.org/apps/CUAHSI-JupyterHub/</a:t>
            </a:r>
            <a:endParaRPr lang="en-US" dirty="0"/>
          </a:p>
          <a:p>
            <a:pPr marL="0" indent="0">
              <a:buNone/>
            </a:pPr>
            <a:endParaRPr lang="en-US" dirty="0"/>
          </a:p>
          <a:p>
            <a:endParaRPr lang="en-PR" dirty="0"/>
          </a:p>
        </p:txBody>
      </p:sp>
      <p:pic>
        <p:nvPicPr>
          <p:cNvPr id="4" name="Picture 3">
            <a:extLst>
              <a:ext uri="{FF2B5EF4-FFF2-40B4-BE49-F238E27FC236}">
                <a16:creationId xmlns:a16="http://schemas.microsoft.com/office/drawing/2014/main" id="{58B8823F-7797-7C4B-B49E-FC8FD004CFFE}"/>
              </a:ext>
            </a:extLst>
          </p:cNvPr>
          <p:cNvPicPr>
            <a:picLocks noChangeAspect="1"/>
          </p:cNvPicPr>
          <p:nvPr/>
        </p:nvPicPr>
        <p:blipFill>
          <a:blip r:embed="rId6"/>
          <a:stretch>
            <a:fillRect/>
          </a:stretch>
        </p:blipFill>
        <p:spPr>
          <a:xfrm>
            <a:off x="9671565" y="191853"/>
            <a:ext cx="2278555" cy="1053474"/>
          </a:xfrm>
          <a:prstGeom prst="rect">
            <a:avLst/>
          </a:prstGeom>
        </p:spPr>
      </p:pic>
    </p:spTree>
    <p:extLst>
      <p:ext uri="{BB962C8B-B14F-4D97-AF65-F5344CB8AC3E}">
        <p14:creationId xmlns:p14="http://schemas.microsoft.com/office/powerpoint/2010/main" val="93668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3600" dirty="0">
                <a:latin typeface="Arial" panose="020B0604020202020204" pitchFamily="34" charset="0"/>
                <a:cs typeface="Arial" panose="020B0604020202020204" pitchFamily="34" charset="0"/>
              </a:rPr>
              <a:t>Jupyter Binder Project (for Jupyter Notebooks)</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a:bodyPr>
          <a:lstStyle/>
          <a:p>
            <a:r>
              <a:rPr lang="en-PR" b="1" dirty="0"/>
              <a:t>Purpose</a:t>
            </a:r>
            <a:r>
              <a:rPr lang="en-PR" dirty="0"/>
              <a:t>:   </a:t>
            </a:r>
            <a:r>
              <a:rPr lang="en-US" dirty="0"/>
              <a:t>The Binder project offers an easy place to share computing environments to everyone.  If you share a Jupyter notebook with Binder (e.g. with a badge in a GitHub repo), a server in the cloud is spun up and all the Python packages needed by your notebook are installed on that remote server, making the notebook fully functional (not just viewable) in a person’s browser without them installing anything.</a:t>
            </a:r>
          </a:p>
          <a:p>
            <a:r>
              <a:rPr lang="en-PR" b="1" dirty="0"/>
              <a:t>Main page</a:t>
            </a:r>
            <a:r>
              <a:rPr lang="en-PR" dirty="0"/>
              <a:t>:   </a:t>
            </a:r>
            <a:r>
              <a:rPr lang="en-US" dirty="0">
                <a:hlinkClick r:id="rId2"/>
              </a:rPr>
              <a:t>https://mybinder.org/</a:t>
            </a:r>
            <a:endParaRPr lang="en-US" dirty="0"/>
          </a:p>
          <a:p>
            <a:r>
              <a:rPr lang="en-US" dirty="0"/>
              <a:t>The person sharing the notebook via Binder creates a file called:  </a:t>
            </a:r>
            <a:r>
              <a:rPr lang="en-US" b="1" i="1" dirty="0" err="1"/>
              <a:t>environment.yml</a:t>
            </a:r>
            <a:r>
              <a:rPr lang="en-US" b="1" i="1" dirty="0"/>
              <a:t> </a:t>
            </a:r>
            <a:r>
              <a:rPr lang="en-US" dirty="0"/>
              <a:t>that describes the notebook’s dependencies.</a:t>
            </a:r>
          </a:p>
          <a:p>
            <a:r>
              <a:rPr lang="en-US" dirty="0"/>
              <a:t>While the concept is great, it often takes a long time to set up the remote server and then performance may not be very good.</a:t>
            </a:r>
            <a:endParaRPr lang="en-PR" dirty="0"/>
          </a:p>
        </p:txBody>
      </p:sp>
    </p:spTree>
    <p:extLst>
      <p:ext uri="{BB962C8B-B14F-4D97-AF65-F5344CB8AC3E}">
        <p14:creationId xmlns:p14="http://schemas.microsoft.com/office/powerpoint/2010/main" val="408274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numpy</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US" b="1" dirty="0"/>
              <a:t>Purpose</a:t>
            </a:r>
            <a:r>
              <a:rPr lang="en-US" dirty="0"/>
              <a:t>:  Provides a very large collection of functions for mathematical operations &amp; efficient, scientific computing in Python. </a:t>
            </a:r>
          </a:p>
          <a:p>
            <a:r>
              <a:rPr lang="en-US" dirty="0" err="1"/>
              <a:t>Numpy</a:t>
            </a:r>
            <a:r>
              <a:rPr lang="en-US" dirty="0"/>
              <a:t> functions are compiled C code, so they’re very fast.</a:t>
            </a:r>
          </a:p>
          <a:p>
            <a:r>
              <a:rPr lang="en-US" dirty="0"/>
              <a:t>If you </a:t>
            </a:r>
            <a:r>
              <a:rPr lang="en-US" b="1" dirty="0"/>
              <a:t>vectorize</a:t>
            </a:r>
            <a:r>
              <a:rPr lang="en-US" dirty="0"/>
              <a:t> your Python/</a:t>
            </a:r>
            <a:r>
              <a:rPr lang="en-US" dirty="0" err="1"/>
              <a:t>Numpy</a:t>
            </a:r>
            <a:r>
              <a:rPr lang="en-US" dirty="0"/>
              <a:t> code (which partly means avoiding all spatial loops), performance is similar to C code.</a:t>
            </a:r>
          </a:p>
          <a:p>
            <a:r>
              <a:rPr lang="en-US" b="1" dirty="0"/>
              <a:t>Main page</a:t>
            </a:r>
            <a:r>
              <a:rPr lang="en-US" dirty="0"/>
              <a:t>:   </a:t>
            </a:r>
            <a:r>
              <a:rPr lang="en-US" dirty="0">
                <a:hlinkClick r:id="rId2"/>
              </a:rPr>
              <a:t>https://numpy.org/</a:t>
            </a:r>
            <a:endParaRPr lang="en-US" dirty="0"/>
          </a:p>
          <a:p>
            <a:r>
              <a:rPr lang="en-US" b="1" dirty="0"/>
              <a:t>Docs</a:t>
            </a:r>
            <a:r>
              <a:rPr lang="en-US" dirty="0"/>
              <a:t>:  </a:t>
            </a:r>
            <a:r>
              <a:rPr lang="en-US" dirty="0">
                <a:hlinkClick r:id="rId3"/>
              </a:rPr>
              <a:t>https://numpy.org/doc/</a:t>
            </a:r>
            <a:endParaRPr lang="en-US" dirty="0"/>
          </a:p>
          <a:p>
            <a:endParaRPr lang="en-US" dirty="0"/>
          </a:p>
        </p:txBody>
      </p:sp>
    </p:spTree>
    <p:extLst>
      <p:ext uri="{BB962C8B-B14F-4D97-AF65-F5344CB8AC3E}">
        <p14:creationId xmlns:p14="http://schemas.microsoft.com/office/powerpoint/2010/main" val="418140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ipywidgets</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b="1" dirty="0"/>
              <a:t>Purpose</a:t>
            </a:r>
            <a:r>
              <a:rPr lang="en-PR" dirty="0"/>
              <a:t>:   Provides interactive HTML widgets (e.g. droplists, text boxes, buttons, sliders, etc.) in Jupyter notebooks and the I</a:t>
            </a:r>
            <a:r>
              <a:rPr lang="en-US" dirty="0"/>
              <a:t>p</a:t>
            </a:r>
            <a:r>
              <a:rPr lang="en-PR" dirty="0"/>
              <a:t>ython kernel.   </a:t>
            </a:r>
            <a:r>
              <a:rPr lang="en-US" dirty="0"/>
              <a:t>(Also known as </a:t>
            </a:r>
            <a:r>
              <a:rPr lang="en-US" dirty="0" err="1"/>
              <a:t>jupyter</a:t>
            </a:r>
            <a:r>
              <a:rPr lang="en-US" dirty="0"/>
              <a:t>-widgets.)</a:t>
            </a:r>
          </a:p>
          <a:p>
            <a:r>
              <a:rPr lang="en-PR" b="1" dirty="0"/>
              <a:t>Docs</a:t>
            </a:r>
            <a:r>
              <a:rPr lang="en-PR" dirty="0"/>
              <a:t>:   </a:t>
            </a:r>
            <a:r>
              <a:rPr lang="en-US" dirty="0">
                <a:hlinkClick r:id="rId2"/>
              </a:rPr>
              <a:t>https://ipywidgets.readthedocs.io/en/latest/</a:t>
            </a:r>
            <a:endParaRPr lang="en-US" dirty="0"/>
          </a:p>
          <a:p>
            <a:endParaRPr lang="en-US" dirty="0"/>
          </a:p>
        </p:txBody>
      </p:sp>
    </p:spTree>
    <p:extLst>
      <p:ext uri="{BB962C8B-B14F-4D97-AF65-F5344CB8AC3E}">
        <p14:creationId xmlns:p14="http://schemas.microsoft.com/office/powerpoint/2010/main" val="209446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ipyleaflet</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b="1" dirty="0"/>
              <a:t>Purpose</a:t>
            </a:r>
            <a:r>
              <a:rPr lang="en-PR" dirty="0"/>
              <a:t>:  Provides interactive maps in Jupyter notebooks.</a:t>
            </a:r>
          </a:p>
          <a:p>
            <a:r>
              <a:rPr lang="en-PR" b="1" dirty="0"/>
              <a:t>Docs</a:t>
            </a:r>
            <a:r>
              <a:rPr lang="en-PR" dirty="0"/>
              <a:t>: </a:t>
            </a:r>
            <a:r>
              <a:rPr lang="en-US" dirty="0">
                <a:hlinkClick r:id="rId2"/>
              </a:rPr>
              <a:t>https://ipyleaflet.readthedocs.io/en/latest/</a:t>
            </a:r>
            <a:endParaRPr lang="en-US" dirty="0"/>
          </a:p>
          <a:p>
            <a:endParaRPr lang="en-PR" dirty="0"/>
          </a:p>
        </p:txBody>
      </p:sp>
    </p:spTree>
    <p:extLst>
      <p:ext uri="{BB962C8B-B14F-4D97-AF65-F5344CB8AC3E}">
        <p14:creationId xmlns:p14="http://schemas.microsoft.com/office/powerpoint/2010/main" val="2829976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matplotlib</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b="1" dirty="0"/>
              <a:t>Purpose:  </a:t>
            </a:r>
            <a:r>
              <a:rPr lang="en-PR" dirty="0"/>
              <a:t>Provides visualization capabilities including publication-quality graphics and interactive figures to Python programs.</a:t>
            </a:r>
          </a:p>
          <a:p>
            <a:r>
              <a:rPr lang="en-PR" b="1" dirty="0"/>
              <a:t>Docs</a:t>
            </a:r>
            <a:r>
              <a:rPr lang="en-PR" dirty="0"/>
              <a:t>:       </a:t>
            </a:r>
            <a:r>
              <a:rPr lang="en-US" dirty="0">
                <a:hlinkClick r:id="rId2"/>
              </a:rPr>
              <a:t>https://matplotlib.org/stable</a:t>
            </a:r>
            <a:endParaRPr lang="en-US" dirty="0"/>
          </a:p>
          <a:p>
            <a:r>
              <a:rPr lang="en-US" b="1" dirty="0"/>
              <a:t>Gallery</a:t>
            </a:r>
            <a:r>
              <a:rPr lang="en-US" dirty="0"/>
              <a:t>:  </a:t>
            </a:r>
            <a:r>
              <a:rPr lang="en-US" dirty="0">
                <a:hlinkClick r:id="rId3"/>
              </a:rPr>
              <a:t>https://matplotlib.org/stable/gallery</a:t>
            </a:r>
            <a:endParaRPr lang="en-PR" dirty="0"/>
          </a:p>
        </p:txBody>
      </p:sp>
    </p:spTree>
    <p:extLst>
      <p:ext uri="{BB962C8B-B14F-4D97-AF65-F5344CB8AC3E}">
        <p14:creationId xmlns:p14="http://schemas.microsoft.com/office/powerpoint/2010/main" val="249119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cartopy</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US" b="1" dirty="0"/>
              <a:t>Purpose</a:t>
            </a:r>
            <a:r>
              <a:rPr lang="en-US" dirty="0"/>
              <a:t>:  Provides geospatial data processing in order to produce maps and other geospatial data analyses.</a:t>
            </a:r>
          </a:p>
          <a:p>
            <a:r>
              <a:rPr lang="en-US" dirty="0"/>
              <a:t>Makes use of the powerful PROJ.4, NumPy and Shapely libraries and includes a programmatic interface built on top of Matplotlib for the creation of publication quality maps.</a:t>
            </a:r>
          </a:p>
          <a:p>
            <a:r>
              <a:rPr lang="en-US" b="1" dirty="0"/>
              <a:t>Docs</a:t>
            </a:r>
            <a:r>
              <a:rPr lang="en-US" dirty="0"/>
              <a:t>:   </a:t>
            </a:r>
            <a:r>
              <a:rPr lang="en-US" dirty="0">
                <a:hlinkClick r:id="rId2"/>
              </a:rPr>
              <a:t>https://scitools.org.uk/cartopy/docs/latest/</a:t>
            </a:r>
            <a:endParaRPr lang="en-US" dirty="0"/>
          </a:p>
          <a:p>
            <a:pPr marL="0" indent="0">
              <a:buNone/>
            </a:pPr>
            <a:endParaRPr lang="en-PR" dirty="0"/>
          </a:p>
        </p:txBody>
      </p:sp>
    </p:spTree>
    <p:extLst>
      <p:ext uri="{BB962C8B-B14F-4D97-AF65-F5344CB8AC3E}">
        <p14:creationId xmlns:p14="http://schemas.microsoft.com/office/powerpoint/2010/main" val="3991088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scipy</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US" b="1" dirty="0"/>
              <a:t>Purpose</a:t>
            </a:r>
            <a:r>
              <a:rPr lang="en-US" dirty="0"/>
              <a:t>:  Provides a Python-based ecosystem of open-source software for mathematics, science, and engineering.</a:t>
            </a:r>
          </a:p>
          <a:p>
            <a:r>
              <a:rPr lang="en-US" b="1" dirty="0"/>
              <a:t>Main page</a:t>
            </a:r>
            <a:r>
              <a:rPr lang="en-US" dirty="0"/>
              <a:t>:   </a:t>
            </a:r>
            <a:r>
              <a:rPr lang="en-US" dirty="0">
                <a:hlinkClick r:id="rId2"/>
              </a:rPr>
              <a:t>https://www.scipy.org/</a:t>
            </a:r>
            <a:endParaRPr lang="en-US" dirty="0"/>
          </a:p>
          <a:p>
            <a:r>
              <a:rPr lang="en-US" b="1" dirty="0"/>
              <a:t>Docs</a:t>
            </a:r>
            <a:r>
              <a:rPr lang="en-US" dirty="0"/>
              <a:t>:   </a:t>
            </a:r>
            <a:r>
              <a:rPr lang="en-US" dirty="0">
                <a:hlinkClick r:id="rId3"/>
              </a:rPr>
              <a:t>https://docs.scipy.org/doc/scipy/reference/</a:t>
            </a:r>
            <a:endParaRPr lang="en-US" dirty="0"/>
          </a:p>
          <a:p>
            <a:pPr marL="0" indent="0">
              <a:buNone/>
            </a:pPr>
            <a:endParaRPr lang="en-PR" dirty="0"/>
          </a:p>
        </p:txBody>
      </p:sp>
    </p:spTree>
    <p:extLst>
      <p:ext uri="{BB962C8B-B14F-4D97-AF65-F5344CB8AC3E}">
        <p14:creationId xmlns:p14="http://schemas.microsoft.com/office/powerpoint/2010/main" val="368708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Python Package:  </a:t>
            </a:r>
            <a:r>
              <a:rPr lang="en-PR" sz="4000" b="1" dirty="0">
                <a:latin typeface="Arial" panose="020B0604020202020204" pitchFamily="34" charset="0"/>
                <a:cs typeface="Arial" panose="020B0604020202020204" pitchFamily="34" charset="0"/>
              </a:rPr>
              <a:t>pydap</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US" b="1" dirty="0"/>
              <a:t>Purpose</a:t>
            </a:r>
            <a:r>
              <a:rPr lang="en-US" dirty="0"/>
              <a:t>:   Provides a Python API to interact with data on an </a:t>
            </a:r>
            <a:r>
              <a:rPr lang="en-US" dirty="0" err="1"/>
              <a:t>OpenDAP</a:t>
            </a:r>
            <a:r>
              <a:rPr lang="en-US" dirty="0"/>
              <a:t> server (query, download, subset, etc.)</a:t>
            </a:r>
            <a:endParaRPr lang="en-PR" dirty="0"/>
          </a:p>
          <a:p>
            <a:r>
              <a:rPr lang="en-PR" b="1" dirty="0"/>
              <a:t>Docs</a:t>
            </a:r>
            <a:r>
              <a:rPr lang="en-PR" dirty="0"/>
              <a:t>:  </a:t>
            </a:r>
            <a:r>
              <a:rPr lang="en-US" dirty="0">
                <a:hlinkClick r:id="rId2"/>
              </a:rPr>
              <a:t>https://www.pydap.org/en/latest/</a:t>
            </a:r>
            <a:endParaRPr lang="en-US" dirty="0"/>
          </a:p>
          <a:p>
            <a:r>
              <a:rPr lang="en-US" dirty="0" err="1"/>
              <a:t>OpenDAP</a:t>
            </a:r>
            <a:r>
              <a:rPr lang="en-US" dirty="0"/>
              <a:t> (Data Access Protocol):   </a:t>
            </a:r>
            <a:r>
              <a:rPr lang="en-US" dirty="0">
                <a:hlinkClick r:id="rId3"/>
              </a:rPr>
              <a:t>https://www.opendap.org/</a:t>
            </a:r>
            <a:endParaRPr lang="en-US" dirty="0"/>
          </a:p>
          <a:p>
            <a:r>
              <a:rPr lang="en-US" dirty="0" err="1"/>
              <a:t>OpenDAP</a:t>
            </a:r>
            <a:r>
              <a:rPr lang="en-US" dirty="0"/>
              <a:t> Docs:   </a:t>
            </a:r>
            <a:r>
              <a:rPr lang="en-US" dirty="0">
                <a:hlinkClick r:id="rId4"/>
              </a:rPr>
              <a:t>https://www.opendap.org/support/user-documentation</a:t>
            </a:r>
            <a:endParaRPr lang="en-US" dirty="0"/>
          </a:p>
          <a:p>
            <a:pPr marL="0" indent="0">
              <a:buNone/>
            </a:pPr>
            <a:endParaRPr lang="en-PR" dirty="0"/>
          </a:p>
        </p:txBody>
      </p:sp>
    </p:spTree>
    <p:extLst>
      <p:ext uri="{BB962C8B-B14F-4D97-AF65-F5344CB8AC3E}">
        <p14:creationId xmlns:p14="http://schemas.microsoft.com/office/powerpoint/2010/main" val="408067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The Anaconda Python Distribution</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b="1" dirty="0"/>
              <a:t>Main page</a:t>
            </a:r>
            <a:r>
              <a:rPr lang="en-PR" dirty="0"/>
              <a:t>:   </a:t>
            </a:r>
            <a:r>
              <a:rPr lang="en-US" dirty="0">
                <a:hlinkClick r:id="rId2"/>
              </a:rPr>
              <a:t>https://www.anaconda.com</a:t>
            </a:r>
            <a:endParaRPr lang="en-PR" dirty="0"/>
          </a:p>
          <a:p>
            <a:r>
              <a:rPr lang="en-US" b="1" dirty="0"/>
              <a:t>Download</a:t>
            </a:r>
            <a:r>
              <a:rPr lang="en-US" dirty="0"/>
              <a:t>:    </a:t>
            </a:r>
            <a:r>
              <a:rPr lang="en-US" dirty="0">
                <a:hlinkClick r:id="rId3"/>
              </a:rPr>
              <a:t>https://www.anaconda.com/products/individual</a:t>
            </a:r>
            <a:endParaRPr lang="en-US" dirty="0"/>
          </a:p>
          <a:p>
            <a:r>
              <a:rPr lang="en-US" dirty="0"/>
              <a:t>The Anaconda Python distribution for individuals is </a:t>
            </a:r>
            <a:r>
              <a:rPr lang="en-US" b="1" dirty="0"/>
              <a:t>open-source</a:t>
            </a:r>
            <a:r>
              <a:rPr lang="en-US" dirty="0"/>
              <a:t>, </a:t>
            </a:r>
            <a:r>
              <a:rPr lang="en-US" b="1" dirty="0"/>
              <a:t>free, </a:t>
            </a:r>
            <a:r>
              <a:rPr lang="en-US" dirty="0"/>
              <a:t>and very </a:t>
            </a:r>
            <a:r>
              <a:rPr lang="en-US" b="1" dirty="0"/>
              <a:t>widely used</a:t>
            </a:r>
            <a:r>
              <a:rPr lang="en-US" dirty="0"/>
              <a:t>.</a:t>
            </a:r>
          </a:p>
          <a:p>
            <a:r>
              <a:rPr lang="en-US" dirty="0"/>
              <a:t>Anaconda supports:   MacOS, Linux and Windows.</a:t>
            </a:r>
          </a:p>
          <a:p>
            <a:r>
              <a:rPr lang="en-US" dirty="0"/>
              <a:t>Other Python distributions exist, and your computer (especially Linux or Mac) may come with a basic Python distribution.</a:t>
            </a:r>
          </a:p>
          <a:p>
            <a:r>
              <a:rPr lang="en-US" dirty="0"/>
              <a:t>Anaconda is a solid choice and really does make it easier to use Python on your computer, especially when you are working with many packages that could potentially conflict with one another.</a:t>
            </a:r>
          </a:p>
        </p:txBody>
      </p:sp>
    </p:spTree>
    <p:extLst>
      <p:ext uri="{BB962C8B-B14F-4D97-AF65-F5344CB8AC3E}">
        <p14:creationId xmlns:p14="http://schemas.microsoft.com/office/powerpoint/2010/main" val="219256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270533"/>
            <a:ext cx="10515600" cy="727951"/>
          </a:xfrm>
        </p:spPr>
        <p:txBody>
          <a:bodyPr>
            <a:noAutofit/>
          </a:bodyPr>
          <a:lstStyle/>
          <a:p>
            <a:r>
              <a:rPr lang="en-PR" sz="4000" dirty="0">
                <a:latin typeface="Arial" panose="020B0604020202020204" pitchFamily="34" charset="0"/>
                <a:cs typeface="Arial" panose="020B0604020202020204" pitchFamily="34" charset="0"/>
              </a:rPr>
              <a:t>What is OpenDAP  (Data Access Protocol)?</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082566"/>
            <a:ext cx="10515600" cy="5420819"/>
          </a:xfrm>
        </p:spPr>
        <p:txBody>
          <a:bodyPr>
            <a:noAutofit/>
          </a:bodyPr>
          <a:lstStyle/>
          <a:p>
            <a:r>
              <a:rPr lang="en-US" sz="2000" b="1" dirty="0"/>
              <a:t>Purpose</a:t>
            </a:r>
            <a:r>
              <a:rPr lang="en-US" sz="2000" dirty="0"/>
              <a:t>:  Provides a powerful, standard protocol for downloading array-based or tabular data from servers that provides brokering between various file formats, as well as </a:t>
            </a:r>
            <a:r>
              <a:rPr lang="en-US" sz="2000" dirty="0" err="1"/>
              <a:t>subsetting</a:t>
            </a:r>
            <a:r>
              <a:rPr lang="en-US" sz="2000" dirty="0"/>
              <a:t> capabilities and more.</a:t>
            </a:r>
          </a:p>
          <a:p>
            <a:r>
              <a:rPr lang="en-US" sz="2000" b="1" dirty="0"/>
              <a:t>Main page</a:t>
            </a:r>
            <a:r>
              <a:rPr lang="en-US" sz="2000" dirty="0"/>
              <a:t>:   </a:t>
            </a:r>
            <a:r>
              <a:rPr lang="en-US" sz="2000" dirty="0">
                <a:hlinkClick r:id="rId2"/>
              </a:rPr>
              <a:t>https://www.opendap.org/</a:t>
            </a:r>
            <a:endParaRPr lang="en-US" sz="2000" dirty="0"/>
          </a:p>
          <a:p>
            <a:r>
              <a:rPr lang="en-US" sz="2000" b="1" dirty="0"/>
              <a:t>Docs</a:t>
            </a:r>
            <a:r>
              <a:rPr lang="en-US" sz="2000" dirty="0"/>
              <a:t>:   </a:t>
            </a:r>
            <a:r>
              <a:rPr lang="en-US" sz="2000" dirty="0">
                <a:hlinkClick r:id="rId3"/>
              </a:rPr>
              <a:t>https://docs.scipy.org/doc/scipy/reference/</a:t>
            </a:r>
            <a:endParaRPr lang="en-US" sz="2000" dirty="0"/>
          </a:p>
          <a:p>
            <a:r>
              <a:rPr lang="en-US" sz="2000" dirty="0" err="1"/>
              <a:t>OpenDAP</a:t>
            </a:r>
            <a:r>
              <a:rPr lang="en-US" sz="2000" dirty="0"/>
              <a:t> evolved from </a:t>
            </a:r>
            <a:r>
              <a:rPr lang="en-US" sz="2000" b="1" dirty="0"/>
              <a:t>DODS</a:t>
            </a:r>
            <a:r>
              <a:rPr lang="en-US" sz="2000" dirty="0"/>
              <a:t> (Distributed Oceanographic Data System), developed by BALTO   </a:t>
            </a:r>
            <a:r>
              <a:rPr lang="en-US" sz="2000" b="1" dirty="0"/>
              <a:t>Co-I James Gallagher</a:t>
            </a:r>
            <a:r>
              <a:rPr lang="en-US" sz="2000" dirty="0"/>
              <a:t> and colleagues in 1993 at the University of Rhode Island with NASA funding.</a:t>
            </a:r>
          </a:p>
          <a:p>
            <a:r>
              <a:rPr lang="en-US" sz="2000" dirty="0"/>
              <a:t>Used worldwide “behind the scenes” for many data download platforms (e.g. by NASA, NOAA, DOE, USGS, CSIRO, UN FAO, etc.)</a:t>
            </a:r>
          </a:p>
          <a:p>
            <a:r>
              <a:rPr lang="en-US" sz="2000" dirty="0"/>
              <a:t>Featured prominently in OSTP (2016, Chapter 3, Data-Access Services), a report by the Executive Office of the President of the U.S., Office of Science and Technology Policy.</a:t>
            </a:r>
          </a:p>
          <a:p>
            <a:r>
              <a:rPr lang="en-US" sz="2000" dirty="0" err="1"/>
              <a:t>OPeNDAP</a:t>
            </a:r>
            <a:r>
              <a:rPr lang="en-US" sz="2000" dirty="0"/>
              <a:t> compliance is advertised by a significant number of data-analysis applications, data-abstraction libraries, and even in some high-performance geoscience and semantic databases.</a:t>
            </a:r>
          </a:p>
          <a:p>
            <a:r>
              <a:rPr lang="en-US" sz="2000" dirty="0"/>
              <a:t>A non-profit corporation called </a:t>
            </a:r>
            <a:r>
              <a:rPr lang="en-US" sz="2000" dirty="0" err="1"/>
              <a:t>OPeNDAP</a:t>
            </a:r>
            <a:r>
              <a:rPr lang="en-US" sz="2000" dirty="0"/>
              <a:t> (Open-source Project for Network Data Access Protocol) was formed to maintain, evolve and promote DAP. </a:t>
            </a:r>
            <a:endParaRPr lang="en-PR" sz="2000" dirty="0"/>
          </a:p>
        </p:txBody>
      </p:sp>
    </p:spTree>
    <p:extLst>
      <p:ext uri="{BB962C8B-B14F-4D97-AF65-F5344CB8AC3E}">
        <p14:creationId xmlns:p14="http://schemas.microsoft.com/office/powerpoint/2010/main" val="219543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268116"/>
            <a:ext cx="10515600" cy="727951"/>
          </a:xfrm>
        </p:spPr>
        <p:txBody>
          <a:bodyPr>
            <a:noAutofit/>
          </a:bodyPr>
          <a:lstStyle/>
          <a:p>
            <a:r>
              <a:rPr lang="en-PR" sz="4000" dirty="0">
                <a:latin typeface="Arial" panose="020B0604020202020204" pitchFamily="34" charset="0"/>
                <a:cs typeface="Arial" panose="020B0604020202020204" pitchFamily="34" charset="0"/>
              </a:rPr>
              <a:t>What is OpenDAP ?</a:t>
            </a:r>
          </a:p>
        </p:txBody>
      </p:sp>
      <p:pic>
        <p:nvPicPr>
          <p:cNvPr id="1026" name="Picture 2">
            <a:extLst>
              <a:ext uri="{FF2B5EF4-FFF2-40B4-BE49-F238E27FC236}">
                <a16:creationId xmlns:a16="http://schemas.microsoft.com/office/drawing/2014/main" id="{CE8BAF85-C340-2E4F-9F0F-277358B8D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870" y="1084305"/>
            <a:ext cx="7698260" cy="57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560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Who Uses OpenDAP ?</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32311"/>
            <a:ext cx="10515600" cy="5250054"/>
          </a:xfrm>
        </p:spPr>
        <p:txBody>
          <a:bodyPr>
            <a:normAutofit fontScale="55000" lnSpcReduction="20000"/>
          </a:bodyPr>
          <a:lstStyle/>
          <a:p>
            <a:r>
              <a:rPr lang="en-US" sz="2900" dirty="0"/>
              <a:t>NASA (EOSDIS, Earth Observing System Data and Information System; Goddard; JPL)</a:t>
            </a:r>
          </a:p>
          <a:p>
            <a:r>
              <a:rPr lang="en-US" sz="2900" dirty="0"/>
              <a:t>NOAA Operational Model Archive and Distribution System (NOMADS)</a:t>
            </a:r>
          </a:p>
          <a:p>
            <a:r>
              <a:rPr lang="en-US" sz="2900" dirty="0"/>
              <a:t>NOAA Unified Access Framework (UAF, https://geo-</a:t>
            </a:r>
            <a:r>
              <a:rPr lang="en-US" sz="2900" dirty="0" err="1"/>
              <a:t>ide.noaa.gov</a:t>
            </a:r>
            <a:r>
              <a:rPr lang="en-US" sz="2900" dirty="0"/>
              <a:t>/)</a:t>
            </a:r>
          </a:p>
          <a:p>
            <a:r>
              <a:rPr lang="en-US" sz="2900" dirty="0"/>
              <a:t>IPCC uses DAP to access and work with climate model output</a:t>
            </a:r>
          </a:p>
          <a:p>
            <a:r>
              <a:rPr lang="en-US" sz="2900" dirty="0"/>
              <a:t>US DOE (especially using </a:t>
            </a:r>
            <a:r>
              <a:rPr lang="en-US" sz="2900" dirty="0" err="1"/>
              <a:t>PyDAP</a:t>
            </a:r>
            <a:r>
              <a:rPr lang="en-US" sz="2900" dirty="0"/>
              <a:t>)</a:t>
            </a:r>
          </a:p>
          <a:p>
            <a:r>
              <a:rPr lang="en-US" sz="2900" dirty="0"/>
              <a:t>USGS &amp; NASA - LPDAAC (Land Processes Distributed Active Archive Center)</a:t>
            </a:r>
          </a:p>
          <a:p>
            <a:r>
              <a:rPr lang="en-US" sz="2900" dirty="0"/>
              <a:t>USGS </a:t>
            </a:r>
            <a:r>
              <a:rPr lang="en-US" sz="2900" dirty="0" err="1"/>
              <a:t>ScienceBase</a:t>
            </a:r>
            <a:r>
              <a:rPr lang="en-US" sz="2900" dirty="0"/>
              <a:t> (https://</a:t>
            </a:r>
            <a:r>
              <a:rPr lang="en-US" sz="2900" dirty="0" err="1"/>
              <a:t>www.sciencebase.gov</a:t>
            </a:r>
            <a:r>
              <a:rPr lang="en-US" sz="2900" dirty="0"/>
              <a:t>/catalog/)</a:t>
            </a:r>
          </a:p>
          <a:p>
            <a:r>
              <a:rPr lang="en-US" sz="2900" dirty="0"/>
              <a:t>Australia:  CSIRO (Commonwealth Science and Industrial Research Organization),</a:t>
            </a:r>
          </a:p>
          <a:p>
            <a:r>
              <a:rPr lang="en-US" sz="2900" dirty="0"/>
              <a:t>Australia:  IMOS (Integrated Marine Observing System)</a:t>
            </a:r>
          </a:p>
          <a:p>
            <a:r>
              <a:rPr lang="en-US" sz="2900" dirty="0"/>
              <a:t>Australia: NCI (National Computational Infrastructure)/NERDIP (National Environmental Research Data Interoperability Platform)</a:t>
            </a:r>
          </a:p>
          <a:p>
            <a:r>
              <a:rPr lang="en-US" sz="2900" dirty="0"/>
              <a:t>Australia:  TERN (Terrestrial Ecosystem Research Network),</a:t>
            </a:r>
          </a:p>
          <a:p>
            <a:r>
              <a:rPr lang="en-US" sz="2900" dirty="0"/>
              <a:t>CGIAR (Consortium of International Agricultural Research Centers)</a:t>
            </a:r>
          </a:p>
          <a:p>
            <a:r>
              <a:rPr lang="en-US" sz="2900" dirty="0" err="1"/>
              <a:t>Deltares</a:t>
            </a:r>
            <a:r>
              <a:rPr lang="en-US" sz="2900" dirty="0"/>
              <a:t> - </a:t>
            </a:r>
            <a:r>
              <a:rPr lang="en-US" sz="2900" dirty="0" err="1"/>
              <a:t>OpenEarth</a:t>
            </a:r>
            <a:r>
              <a:rPr lang="en-US" sz="2900" dirty="0"/>
              <a:t> (website has tutorials for accessing </a:t>
            </a:r>
            <a:r>
              <a:rPr lang="en-US" sz="2900" dirty="0" err="1"/>
              <a:t>OPeNDAP</a:t>
            </a:r>
            <a:r>
              <a:rPr lang="en-US" sz="2900" dirty="0"/>
              <a:t> servers using ArcGIS, </a:t>
            </a:r>
            <a:r>
              <a:rPr lang="en-US" sz="2900" dirty="0" err="1"/>
              <a:t>ncBrowse</a:t>
            </a:r>
            <a:r>
              <a:rPr lang="en-US" sz="2900" dirty="0"/>
              <a:t>, </a:t>
            </a:r>
            <a:r>
              <a:rPr lang="en-US" sz="2900" dirty="0" err="1"/>
              <a:t>Matlab</a:t>
            </a:r>
            <a:r>
              <a:rPr lang="en-US" sz="2900" dirty="0"/>
              <a:t>, Python and R.)</a:t>
            </a:r>
          </a:p>
          <a:p>
            <a:r>
              <a:rPr lang="en-US" sz="2900" dirty="0"/>
              <a:t>HYCOM consortium, sponsored by the National Ocean Partnership Program (</a:t>
            </a:r>
            <a:r>
              <a:rPr lang="en-US" sz="2900" dirty="0">
                <a:hlinkClick r:id="rId2"/>
              </a:rPr>
              <a:t>NOPP</a:t>
            </a:r>
            <a:r>
              <a:rPr lang="en-US" sz="2900" dirty="0"/>
              <a:t>)</a:t>
            </a:r>
          </a:p>
          <a:p>
            <a:r>
              <a:rPr lang="en-US" sz="2900" dirty="0"/>
              <a:t>NSF OOI (Ocean Observatories Initiative)</a:t>
            </a:r>
          </a:p>
          <a:p>
            <a:r>
              <a:rPr lang="en-US" sz="2900" dirty="0"/>
              <a:t>United Nations FAO (Food and Agriculture Organization)</a:t>
            </a:r>
            <a:br>
              <a:rPr lang="en-US" dirty="0"/>
            </a:br>
            <a:endParaRPr lang="en-PR" dirty="0"/>
          </a:p>
        </p:txBody>
      </p:sp>
    </p:spTree>
    <p:extLst>
      <p:ext uri="{BB962C8B-B14F-4D97-AF65-F5344CB8AC3E}">
        <p14:creationId xmlns:p14="http://schemas.microsoft.com/office/powerpoint/2010/main" val="6359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The BALTO Jupyter Notebook GUI</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a:bodyPr>
          <a:lstStyle/>
          <a:p>
            <a:r>
              <a:rPr lang="en-US" b="1" dirty="0"/>
              <a:t>Purpose</a:t>
            </a:r>
            <a:r>
              <a:rPr lang="en-US" dirty="0"/>
              <a:t>:  Provides a graphical user interface (GUI) and interactive maps within a Jupyter notebook that allows users to interact with data sets available on servers that support the </a:t>
            </a:r>
            <a:r>
              <a:rPr lang="en-US" dirty="0" err="1"/>
              <a:t>OpenDAP</a:t>
            </a:r>
            <a:r>
              <a:rPr lang="en-US" dirty="0"/>
              <a:t> protocol. Users can (1) browse data set variables and attributes, (2) subset a data set by geographic region or time period, (3) download the </a:t>
            </a:r>
            <a:r>
              <a:rPr lang="en-US" dirty="0" err="1"/>
              <a:t>subsetted</a:t>
            </a:r>
            <a:r>
              <a:rPr lang="en-US" dirty="0"/>
              <a:t> data to the notebook’s Python session, (4) perform custom analysis and (5) visualize the data.</a:t>
            </a:r>
          </a:p>
          <a:p>
            <a:r>
              <a:rPr lang="en-US" b="1" dirty="0"/>
              <a:t>GitHub Repo</a:t>
            </a:r>
            <a:r>
              <a:rPr lang="en-US" dirty="0"/>
              <a:t>:   </a:t>
            </a:r>
            <a:r>
              <a:rPr lang="en-US" dirty="0">
                <a:hlinkClick r:id="rId2"/>
              </a:rPr>
              <a:t>https://github.com/peckhams/balto_gui</a:t>
            </a:r>
            <a:r>
              <a:rPr lang="en-US" dirty="0"/>
              <a:t> </a:t>
            </a:r>
          </a:p>
          <a:p>
            <a:r>
              <a:rPr lang="en-US" dirty="0"/>
              <a:t>This repo contains:  (1) the Jupyter notebook with GUI, (2) the Python source code that powers the GUI (</a:t>
            </a:r>
            <a:r>
              <a:rPr lang="en-US" b="1" i="1" dirty="0" err="1"/>
              <a:t>balto_gui.py</a:t>
            </a:r>
            <a:r>
              <a:rPr lang="en-US" dirty="0"/>
              <a:t>), and (3) Python source code for a set of visualization tools (</a:t>
            </a:r>
            <a:r>
              <a:rPr lang="en-US" b="1" i="1" dirty="0" err="1"/>
              <a:t>balto_plot.py</a:t>
            </a:r>
            <a:r>
              <a:rPr lang="en-US" dirty="0"/>
              <a:t>).</a:t>
            </a:r>
          </a:p>
          <a:p>
            <a:r>
              <a:rPr lang="en-US" dirty="0"/>
              <a:t>The GUI uses:  </a:t>
            </a:r>
            <a:r>
              <a:rPr lang="en-US" dirty="0" err="1"/>
              <a:t>ipywidgets</a:t>
            </a:r>
            <a:r>
              <a:rPr lang="en-US" dirty="0"/>
              <a:t>, </a:t>
            </a:r>
            <a:r>
              <a:rPr lang="en-US" dirty="0" err="1"/>
              <a:t>ipyleaflet</a:t>
            </a:r>
            <a:r>
              <a:rPr lang="en-US" dirty="0"/>
              <a:t>, </a:t>
            </a:r>
            <a:r>
              <a:rPr lang="en-US" dirty="0" err="1"/>
              <a:t>pydap</a:t>
            </a:r>
            <a:r>
              <a:rPr lang="en-US" dirty="0"/>
              <a:t>, matplotlib &amp; </a:t>
            </a:r>
            <a:r>
              <a:rPr lang="en-US" dirty="0" err="1"/>
              <a:t>cartopy</a:t>
            </a:r>
            <a:r>
              <a:rPr lang="en-US" dirty="0"/>
              <a:t>.</a:t>
            </a:r>
          </a:p>
        </p:txBody>
      </p:sp>
    </p:spTree>
    <p:extLst>
      <p:ext uri="{BB962C8B-B14F-4D97-AF65-F5344CB8AC3E}">
        <p14:creationId xmlns:p14="http://schemas.microsoft.com/office/powerpoint/2010/main" val="216510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3600" dirty="0">
                <a:latin typeface="Arial" panose="020B0604020202020204" pitchFamily="34" charset="0"/>
                <a:cs typeface="Arial" panose="020B0604020202020204" pitchFamily="34" charset="0"/>
              </a:rPr>
              <a:t>Customizing the BALTO Jupyter Notebook GUI</a:t>
            </a:r>
            <a:endParaRPr lang="en-PR"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a:bodyPr>
          <a:lstStyle/>
          <a:p>
            <a:r>
              <a:rPr lang="en-US" dirty="0"/>
              <a:t>The source code in the Python module (</a:t>
            </a:r>
            <a:r>
              <a:rPr lang="en-US" dirty="0" err="1"/>
              <a:t>balto_gui.py</a:t>
            </a:r>
            <a:r>
              <a:rPr lang="en-US" dirty="0"/>
              <a:t>) consists of around 3000 lines of code that illustrate how to create a </a:t>
            </a:r>
            <a:r>
              <a:rPr lang="en-US" b="1" dirty="0"/>
              <a:t>wizard-style</a:t>
            </a:r>
            <a:r>
              <a:rPr lang="en-US" dirty="0"/>
              <a:t>, tabbed GUI that includes an interactive map.</a:t>
            </a:r>
          </a:p>
          <a:p>
            <a:r>
              <a:rPr lang="en-US" dirty="0"/>
              <a:t>While this version is written to access data from servers that support the </a:t>
            </a:r>
            <a:r>
              <a:rPr lang="en-US" b="1" dirty="0" err="1"/>
              <a:t>OpenDAP</a:t>
            </a:r>
            <a:r>
              <a:rPr lang="en-US" b="1" dirty="0"/>
              <a:t> protocol</a:t>
            </a:r>
            <a:r>
              <a:rPr lang="en-US" dirty="0"/>
              <a:t>, it would be relatively straight-forward to modify it to download data sets that use other file formats or data access protocols (DAPs).</a:t>
            </a:r>
          </a:p>
        </p:txBody>
      </p:sp>
    </p:spTree>
    <p:extLst>
      <p:ext uri="{BB962C8B-B14F-4D97-AF65-F5344CB8AC3E}">
        <p14:creationId xmlns:p14="http://schemas.microsoft.com/office/powerpoint/2010/main" val="181456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3465653" y="2171841"/>
            <a:ext cx="5817243" cy="2191815"/>
          </a:xfrm>
        </p:spPr>
        <p:txBody>
          <a:bodyPr>
            <a:noAutofit/>
          </a:bodyPr>
          <a:lstStyle/>
          <a:p>
            <a:r>
              <a:rPr lang="en-PR" sz="4800" dirty="0">
                <a:latin typeface="Arial" panose="020B0604020202020204" pitchFamily="34" charset="0"/>
                <a:cs typeface="Arial" panose="020B0604020202020204" pitchFamily="34" charset="0"/>
              </a:rPr>
              <a:t>Live Demo of the</a:t>
            </a:r>
            <a:br>
              <a:rPr lang="en-PR" sz="4800" dirty="0">
                <a:latin typeface="Arial" panose="020B0604020202020204" pitchFamily="34" charset="0"/>
                <a:cs typeface="Arial" panose="020B0604020202020204" pitchFamily="34" charset="0"/>
              </a:rPr>
            </a:br>
            <a:r>
              <a:rPr lang="en-PR" sz="4800" dirty="0">
                <a:latin typeface="Arial" panose="020B0604020202020204" pitchFamily="34" charset="0"/>
                <a:cs typeface="Arial" panose="020B0604020202020204" pitchFamily="34" charset="0"/>
              </a:rPr>
              <a:t>BALTO GUI</a:t>
            </a:r>
          </a:p>
        </p:txBody>
      </p:sp>
    </p:spTree>
    <p:extLst>
      <p:ext uri="{BB962C8B-B14F-4D97-AF65-F5344CB8AC3E}">
        <p14:creationId xmlns:p14="http://schemas.microsoft.com/office/powerpoint/2010/main" val="300440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3240911" y="2218139"/>
            <a:ext cx="6377651" cy="1659380"/>
          </a:xfrm>
        </p:spPr>
        <p:txBody>
          <a:bodyPr>
            <a:noAutofit/>
          </a:bodyPr>
          <a:lstStyle/>
          <a:p>
            <a:r>
              <a:rPr lang="en-PR" sz="4800" dirty="0">
                <a:latin typeface="Arial" panose="020B0604020202020204" pitchFamily="34" charset="0"/>
                <a:cs typeface="Arial" panose="020B0604020202020204" pitchFamily="34" charset="0"/>
              </a:rPr>
              <a:t>An Overview of the</a:t>
            </a:r>
            <a:br>
              <a:rPr lang="en-PR" sz="4800" dirty="0">
                <a:latin typeface="Arial" panose="020B0604020202020204" pitchFamily="34" charset="0"/>
                <a:cs typeface="Arial" panose="020B0604020202020204" pitchFamily="34" charset="0"/>
              </a:rPr>
            </a:br>
            <a:r>
              <a:rPr lang="en-PR" sz="4800" dirty="0">
                <a:latin typeface="Arial" panose="020B0604020202020204" pitchFamily="34" charset="0"/>
                <a:cs typeface="Arial" panose="020B0604020202020204" pitchFamily="34" charset="0"/>
              </a:rPr>
              <a:t>Python Source Code</a:t>
            </a:r>
          </a:p>
        </p:txBody>
      </p:sp>
    </p:spTree>
    <p:extLst>
      <p:ext uri="{BB962C8B-B14F-4D97-AF65-F5344CB8AC3E}">
        <p14:creationId xmlns:p14="http://schemas.microsoft.com/office/powerpoint/2010/main" val="4222329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3840740" y="2515795"/>
            <a:ext cx="4787577" cy="1022772"/>
          </a:xfrm>
        </p:spPr>
        <p:txBody>
          <a:bodyPr>
            <a:noAutofit/>
          </a:bodyPr>
          <a:lstStyle/>
          <a:p>
            <a:r>
              <a:rPr lang="en-PR" sz="6000" dirty="0">
                <a:latin typeface="Arial" panose="020B0604020202020204" pitchFamily="34" charset="0"/>
                <a:cs typeface="Arial" panose="020B0604020202020204" pitchFamily="34" charset="0"/>
              </a:rPr>
              <a:t>Thank You!</a:t>
            </a:r>
          </a:p>
        </p:txBody>
      </p:sp>
      <p:sp>
        <p:nvSpPr>
          <p:cNvPr id="3" name="TextBox 2">
            <a:extLst>
              <a:ext uri="{FF2B5EF4-FFF2-40B4-BE49-F238E27FC236}">
                <a16:creationId xmlns:a16="http://schemas.microsoft.com/office/drawing/2014/main" id="{6C9E52F0-BC81-8C49-9F4F-CED01ED5A8C0}"/>
              </a:ext>
            </a:extLst>
          </p:cNvPr>
          <p:cNvSpPr txBox="1"/>
          <p:nvPr/>
        </p:nvSpPr>
        <p:spPr>
          <a:xfrm>
            <a:off x="1592769" y="4545374"/>
            <a:ext cx="9456517" cy="1077218"/>
          </a:xfrm>
          <a:prstGeom prst="rect">
            <a:avLst/>
          </a:prstGeom>
          <a:noFill/>
        </p:spPr>
        <p:txBody>
          <a:bodyPr wrap="square" rtlCol="0">
            <a:spAutoFit/>
          </a:bodyPr>
          <a:lstStyle/>
          <a:p>
            <a:r>
              <a:rPr lang="en-PR" sz="3200" dirty="0"/>
              <a:t>For more information, please feel free to email me at: </a:t>
            </a:r>
          </a:p>
          <a:p>
            <a:r>
              <a:rPr lang="en-PR" sz="3200" dirty="0"/>
              <a:t>Scott.Peckham@colorado.edu</a:t>
            </a:r>
          </a:p>
        </p:txBody>
      </p:sp>
      <p:pic>
        <p:nvPicPr>
          <p:cNvPr id="4" name="Picture 2">
            <a:extLst>
              <a:ext uri="{FF2B5EF4-FFF2-40B4-BE49-F238E27FC236}">
                <a16:creationId xmlns:a16="http://schemas.microsoft.com/office/drawing/2014/main" id="{83F4E5F1-A85E-4245-B017-23A619DBF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97" y="52129"/>
            <a:ext cx="3917092" cy="1721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065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2217682" y="2218139"/>
            <a:ext cx="7987862" cy="1659380"/>
          </a:xfrm>
        </p:spPr>
        <p:txBody>
          <a:bodyPr>
            <a:noAutofit/>
          </a:bodyPr>
          <a:lstStyle/>
          <a:p>
            <a:r>
              <a:rPr lang="en-PR" sz="4800" dirty="0">
                <a:latin typeface="Arial" panose="020B0604020202020204" pitchFamily="34" charset="0"/>
                <a:cs typeface="Arial" panose="020B0604020202020204" pitchFamily="34" charset="0"/>
              </a:rPr>
              <a:t>Installing the Software</a:t>
            </a:r>
            <a:br>
              <a:rPr lang="en-PR" sz="4800" dirty="0">
                <a:latin typeface="Arial" panose="020B0604020202020204" pitchFamily="34" charset="0"/>
                <a:cs typeface="Arial" panose="020B0604020202020204" pitchFamily="34" charset="0"/>
              </a:rPr>
            </a:br>
            <a:r>
              <a:rPr lang="en-PR" sz="4800" dirty="0">
                <a:latin typeface="Arial" panose="020B0604020202020204" pitchFamily="34" charset="0"/>
                <a:cs typeface="Arial" panose="020B0604020202020204" pitchFamily="34" charset="0"/>
              </a:rPr>
              <a:t>on Your Computer (optional)</a:t>
            </a:r>
          </a:p>
        </p:txBody>
      </p:sp>
    </p:spTree>
    <p:extLst>
      <p:ext uri="{BB962C8B-B14F-4D97-AF65-F5344CB8AC3E}">
        <p14:creationId xmlns:p14="http://schemas.microsoft.com/office/powerpoint/2010/main" val="3632589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BCF-64C4-EA46-9526-D1861873408F}"/>
              </a:ext>
            </a:extLst>
          </p:cNvPr>
          <p:cNvSpPr>
            <a:spLocks noGrp="1"/>
          </p:cNvSpPr>
          <p:nvPr>
            <p:ph type="title"/>
          </p:nvPr>
        </p:nvSpPr>
        <p:spPr>
          <a:xfrm>
            <a:off x="838200" y="365125"/>
            <a:ext cx="10515600" cy="792343"/>
          </a:xfrm>
        </p:spPr>
        <p:txBody>
          <a:bodyPr>
            <a:normAutofit/>
          </a:bodyPr>
          <a:lstStyle/>
          <a:p>
            <a:r>
              <a:rPr lang="en-PR" sz="4600" dirty="0"/>
              <a:t>Install the Anaconda Python Distribution</a:t>
            </a:r>
          </a:p>
        </p:txBody>
      </p:sp>
      <p:sp>
        <p:nvSpPr>
          <p:cNvPr id="3" name="Content Placeholder 2">
            <a:extLst>
              <a:ext uri="{FF2B5EF4-FFF2-40B4-BE49-F238E27FC236}">
                <a16:creationId xmlns:a16="http://schemas.microsoft.com/office/drawing/2014/main" id="{0017F58E-DC8F-3E42-8092-AE3E1B64EBB9}"/>
              </a:ext>
            </a:extLst>
          </p:cNvPr>
          <p:cNvSpPr>
            <a:spLocks noGrp="1"/>
          </p:cNvSpPr>
          <p:nvPr>
            <p:ph idx="1"/>
          </p:nvPr>
        </p:nvSpPr>
        <p:spPr>
          <a:xfrm>
            <a:off x="838200" y="1269111"/>
            <a:ext cx="10515600" cy="4974036"/>
          </a:xfrm>
        </p:spPr>
        <p:txBody>
          <a:bodyPr>
            <a:normAutofit fontScale="85000" lnSpcReduction="20000"/>
          </a:bodyPr>
          <a:lstStyle/>
          <a:p>
            <a:pPr marL="0" indent="0">
              <a:buNone/>
            </a:pPr>
            <a:r>
              <a:rPr lang="en-PR" dirty="0"/>
              <a:t>(1)  Go to this page on the Anaconda website:</a:t>
            </a:r>
          </a:p>
          <a:p>
            <a:pPr marL="0" indent="0">
              <a:buNone/>
            </a:pPr>
            <a:r>
              <a:rPr lang="en-US" dirty="0">
                <a:hlinkClick r:id="rId2"/>
              </a:rPr>
              <a:t>https://www.anaconda.com/products/individual</a:t>
            </a:r>
            <a:endParaRPr lang="en-US" dirty="0"/>
          </a:p>
          <a:p>
            <a:pPr marL="0" indent="0">
              <a:buNone/>
            </a:pPr>
            <a:endParaRPr lang="en-US" sz="900" dirty="0"/>
          </a:p>
          <a:p>
            <a:pPr marL="0" indent="0">
              <a:buNone/>
            </a:pPr>
            <a:r>
              <a:rPr lang="en-PR" dirty="0"/>
              <a:t>(2) Click on the </a:t>
            </a:r>
            <a:r>
              <a:rPr lang="en-PR" b="1" dirty="0"/>
              <a:t>Download</a:t>
            </a:r>
            <a:r>
              <a:rPr lang="en-PR" dirty="0"/>
              <a:t> button, then chose the appropriate graphical installer for your operating system (</a:t>
            </a:r>
            <a:r>
              <a:rPr lang="en-PR" b="1" dirty="0"/>
              <a:t>Windows</a:t>
            </a:r>
            <a:r>
              <a:rPr lang="en-PR" dirty="0"/>
              <a:t>, </a:t>
            </a:r>
            <a:r>
              <a:rPr lang="en-PR" b="1" dirty="0"/>
              <a:t>MacOS</a:t>
            </a:r>
            <a:r>
              <a:rPr lang="en-PR" dirty="0"/>
              <a:t> or</a:t>
            </a:r>
            <a:r>
              <a:rPr lang="en-PR" b="1" dirty="0"/>
              <a:t> Linux</a:t>
            </a:r>
            <a:r>
              <a:rPr lang="en-PR" dirty="0"/>
              <a:t>).</a:t>
            </a:r>
          </a:p>
          <a:p>
            <a:pPr marL="0" indent="0">
              <a:buNone/>
            </a:pPr>
            <a:endParaRPr lang="en-PR" sz="1000" dirty="0"/>
          </a:p>
          <a:p>
            <a:pPr marL="0" indent="0">
              <a:buNone/>
            </a:pPr>
            <a:r>
              <a:rPr lang="en-PR" dirty="0"/>
              <a:t>(3) Open a Terminal window.  (On Mac go to:  /Applications/Utilities)</a:t>
            </a:r>
          </a:p>
          <a:p>
            <a:pPr marL="0" indent="0">
              <a:buNone/>
            </a:pPr>
            <a:endParaRPr lang="en-PR" sz="900" dirty="0"/>
          </a:p>
          <a:p>
            <a:pPr marL="0" indent="0">
              <a:buNone/>
            </a:pPr>
            <a:r>
              <a:rPr lang="en-PR" dirty="0"/>
              <a:t>(4) At a Terminal prompt type:  </a:t>
            </a:r>
            <a:r>
              <a:rPr lang="en-PR" b="1" dirty="0"/>
              <a:t>which python</a:t>
            </a:r>
          </a:p>
          <a:p>
            <a:pPr marL="0" indent="0">
              <a:buNone/>
            </a:pPr>
            <a:r>
              <a:rPr lang="en-PR" b="1" dirty="0"/>
              <a:t>      </a:t>
            </a:r>
            <a:r>
              <a:rPr lang="en-PR" dirty="0"/>
              <a:t>You may then see:  </a:t>
            </a:r>
            <a:r>
              <a:rPr lang="en-PR" b="1" dirty="0"/>
              <a:t>/usr/bin/python</a:t>
            </a:r>
          </a:p>
          <a:p>
            <a:pPr marL="0" indent="0">
              <a:buNone/>
            </a:pPr>
            <a:r>
              <a:rPr lang="en-PR" b="1" dirty="0"/>
              <a:t>      </a:t>
            </a:r>
            <a:r>
              <a:rPr lang="en-PR" dirty="0"/>
              <a:t>This means you have another Python installation.</a:t>
            </a:r>
          </a:p>
          <a:p>
            <a:pPr marL="0" indent="0">
              <a:buNone/>
            </a:pPr>
            <a:endParaRPr lang="en-PR" sz="900" b="1" dirty="0"/>
          </a:p>
          <a:p>
            <a:pPr marL="0" indent="0">
              <a:buNone/>
            </a:pPr>
            <a:r>
              <a:rPr lang="en-PR" dirty="0"/>
              <a:t>(5) If so, type:  </a:t>
            </a:r>
            <a:r>
              <a:rPr lang="en-PR" b="1" dirty="0"/>
              <a:t>cd</a:t>
            </a:r>
            <a:r>
              <a:rPr lang="en-PR" dirty="0"/>
              <a:t>,   then </a:t>
            </a:r>
            <a:r>
              <a:rPr lang="en-PR" b="1" dirty="0"/>
              <a:t>source .bash_profile</a:t>
            </a:r>
          </a:p>
          <a:p>
            <a:pPr marL="0" indent="0">
              <a:buNone/>
            </a:pPr>
            <a:r>
              <a:rPr lang="en-PR" b="1" dirty="0"/>
              <a:t>      </a:t>
            </a:r>
            <a:r>
              <a:rPr lang="en-PR" dirty="0"/>
              <a:t>This will run a script and your prompt should now include </a:t>
            </a:r>
            <a:r>
              <a:rPr lang="en-PR" b="1" dirty="0"/>
              <a:t>(base).</a:t>
            </a:r>
          </a:p>
          <a:p>
            <a:pPr marL="0" indent="0">
              <a:buNone/>
            </a:pPr>
            <a:r>
              <a:rPr lang="en-PR" b="1" dirty="0"/>
              <a:t>      </a:t>
            </a:r>
            <a:r>
              <a:rPr lang="en-PR" dirty="0"/>
              <a:t>Type this command again:  </a:t>
            </a:r>
            <a:r>
              <a:rPr lang="en-PR" b="1" dirty="0"/>
              <a:t>which python</a:t>
            </a:r>
          </a:p>
        </p:txBody>
      </p:sp>
    </p:spTree>
    <p:extLst>
      <p:ext uri="{BB962C8B-B14F-4D97-AF65-F5344CB8AC3E}">
        <p14:creationId xmlns:p14="http://schemas.microsoft.com/office/powerpoint/2010/main" val="314937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Anaconda’s Package Manager:  </a:t>
            </a:r>
            <a:r>
              <a:rPr lang="en-PR" sz="4000" b="1" dirty="0">
                <a:latin typeface="Arial" panose="020B0604020202020204" pitchFamily="34" charset="0"/>
                <a:cs typeface="Arial" panose="020B0604020202020204" pitchFamily="34" charset="0"/>
              </a:rPr>
              <a:t>conda</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lnSpcReduction="10000"/>
          </a:bodyPr>
          <a:lstStyle/>
          <a:p>
            <a:r>
              <a:rPr lang="en-PR" dirty="0"/>
              <a:t>The Anaconda Python distribution includes a </a:t>
            </a:r>
            <a:r>
              <a:rPr lang="en-PR" b="1" i="1" dirty="0"/>
              <a:t>package manager </a:t>
            </a:r>
            <a:r>
              <a:rPr lang="en-PR" dirty="0"/>
              <a:t>called </a:t>
            </a:r>
            <a:r>
              <a:rPr lang="en-PR" b="1" i="1" dirty="0"/>
              <a:t>conda</a:t>
            </a:r>
            <a:r>
              <a:rPr lang="en-PR" dirty="0"/>
              <a:t> that helps you do things with Python packages, such as:         (1) download and install them, (2) update them &amp; (3) uninstall them. </a:t>
            </a:r>
          </a:p>
          <a:p>
            <a:pPr marL="0" indent="0">
              <a:buNone/>
            </a:pPr>
            <a:endParaRPr lang="en-PR" dirty="0"/>
          </a:p>
          <a:p>
            <a:r>
              <a:rPr lang="en-US" sz="2400" dirty="0"/>
              <a:t>Install a package from Anaconda:      </a:t>
            </a:r>
            <a:r>
              <a:rPr lang="en-US" sz="2400" b="1" dirty="0" err="1"/>
              <a:t>conda</a:t>
            </a:r>
            <a:r>
              <a:rPr lang="en-US" sz="2400" b="1" dirty="0"/>
              <a:t> install </a:t>
            </a:r>
            <a:r>
              <a:rPr lang="en-US" sz="2400" b="1" dirty="0" err="1"/>
              <a:t>packname</a:t>
            </a:r>
            <a:endParaRPr lang="en-US" sz="2400" b="1" dirty="0"/>
          </a:p>
          <a:p>
            <a:r>
              <a:rPr lang="en-US" sz="2400" dirty="0"/>
              <a:t>Install a package from </a:t>
            </a:r>
            <a:r>
              <a:rPr lang="en-US" sz="2400" dirty="0" err="1"/>
              <a:t>conda</a:t>
            </a:r>
            <a:r>
              <a:rPr lang="en-US" sz="2400" dirty="0"/>
              <a:t>-forge:   </a:t>
            </a:r>
            <a:r>
              <a:rPr lang="en-US" sz="2400" b="1" dirty="0" err="1"/>
              <a:t>conda</a:t>
            </a:r>
            <a:r>
              <a:rPr lang="en-US" sz="2400" b="1" dirty="0"/>
              <a:t> install </a:t>
            </a:r>
            <a:r>
              <a:rPr lang="en-US" sz="2400" b="1" dirty="0">
                <a:effectLst/>
              </a:rPr>
              <a:t>-c</a:t>
            </a:r>
            <a:r>
              <a:rPr lang="en-US" sz="2400" b="1" dirty="0"/>
              <a:t> </a:t>
            </a:r>
            <a:r>
              <a:rPr lang="en-US" sz="2400" b="1" dirty="0" err="1"/>
              <a:t>conda</a:t>
            </a:r>
            <a:r>
              <a:rPr lang="en-US" sz="2400" b="1" dirty="0"/>
              <a:t>-forge </a:t>
            </a:r>
            <a:r>
              <a:rPr lang="en-US" sz="2400" b="1" dirty="0" err="1"/>
              <a:t>packname</a:t>
            </a:r>
            <a:endParaRPr lang="en-US" sz="2400" b="1" dirty="0"/>
          </a:p>
          <a:p>
            <a:r>
              <a:rPr lang="en-US" sz="2400" dirty="0"/>
              <a:t>Update a package:			   </a:t>
            </a:r>
            <a:r>
              <a:rPr lang="en-US" sz="2400" b="1" dirty="0" err="1"/>
              <a:t>conda</a:t>
            </a:r>
            <a:r>
              <a:rPr lang="en-US" sz="2400" b="1" dirty="0"/>
              <a:t> update </a:t>
            </a:r>
            <a:r>
              <a:rPr lang="en-US" sz="2400" b="1" dirty="0" err="1"/>
              <a:t>packname</a:t>
            </a:r>
            <a:endParaRPr lang="en-US" sz="2400" b="1" dirty="0"/>
          </a:p>
          <a:p>
            <a:r>
              <a:rPr lang="en-US" sz="2400" dirty="0"/>
              <a:t>List the installed packages:                  </a:t>
            </a:r>
            <a:r>
              <a:rPr lang="en-US" sz="2400" b="1" dirty="0" err="1"/>
              <a:t>conda</a:t>
            </a:r>
            <a:r>
              <a:rPr lang="en-US" sz="2400" b="1" dirty="0"/>
              <a:t> list</a:t>
            </a:r>
          </a:p>
          <a:p>
            <a:r>
              <a:rPr lang="en-US" sz="2400" dirty="0"/>
              <a:t>Uninstall a package</a:t>
            </a:r>
            <a:r>
              <a:rPr lang="en-US" sz="2400" b="1" dirty="0"/>
              <a:t>:			   </a:t>
            </a:r>
            <a:r>
              <a:rPr lang="en-US" sz="2400" b="1" dirty="0" err="1"/>
              <a:t>conda</a:t>
            </a:r>
            <a:r>
              <a:rPr lang="en-US" sz="2400" b="1" dirty="0"/>
              <a:t> remove </a:t>
            </a:r>
            <a:r>
              <a:rPr lang="en-US" sz="2400" b="1" dirty="0" err="1"/>
              <a:t>packname</a:t>
            </a:r>
            <a:endParaRPr lang="en-US" sz="2400" b="1" dirty="0"/>
          </a:p>
          <a:p>
            <a:pPr marL="0" indent="0">
              <a:buNone/>
            </a:pPr>
            <a:endParaRPr lang="en-US" sz="2400" b="1" dirty="0"/>
          </a:p>
          <a:p>
            <a:r>
              <a:rPr lang="en-US" sz="2400" b="1" dirty="0"/>
              <a:t>Pip</a:t>
            </a:r>
            <a:r>
              <a:rPr lang="en-US" sz="2400" dirty="0"/>
              <a:t> is another widely-used package manager that is included with Anaconda.  Lesser-known packages are often installed with pip.</a:t>
            </a:r>
            <a:endParaRPr lang="en-PR" sz="2400" dirty="0"/>
          </a:p>
        </p:txBody>
      </p:sp>
    </p:spTree>
    <p:extLst>
      <p:ext uri="{BB962C8B-B14F-4D97-AF65-F5344CB8AC3E}">
        <p14:creationId xmlns:p14="http://schemas.microsoft.com/office/powerpoint/2010/main" val="3768140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BCF-64C4-EA46-9526-D1861873408F}"/>
              </a:ext>
            </a:extLst>
          </p:cNvPr>
          <p:cNvSpPr>
            <a:spLocks noGrp="1"/>
          </p:cNvSpPr>
          <p:nvPr>
            <p:ph type="title"/>
          </p:nvPr>
        </p:nvSpPr>
        <p:spPr>
          <a:xfrm>
            <a:off x="838200" y="365125"/>
            <a:ext cx="10515600" cy="792343"/>
          </a:xfrm>
        </p:spPr>
        <p:txBody>
          <a:bodyPr>
            <a:normAutofit/>
          </a:bodyPr>
          <a:lstStyle/>
          <a:p>
            <a:r>
              <a:rPr lang="en-PR" sz="4600" dirty="0"/>
              <a:t>Install the BALTO GUI on Your Computer (1)</a:t>
            </a:r>
          </a:p>
        </p:txBody>
      </p:sp>
      <p:sp>
        <p:nvSpPr>
          <p:cNvPr id="3" name="Content Placeholder 2">
            <a:extLst>
              <a:ext uri="{FF2B5EF4-FFF2-40B4-BE49-F238E27FC236}">
                <a16:creationId xmlns:a16="http://schemas.microsoft.com/office/drawing/2014/main" id="{0017F58E-DC8F-3E42-8092-AE3E1B64EBB9}"/>
              </a:ext>
            </a:extLst>
          </p:cNvPr>
          <p:cNvSpPr>
            <a:spLocks noGrp="1"/>
          </p:cNvSpPr>
          <p:nvPr>
            <p:ph idx="1"/>
          </p:nvPr>
        </p:nvSpPr>
        <p:spPr>
          <a:xfrm>
            <a:off x="872925" y="1281611"/>
            <a:ext cx="10515600" cy="5118663"/>
          </a:xfrm>
        </p:spPr>
        <p:txBody>
          <a:bodyPr>
            <a:normAutofit fontScale="77500" lnSpcReduction="20000"/>
          </a:bodyPr>
          <a:lstStyle/>
          <a:p>
            <a:pPr marL="0" indent="0">
              <a:buNone/>
            </a:pPr>
            <a:r>
              <a:rPr lang="en-US" dirty="0"/>
              <a:t>% </a:t>
            </a:r>
            <a:r>
              <a:rPr lang="en-US" dirty="0" err="1"/>
              <a:t>conda</a:t>
            </a:r>
            <a:r>
              <a:rPr lang="en-US" dirty="0"/>
              <a:t> update -n base -c defaults </a:t>
            </a:r>
            <a:r>
              <a:rPr lang="en-US" dirty="0" err="1"/>
              <a:t>conda</a:t>
            </a:r>
            <a:endParaRPr lang="en-US" dirty="0"/>
          </a:p>
          <a:p>
            <a:pPr marL="0" indent="0">
              <a:buNone/>
            </a:pPr>
            <a:r>
              <a:rPr lang="en-US" dirty="0"/>
              <a:t>% </a:t>
            </a:r>
            <a:r>
              <a:rPr lang="en-US" dirty="0" err="1"/>
              <a:t>conda</a:t>
            </a:r>
            <a:r>
              <a:rPr lang="en-US" dirty="0"/>
              <a:t> create --name </a:t>
            </a:r>
            <a:r>
              <a:rPr lang="en-US" dirty="0" err="1"/>
              <a:t>balto</a:t>
            </a:r>
            <a:endParaRPr lang="en-US" dirty="0"/>
          </a:p>
          <a:p>
            <a:pPr marL="0" indent="0">
              <a:buNone/>
            </a:pPr>
            <a:r>
              <a:rPr lang="en-US" dirty="0"/>
              <a:t>% </a:t>
            </a:r>
            <a:r>
              <a:rPr lang="en-US" dirty="0" err="1"/>
              <a:t>conda</a:t>
            </a:r>
            <a:r>
              <a:rPr lang="en-US" dirty="0"/>
              <a:t> activate </a:t>
            </a:r>
            <a:r>
              <a:rPr lang="en-US" dirty="0" err="1"/>
              <a:t>balto</a:t>
            </a:r>
            <a:endParaRPr lang="en-US" dirty="0"/>
          </a:p>
          <a:p>
            <a:pPr marL="0" indent="0">
              <a:buNone/>
            </a:pPr>
            <a:r>
              <a:rPr lang="en-US" dirty="0"/>
              <a:t>% </a:t>
            </a:r>
            <a:r>
              <a:rPr lang="en-US" dirty="0" err="1"/>
              <a:t>conda</a:t>
            </a:r>
            <a:r>
              <a:rPr lang="en-US" dirty="0"/>
              <a:t> list</a:t>
            </a:r>
          </a:p>
          <a:p>
            <a:pPr marL="0" indent="0">
              <a:buNone/>
            </a:pPr>
            <a:r>
              <a:rPr lang="en-US" dirty="0"/>
              <a:t>% </a:t>
            </a:r>
            <a:r>
              <a:rPr lang="en-US" dirty="0" err="1"/>
              <a:t>conda</a:t>
            </a:r>
            <a:r>
              <a:rPr lang="en-US" dirty="0"/>
              <a:t> install -c </a:t>
            </a:r>
            <a:r>
              <a:rPr lang="en-US" dirty="0" err="1"/>
              <a:t>conda</a:t>
            </a:r>
            <a:r>
              <a:rPr lang="en-US" dirty="0"/>
              <a:t>-forge </a:t>
            </a:r>
            <a:r>
              <a:rPr lang="en-US" dirty="0" err="1"/>
              <a:t>nb_conda</a:t>
            </a:r>
            <a:endParaRPr lang="en-US" dirty="0"/>
          </a:p>
          <a:p>
            <a:pPr marL="0" indent="0">
              <a:buNone/>
            </a:pPr>
            <a:r>
              <a:rPr lang="en-US" dirty="0"/>
              <a:t>% </a:t>
            </a:r>
            <a:r>
              <a:rPr lang="en-US" dirty="0" err="1"/>
              <a:t>conda</a:t>
            </a:r>
            <a:r>
              <a:rPr lang="en-US" dirty="0"/>
              <a:t> install -c </a:t>
            </a:r>
            <a:r>
              <a:rPr lang="en-US" dirty="0" err="1"/>
              <a:t>conda</a:t>
            </a:r>
            <a:r>
              <a:rPr lang="en-US" dirty="0"/>
              <a:t>-forge </a:t>
            </a:r>
            <a:r>
              <a:rPr lang="en-US" dirty="0" err="1"/>
              <a:t>ipywidgets</a:t>
            </a:r>
            <a:endParaRPr lang="en-US" dirty="0"/>
          </a:p>
          <a:p>
            <a:pPr marL="0" indent="0">
              <a:buNone/>
            </a:pPr>
            <a:r>
              <a:rPr lang="en-US" dirty="0"/>
              <a:t>% </a:t>
            </a:r>
            <a:r>
              <a:rPr lang="en-US" dirty="0" err="1"/>
              <a:t>conda</a:t>
            </a:r>
            <a:r>
              <a:rPr lang="en-US" dirty="0"/>
              <a:t> install -c </a:t>
            </a:r>
            <a:r>
              <a:rPr lang="en-US" dirty="0" err="1"/>
              <a:t>conda</a:t>
            </a:r>
            <a:r>
              <a:rPr lang="en-US" dirty="0"/>
              <a:t>-forge </a:t>
            </a:r>
            <a:r>
              <a:rPr lang="en-US" dirty="0" err="1"/>
              <a:t>ipyleaflet</a:t>
            </a:r>
            <a:endParaRPr lang="en-US" dirty="0"/>
          </a:p>
          <a:p>
            <a:pPr marL="0" indent="0">
              <a:buNone/>
            </a:pPr>
            <a:r>
              <a:rPr lang="en-US" dirty="0"/>
              <a:t>% </a:t>
            </a:r>
            <a:r>
              <a:rPr lang="en-US" dirty="0" err="1"/>
              <a:t>conda</a:t>
            </a:r>
            <a:r>
              <a:rPr lang="en-US" dirty="0"/>
              <a:t> install -c </a:t>
            </a:r>
            <a:r>
              <a:rPr lang="en-US" dirty="0" err="1"/>
              <a:t>conda</a:t>
            </a:r>
            <a:r>
              <a:rPr lang="en-US" dirty="0"/>
              <a:t>-forge </a:t>
            </a:r>
            <a:r>
              <a:rPr lang="en-US" dirty="0" err="1"/>
              <a:t>pydap</a:t>
            </a:r>
            <a:endParaRPr lang="en-US" dirty="0"/>
          </a:p>
          <a:p>
            <a:pPr marL="0" indent="0">
              <a:buNone/>
            </a:pPr>
            <a:r>
              <a:rPr lang="en-US" dirty="0"/>
              <a:t>% </a:t>
            </a:r>
            <a:r>
              <a:rPr lang="en-US" dirty="0" err="1"/>
              <a:t>conda</a:t>
            </a:r>
            <a:r>
              <a:rPr lang="en-US" dirty="0"/>
              <a:t> install -c </a:t>
            </a:r>
            <a:r>
              <a:rPr lang="en-US" dirty="0" err="1"/>
              <a:t>conda</a:t>
            </a:r>
            <a:r>
              <a:rPr lang="en-US" dirty="0"/>
              <a:t>-forge matplotlib</a:t>
            </a:r>
          </a:p>
          <a:p>
            <a:pPr marL="0" indent="0">
              <a:buNone/>
            </a:pPr>
            <a:r>
              <a:rPr lang="en-US" dirty="0"/>
              <a:t>% </a:t>
            </a:r>
            <a:r>
              <a:rPr lang="en-US" dirty="0" err="1"/>
              <a:t>conda</a:t>
            </a:r>
            <a:r>
              <a:rPr lang="en-US" dirty="0"/>
              <a:t> install -c </a:t>
            </a:r>
            <a:r>
              <a:rPr lang="en-US" dirty="0" err="1"/>
              <a:t>conda</a:t>
            </a:r>
            <a:r>
              <a:rPr lang="en-US" dirty="0"/>
              <a:t>-forge </a:t>
            </a:r>
            <a:r>
              <a:rPr lang="en-US" dirty="0" err="1"/>
              <a:t>scipy</a:t>
            </a:r>
            <a:endParaRPr lang="en-US" dirty="0"/>
          </a:p>
          <a:p>
            <a:pPr marL="0" indent="0">
              <a:buNone/>
            </a:pPr>
            <a:r>
              <a:rPr lang="en-US" dirty="0"/>
              <a:t>% </a:t>
            </a:r>
            <a:r>
              <a:rPr lang="en-US" dirty="0" err="1"/>
              <a:t>conda</a:t>
            </a:r>
            <a:r>
              <a:rPr lang="en-US" dirty="0"/>
              <a:t> install -c </a:t>
            </a:r>
            <a:r>
              <a:rPr lang="en-US" dirty="0" err="1"/>
              <a:t>conda</a:t>
            </a:r>
            <a:r>
              <a:rPr lang="en-US" dirty="0"/>
              <a:t>-forge </a:t>
            </a:r>
            <a:r>
              <a:rPr lang="en-US" dirty="0" err="1"/>
              <a:t>cartopy</a:t>
            </a:r>
            <a:endParaRPr lang="en-US" dirty="0"/>
          </a:p>
          <a:p>
            <a:pPr marL="0" indent="0">
              <a:buNone/>
            </a:pPr>
            <a:r>
              <a:rPr lang="en-US" dirty="0"/>
              <a:t>% </a:t>
            </a:r>
            <a:r>
              <a:rPr lang="en-US" dirty="0" err="1"/>
              <a:t>conda</a:t>
            </a:r>
            <a:r>
              <a:rPr lang="en-US" dirty="0"/>
              <a:t> install -c </a:t>
            </a:r>
            <a:r>
              <a:rPr lang="en-US" dirty="0" err="1"/>
              <a:t>conda</a:t>
            </a:r>
            <a:r>
              <a:rPr lang="en-US" dirty="0"/>
              <a:t>-forge </a:t>
            </a:r>
            <a:r>
              <a:rPr lang="en-US" dirty="0" err="1"/>
              <a:t>jupyterlab</a:t>
            </a:r>
            <a:endParaRPr lang="en-US" dirty="0"/>
          </a:p>
          <a:p>
            <a:pPr marL="0" indent="0">
              <a:buNone/>
            </a:pPr>
            <a:r>
              <a:rPr lang="en-US" dirty="0"/>
              <a:t>% </a:t>
            </a:r>
            <a:r>
              <a:rPr lang="en-US" dirty="0" err="1"/>
              <a:t>jupyter</a:t>
            </a:r>
            <a:r>
              <a:rPr lang="en-US" dirty="0"/>
              <a:t> </a:t>
            </a:r>
            <a:r>
              <a:rPr lang="en-US" dirty="0" err="1"/>
              <a:t>labextension</a:t>
            </a:r>
            <a:r>
              <a:rPr lang="en-US" dirty="0"/>
              <a:t> install </a:t>
            </a:r>
            <a:r>
              <a:rPr lang="en-US" dirty="0" err="1"/>
              <a:t>jupyter</a:t>
            </a:r>
            <a:r>
              <a:rPr lang="en-US" dirty="0"/>
              <a:t>-leaflet</a:t>
            </a:r>
          </a:p>
          <a:p>
            <a:pPr marL="0" indent="0">
              <a:buNone/>
            </a:pPr>
            <a:r>
              <a:rPr lang="en-US" dirty="0"/>
              <a:t>% </a:t>
            </a:r>
            <a:r>
              <a:rPr lang="en-US" dirty="0" err="1"/>
              <a:t>jupyter</a:t>
            </a:r>
            <a:r>
              <a:rPr lang="en-US" dirty="0"/>
              <a:t> </a:t>
            </a:r>
            <a:r>
              <a:rPr lang="en-US" dirty="0" err="1"/>
              <a:t>labextension</a:t>
            </a:r>
            <a:r>
              <a:rPr lang="en-US" dirty="0"/>
              <a:t> install @</a:t>
            </a:r>
            <a:r>
              <a:rPr lang="en-US" dirty="0" err="1"/>
              <a:t>jupyter</a:t>
            </a:r>
            <a:r>
              <a:rPr lang="en-US" dirty="0"/>
              <a:t>-widgets/</a:t>
            </a:r>
            <a:r>
              <a:rPr lang="en-US" dirty="0" err="1"/>
              <a:t>jupyterlab</a:t>
            </a:r>
            <a:r>
              <a:rPr lang="en-US" dirty="0"/>
              <a:t>-manager</a:t>
            </a:r>
            <a:endParaRPr lang="en-PR" dirty="0"/>
          </a:p>
        </p:txBody>
      </p:sp>
    </p:spTree>
    <p:extLst>
      <p:ext uri="{BB962C8B-B14F-4D97-AF65-F5344CB8AC3E}">
        <p14:creationId xmlns:p14="http://schemas.microsoft.com/office/powerpoint/2010/main" val="3198900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BCF-64C4-EA46-9526-D1861873408F}"/>
              </a:ext>
            </a:extLst>
          </p:cNvPr>
          <p:cNvSpPr>
            <a:spLocks noGrp="1"/>
          </p:cNvSpPr>
          <p:nvPr>
            <p:ph type="title"/>
          </p:nvPr>
        </p:nvSpPr>
        <p:spPr>
          <a:xfrm>
            <a:off x="838200" y="365125"/>
            <a:ext cx="10515600" cy="792343"/>
          </a:xfrm>
        </p:spPr>
        <p:txBody>
          <a:bodyPr>
            <a:noAutofit/>
          </a:bodyPr>
          <a:lstStyle/>
          <a:p>
            <a:r>
              <a:rPr lang="en-PR" sz="4600" dirty="0"/>
              <a:t>Install the BALTO GUI on Your Computer (2)</a:t>
            </a:r>
          </a:p>
        </p:txBody>
      </p:sp>
      <p:sp>
        <p:nvSpPr>
          <p:cNvPr id="3" name="Content Placeholder 2">
            <a:extLst>
              <a:ext uri="{FF2B5EF4-FFF2-40B4-BE49-F238E27FC236}">
                <a16:creationId xmlns:a16="http://schemas.microsoft.com/office/drawing/2014/main" id="{0017F58E-DC8F-3E42-8092-AE3E1B64EBB9}"/>
              </a:ext>
            </a:extLst>
          </p:cNvPr>
          <p:cNvSpPr>
            <a:spLocks noGrp="1"/>
          </p:cNvSpPr>
          <p:nvPr>
            <p:ph idx="1"/>
          </p:nvPr>
        </p:nvSpPr>
        <p:spPr>
          <a:xfrm>
            <a:off x="872925" y="1281611"/>
            <a:ext cx="10515600" cy="5118663"/>
          </a:xfrm>
        </p:spPr>
        <p:txBody>
          <a:bodyPr>
            <a:normAutofit lnSpcReduction="10000"/>
          </a:bodyPr>
          <a:lstStyle/>
          <a:p>
            <a:pPr marL="0" indent="0">
              <a:buNone/>
            </a:pPr>
            <a:r>
              <a:rPr lang="en-PR" dirty="0"/>
              <a:t>(1) Go to the GitHub repository for the BALTO GUI:</a:t>
            </a:r>
          </a:p>
          <a:p>
            <a:pPr marL="0" indent="0">
              <a:buNone/>
            </a:pPr>
            <a:r>
              <a:rPr lang="en-US" dirty="0">
                <a:hlinkClick r:id="rId2"/>
              </a:rPr>
              <a:t>https://github.com/peckhams/balto_gui</a:t>
            </a:r>
            <a:endParaRPr lang="en-US" dirty="0"/>
          </a:p>
          <a:p>
            <a:pPr marL="0" indent="0">
              <a:buNone/>
            </a:pPr>
            <a:endParaRPr lang="en-US" sz="900" dirty="0"/>
          </a:p>
          <a:p>
            <a:pPr marL="0" indent="0">
              <a:buNone/>
            </a:pPr>
            <a:r>
              <a:rPr lang="en-US" dirty="0"/>
              <a:t>(2) Click on the green button labeled “Code” and then “Download Zip”.</a:t>
            </a:r>
          </a:p>
          <a:p>
            <a:pPr marL="0" indent="0">
              <a:buNone/>
            </a:pPr>
            <a:endParaRPr lang="en-US" sz="900" dirty="0"/>
          </a:p>
          <a:p>
            <a:pPr marL="0" indent="0">
              <a:buNone/>
            </a:pPr>
            <a:r>
              <a:rPr lang="en-US" dirty="0"/>
              <a:t>(3) Create a subdirectory in your home directory with a name like:  </a:t>
            </a:r>
            <a:r>
              <a:rPr lang="en-US" b="1" dirty="0" err="1"/>
              <a:t>balto_gui</a:t>
            </a:r>
            <a:r>
              <a:rPr lang="en-US" dirty="0"/>
              <a:t>, then unzip this file and copy the contents into </a:t>
            </a:r>
            <a:r>
              <a:rPr lang="en-US" b="1" dirty="0" err="1"/>
              <a:t>balto_gui</a:t>
            </a:r>
            <a:r>
              <a:rPr lang="en-US" dirty="0"/>
              <a:t>.</a:t>
            </a:r>
          </a:p>
          <a:p>
            <a:pPr marL="0" indent="0">
              <a:buNone/>
            </a:pPr>
            <a:endParaRPr lang="en-US" sz="900" dirty="0"/>
          </a:p>
          <a:p>
            <a:pPr marL="0" indent="0">
              <a:buNone/>
            </a:pPr>
            <a:r>
              <a:rPr lang="en-US" dirty="0"/>
              <a:t>(4) Open a terminal window and type:   </a:t>
            </a:r>
            <a:r>
              <a:rPr lang="en-US" b="1" dirty="0"/>
              <a:t>cd ~/</a:t>
            </a:r>
            <a:r>
              <a:rPr lang="en-US" b="1" dirty="0" err="1"/>
              <a:t>balto_gui</a:t>
            </a:r>
            <a:endParaRPr lang="en-US" b="1" dirty="0"/>
          </a:p>
          <a:p>
            <a:pPr marL="0" indent="0">
              <a:buNone/>
            </a:pPr>
            <a:endParaRPr lang="en-US" sz="900" b="1" dirty="0"/>
          </a:p>
          <a:p>
            <a:pPr marL="0" indent="0">
              <a:buNone/>
            </a:pPr>
            <a:r>
              <a:rPr lang="en-US" dirty="0"/>
              <a:t>(5) At the terminal prompt, type:     </a:t>
            </a:r>
            <a:r>
              <a:rPr lang="en-US" b="1" dirty="0" err="1"/>
              <a:t>conda</a:t>
            </a:r>
            <a:r>
              <a:rPr lang="en-US" b="1" dirty="0"/>
              <a:t> activate </a:t>
            </a:r>
            <a:r>
              <a:rPr lang="en-US" b="1" dirty="0" err="1"/>
              <a:t>balto</a:t>
            </a:r>
            <a:endParaRPr lang="en-US" b="1" dirty="0"/>
          </a:p>
          <a:p>
            <a:pPr marL="0" indent="0">
              <a:buNone/>
            </a:pPr>
            <a:endParaRPr lang="en-US" sz="900" b="1" dirty="0"/>
          </a:p>
          <a:p>
            <a:pPr marL="0" indent="0">
              <a:buNone/>
            </a:pPr>
            <a:r>
              <a:rPr lang="en-US" dirty="0"/>
              <a:t>(6) At the terminal prompt, type:    </a:t>
            </a:r>
            <a:r>
              <a:rPr lang="en-US" b="1" dirty="0" err="1"/>
              <a:t>jupyter</a:t>
            </a:r>
            <a:r>
              <a:rPr lang="en-US" b="1" dirty="0"/>
              <a:t> lab</a:t>
            </a:r>
          </a:p>
          <a:p>
            <a:pPr marL="0" indent="0">
              <a:buNone/>
            </a:pPr>
            <a:endParaRPr lang="en-US" dirty="0"/>
          </a:p>
          <a:p>
            <a:pPr marL="0" indent="0">
              <a:buNone/>
            </a:pPr>
            <a:endParaRPr lang="en-US" dirty="0"/>
          </a:p>
          <a:p>
            <a:pPr marL="0" indent="0">
              <a:buNone/>
            </a:pPr>
            <a:endParaRPr lang="en-US" dirty="0"/>
          </a:p>
          <a:p>
            <a:pPr marL="0" indent="0">
              <a:buNone/>
            </a:pPr>
            <a:endParaRPr lang="en-PR" dirty="0"/>
          </a:p>
        </p:txBody>
      </p:sp>
    </p:spTree>
    <p:extLst>
      <p:ext uri="{BB962C8B-B14F-4D97-AF65-F5344CB8AC3E}">
        <p14:creationId xmlns:p14="http://schemas.microsoft.com/office/powerpoint/2010/main" val="733812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1BCF-64C4-EA46-9526-D1861873408F}"/>
              </a:ext>
            </a:extLst>
          </p:cNvPr>
          <p:cNvSpPr>
            <a:spLocks noGrp="1"/>
          </p:cNvSpPr>
          <p:nvPr>
            <p:ph type="title"/>
          </p:nvPr>
        </p:nvSpPr>
        <p:spPr>
          <a:xfrm>
            <a:off x="838200" y="365125"/>
            <a:ext cx="10515600" cy="792343"/>
          </a:xfrm>
        </p:spPr>
        <p:txBody>
          <a:bodyPr>
            <a:noAutofit/>
          </a:bodyPr>
          <a:lstStyle/>
          <a:p>
            <a:r>
              <a:rPr lang="en-PR" sz="4600" dirty="0"/>
              <a:t>Install the BALTO GUI on Your Computer (3)</a:t>
            </a:r>
          </a:p>
        </p:txBody>
      </p:sp>
      <p:sp>
        <p:nvSpPr>
          <p:cNvPr id="3" name="Content Placeholder 2">
            <a:extLst>
              <a:ext uri="{FF2B5EF4-FFF2-40B4-BE49-F238E27FC236}">
                <a16:creationId xmlns:a16="http://schemas.microsoft.com/office/drawing/2014/main" id="{0017F58E-DC8F-3E42-8092-AE3E1B64EBB9}"/>
              </a:ext>
            </a:extLst>
          </p:cNvPr>
          <p:cNvSpPr>
            <a:spLocks noGrp="1"/>
          </p:cNvSpPr>
          <p:nvPr>
            <p:ph idx="1"/>
          </p:nvPr>
        </p:nvSpPr>
        <p:spPr>
          <a:xfrm>
            <a:off x="872925" y="1281611"/>
            <a:ext cx="10515600" cy="5118663"/>
          </a:xfrm>
        </p:spPr>
        <p:txBody>
          <a:bodyPr>
            <a:normAutofit/>
          </a:bodyPr>
          <a:lstStyle/>
          <a:p>
            <a:pPr marL="0" indent="0">
              <a:buNone/>
            </a:pPr>
            <a:r>
              <a:rPr lang="en-PR" dirty="0"/>
              <a:t>(7) Use the left-side file browser to locate and click on the file called:  BALTO_GUI_v2.ipynb</a:t>
            </a:r>
          </a:p>
          <a:p>
            <a:pPr marL="0" indent="0">
              <a:buNone/>
            </a:pPr>
            <a:endParaRPr lang="en-PR" sz="900" dirty="0"/>
          </a:p>
          <a:p>
            <a:pPr marL="0" indent="0">
              <a:buNone/>
            </a:pPr>
            <a:r>
              <a:rPr lang="en-PR" dirty="0"/>
              <a:t>(8) Congratulations!   You should now be able to run the notebook.  To run a code cell, select the cell then press:   </a:t>
            </a:r>
            <a:r>
              <a:rPr lang="en-PR" b="1" dirty="0"/>
              <a:t>Shift + Return</a:t>
            </a:r>
            <a:endParaRPr lang="en-US" b="1" dirty="0"/>
          </a:p>
          <a:p>
            <a:pPr marL="0" indent="0">
              <a:buNone/>
            </a:pPr>
            <a:endParaRPr lang="en-US" dirty="0"/>
          </a:p>
          <a:p>
            <a:pPr marL="0" indent="0">
              <a:buNone/>
            </a:pPr>
            <a:endParaRPr lang="en-US" dirty="0"/>
          </a:p>
          <a:p>
            <a:pPr marL="0" indent="0">
              <a:buNone/>
            </a:pPr>
            <a:endParaRPr lang="en-PR" dirty="0"/>
          </a:p>
        </p:txBody>
      </p:sp>
    </p:spTree>
    <p:extLst>
      <p:ext uri="{BB962C8B-B14F-4D97-AF65-F5344CB8AC3E}">
        <p14:creationId xmlns:p14="http://schemas.microsoft.com/office/powerpoint/2010/main" val="3601431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69BF-9AA3-8E40-9A44-924F4DD5C7B8}"/>
              </a:ext>
            </a:extLst>
          </p:cNvPr>
          <p:cNvSpPr>
            <a:spLocks noGrp="1"/>
          </p:cNvSpPr>
          <p:nvPr>
            <p:ph type="title"/>
          </p:nvPr>
        </p:nvSpPr>
        <p:spPr>
          <a:xfrm>
            <a:off x="1543698" y="1489730"/>
            <a:ext cx="8514702" cy="906627"/>
          </a:xfrm>
        </p:spPr>
        <p:txBody>
          <a:bodyPr/>
          <a:lstStyle/>
          <a:p>
            <a:r>
              <a:rPr lang="en-PR" dirty="0"/>
              <a:t>BALTO Jupyter Notebook Exit Survey</a:t>
            </a:r>
          </a:p>
        </p:txBody>
      </p:sp>
      <p:sp>
        <p:nvSpPr>
          <p:cNvPr id="4" name="Rectangle 3">
            <a:extLst>
              <a:ext uri="{FF2B5EF4-FFF2-40B4-BE49-F238E27FC236}">
                <a16:creationId xmlns:a16="http://schemas.microsoft.com/office/drawing/2014/main" id="{ABF9B0EF-17A3-134D-94E2-47E9B1A12A76}"/>
              </a:ext>
            </a:extLst>
          </p:cNvPr>
          <p:cNvSpPr/>
          <p:nvPr/>
        </p:nvSpPr>
        <p:spPr>
          <a:xfrm>
            <a:off x="1543698" y="2802899"/>
            <a:ext cx="9397571" cy="707886"/>
          </a:xfrm>
          <a:prstGeom prst="rect">
            <a:avLst/>
          </a:prstGeom>
        </p:spPr>
        <p:txBody>
          <a:bodyPr wrap="square">
            <a:spAutoFit/>
          </a:bodyPr>
          <a:lstStyle/>
          <a:p>
            <a:r>
              <a:rPr lang="en-US" sz="3600" dirty="0">
                <a:solidFill>
                  <a:srgbClr val="1155CC"/>
                </a:solidFill>
                <a:latin typeface="Arial" panose="020B0604020202020204" pitchFamily="34" charset="0"/>
                <a:hlinkClick r:id="rId2"/>
              </a:rPr>
              <a:t>https://forms.gle/8qFXWSfpJ6fey7KW7</a:t>
            </a:r>
            <a:endParaRPr lang="en-PR" sz="3600" dirty="0"/>
          </a:p>
        </p:txBody>
      </p:sp>
    </p:spTree>
    <p:extLst>
      <p:ext uri="{BB962C8B-B14F-4D97-AF65-F5344CB8AC3E}">
        <p14:creationId xmlns:p14="http://schemas.microsoft.com/office/powerpoint/2010/main" val="322883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What are conda channels?</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pPr marL="0" indent="0">
              <a:buNone/>
            </a:pPr>
            <a:r>
              <a:rPr lang="en-US" dirty="0"/>
              <a:t>A </a:t>
            </a:r>
            <a:r>
              <a:rPr lang="en-US" b="1" dirty="0" err="1"/>
              <a:t>conda</a:t>
            </a:r>
            <a:r>
              <a:rPr lang="en-US" b="1" dirty="0"/>
              <a:t> channel </a:t>
            </a:r>
            <a:r>
              <a:rPr lang="en-US" dirty="0"/>
              <a:t>is a large collection of Python packages online.</a:t>
            </a:r>
          </a:p>
          <a:p>
            <a:pPr marL="0" indent="0">
              <a:buNone/>
            </a:pPr>
            <a:r>
              <a:rPr lang="en-US" dirty="0"/>
              <a:t>Some Python packages are only available through a particular channel.</a:t>
            </a:r>
          </a:p>
          <a:p>
            <a:pPr marL="0" indent="0">
              <a:buNone/>
            </a:pPr>
            <a:r>
              <a:rPr lang="en-US" dirty="0" err="1"/>
              <a:t>Conda</a:t>
            </a:r>
            <a:r>
              <a:rPr lang="en-US" dirty="0"/>
              <a:t> allows you to install packages from different channels.</a:t>
            </a:r>
          </a:p>
          <a:p>
            <a:pPr marL="0" indent="0">
              <a:buNone/>
            </a:pPr>
            <a:endParaRPr lang="en-US" b="1" dirty="0"/>
          </a:p>
          <a:p>
            <a:pPr marL="0" indent="0">
              <a:buNone/>
            </a:pPr>
            <a:r>
              <a:rPr lang="en-US" b="1" dirty="0"/>
              <a:t>Anaconda’s own channel</a:t>
            </a:r>
            <a:r>
              <a:rPr lang="en-US" dirty="0"/>
              <a:t>: </a:t>
            </a:r>
            <a:r>
              <a:rPr lang="en-US" dirty="0">
                <a:hlinkClick r:id="rId2"/>
              </a:rPr>
              <a:t>https://docs.anaconda.com/anaconda/packages/pkg-docs/</a:t>
            </a:r>
            <a:endParaRPr lang="en-US" dirty="0"/>
          </a:p>
          <a:p>
            <a:pPr marL="0" indent="0">
              <a:buNone/>
            </a:pPr>
            <a:endParaRPr lang="en-US" dirty="0"/>
          </a:p>
          <a:p>
            <a:pPr marL="0" indent="0">
              <a:buNone/>
            </a:pPr>
            <a:r>
              <a:rPr lang="en-US" b="1" dirty="0" err="1"/>
              <a:t>Conda</a:t>
            </a:r>
            <a:r>
              <a:rPr lang="en-US" b="1" dirty="0"/>
              <a:t>-forge</a:t>
            </a:r>
            <a:r>
              <a:rPr lang="en-US" dirty="0"/>
              <a:t>:  </a:t>
            </a:r>
          </a:p>
          <a:p>
            <a:pPr marL="0" indent="0">
              <a:buNone/>
            </a:pPr>
            <a:r>
              <a:rPr lang="en-US" dirty="0">
                <a:hlinkClick r:id="rId3"/>
              </a:rPr>
              <a:t>https://conda-forge.org/feedstock-outputs/</a:t>
            </a:r>
            <a:endParaRPr lang="en-US" dirty="0"/>
          </a:p>
        </p:txBody>
      </p:sp>
    </p:spTree>
    <p:extLst>
      <p:ext uri="{BB962C8B-B14F-4D97-AF65-F5344CB8AC3E}">
        <p14:creationId xmlns:p14="http://schemas.microsoft.com/office/powerpoint/2010/main" val="191020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US" sz="4000" dirty="0">
                <a:latin typeface="Arial" panose="020B0604020202020204" pitchFamily="34" charset="0"/>
                <a:cs typeface="Arial" panose="020B0604020202020204" pitchFamily="34" charset="0"/>
              </a:rPr>
              <a:t>Advantages of </a:t>
            </a:r>
            <a:r>
              <a:rPr lang="en-US" sz="4000" b="1" dirty="0">
                <a:latin typeface="Arial" panose="020B0604020202020204" pitchFamily="34" charset="0"/>
                <a:cs typeface="Arial" panose="020B0604020202020204" pitchFamily="34" charset="0"/>
              </a:rPr>
              <a:t>c</a:t>
            </a:r>
            <a:r>
              <a:rPr lang="en-PR" sz="4000" b="1" dirty="0">
                <a:latin typeface="Arial" panose="020B0604020202020204" pitchFamily="34" charset="0"/>
                <a:cs typeface="Arial" panose="020B0604020202020204" pitchFamily="34" charset="0"/>
              </a:rPr>
              <a:t>onda </a:t>
            </a:r>
            <a:r>
              <a:rPr lang="en-PR" sz="4000" dirty="0">
                <a:latin typeface="Arial" panose="020B0604020202020204" pitchFamily="34" charset="0"/>
                <a:cs typeface="Arial" panose="020B0604020202020204" pitchFamily="34" charset="0"/>
              </a:rPr>
              <a:t>Environments</a:t>
            </a: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fontScale="92500" lnSpcReduction="10000"/>
          </a:bodyPr>
          <a:lstStyle/>
          <a:p>
            <a:r>
              <a:rPr lang="en-PR" dirty="0"/>
              <a:t>Create clean, isolated Python environments in which you can install all of the package dependencies for a project without affecting your other Python projects.</a:t>
            </a:r>
          </a:p>
          <a:p>
            <a:r>
              <a:rPr lang="en-PR" dirty="0"/>
              <a:t>Really helps with reproducibility, sharing and trouble-shooting.</a:t>
            </a:r>
          </a:p>
          <a:p>
            <a:pPr marL="0" indent="0">
              <a:buNone/>
            </a:pPr>
            <a:endParaRPr lang="en-PR" dirty="0"/>
          </a:p>
          <a:p>
            <a:r>
              <a:rPr lang="en-US" dirty="0"/>
              <a:t>Create a named environment:		</a:t>
            </a:r>
            <a:r>
              <a:rPr lang="en-US" b="1" dirty="0" err="1"/>
              <a:t>conda</a:t>
            </a:r>
            <a:r>
              <a:rPr lang="en-US" b="1" dirty="0"/>
              <a:t> create --name </a:t>
            </a:r>
            <a:r>
              <a:rPr lang="en-US" b="1" dirty="0" err="1"/>
              <a:t>envname</a:t>
            </a:r>
            <a:endParaRPr lang="en-US" b="1" dirty="0"/>
          </a:p>
          <a:p>
            <a:r>
              <a:rPr lang="en-US" dirty="0"/>
              <a:t>Activate a named environment:		</a:t>
            </a:r>
            <a:r>
              <a:rPr lang="en-US" b="1" dirty="0" err="1"/>
              <a:t>conda</a:t>
            </a:r>
            <a:r>
              <a:rPr lang="en-US" b="1" dirty="0"/>
              <a:t> activate </a:t>
            </a:r>
            <a:r>
              <a:rPr lang="en-US" b="1" dirty="0" err="1"/>
              <a:t>envname</a:t>
            </a:r>
            <a:endParaRPr lang="en-US" b="1" dirty="0"/>
          </a:p>
          <a:p>
            <a:r>
              <a:rPr lang="en-US" dirty="0"/>
              <a:t>Deactivate environments:		</a:t>
            </a:r>
            <a:r>
              <a:rPr lang="en-US" b="1" dirty="0" err="1"/>
              <a:t>conda</a:t>
            </a:r>
            <a:r>
              <a:rPr lang="en-US" b="1" dirty="0"/>
              <a:t> deactivate</a:t>
            </a:r>
          </a:p>
          <a:p>
            <a:r>
              <a:rPr lang="en-US" dirty="0"/>
              <a:t>List packages in current environment:	</a:t>
            </a:r>
            <a:r>
              <a:rPr lang="en-US" b="1" dirty="0" err="1"/>
              <a:t>conda</a:t>
            </a:r>
            <a:r>
              <a:rPr lang="en-US" b="1" dirty="0"/>
              <a:t> list</a:t>
            </a:r>
          </a:p>
          <a:p>
            <a:pPr marL="0" indent="0">
              <a:buNone/>
            </a:pPr>
            <a:endParaRPr lang="en-US" sz="2400" b="1" dirty="0"/>
          </a:p>
          <a:p>
            <a:r>
              <a:rPr lang="en-PR" sz="2400" dirty="0"/>
              <a:t>More commands for managing conda environments: </a:t>
            </a:r>
            <a:r>
              <a:rPr lang="en-US" sz="2400" dirty="0">
                <a:hlinkClick r:id="rId2"/>
              </a:rPr>
              <a:t>https://docs.conda.io/projects/conda/en/latest/user-guide/tasks/manage-environments.html</a:t>
            </a:r>
            <a:endParaRPr lang="en-US" sz="2400" dirty="0"/>
          </a:p>
          <a:p>
            <a:endParaRPr lang="en-US" sz="2400" b="1" dirty="0"/>
          </a:p>
          <a:p>
            <a:endParaRPr lang="en-PR" dirty="0"/>
          </a:p>
          <a:p>
            <a:endParaRPr lang="en-PR" dirty="0"/>
          </a:p>
        </p:txBody>
      </p:sp>
    </p:spTree>
    <p:extLst>
      <p:ext uri="{BB962C8B-B14F-4D97-AF65-F5344CB8AC3E}">
        <p14:creationId xmlns:p14="http://schemas.microsoft.com/office/powerpoint/2010/main" val="1189191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The Jupyter Project</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lstStyle/>
          <a:p>
            <a:r>
              <a:rPr lang="en-PR" dirty="0"/>
              <a:t>Main page:   </a:t>
            </a:r>
            <a:r>
              <a:rPr lang="en-US" dirty="0">
                <a:hlinkClick r:id="rId2"/>
              </a:rPr>
              <a:t>https://jupyter.org/</a:t>
            </a:r>
            <a:endParaRPr lang="en-US" dirty="0"/>
          </a:p>
          <a:p>
            <a:r>
              <a:rPr lang="en-US" dirty="0"/>
              <a:t>Docs:    </a:t>
            </a:r>
            <a:r>
              <a:rPr lang="en-US" dirty="0">
                <a:hlinkClick r:id="rId3"/>
              </a:rPr>
              <a:t>https://jupyter.org/documentation</a:t>
            </a:r>
            <a:endParaRPr lang="en-US" dirty="0"/>
          </a:p>
          <a:p>
            <a:r>
              <a:rPr lang="en-US" dirty="0"/>
              <a:t>A non-profit, open-source project, started in 2014 with </a:t>
            </a:r>
            <a:r>
              <a:rPr lang="en-US" dirty="0" err="1"/>
              <a:t>iPython</a:t>
            </a:r>
            <a:r>
              <a:rPr lang="en-US" dirty="0"/>
              <a:t>.</a:t>
            </a:r>
          </a:p>
          <a:p>
            <a:r>
              <a:rPr lang="en-PR" dirty="0"/>
              <a:t>Started with iPython, extended to many other </a:t>
            </a:r>
            <a:r>
              <a:rPr lang="en-PR" b="1" dirty="0"/>
              <a:t>interpreted</a:t>
            </a:r>
            <a:r>
              <a:rPr lang="en-PR" dirty="0"/>
              <a:t> languages.</a:t>
            </a:r>
          </a:p>
          <a:p>
            <a:r>
              <a:rPr lang="en-PR" dirty="0"/>
              <a:t>Now supports over 40 programming languages, including: Python, R, Scalar, Julia, Ruby, Java, Matlab, Octave, Processing, Scheme, etc.</a:t>
            </a:r>
          </a:p>
          <a:p>
            <a:r>
              <a:rPr lang="en-US" dirty="0"/>
              <a:t>Kernels:  </a:t>
            </a:r>
            <a:r>
              <a:rPr lang="en-US" dirty="0">
                <a:hlinkClick r:id="rId4"/>
              </a:rPr>
              <a:t>https://github.com/jupyter/jupyter/wiki/Jupyter-kernels</a:t>
            </a:r>
            <a:endParaRPr lang="en-PR" dirty="0"/>
          </a:p>
          <a:p>
            <a:pPr marL="0" indent="0">
              <a:buNone/>
            </a:pPr>
            <a:endParaRPr lang="en-PR" dirty="0"/>
          </a:p>
        </p:txBody>
      </p:sp>
    </p:spTree>
    <p:extLst>
      <p:ext uri="{BB962C8B-B14F-4D97-AF65-F5344CB8AC3E}">
        <p14:creationId xmlns:p14="http://schemas.microsoft.com/office/powerpoint/2010/main" val="308332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Jupyter Notebooks</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fontScale="92500" lnSpcReduction="10000"/>
          </a:bodyPr>
          <a:lstStyle/>
          <a:p>
            <a:r>
              <a:rPr lang="en-PR" dirty="0"/>
              <a:t>Jupyter Notebook is both an </a:t>
            </a:r>
            <a:r>
              <a:rPr lang="en-PR" b="1" dirty="0"/>
              <a:t>app</a:t>
            </a:r>
            <a:r>
              <a:rPr lang="en-PR" dirty="0"/>
              <a:t> and a type of interactive document.</a:t>
            </a:r>
          </a:p>
          <a:p>
            <a:r>
              <a:rPr lang="en-PR" dirty="0"/>
              <a:t>Documents consist of cells that can contain:  headings, text, any HTML, images, movies and most importantly -- </a:t>
            </a:r>
            <a:r>
              <a:rPr lang="en-PR" b="1" dirty="0"/>
              <a:t>executable code blocks</a:t>
            </a:r>
            <a:r>
              <a:rPr lang="en-PR" dirty="0"/>
              <a:t>.</a:t>
            </a:r>
          </a:p>
          <a:p>
            <a:r>
              <a:rPr lang="en-PR" dirty="0"/>
              <a:t>While you can create Python programs in any text editor to be saved and executed, Jupyter notebooks are more accessible.  They can serve as </a:t>
            </a:r>
            <a:r>
              <a:rPr lang="en-PR" b="1" dirty="0"/>
              <a:t>interactive textbooks </a:t>
            </a:r>
            <a:r>
              <a:rPr lang="en-PR" dirty="0"/>
              <a:t>due to the executable (and editable) code blocks.</a:t>
            </a:r>
          </a:p>
          <a:p>
            <a:r>
              <a:rPr lang="en-PR" dirty="0"/>
              <a:t> They provide an easy onramp for people to play with and understand your code or your project.  They promote hands-on learning and experimentation.</a:t>
            </a:r>
          </a:p>
          <a:p>
            <a:r>
              <a:rPr lang="en-PR" dirty="0"/>
              <a:t>Jupyter notebooks are convenient because they run in a browser.</a:t>
            </a:r>
          </a:p>
          <a:p>
            <a:r>
              <a:rPr lang="en-PR" dirty="0"/>
              <a:t>The idea of a </a:t>
            </a:r>
            <a:r>
              <a:rPr lang="en-PR" b="1" dirty="0"/>
              <a:t>notebook interface </a:t>
            </a:r>
            <a:r>
              <a:rPr lang="en-PR" dirty="0"/>
              <a:t>is not new.  It was introduced 35 years (1986) ago in MathCad and used for Wolfram’s Mathematica in 1988.  </a:t>
            </a:r>
            <a:r>
              <a:rPr lang="en-US" dirty="0">
                <a:hlinkClick r:id="rId2"/>
              </a:rPr>
              <a:t>https://en.wikipedia.org/wiki/Notebook_interface</a:t>
            </a:r>
            <a:endParaRPr lang="en-US" dirty="0"/>
          </a:p>
          <a:p>
            <a:endParaRPr lang="en-PR" dirty="0"/>
          </a:p>
          <a:p>
            <a:endParaRPr lang="en-PR" dirty="0"/>
          </a:p>
        </p:txBody>
      </p:sp>
    </p:spTree>
    <p:extLst>
      <p:ext uri="{BB962C8B-B14F-4D97-AF65-F5344CB8AC3E}">
        <p14:creationId xmlns:p14="http://schemas.microsoft.com/office/powerpoint/2010/main" val="194917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Jupyter Notebook Kernels</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Autofit/>
          </a:bodyPr>
          <a:lstStyle/>
          <a:p>
            <a:r>
              <a:rPr lang="en-US" sz="2400" dirty="0">
                <a:cs typeface="Arial" panose="020B0604020202020204" pitchFamily="34" charset="0"/>
              </a:rPr>
              <a:t>If you install the </a:t>
            </a:r>
            <a:r>
              <a:rPr lang="en-US" sz="2400" b="1" dirty="0" err="1">
                <a:cs typeface="Arial" panose="020B0604020202020204" pitchFamily="34" charset="0"/>
              </a:rPr>
              <a:t>nb_conda</a:t>
            </a:r>
            <a:r>
              <a:rPr lang="en-US" sz="2400" dirty="0">
                <a:cs typeface="Arial" panose="020B0604020202020204" pitchFamily="34" charset="0"/>
              </a:rPr>
              <a:t> package, it triggers installation of the packages </a:t>
            </a:r>
            <a:r>
              <a:rPr lang="en-US" sz="2400" b="1" dirty="0" err="1">
                <a:cs typeface="Arial" panose="020B0604020202020204" pitchFamily="34" charset="0"/>
              </a:rPr>
              <a:t>nb_conda_kernels</a:t>
            </a:r>
            <a:r>
              <a:rPr lang="en-US" sz="2400" dirty="0">
                <a:cs typeface="Arial" panose="020B0604020202020204" pitchFamily="34" charset="0"/>
              </a:rPr>
              <a:t> and </a:t>
            </a:r>
            <a:r>
              <a:rPr lang="en-US" sz="2400" b="1" dirty="0">
                <a:cs typeface="Arial" panose="020B0604020202020204" pitchFamily="34" charset="0"/>
              </a:rPr>
              <a:t>notebook</a:t>
            </a:r>
            <a:r>
              <a:rPr lang="en-US" sz="2400" dirty="0">
                <a:cs typeface="Arial" panose="020B0604020202020204" pitchFamily="34" charset="0"/>
              </a:rPr>
              <a:t>. This makes your Jupyter notebook app aware of your </a:t>
            </a:r>
            <a:r>
              <a:rPr lang="en-US" sz="2400" dirty="0" err="1">
                <a:cs typeface="Arial" panose="020B0604020202020204" pitchFamily="34" charset="0"/>
              </a:rPr>
              <a:t>conda</a:t>
            </a:r>
            <a:r>
              <a:rPr lang="en-US" sz="2400" dirty="0">
                <a:cs typeface="Arial" panose="020B0604020202020204" pitchFamily="34" charset="0"/>
              </a:rPr>
              <a:t> environments and available in the app as "kernels". </a:t>
            </a:r>
          </a:p>
          <a:p>
            <a:r>
              <a:rPr lang="en-US" sz="2400" dirty="0">
                <a:cs typeface="Arial" panose="020B0604020202020204" pitchFamily="34" charset="0"/>
              </a:rPr>
              <a:t>If you run the </a:t>
            </a:r>
            <a:r>
              <a:rPr lang="en-US" sz="2400" b="1" dirty="0" err="1">
                <a:cs typeface="Arial" panose="020B0604020202020204" pitchFamily="34" charset="0"/>
              </a:rPr>
              <a:t>jupyter</a:t>
            </a:r>
            <a:r>
              <a:rPr lang="en-US" sz="2400" b="1" dirty="0">
                <a:cs typeface="Arial" panose="020B0604020202020204" pitchFamily="34" charset="0"/>
              </a:rPr>
              <a:t> notebook</a:t>
            </a:r>
            <a:r>
              <a:rPr lang="en-US" sz="2400" dirty="0">
                <a:cs typeface="Arial" panose="020B0604020202020204" pitchFamily="34" charset="0"/>
              </a:rPr>
              <a:t> or </a:t>
            </a:r>
            <a:r>
              <a:rPr lang="en-US" sz="2400" b="1" dirty="0" err="1">
                <a:cs typeface="Arial" panose="020B0604020202020204" pitchFamily="34" charset="0"/>
              </a:rPr>
              <a:t>jupyter</a:t>
            </a:r>
            <a:r>
              <a:rPr lang="en-US" sz="2400" b="1" dirty="0">
                <a:cs typeface="Arial" panose="020B0604020202020204" pitchFamily="34" charset="0"/>
              </a:rPr>
              <a:t> lab</a:t>
            </a:r>
            <a:r>
              <a:rPr lang="en-US" sz="2400" dirty="0">
                <a:cs typeface="Arial" panose="020B0604020202020204" pitchFamily="34" charset="0"/>
              </a:rPr>
              <a:t> command in an environment that has </a:t>
            </a:r>
            <a:r>
              <a:rPr lang="en-US" sz="2400" b="1" dirty="0" err="1">
                <a:cs typeface="Arial" panose="020B0604020202020204" pitchFamily="34" charset="0"/>
              </a:rPr>
              <a:t>nb_conda_kernels</a:t>
            </a:r>
            <a:r>
              <a:rPr lang="en-US" sz="2400" dirty="0">
                <a:cs typeface="Arial" panose="020B0604020202020204" pitchFamily="34" charset="0"/>
              </a:rPr>
              <a:t> installed, you will have the ability to associate one of your available </a:t>
            </a:r>
            <a:r>
              <a:rPr lang="en-US" sz="2400" dirty="0" err="1">
                <a:cs typeface="Arial" panose="020B0604020202020204" pitchFamily="34" charset="0"/>
              </a:rPr>
              <a:t>conda</a:t>
            </a:r>
            <a:r>
              <a:rPr lang="en-US" sz="2400" dirty="0">
                <a:cs typeface="Arial" panose="020B0604020202020204" pitchFamily="34" charset="0"/>
              </a:rPr>
              <a:t> environments with any new notebook you create.</a:t>
            </a:r>
          </a:p>
          <a:p>
            <a:r>
              <a:rPr lang="en-US" sz="2400" dirty="0">
                <a:cs typeface="Arial" panose="020B0604020202020204" pitchFamily="34" charset="0"/>
              </a:rPr>
              <a:t>Different environments give rise to different </a:t>
            </a:r>
            <a:r>
              <a:rPr lang="en-US" sz="2400" b="1" dirty="0">
                <a:cs typeface="Arial" panose="020B0604020202020204" pitchFamily="34" charset="0"/>
              </a:rPr>
              <a:t>kernels</a:t>
            </a:r>
            <a:r>
              <a:rPr lang="en-US" sz="2400" dirty="0">
                <a:cs typeface="Arial" panose="020B0604020202020204" pitchFamily="34" charset="0"/>
              </a:rPr>
              <a:t> in Jupyter, and the kernel name includes the environment name, e.g. </a:t>
            </a:r>
            <a:r>
              <a:rPr lang="en-US" sz="2400" b="1" dirty="0">
                <a:cs typeface="Arial" panose="020B0604020202020204" pitchFamily="34" charset="0"/>
              </a:rPr>
              <a:t>Python [</a:t>
            </a:r>
            <a:r>
              <a:rPr lang="en-US" sz="2400" b="1" dirty="0" err="1">
                <a:cs typeface="Arial" panose="020B0604020202020204" pitchFamily="34" charset="0"/>
              </a:rPr>
              <a:t>conda</a:t>
            </a:r>
            <a:r>
              <a:rPr lang="en-US" sz="2400" b="1" dirty="0">
                <a:cs typeface="Arial" panose="020B0604020202020204" pitchFamily="34" charset="0"/>
              </a:rPr>
              <a:t> </a:t>
            </a:r>
            <a:r>
              <a:rPr lang="en-US" sz="2400" b="1" dirty="0" err="1">
                <a:cs typeface="Arial" panose="020B0604020202020204" pitchFamily="34" charset="0"/>
              </a:rPr>
              <a:t>env:balto</a:t>
            </a:r>
            <a:r>
              <a:rPr lang="en-US" sz="2400" b="1" dirty="0">
                <a:cs typeface="Arial" panose="020B0604020202020204" pitchFamily="34" charset="0"/>
              </a:rPr>
              <a:t>]</a:t>
            </a:r>
            <a:r>
              <a:rPr lang="en-US" sz="2400" dirty="0">
                <a:cs typeface="Arial" panose="020B0604020202020204" pitchFamily="34" charset="0"/>
              </a:rPr>
              <a:t>. The kernel name is displayed in the upper right corner.  Notebooks typically open with the "environment kernel" they were created with.  However, there is a </a:t>
            </a:r>
            <a:r>
              <a:rPr lang="en-US" sz="2400" b="1" dirty="0">
                <a:cs typeface="Arial" panose="020B0604020202020204" pitchFamily="34" charset="0"/>
              </a:rPr>
              <a:t>Change Kernel</a:t>
            </a:r>
            <a:r>
              <a:rPr lang="en-US" sz="2400" dirty="0">
                <a:cs typeface="Arial" panose="020B0604020202020204" pitchFamily="34" charset="0"/>
              </a:rPr>
              <a:t> option in the </a:t>
            </a:r>
            <a:r>
              <a:rPr lang="en-US" sz="2400" b="1" dirty="0">
                <a:cs typeface="Arial" panose="020B0604020202020204" pitchFamily="34" charset="0"/>
              </a:rPr>
              <a:t>Kernel</a:t>
            </a:r>
            <a:r>
              <a:rPr lang="en-US" sz="2400" dirty="0">
                <a:cs typeface="Arial" panose="020B0604020202020204" pitchFamily="34" charset="0"/>
              </a:rPr>
              <a:t> menu in the Jupyter app menu bar. (After changing the kernel, you may need to choose </a:t>
            </a:r>
            <a:r>
              <a:rPr lang="en-US" sz="2400" b="1" dirty="0">
                <a:cs typeface="Arial" panose="020B0604020202020204" pitchFamily="34" charset="0"/>
              </a:rPr>
              <a:t>Restart</a:t>
            </a:r>
            <a:r>
              <a:rPr lang="en-US" sz="2400" dirty="0">
                <a:cs typeface="Arial" panose="020B0604020202020204" pitchFamily="34" charset="0"/>
              </a:rPr>
              <a:t> from the </a:t>
            </a:r>
            <a:r>
              <a:rPr lang="en-US" sz="2400" b="1" dirty="0">
                <a:cs typeface="Arial" panose="020B0604020202020204" pitchFamily="34" charset="0"/>
              </a:rPr>
              <a:t>Kernel</a:t>
            </a:r>
            <a:r>
              <a:rPr lang="en-US" sz="2400" dirty="0">
                <a:cs typeface="Arial" panose="020B0604020202020204" pitchFamily="34" charset="0"/>
              </a:rPr>
              <a:t> menu.</a:t>
            </a:r>
          </a:p>
          <a:p>
            <a:r>
              <a:rPr lang="en-US" sz="2400" dirty="0">
                <a:cs typeface="Arial" panose="020B0604020202020204" pitchFamily="34" charset="0"/>
              </a:rPr>
              <a:t>Anaconda provides a helpful page on the </a:t>
            </a:r>
            <a:r>
              <a:rPr lang="en-US" sz="2400" b="1" dirty="0">
                <a:cs typeface="Arial" panose="020B0604020202020204" pitchFamily="34" charset="0"/>
                <a:hlinkClick r:id="rId2"/>
              </a:rPr>
              <a:t>Jupyter Notebook Extensions</a:t>
            </a:r>
            <a:r>
              <a:rPr lang="en-US" sz="2400" dirty="0">
                <a:cs typeface="Arial" panose="020B0604020202020204" pitchFamily="34" charset="0"/>
              </a:rPr>
              <a:t>. That page also explains how you can enable or disable these extensions individually.</a:t>
            </a:r>
            <a:endParaRPr lang="en-PR" sz="2400" dirty="0">
              <a:cs typeface="Arial" panose="020B0604020202020204" pitchFamily="34" charset="0"/>
            </a:endParaRPr>
          </a:p>
        </p:txBody>
      </p:sp>
    </p:spTree>
    <p:extLst>
      <p:ext uri="{BB962C8B-B14F-4D97-AF65-F5344CB8AC3E}">
        <p14:creationId xmlns:p14="http://schemas.microsoft.com/office/powerpoint/2010/main" val="36797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E92D-8211-0E43-998C-8040EF98EEC6}"/>
              </a:ext>
            </a:extLst>
          </p:cNvPr>
          <p:cNvSpPr>
            <a:spLocks noGrp="1"/>
          </p:cNvSpPr>
          <p:nvPr>
            <p:ph type="title"/>
          </p:nvPr>
        </p:nvSpPr>
        <p:spPr>
          <a:xfrm>
            <a:off x="838200" y="354615"/>
            <a:ext cx="10515600" cy="727951"/>
          </a:xfrm>
        </p:spPr>
        <p:txBody>
          <a:bodyPr>
            <a:noAutofit/>
          </a:bodyPr>
          <a:lstStyle/>
          <a:p>
            <a:r>
              <a:rPr lang="en-PR" sz="4000" dirty="0">
                <a:latin typeface="Arial" panose="020B0604020202020204" pitchFamily="34" charset="0"/>
                <a:cs typeface="Arial" panose="020B0604020202020204" pitchFamily="34" charset="0"/>
              </a:rPr>
              <a:t>Jupyter Notebook Viewer</a:t>
            </a:r>
            <a:endParaRPr lang="en-PR"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0232DB-0EB8-1D44-B7B5-B040A0181149}"/>
              </a:ext>
            </a:extLst>
          </p:cNvPr>
          <p:cNvSpPr>
            <a:spLocks noGrp="1"/>
          </p:cNvSpPr>
          <p:nvPr>
            <p:ph idx="1"/>
          </p:nvPr>
        </p:nvSpPr>
        <p:spPr>
          <a:xfrm>
            <a:off x="838200" y="1253331"/>
            <a:ext cx="10515600" cy="5250054"/>
          </a:xfrm>
        </p:spPr>
        <p:txBody>
          <a:bodyPr>
            <a:normAutofit/>
          </a:bodyPr>
          <a:lstStyle/>
          <a:p>
            <a:r>
              <a:rPr lang="en-PR" b="1" dirty="0"/>
              <a:t>Purpose:   </a:t>
            </a:r>
            <a:r>
              <a:rPr lang="en-PR" dirty="0"/>
              <a:t>This online tool is provided by the Jupyter project and lets you paste in the URL to your Jupyter notebook (often on GitHub) and then renders it quickly and while supporting internal and external links, etc.</a:t>
            </a:r>
          </a:p>
          <a:p>
            <a:r>
              <a:rPr lang="en-PR" b="1" dirty="0"/>
              <a:t>Main page</a:t>
            </a:r>
            <a:r>
              <a:rPr lang="en-PR" dirty="0"/>
              <a:t>:   </a:t>
            </a:r>
            <a:r>
              <a:rPr lang="en-US" dirty="0">
                <a:hlinkClick r:id="rId2"/>
              </a:rPr>
              <a:t>https://nbviewer.jupyter.org/</a:t>
            </a:r>
            <a:endParaRPr lang="en-US" dirty="0"/>
          </a:p>
          <a:p>
            <a:r>
              <a:rPr lang="en-PR" dirty="0"/>
              <a:t>GitHub also allows you to view Jupyter notebooks, but they are often slow to render and don’t work as well (e.g. links may not work).</a:t>
            </a:r>
          </a:p>
        </p:txBody>
      </p:sp>
    </p:spTree>
    <p:extLst>
      <p:ext uri="{BB962C8B-B14F-4D97-AF65-F5344CB8AC3E}">
        <p14:creationId xmlns:p14="http://schemas.microsoft.com/office/powerpoint/2010/main" val="343802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2922</Words>
  <Application>Microsoft Macintosh PowerPoint</Application>
  <PresentationFormat>Widescreen</PresentationFormat>
  <Paragraphs>205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Virtual Workshop:  BALTO Jupyter Notebook</vt:lpstr>
      <vt:lpstr>The Anaconda Python Distribution</vt:lpstr>
      <vt:lpstr>Anaconda’s Package Manager:  conda</vt:lpstr>
      <vt:lpstr>What are conda channels?</vt:lpstr>
      <vt:lpstr>Advantages of conda Environments</vt:lpstr>
      <vt:lpstr>The Jupyter Project</vt:lpstr>
      <vt:lpstr>Jupyter Notebooks</vt:lpstr>
      <vt:lpstr>Jupyter Notebook Kernels</vt:lpstr>
      <vt:lpstr>Jupyter Notebook Viewer</vt:lpstr>
      <vt:lpstr>Jupyter Lab</vt:lpstr>
      <vt:lpstr>JupyterHub</vt:lpstr>
      <vt:lpstr>Jupyter Binder Project (for Jupyter Notebooks)</vt:lpstr>
      <vt:lpstr>Python Package:  numpy</vt:lpstr>
      <vt:lpstr>Python Package:  ipywidgets</vt:lpstr>
      <vt:lpstr>Python Package:  ipyleaflet</vt:lpstr>
      <vt:lpstr>Python Package:  matplotlib</vt:lpstr>
      <vt:lpstr>Python Package:  cartopy</vt:lpstr>
      <vt:lpstr>Python Package:  scipy</vt:lpstr>
      <vt:lpstr>Python Package:  pydap</vt:lpstr>
      <vt:lpstr>What is OpenDAP  (Data Access Protocol)?</vt:lpstr>
      <vt:lpstr>What is OpenDAP ?</vt:lpstr>
      <vt:lpstr>Who Uses OpenDAP ?</vt:lpstr>
      <vt:lpstr>The BALTO Jupyter Notebook GUI</vt:lpstr>
      <vt:lpstr>Customizing the BALTO Jupyter Notebook GUI</vt:lpstr>
      <vt:lpstr>Live Demo of the BALTO GUI</vt:lpstr>
      <vt:lpstr>An Overview of the Python Source Code</vt:lpstr>
      <vt:lpstr>Thank You!</vt:lpstr>
      <vt:lpstr>Installing the Software on Your Computer (optional)</vt:lpstr>
      <vt:lpstr>Install the Anaconda Python Distribution</vt:lpstr>
      <vt:lpstr>Install the BALTO GUI on Your Computer (1)</vt:lpstr>
      <vt:lpstr>Install the BALTO GUI on Your Computer (2)</vt:lpstr>
      <vt:lpstr>Install the BALTO GUI on Your Computer (3)</vt:lpstr>
      <vt:lpstr>BALTO Jupyter Notebook Exit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D Peckham</dc:creator>
  <cp:lastModifiedBy>Scott D Peckham</cp:lastModifiedBy>
  <cp:revision>66</cp:revision>
  <dcterms:created xsi:type="dcterms:W3CDTF">2021-02-17T19:05:07Z</dcterms:created>
  <dcterms:modified xsi:type="dcterms:W3CDTF">2021-02-18T15:50:15Z</dcterms:modified>
</cp:coreProperties>
</file>