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2"/>
  </p:notesMasterIdLst>
  <p:handoutMasterIdLst>
    <p:handoutMasterId r:id="rId23"/>
  </p:handoutMasterIdLst>
  <p:sldIdLst>
    <p:sldId id="678" r:id="rId2"/>
    <p:sldId id="680" r:id="rId3"/>
    <p:sldId id="682" r:id="rId4"/>
    <p:sldId id="686" r:id="rId5"/>
    <p:sldId id="681" r:id="rId6"/>
    <p:sldId id="688" r:id="rId7"/>
    <p:sldId id="687" r:id="rId8"/>
    <p:sldId id="683" r:id="rId9"/>
    <p:sldId id="684" r:id="rId10"/>
    <p:sldId id="691" r:id="rId11"/>
    <p:sldId id="685" r:id="rId12"/>
    <p:sldId id="604" r:id="rId13"/>
    <p:sldId id="611" r:id="rId14"/>
    <p:sldId id="591" r:id="rId15"/>
    <p:sldId id="593" r:id="rId16"/>
    <p:sldId id="592" r:id="rId17"/>
    <p:sldId id="690" r:id="rId18"/>
    <p:sldId id="679" r:id="rId19"/>
    <p:sldId id="689" r:id="rId20"/>
    <p:sldId id="655" r:id="rId2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94" autoAdjust="0"/>
    <p:restoredTop sz="91837" autoAdjust="0"/>
  </p:normalViewPr>
  <p:slideViewPr>
    <p:cSldViewPr snapToGrid="0" showGuides="1">
      <p:cViewPr varScale="1">
        <p:scale>
          <a:sx n="117" d="100"/>
          <a:sy n="117" d="100"/>
        </p:scale>
        <p:origin x="1144" y="176"/>
      </p:cViewPr>
      <p:guideLst>
        <p:guide orient="horz" pos="2162"/>
        <p:guide pos="3841"/>
      </p:guideLst>
    </p:cSldViewPr>
  </p:slideViewPr>
  <p:outlineViewPr>
    <p:cViewPr>
      <p:scale>
        <a:sx n="33" d="100"/>
        <a:sy n="33" d="100"/>
      </p:scale>
      <p:origin x="0" y="-138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894" y="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5904C4-010F-4896-9D22-0FDDB5A0FF93}" type="datetimeFigureOut"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1/14/21</a:t>
            </a:fld>
            <a:endParaRPr lang="en-US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Distribution Statement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899D1F1-6DC0-4977-808C-FD0BF7AD2565}" type="slidenum"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‹#›</a:t>
            </a:fld>
            <a:endParaRPr lang="en-US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6" descr="TITLE-HEADER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7" y="-77470"/>
            <a:ext cx="1582209" cy="108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592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92715C0D-0E45-40B4-BE1B-664AAA8E6B7F}" type="datetimeFigureOut">
              <a:rPr lang="en-US" smtClean="0"/>
              <a:pPr/>
              <a:t>1/14/21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89535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648200"/>
            <a:ext cx="5608320" cy="395097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Distribution Statement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39B577F-6036-4BCD-9021-A736CBC287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6" descr="TITLE-HEADER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7" y="-77470"/>
            <a:ext cx="1582209" cy="108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63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10167" y="1456511"/>
            <a:ext cx="10363200" cy="457200"/>
          </a:xfrm>
        </p:spPr>
        <p:txBody>
          <a:bodyPr anchor="b" anchorCtr="0"/>
          <a:lstStyle>
            <a:lvl1pPr algn="ctr">
              <a:defRPr sz="24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057400"/>
            <a:ext cx="8534400" cy="1752600"/>
          </a:xfrm>
        </p:spPr>
        <p:txBody>
          <a:bodyPr/>
          <a:lstStyle>
            <a:lvl1pPr marL="0" indent="0" algn="ctr">
              <a:buNone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add briefer names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508000" y="1979616"/>
            <a:ext cx="11176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834195" y="4049487"/>
            <a:ext cx="8524567" cy="720221"/>
          </a:xfrm>
        </p:spPr>
        <p:txBody>
          <a:bodyPr/>
          <a:lstStyle>
            <a:lvl1pPr algn="ctr" eaLnBrk="1" hangingPunct="1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hangingPunct="1"/>
            <a:r>
              <a:rPr lang="en-US" dirty="0">
                <a:latin typeface="Tahoma" charset="0"/>
              </a:rPr>
              <a:t>Click to edit “Briefing prepared for”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653367" y="4790049"/>
            <a:ext cx="4876799" cy="322825"/>
          </a:xfrm>
        </p:spPr>
        <p:txBody>
          <a:bodyPr/>
          <a:lstStyle>
            <a:lvl1pPr algn="ctr" eaLnBrk="1" hangingPunct="1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hangingPunct="1"/>
            <a:r>
              <a:rPr lang="en-US" dirty="0">
                <a:latin typeface="Tahoma" charset="0"/>
              </a:rPr>
              <a:t>Click to edit Date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281" y="5167034"/>
            <a:ext cx="1722970" cy="103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1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_Four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9604" y="1066800"/>
            <a:ext cx="5377545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/>
          </p:nvPr>
        </p:nvSpPr>
        <p:spPr>
          <a:xfrm>
            <a:off x="6193975" y="1066800"/>
            <a:ext cx="5490031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5"/>
          </p:nvPr>
        </p:nvSpPr>
        <p:spPr>
          <a:xfrm>
            <a:off x="6193970" y="3521528"/>
            <a:ext cx="5490031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6"/>
          </p:nvPr>
        </p:nvSpPr>
        <p:spPr>
          <a:xfrm>
            <a:off x="605976" y="3529693"/>
            <a:ext cx="5377545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5949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_Six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66800"/>
            <a:ext cx="35560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4368800" y="1066800"/>
            <a:ext cx="35560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616857" y="3535137"/>
            <a:ext cx="3556000" cy="2359479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6"/>
          </p:nvPr>
        </p:nvSpPr>
        <p:spPr>
          <a:xfrm>
            <a:off x="8120743" y="1066800"/>
            <a:ext cx="35560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7"/>
          </p:nvPr>
        </p:nvSpPr>
        <p:spPr>
          <a:xfrm>
            <a:off x="8128000" y="3535137"/>
            <a:ext cx="3556000" cy="2359479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4376059" y="3537858"/>
            <a:ext cx="35560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66887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4"/>
          </p:nvPr>
        </p:nvSpPr>
        <p:spPr>
          <a:xfrm>
            <a:off x="4713516" y="1066801"/>
            <a:ext cx="6970485" cy="4811486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51422" y="1763489"/>
            <a:ext cx="3831468" cy="411502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62002" y="1066800"/>
            <a:ext cx="3828143" cy="696687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9653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d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4550365" y="3979891"/>
            <a:ext cx="303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www.darpa.mil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64" y="2151075"/>
            <a:ext cx="3030308" cy="182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8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Y17_Staffer_Quad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 Placeholder 73"/>
          <p:cNvSpPr>
            <a:spLocks noGrp="1"/>
          </p:cNvSpPr>
          <p:nvPr>
            <p:ph type="body" sz="quarter" idx="36" hasCustomPrompt="1"/>
          </p:nvPr>
        </p:nvSpPr>
        <p:spPr>
          <a:xfrm>
            <a:off x="262875" y="4077691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(What are you trying to accomplish and what is the desired end state)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35" hasCustomPrompt="1"/>
          </p:nvPr>
        </p:nvSpPr>
        <p:spPr>
          <a:xfrm>
            <a:off x="262875" y="1592626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(Give a broad overview of the program here)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0" y="3825875"/>
            <a:ext cx="1219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/>
          <p:nvPr userDrawn="1"/>
        </p:nvCxnSpPr>
        <p:spPr bwMode="auto">
          <a:xfrm>
            <a:off x="6096000" y="1355726"/>
            <a:ext cx="0" cy="507047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73660" y="1592626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Upcoming Key Decisions: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Transition: (Define stages of transition – 6.1, 6.2, 6.3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Technical Risk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200151" y="1363190"/>
            <a:ext cx="36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prstClr val="black"/>
                </a:solidFill>
                <a:ea typeface="Tahoma" pitchFamily="34" charset="0"/>
                <a:cs typeface="Tahoma" pitchFamily="34" charset="0"/>
              </a:rPr>
              <a:t>PROGRAM OVERVIEW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7454898" y="1365363"/>
            <a:ext cx="36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prstClr val="black"/>
                </a:solidFill>
                <a:ea typeface="Tahoma" pitchFamily="34" charset="0"/>
                <a:cs typeface="Tahoma" pitchFamily="34" charset="0"/>
              </a:rPr>
              <a:t>PROGRAM STATUS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341314" y="3843864"/>
            <a:ext cx="5337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prstClr val="black"/>
                </a:solidFill>
                <a:ea typeface="Tahoma" pitchFamily="34" charset="0"/>
                <a:cs typeface="Tahoma" pitchFamily="34" charset="0"/>
              </a:rPr>
              <a:t>CAPABILITY OBJECTIVE/GOAL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8188123" y="3843864"/>
            <a:ext cx="215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prstClr val="black"/>
                </a:solidFill>
                <a:ea typeface="Tahoma" pitchFamily="34" charset="0"/>
                <a:cs typeface="Tahoma" pitchFamily="34" charset="0"/>
              </a:rPr>
              <a:t>PERFORMERS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6253087" y="4329799"/>
            <a:ext cx="3252157" cy="2221992"/>
          </a:xfrm>
        </p:spPr>
        <p:txBody>
          <a:bodyPr/>
          <a:lstStyle>
            <a:lvl1pPr marL="0" indent="0">
              <a:defRPr sz="1000"/>
            </a:lvl1pPr>
          </a:lstStyle>
          <a:p>
            <a:pPr lvl="0"/>
            <a:r>
              <a:rPr lang="en-US" dirty="0"/>
              <a:t>(Just include primes)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9514448" y="4329585"/>
            <a:ext cx="2621280" cy="2221992"/>
          </a:xfrm>
        </p:spPr>
        <p:txBody>
          <a:bodyPr/>
          <a:lstStyle>
            <a:lvl1pPr marL="0" indent="0">
              <a:defRPr sz="1000" baseline="0"/>
            </a:lvl1pPr>
          </a:lstStyle>
          <a:p>
            <a:pPr lvl="0"/>
            <a:r>
              <a:rPr lang="en-US" dirty="0"/>
              <a:t>(City, State)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0" y="1355726"/>
            <a:ext cx="1219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Text Placeholder 67"/>
          <p:cNvSpPr>
            <a:spLocks noGrp="1"/>
          </p:cNvSpPr>
          <p:nvPr>
            <p:ph type="body" sz="quarter" idx="34" hasCustomPrompt="1"/>
          </p:nvPr>
        </p:nvSpPr>
        <p:spPr>
          <a:xfrm>
            <a:off x="1828800" y="201560"/>
            <a:ext cx="10162908" cy="521208"/>
          </a:xfrm>
        </p:spPr>
        <p:txBody>
          <a:bodyPr anchor="ctr"/>
          <a:lstStyle>
            <a:lvl1pPr>
              <a:defRPr sz="2400"/>
            </a:lvl1pPr>
          </a:lstStyle>
          <a:p>
            <a:pPr lvl="0"/>
            <a:r>
              <a:rPr lang="en-US" dirty="0"/>
              <a:t>Program Name (Acronym)</a:t>
            </a:r>
          </a:p>
        </p:txBody>
      </p:sp>
      <p:sp>
        <p:nvSpPr>
          <p:cNvPr id="52" name="TextBox 51"/>
          <p:cNvSpPr txBox="1"/>
          <p:nvPr userDrawn="1"/>
        </p:nvSpPr>
        <p:spPr>
          <a:xfrm>
            <a:off x="38105" y="1100946"/>
            <a:ext cx="831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prstClr val="black"/>
                </a:solidFill>
              </a:rPr>
              <a:t>PE:</a:t>
            </a:r>
          </a:p>
        </p:txBody>
      </p:sp>
      <p:sp>
        <p:nvSpPr>
          <p:cNvPr id="53" name="TextBox 52"/>
          <p:cNvSpPr txBox="1"/>
          <p:nvPr userDrawn="1"/>
        </p:nvSpPr>
        <p:spPr>
          <a:xfrm>
            <a:off x="1392061" y="1100946"/>
            <a:ext cx="160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prstClr val="black"/>
                </a:solidFill>
              </a:rPr>
              <a:t>PROJECT:</a:t>
            </a:r>
          </a:p>
        </p:txBody>
      </p:sp>
      <p:sp>
        <p:nvSpPr>
          <p:cNvPr id="54" name="TextBox 53"/>
          <p:cNvSpPr txBox="1"/>
          <p:nvPr userDrawn="1"/>
        </p:nvSpPr>
        <p:spPr>
          <a:xfrm>
            <a:off x="3009902" y="1100946"/>
            <a:ext cx="160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prstClr val="black"/>
                </a:solidFill>
              </a:rPr>
              <a:t>RDDS PG #: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73943" y="1100945"/>
            <a:ext cx="992009" cy="246888"/>
          </a:xfrm>
          <a:noFill/>
        </p:spPr>
        <p:txBody>
          <a:bodyPr wrap="square" lIns="45720" rtlCol="0"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2238766" y="1100946"/>
            <a:ext cx="669532" cy="2462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030131" y="1100946"/>
            <a:ext cx="1387124" cy="2462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8" name="Text Placeholder 39"/>
          <p:cNvSpPr>
            <a:spLocks noGrp="1"/>
          </p:cNvSpPr>
          <p:nvPr>
            <p:ph type="body" sz="quarter" idx="15" hasCustomPrompt="1"/>
          </p:nvPr>
        </p:nvSpPr>
        <p:spPr>
          <a:xfrm>
            <a:off x="9119973" y="1100945"/>
            <a:ext cx="975360" cy="246888"/>
          </a:xfrm>
          <a:noFill/>
        </p:spPr>
        <p:txBody>
          <a:bodyPr wrap="square" rtlCol="0">
            <a:spAutoFit/>
          </a:bodyPr>
          <a:lstStyle>
            <a:lvl1pPr algn="ctr"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59" name="Text Placeholder 39"/>
          <p:cNvSpPr>
            <a:spLocks noGrp="1"/>
          </p:cNvSpPr>
          <p:nvPr>
            <p:ph type="body" sz="quarter" idx="29" hasCustomPrompt="1"/>
          </p:nvPr>
        </p:nvSpPr>
        <p:spPr>
          <a:xfrm>
            <a:off x="10096341" y="1100945"/>
            <a:ext cx="975360" cy="246888"/>
          </a:xfrm>
          <a:noFill/>
        </p:spPr>
        <p:txBody>
          <a:bodyPr wrap="square" rtlCol="0">
            <a:spAutoFit/>
          </a:bodyPr>
          <a:lstStyle>
            <a:lvl1pPr algn="ctr"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60" name="Text Placeholder 39"/>
          <p:cNvSpPr>
            <a:spLocks noGrp="1"/>
          </p:cNvSpPr>
          <p:nvPr>
            <p:ph type="body" sz="quarter" idx="30" hasCustomPrompt="1"/>
          </p:nvPr>
        </p:nvSpPr>
        <p:spPr>
          <a:xfrm>
            <a:off x="11079800" y="1100945"/>
            <a:ext cx="975360" cy="246888"/>
          </a:xfrm>
          <a:noFill/>
        </p:spPr>
        <p:txBody>
          <a:bodyPr wrap="square" rtlCol="0">
            <a:spAutoFit/>
          </a:bodyPr>
          <a:lstStyle>
            <a:lvl1pPr algn="ctr"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61" name="TextBox 60"/>
          <p:cNvSpPr txBox="1"/>
          <p:nvPr userDrawn="1"/>
        </p:nvSpPr>
        <p:spPr>
          <a:xfrm>
            <a:off x="11079800" y="880703"/>
            <a:ext cx="975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sz="1000">
                <a:solidFill>
                  <a:prstClr val="black"/>
                </a:solidFill>
              </a:rPr>
              <a:t>FY20</a:t>
            </a:r>
          </a:p>
        </p:txBody>
      </p:sp>
      <p:sp>
        <p:nvSpPr>
          <p:cNvPr id="62" name="TextBox 61"/>
          <p:cNvSpPr txBox="1"/>
          <p:nvPr userDrawn="1"/>
        </p:nvSpPr>
        <p:spPr>
          <a:xfrm>
            <a:off x="10101659" y="880703"/>
            <a:ext cx="975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sz="1000">
                <a:solidFill>
                  <a:prstClr val="black"/>
                </a:solidFill>
              </a:rPr>
              <a:t>FY19</a:t>
            </a:r>
          </a:p>
        </p:txBody>
      </p:sp>
      <p:sp>
        <p:nvSpPr>
          <p:cNvPr id="63" name="TextBox 62"/>
          <p:cNvSpPr txBox="1"/>
          <p:nvPr userDrawn="1"/>
        </p:nvSpPr>
        <p:spPr>
          <a:xfrm>
            <a:off x="9123517" y="880703"/>
            <a:ext cx="975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sz="1000">
                <a:solidFill>
                  <a:prstClr val="black"/>
                </a:solidFill>
              </a:rPr>
              <a:t>FY18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6245883" y="4103929"/>
            <a:ext cx="5876544" cy="228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455863" algn="l"/>
              </a:tabLst>
            </a:pPr>
            <a:r>
              <a:rPr lang="en-US" sz="1000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PERFORMER:	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9505245" y="409546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455863" algn="l"/>
              </a:tabLst>
              <a:defRPr/>
            </a:pPr>
            <a:r>
              <a:rPr lang="en-US" sz="1000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LOCATION: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39"/>
          </p:nvPr>
        </p:nvSpPr>
        <p:spPr>
          <a:xfrm>
            <a:off x="10803240" y="6553200"/>
            <a:ext cx="1016000" cy="292102"/>
          </a:xfrm>
        </p:spPr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sp>
        <p:nvSpPr>
          <p:cNvPr id="3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778000" y="6550026"/>
            <a:ext cx="8636000" cy="298450"/>
          </a:xfrm>
        </p:spPr>
        <p:txBody>
          <a:bodyPr/>
          <a:lstStyle/>
          <a:p>
            <a:r>
              <a:rPr lang="en-US" sz="900">
                <a:solidFill>
                  <a:prstClr val="white">
                    <a:lumMod val="50000"/>
                  </a:prstClr>
                </a:solidFill>
              </a:rPr>
              <a:t>Distribution authorized to U.S. Government Agencies only. Other requests for this document shall be referred to DARPA Director’s Office.</a:t>
            </a:r>
          </a:p>
        </p:txBody>
      </p:sp>
    </p:spTree>
    <p:extLst>
      <p:ext uri="{BB962C8B-B14F-4D97-AF65-F5344CB8AC3E}">
        <p14:creationId xmlns:p14="http://schemas.microsoft.com/office/powerpoint/2010/main" val="3262936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Y17_Staffer_Quad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 Placeholder 73"/>
          <p:cNvSpPr>
            <a:spLocks noGrp="1"/>
          </p:cNvSpPr>
          <p:nvPr>
            <p:ph type="body" sz="quarter" idx="36" hasCustomPrompt="1"/>
          </p:nvPr>
        </p:nvSpPr>
        <p:spPr>
          <a:xfrm>
            <a:off x="262875" y="4077691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(What are you trying to accomplish and what is the desired end state)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35" hasCustomPrompt="1"/>
          </p:nvPr>
        </p:nvSpPr>
        <p:spPr>
          <a:xfrm>
            <a:off x="262875" y="1592626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(Give a broad overview of the program here)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0" y="3825875"/>
            <a:ext cx="1219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/>
          <p:nvPr userDrawn="1"/>
        </p:nvCxnSpPr>
        <p:spPr bwMode="auto">
          <a:xfrm>
            <a:off x="6096000" y="1355726"/>
            <a:ext cx="0" cy="507047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73660" y="1592626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Upcoming Key Decisions: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Transition: (Define stages of transition – 6.1, 6.2, 6.3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Technical Risk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200151" y="1363190"/>
            <a:ext cx="36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Tahoma" pitchFamily="34" charset="0"/>
                <a:ea typeface="Tahoma" pitchFamily="34" charset="0"/>
                <a:cs typeface="Tahoma" pitchFamily="34" charset="0"/>
              </a:rPr>
              <a:t>PROGRAM OVERVIEW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7454898" y="1365363"/>
            <a:ext cx="36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Tahoma" pitchFamily="34" charset="0"/>
                <a:ea typeface="Tahoma" pitchFamily="34" charset="0"/>
                <a:cs typeface="Tahoma" pitchFamily="34" charset="0"/>
              </a:rPr>
              <a:t>PROGRAM STATUS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341314" y="3843864"/>
            <a:ext cx="5337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Tahoma" pitchFamily="34" charset="0"/>
                <a:ea typeface="Tahoma" pitchFamily="34" charset="0"/>
                <a:cs typeface="Tahoma" pitchFamily="34" charset="0"/>
              </a:rPr>
              <a:t>CAPABILITY OBJECTIVE/GOAL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8188123" y="3843864"/>
            <a:ext cx="215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Tahoma" pitchFamily="34" charset="0"/>
                <a:ea typeface="Tahoma" pitchFamily="34" charset="0"/>
                <a:cs typeface="Tahoma" pitchFamily="34" charset="0"/>
              </a:rPr>
              <a:t>PERFORMERS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6253087" y="4329799"/>
            <a:ext cx="3252157" cy="2221992"/>
          </a:xfrm>
        </p:spPr>
        <p:txBody>
          <a:bodyPr/>
          <a:lstStyle>
            <a:lvl1pPr marL="0" indent="0">
              <a:defRPr sz="1000"/>
            </a:lvl1pPr>
          </a:lstStyle>
          <a:p>
            <a:pPr lvl="0"/>
            <a:r>
              <a:rPr lang="en-US" dirty="0"/>
              <a:t>(Just include primes)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9514448" y="4329585"/>
            <a:ext cx="2621280" cy="2221992"/>
          </a:xfrm>
        </p:spPr>
        <p:txBody>
          <a:bodyPr/>
          <a:lstStyle>
            <a:lvl1pPr marL="0" indent="0">
              <a:defRPr sz="1000" baseline="0"/>
            </a:lvl1pPr>
          </a:lstStyle>
          <a:p>
            <a:pPr lvl="0"/>
            <a:r>
              <a:rPr lang="en-US" dirty="0"/>
              <a:t>(City, State)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0" y="1355726"/>
            <a:ext cx="1219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Text Placeholder 67"/>
          <p:cNvSpPr>
            <a:spLocks noGrp="1"/>
          </p:cNvSpPr>
          <p:nvPr>
            <p:ph type="body" sz="quarter" idx="34" hasCustomPrompt="1"/>
          </p:nvPr>
        </p:nvSpPr>
        <p:spPr>
          <a:xfrm>
            <a:off x="1828800" y="201560"/>
            <a:ext cx="10162908" cy="521208"/>
          </a:xfrm>
        </p:spPr>
        <p:txBody>
          <a:bodyPr anchor="ctr"/>
          <a:lstStyle>
            <a:lvl1pPr>
              <a:defRPr sz="2400"/>
            </a:lvl1pPr>
          </a:lstStyle>
          <a:p>
            <a:pPr lvl="0"/>
            <a:r>
              <a:rPr lang="en-US" dirty="0"/>
              <a:t>Program Name (Acronym)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73941" y="1100945"/>
            <a:ext cx="1987296" cy="246888"/>
          </a:xfrm>
          <a:noFill/>
        </p:spPr>
        <p:txBody>
          <a:bodyPr wrap="square" lIns="45720" rtlCol="0"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3203771" y="1100946"/>
            <a:ext cx="1658112" cy="2462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851173" y="1100946"/>
            <a:ext cx="1387124" cy="2462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8" name="Text Placeholder 39"/>
          <p:cNvSpPr>
            <a:spLocks noGrp="1"/>
          </p:cNvSpPr>
          <p:nvPr>
            <p:ph type="body" sz="quarter" idx="15" hasCustomPrompt="1"/>
          </p:nvPr>
        </p:nvSpPr>
        <p:spPr>
          <a:xfrm>
            <a:off x="9122068" y="1120609"/>
            <a:ext cx="975360" cy="230832"/>
          </a:xfrm>
          <a:noFill/>
        </p:spPr>
        <p:txBody>
          <a:bodyPr wrap="square" rtlCol="0">
            <a:spAutoFit/>
          </a:bodyPr>
          <a:lstStyle>
            <a:lvl1pPr algn="ctr">
              <a:defRPr lang="en-US" sz="9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59" name="Text Placeholder 39"/>
          <p:cNvSpPr>
            <a:spLocks noGrp="1"/>
          </p:cNvSpPr>
          <p:nvPr>
            <p:ph type="body" sz="quarter" idx="29" hasCustomPrompt="1"/>
          </p:nvPr>
        </p:nvSpPr>
        <p:spPr>
          <a:xfrm>
            <a:off x="10111545" y="1120609"/>
            <a:ext cx="975360" cy="230832"/>
          </a:xfrm>
          <a:noFill/>
        </p:spPr>
        <p:txBody>
          <a:bodyPr wrap="square" rtlCol="0">
            <a:spAutoFit/>
          </a:bodyPr>
          <a:lstStyle>
            <a:lvl1pPr algn="ctr">
              <a:defRPr lang="en-US" sz="9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60" name="Text Placeholder 39"/>
          <p:cNvSpPr>
            <a:spLocks noGrp="1"/>
          </p:cNvSpPr>
          <p:nvPr>
            <p:ph type="body" sz="quarter" idx="30" hasCustomPrompt="1"/>
          </p:nvPr>
        </p:nvSpPr>
        <p:spPr>
          <a:xfrm>
            <a:off x="11095004" y="1120609"/>
            <a:ext cx="975360" cy="230832"/>
          </a:xfrm>
          <a:noFill/>
        </p:spPr>
        <p:txBody>
          <a:bodyPr wrap="square" rtlCol="0">
            <a:spAutoFit/>
          </a:bodyPr>
          <a:lstStyle>
            <a:lvl1pPr algn="ctr">
              <a:defRPr lang="en-US" sz="9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2376359" y="1109506"/>
            <a:ext cx="1056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n-lt"/>
              </a:rPr>
              <a:t>PROJECT: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4819654" y="1109506"/>
            <a:ext cx="160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n-lt"/>
              </a:rPr>
              <a:t>RDDS</a:t>
            </a:r>
            <a:r>
              <a:rPr lang="en-US" sz="1000" baseline="0">
                <a:latin typeface="+mn-lt"/>
              </a:rPr>
              <a:t> PG #</a:t>
            </a:r>
            <a:r>
              <a:rPr lang="en-US" sz="1000">
                <a:latin typeface="+mn-lt"/>
              </a:rPr>
              <a:t>: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11085197" y="663878"/>
            <a:ext cx="97536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900"/>
              <a:t>FY20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10106128" y="663878"/>
            <a:ext cx="97536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900"/>
              <a:t>FY19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9130605" y="663878"/>
            <a:ext cx="97536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900"/>
              <a:t>FY18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8155245" y="663878"/>
            <a:ext cx="97536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900"/>
              <a:t>PROJECT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38105" y="1100946"/>
            <a:ext cx="831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n-lt"/>
              </a:rPr>
              <a:t>PE: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9115229" y="874914"/>
            <a:ext cx="975360" cy="228600"/>
          </a:xfrm>
        </p:spPr>
        <p:txBody>
          <a:bodyPr/>
          <a:lstStyle>
            <a:lvl1pPr algn="ctr">
              <a:defRPr sz="900"/>
            </a:lvl1pPr>
          </a:lstStyle>
          <a:p>
            <a:pPr lvl="0"/>
            <a:r>
              <a:rPr lang="en-US" dirty="0"/>
              <a:t>0.000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8" hasCustomPrompt="1"/>
          </p:nvPr>
        </p:nvSpPr>
        <p:spPr>
          <a:xfrm>
            <a:off x="10111545" y="874688"/>
            <a:ext cx="975360" cy="228600"/>
          </a:xfrm>
        </p:spPr>
        <p:txBody>
          <a:bodyPr/>
          <a:lstStyle>
            <a:lvl1pPr algn="ctr">
              <a:defRPr sz="900"/>
            </a:lvl1pPr>
          </a:lstStyle>
          <a:p>
            <a:pPr lvl="0"/>
            <a:r>
              <a:rPr lang="en-US" dirty="0"/>
              <a:t>0.000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9" hasCustomPrompt="1"/>
          </p:nvPr>
        </p:nvSpPr>
        <p:spPr>
          <a:xfrm>
            <a:off x="11095004" y="874688"/>
            <a:ext cx="975360" cy="228600"/>
          </a:xfrm>
        </p:spPr>
        <p:txBody>
          <a:bodyPr/>
          <a:lstStyle>
            <a:lvl1pPr algn="ctr">
              <a:defRPr sz="900"/>
            </a:lvl1pPr>
          </a:lstStyle>
          <a:p>
            <a:pPr lvl="0"/>
            <a:r>
              <a:rPr lang="en-US" dirty="0"/>
              <a:t>0.000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0" hasCustomPrompt="1"/>
          </p:nvPr>
        </p:nvSpPr>
        <p:spPr>
          <a:xfrm>
            <a:off x="8124905" y="1121948"/>
            <a:ext cx="975360" cy="228600"/>
          </a:xfrm>
        </p:spPr>
        <p:txBody>
          <a:bodyPr/>
          <a:lstStyle>
            <a:lvl1pPr algn="ctr">
              <a:defRPr sz="900"/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1" hasCustomPrompt="1"/>
          </p:nvPr>
        </p:nvSpPr>
        <p:spPr>
          <a:xfrm>
            <a:off x="8124905" y="874688"/>
            <a:ext cx="975360" cy="228600"/>
          </a:xfrm>
        </p:spPr>
        <p:txBody>
          <a:bodyPr/>
          <a:lstStyle>
            <a:lvl1pPr algn="ctr"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6245883" y="4103929"/>
            <a:ext cx="5876544" cy="228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tabLst>
                <a:tab pos="2455863" algn="l"/>
              </a:tabLst>
            </a:pPr>
            <a:r>
              <a:rPr lang="en-US" sz="1000" baseline="0">
                <a:latin typeface="Tahoma" pitchFamily="34" charset="0"/>
                <a:ea typeface="Tahoma" pitchFamily="34" charset="0"/>
                <a:cs typeface="Tahoma" pitchFamily="34" charset="0"/>
              </a:rPr>
              <a:t>PERFORMER:	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9505245" y="409546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55863" algn="l"/>
              </a:tabLst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LOCATION: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sp>
        <p:nvSpPr>
          <p:cNvPr id="4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778000" y="6550026"/>
            <a:ext cx="8636000" cy="298450"/>
          </a:xfrm>
        </p:spPr>
        <p:txBody>
          <a:bodyPr/>
          <a:lstStyle/>
          <a:p>
            <a:r>
              <a:rPr lang="en-US" sz="900">
                <a:solidFill>
                  <a:prstClr val="white">
                    <a:lumMod val="50000"/>
                  </a:prstClr>
                </a:solidFill>
              </a:rPr>
              <a:t>Distribution authorized to U.S. Government Agencies only. Other requests for this document shall be referred to DARPA Director’s Office.</a:t>
            </a:r>
          </a:p>
        </p:txBody>
      </p:sp>
    </p:spTree>
    <p:extLst>
      <p:ext uri="{BB962C8B-B14F-4D97-AF65-F5344CB8AC3E}">
        <p14:creationId xmlns:p14="http://schemas.microsoft.com/office/powerpoint/2010/main" val="4105798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Y17_Staffer_Quad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Placeholder 70"/>
          <p:cNvSpPr>
            <a:spLocks noGrp="1"/>
          </p:cNvSpPr>
          <p:nvPr>
            <p:ph type="body" sz="quarter" idx="49" hasCustomPrompt="1"/>
          </p:nvPr>
        </p:nvSpPr>
        <p:spPr>
          <a:xfrm>
            <a:off x="262875" y="1592626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(Give a broad overview of the program here)</a:t>
            </a:r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47" hasCustomPrompt="1"/>
          </p:nvPr>
        </p:nvSpPr>
        <p:spPr>
          <a:xfrm>
            <a:off x="9514448" y="4329585"/>
            <a:ext cx="2621280" cy="2221992"/>
          </a:xfrm>
        </p:spPr>
        <p:txBody>
          <a:bodyPr/>
          <a:lstStyle>
            <a:lvl1pPr marL="0" indent="0">
              <a:defRPr sz="1000" baseline="0"/>
            </a:lvl1pPr>
          </a:lstStyle>
          <a:p>
            <a:pPr lvl="0"/>
            <a:r>
              <a:rPr lang="en-US" dirty="0"/>
              <a:t>(City, State)</a:t>
            </a:r>
          </a:p>
        </p:txBody>
      </p:sp>
      <p:sp>
        <p:nvSpPr>
          <p:cNvPr id="62" name="Text Placeholder 6"/>
          <p:cNvSpPr>
            <a:spLocks noGrp="1"/>
          </p:cNvSpPr>
          <p:nvPr>
            <p:ph type="body" sz="quarter" idx="46" hasCustomPrompt="1"/>
          </p:nvPr>
        </p:nvSpPr>
        <p:spPr>
          <a:xfrm>
            <a:off x="6253087" y="4329799"/>
            <a:ext cx="3252157" cy="2221992"/>
          </a:xfrm>
        </p:spPr>
        <p:txBody>
          <a:bodyPr/>
          <a:lstStyle>
            <a:lvl1pPr marL="0" indent="0">
              <a:defRPr sz="1000"/>
            </a:lvl1pPr>
          </a:lstStyle>
          <a:p>
            <a:pPr lvl="0"/>
            <a:r>
              <a:rPr lang="en-US" dirty="0"/>
              <a:t>(Just include primes)</a:t>
            </a:r>
          </a:p>
        </p:txBody>
      </p:sp>
      <p:sp>
        <p:nvSpPr>
          <p:cNvPr id="60" name="Text Placeholder 67"/>
          <p:cNvSpPr>
            <a:spLocks noGrp="1"/>
          </p:cNvSpPr>
          <p:nvPr>
            <p:ph type="body" sz="quarter" idx="43" hasCustomPrompt="1"/>
          </p:nvPr>
        </p:nvSpPr>
        <p:spPr>
          <a:xfrm>
            <a:off x="1828800" y="201560"/>
            <a:ext cx="10162908" cy="521208"/>
          </a:xfrm>
        </p:spPr>
        <p:txBody>
          <a:bodyPr anchor="ctr"/>
          <a:lstStyle>
            <a:lvl1pPr>
              <a:defRPr sz="2400"/>
            </a:lvl1pPr>
          </a:lstStyle>
          <a:p>
            <a:pPr lvl="0"/>
            <a:r>
              <a:rPr lang="en-US" dirty="0"/>
              <a:t>Program Name (Acronym)</a:t>
            </a:r>
          </a:p>
        </p:txBody>
      </p:sp>
      <p:cxnSp>
        <p:nvCxnSpPr>
          <p:cNvPr id="41" name="Straight Connector 40"/>
          <p:cNvCxnSpPr/>
          <p:nvPr userDrawn="1"/>
        </p:nvCxnSpPr>
        <p:spPr bwMode="auto">
          <a:xfrm>
            <a:off x="0" y="1355726"/>
            <a:ext cx="1219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 userDrawn="1"/>
        </p:nvSpPr>
        <p:spPr>
          <a:xfrm>
            <a:off x="2953687" y="1124895"/>
            <a:ext cx="1056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n-lt"/>
              </a:rPr>
              <a:t>PROJECT:</a:t>
            </a:r>
          </a:p>
        </p:txBody>
      </p:sp>
      <p:sp>
        <p:nvSpPr>
          <p:cNvPr id="53" name="TextBox 52"/>
          <p:cNvSpPr txBox="1"/>
          <p:nvPr userDrawn="1"/>
        </p:nvSpPr>
        <p:spPr>
          <a:xfrm>
            <a:off x="38105" y="1100946"/>
            <a:ext cx="831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n-lt"/>
              </a:rPr>
              <a:t>PE: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901886" y="1115063"/>
            <a:ext cx="160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n-lt"/>
              </a:rPr>
              <a:t>RDDS</a:t>
            </a:r>
            <a:r>
              <a:rPr lang="en-US" sz="1000" baseline="0">
                <a:latin typeface="+mn-lt"/>
              </a:rPr>
              <a:t> PG #</a:t>
            </a:r>
            <a:r>
              <a:rPr lang="en-US" sz="1000">
                <a:latin typeface="+mn-lt"/>
              </a:rPr>
              <a:t>: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4472" y="1095399"/>
            <a:ext cx="2764371" cy="246221"/>
          </a:xfrm>
          <a:noFill/>
        </p:spPr>
        <p:txBody>
          <a:bodyPr wrap="square" lIns="45720" rtlCol="0">
            <a:spAutoFit/>
          </a:bodyPr>
          <a:lstStyle>
            <a:lvl1pPr>
              <a:defRPr lang="en-US" sz="1000" baseline="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3768343" y="1095399"/>
            <a:ext cx="2297212" cy="2462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34856" y="1105231"/>
            <a:ext cx="1213629" cy="2462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000" dirty="0">
                <a:latin typeface="+mn-lt"/>
                <a:cs typeface="+mn-cs"/>
              </a:defRPr>
            </a:lvl1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-</a:t>
            </a:r>
          </a:p>
        </p:txBody>
      </p:sp>
      <p:sp>
        <p:nvSpPr>
          <p:cNvPr id="19" name="Text Placeholder 39"/>
          <p:cNvSpPr>
            <a:spLocks noGrp="1"/>
          </p:cNvSpPr>
          <p:nvPr>
            <p:ph type="body" sz="quarter" idx="15" hasCustomPrompt="1"/>
          </p:nvPr>
        </p:nvSpPr>
        <p:spPr>
          <a:xfrm>
            <a:off x="9131097" y="1184163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 hasCustomPrompt="1"/>
          </p:nvPr>
        </p:nvSpPr>
        <p:spPr>
          <a:xfrm>
            <a:off x="10106128" y="1184163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0" hasCustomPrompt="1"/>
          </p:nvPr>
        </p:nvSpPr>
        <p:spPr>
          <a:xfrm>
            <a:off x="11085197" y="1184163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32" name="Text Placeholder 39"/>
          <p:cNvSpPr>
            <a:spLocks noGrp="1"/>
          </p:cNvSpPr>
          <p:nvPr>
            <p:ph type="body" sz="quarter" idx="31" hasCustomPrompt="1"/>
          </p:nvPr>
        </p:nvSpPr>
        <p:spPr>
          <a:xfrm>
            <a:off x="9131097" y="102097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34" name="Text Placeholder 39"/>
          <p:cNvSpPr>
            <a:spLocks noGrp="1"/>
          </p:cNvSpPr>
          <p:nvPr>
            <p:ph type="body" sz="quarter" idx="32" hasCustomPrompt="1"/>
          </p:nvPr>
        </p:nvSpPr>
        <p:spPr>
          <a:xfrm>
            <a:off x="10106128" y="102097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43" name="Text Placeholder 39"/>
          <p:cNvSpPr>
            <a:spLocks noGrp="1"/>
          </p:cNvSpPr>
          <p:nvPr>
            <p:ph type="body" sz="quarter" idx="33" hasCustomPrompt="1"/>
          </p:nvPr>
        </p:nvSpPr>
        <p:spPr>
          <a:xfrm>
            <a:off x="11085197" y="102097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085197" y="709920"/>
            <a:ext cx="975360" cy="160044"/>
          </a:xfrm>
          <a:prstGeom prst="rect">
            <a:avLst/>
          </a:prstGeom>
          <a:noFill/>
        </p:spPr>
        <p:txBody>
          <a:bodyPr wrap="square" lIns="91440" tIns="18288" rIns="91440" bIns="18288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800"/>
              <a:t>FY20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0106128" y="709920"/>
            <a:ext cx="975360" cy="160044"/>
          </a:xfrm>
          <a:prstGeom prst="rect">
            <a:avLst/>
          </a:prstGeom>
          <a:noFill/>
        </p:spPr>
        <p:txBody>
          <a:bodyPr wrap="square" lIns="91440" tIns="18288" rIns="91440" bIns="18288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800"/>
              <a:t>FY19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9131097" y="709920"/>
            <a:ext cx="975360" cy="160044"/>
          </a:xfrm>
          <a:prstGeom prst="rect">
            <a:avLst/>
          </a:prstGeom>
          <a:noFill/>
        </p:spPr>
        <p:txBody>
          <a:bodyPr wrap="square" lIns="91440" tIns="18288" rIns="91440" bIns="18288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800"/>
              <a:t>FY18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8152193" y="709920"/>
            <a:ext cx="975360" cy="160044"/>
          </a:xfrm>
          <a:prstGeom prst="rect">
            <a:avLst/>
          </a:prstGeom>
          <a:noFill/>
        </p:spPr>
        <p:txBody>
          <a:bodyPr wrap="square" lIns="91440" tIns="18288" rIns="91440" bIns="18288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800"/>
              <a:t>PROJECT</a:t>
            </a:r>
          </a:p>
        </p:txBody>
      </p:sp>
      <p:sp>
        <p:nvSpPr>
          <p:cNvPr id="46" name="Text Placeholder 39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8152193" y="1184163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48" name="Text Placeholder 39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8152193" y="102097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200151" y="1363190"/>
            <a:ext cx="36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Tahoma" pitchFamily="34" charset="0"/>
                <a:ea typeface="Tahoma" pitchFamily="34" charset="0"/>
                <a:cs typeface="Tahoma" pitchFamily="34" charset="0"/>
              </a:rPr>
              <a:t>PROGRAM OVERVIEW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454898" y="1365363"/>
            <a:ext cx="36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Tahoma" pitchFamily="34" charset="0"/>
                <a:ea typeface="Tahoma" pitchFamily="34" charset="0"/>
                <a:cs typeface="Tahoma" pitchFamily="34" charset="0"/>
              </a:rPr>
              <a:t>PROGRAM STATUS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341314" y="3843864"/>
            <a:ext cx="5337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Tahoma" pitchFamily="34" charset="0"/>
                <a:ea typeface="Tahoma" pitchFamily="34" charset="0"/>
                <a:cs typeface="Tahoma" pitchFamily="34" charset="0"/>
              </a:rPr>
              <a:t>CAPABILITY OBJECTIVE/GOAL</a:t>
            </a:r>
          </a:p>
        </p:txBody>
      </p:sp>
      <p:cxnSp>
        <p:nvCxnSpPr>
          <p:cNvPr id="42" name="Straight Connector 41"/>
          <p:cNvCxnSpPr/>
          <p:nvPr userDrawn="1"/>
        </p:nvCxnSpPr>
        <p:spPr bwMode="auto">
          <a:xfrm>
            <a:off x="0" y="3825875"/>
            <a:ext cx="1219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Connector 46"/>
          <p:cNvCxnSpPr/>
          <p:nvPr userDrawn="1"/>
        </p:nvCxnSpPr>
        <p:spPr bwMode="auto">
          <a:xfrm>
            <a:off x="6096000" y="1355726"/>
            <a:ext cx="0" cy="507047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38"/>
          <p:cNvSpPr txBox="1"/>
          <p:nvPr userDrawn="1"/>
        </p:nvSpPr>
        <p:spPr>
          <a:xfrm>
            <a:off x="8188123" y="3843864"/>
            <a:ext cx="215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Tahoma" pitchFamily="34" charset="0"/>
                <a:ea typeface="Tahoma" pitchFamily="34" charset="0"/>
                <a:cs typeface="Tahoma" pitchFamily="34" charset="0"/>
              </a:rPr>
              <a:t>PERFORMERS</a:t>
            </a:r>
          </a:p>
        </p:txBody>
      </p:sp>
      <p:sp>
        <p:nvSpPr>
          <p:cNvPr id="49" name="Text Placeholder 39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131097" y="84914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50" name="Text Placeholder 39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10106620" y="84914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51" name="Text Placeholder 39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11085197" y="84914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52" name="Text Placeholder 39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8152193" y="84914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7" name="Text Placeholder 73"/>
          <p:cNvSpPr>
            <a:spLocks noGrp="1"/>
          </p:cNvSpPr>
          <p:nvPr>
            <p:ph type="body" sz="quarter" idx="40" hasCustomPrompt="1"/>
          </p:nvPr>
        </p:nvSpPr>
        <p:spPr>
          <a:xfrm>
            <a:off x="262875" y="4077691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(What are you trying to accomplish and what is the desired end state)</a:t>
            </a:r>
          </a:p>
        </p:txBody>
      </p:sp>
      <p:sp>
        <p:nvSpPr>
          <p:cNvPr id="5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73660" y="1592626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Upcoming Key Decisions: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Transition: (Define stages of transition – 6.1, 6.2, 6.3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Technical Risk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6245883" y="4103929"/>
            <a:ext cx="5876544" cy="228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tabLst>
                <a:tab pos="2455863" algn="l"/>
              </a:tabLst>
            </a:pPr>
            <a:r>
              <a:rPr lang="en-US" sz="1000" baseline="0">
                <a:latin typeface="Tahoma" pitchFamily="34" charset="0"/>
                <a:ea typeface="Tahoma" pitchFamily="34" charset="0"/>
                <a:cs typeface="Tahoma" pitchFamily="34" charset="0"/>
              </a:rPr>
              <a:t>PERFORMER:	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9505245" y="409546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55863" algn="l"/>
              </a:tabLst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LOCATION: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sp>
        <p:nvSpPr>
          <p:cNvPr id="5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778000" y="6550026"/>
            <a:ext cx="8636000" cy="298450"/>
          </a:xfrm>
        </p:spPr>
        <p:txBody>
          <a:bodyPr/>
          <a:lstStyle/>
          <a:p>
            <a:r>
              <a:rPr lang="en-US" sz="900">
                <a:solidFill>
                  <a:prstClr val="white">
                    <a:lumMod val="50000"/>
                  </a:prstClr>
                </a:solidFill>
              </a:rPr>
              <a:t>Distribution authorized to U.S. Government Agencies only. Other requests for this document shall be referred to DARPA Director’s Office.</a:t>
            </a:r>
          </a:p>
        </p:txBody>
      </p:sp>
    </p:spTree>
    <p:extLst>
      <p:ext uri="{BB962C8B-B14F-4D97-AF65-F5344CB8AC3E}">
        <p14:creationId xmlns:p14="http://schemas.microsoft.com/office/powerpoint/2010/main" val="362144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and_Content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 rot="5400000">
            <a:off x="2603497" y="-1333497"/>
            <a:ext cx="6400803" cy="9525001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 rot="5400000">
            <a:off x="-2447443" y="3228446"/>
            <a:ext cx="5546817" cy="397933"/>
          </a:xfrm>
        </p:spPr>
        <p:txBody>
          <a:bodyPr/>
          <a:lstStyle/>
          <a:p>
            <a:pPr>
              <a:defRPr/>
            </a:pPr>
            <a:r>
              <a:rPr lang="en-US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 rot="5400000">
            <a:off x="56713" y="6309160"/>
            <a:ext cx="530038" cy="389469"/>
          </a:xfrm>
        </p:spPr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 rot="5400000">
            <a:off x="9074222" y="3657674"/>
            <a:ext cx="5041761" cy="901700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 flipH="1">
            <a:off x="11022546" y="228601"/>
            <a:ext cx="2117" cy="6410325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974382" y="442948"/>
            <a:ext cx="1241441" cy="7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47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2A56815-C597-FB46-8DC6-F2D2F0B1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F6B4B-7A41-A442-8936-297E0A466AC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4102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1A0E4-09DB-B340-9FDB-75B23C2C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19488-DC69-4245-90EF-47FC42C04C4C}" type="datetime1">
              <a:rPr lang="en-US" altLang="x-none"/>
              <a:pPr>
                <a:defRPr/>
              </a:pPr>
              <a:t>1/14/21</a:t>
            </a:fld>
            <a:endParaRPr lang="en-US" alt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BDFEC-330E-D049-A6E5-17336806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D5625-74FB-084C-850A-09933A42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DB8C4-1A40-924C-9027-66E5A74EE39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649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14400" y="2514600"/>
            <a:ext cx="10363200" cy="914400"/>
          </a:xfrm>
        </p:spPr>
        <p:txBody>
          <a:bodyPr/>
          <a:lstStyle>
            <a:lvl1pPr algn="ctr">
              <a:defRPr sz="22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508000" y="3198816"/>
            <a:ext cx="11176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8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14400" y="2514600"/>
            <a:ext cx="10363200" cy="914400"/>
          </a:xfrm>
        </p:spPr>
        <p:txBody>
          <a:bodyPr/>
          <a:lstStyle>
            <a:lvl1pPr algn="ctr">
              <a:defRPr sz="22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508000" y="3198816"/>
            <a:ext cx="11176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3352798"/>
            <a:ext cx="10363200" cy="465138"/>
          </a:xfrm>
        </p:spPr>
        <p:txBody>
          <a:bodyPr/>
          <a:lstStyle>
            <a:lvl1pPr algn="ctr"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1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876300" y="4329372"/>
            <a:ext cx="10363200" cy="1461828"/>
          </a:xfrm>
        </p:spPr>
        <p:txBody>
          <a:bodyPr anchor="t"/>
          <a:lstStyle>
            <a:lvl1pPr algn="l">
              <a:defRPr sz="2400" b="1" baseline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508000" y="4341816"/>
            <a:ext cx="11176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92629" y="2954111"/>
            <a:ext cx="10363200" cy="1379538"/>
          </a:xfrm>
        </p:spPr>
        <p:txBody>
          <a:bodyPr anchor="b"/>
          <a:lstStyle>
            <a:lvl1pPr algn="l"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7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558800" y="1143000"/>
            <a:ext cx="11074400" cy="5334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199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0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_and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1146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_Two_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66800"/>
            <a:ext cx="110744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/>
          </p:nvPr>
        </p:nvSpPr>
        <p:spPr>
          <a:xfrm>
            <a:off x="609600" y="3581400"/>
            <a:ext cx="110744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328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66800"/>
            <a:ext cx="5384800" cy="4953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/>
          </p:nvPr>
        </p:nvSpPr>
        <p:spPr>
          <a:xfrm>
            <a:off x="6197600" y="1066800"/>
            <a:ext cx="5384800" cy="4953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1495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66800"/>
            <a:ext cx="3556000" cy="4953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/>
          </p:nvPr>
        </p:nvSpPr>
        <p:spPr>
          <a:xfrm>
            <a:off x="4368800" y="1066800"/>
            <a:ext cx="3556000" cy="4953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5"/>
          </p:nvPr>
        </p:nvSpPr>
        <p:spPr>
          <a:xfrm>
            <a:off x="8128000" y="1066800"/>
            <a:ext cx="3556000" cy="4953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5018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1219200"/>
            <a:ext cx="11176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8000" y="6550026"/>
            <a:ext cx="8636000" cy="2984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r>
              <a:rPr lang="en-US"/>
              <a:t>Distribution Statement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03240" y="6553200"/>
            <a:ext cx="1016000" cy="2921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fld id="{231CC523-8BC6-4921-807A-66BD262F3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Title Placeholder 9"/>
          <p:cNvSpPr>
            <a:spLocks noGrp="1"/>
          </p:cNvSpPr>
          <p:nvPr>
            <p:ph type="title"/>
          </p:nvPr>
        </p:nvSpPr>
        <p:spPr bwMode="auto">
          <a:xfrm>
            <a:off x="2163233" y="152400"/>
            <a:ext cx="952076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94E2C-28A1-4ACF-BE1C-DC6E3E3FF6B4}" type="datetimeFigureOut">
              <a:rPr lang="en-US" smtClean="0"/>
              <a:t>1/14/21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2" r:id="rId3"/>
    <p:sldLayoutId id="2147483720" r:id="rId4"/>
    <p:sldLayoutId id="2147483721" r:id="rId5"/>
    <p:sldLayoutId id="2147483723" r:id="rId6"/>
    <p:sldLayoutId id="2147483725" r:id="rId7"/>
    <p:sldLayoutId id="2147483726" r:id="rId8"/>
    <p:sldLayoutId id="2147483729" r:id="rId9"/>
    <p:sldLayoutId id="2147483728" r:id="rId10"/>
    <p:sldLayoutId id="2147483727" r:id="rId11"/>
    <p:sldLayoutId id="2147483730" r:id="rId12"/>
    <p:sldLayoutId id="2147483731" r:id="rId13"/>
    <p:sldLayoutId id="2147483757" r:id="rId14"/>
    <p:sldLayoutId id="2147483758" r:id="rId15"/>
    <p:sldLayoutId id="2147483759" r:id="rId16"/>
    <p:sldLayoutId id="2147483754" r:id="rId17"/>
    <p:sldLayoutId id="2147483760" r:id="rId18"/>
    <p:sldLayoutId id="2147483762" r:id="rId19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16/j.envsoft.2017.01.021" TargetMode="External"/><Relationship Id="rId2" Type="http://schemas.openxmlformats.org/officeDocument/2006/relationships/hyperlink" Target="http://dx.doi.org/10.1016/j.cageo.2016.03.005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scholarsarchive.byu.edu/iemssconference/2014/Stream-A/12/" TargetMode="External"/><Relationship Id="rId5" Type="http://schemas.openxmlformats.org/officeDocument/2006/relationships/hyperlink" Target="http://dx.doi.org/10.1016/j.cageo.2012.04.002" TargetMode="External"/><Relationship Id="rId4" Type="http://schemas.openxmlformats.org/officeDocument/2006/relationships/hyperlink" Target="http://dx.doi.org/10.1016/S0166-2481(08)00025-1.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0E5275-E7E2-8A4B-8AC7-22FE9BBCC490}"/>
              </a:ext>
            </a:extLst>
          </p:cNvPr>
          <p:cNvSpPr txBox="1">
            <a:spLocks/>
          </p:cNvSpPr>
          <p:nvPr/>
        </p:nvSpPr>
        <p:spPr bwMode="auto">
          <a:xfrm>
            <a:off x="2884714" y="2037102"/>
            <a:ext cx="6705599" cy="1707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altLang="en-PR" sz="54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Introduction to BMI:</a:t>
            </a:r>
            <a:br>
              <a:rPr lang="en-US" altLang="en-PR" sz="54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n-US" altLang="en-PR" sz="54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Basic Model Interface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5DF135F-5386-7441-A6D9-507DDEB308B6}"/>
              </a:ext>
            </a:extLst>
          </p:cNvPr>
          <p:cNvSpPr txBox="1">
            <a:spLocks/>
          </p:cNvSpPr>
          <p:nvPr/>
        </p:nvSpPr>
        <p:spPr bwMode="auto">
          <a:xfrm>
            <a:off x="3363683" y="4436157"/>
            <a:ext cx="5312229" cy="125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P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Dr. Scott D. Peckham</a:t>
            </a:r>
          </a:p>
          <a:p>
            <a:pPr algn="ctr"/>
            <a:r>
              <a:rPr lang="en-US" altLang="en-P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Former Chief Software Architect for CSDMS</a:t>
            </a:r>
          </a:p>
          <a:p>
            <a:pPr algn="ctr"/>
            <a:r>
              <a:rPr lang="en-US" altLang="en-P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January 14, 2021</a:t>
            </a:r>
          </a:p>
        </p:txBody>
      </p:sp>
      <p:pic>
        <p:nvPicPr>
          <p:cNvPr id="6" name="Picture 6" descr="CSDMS_high_res_weblogo.jpg">
            <a:extLst>
              <a:ext uri="{FF2B5EF4-FFF2-40B4-BE49-F238E27FC236}">
                <a16:creationId xmlns:a16="http://schemas.microsoft.com/office/drawing/2014/main" id="{DC8D7658-D2ED-AD40-80A2-C3300D157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252413"/>
            <a:ext cx="4203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NSF_Logo.png">
            <a:extLst>
              <a:ext uri="{FF2B5EF4-FFF2-40B4-BE49-F238E27FC236}">
                <a16:creationId xmlns:a16="http://schemas.microsoft.com/office/drawing/2014/main" id="{90C34A3F-04E1-B54D-BA4B-8DF443823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720" y="322489"/>
            <a:ext cx="1585912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instaar_logo0">
            <a:extLst>
              <a:ext uri="{FF2B5EF4-FFF2-40B4-BE49-F238E27FC236}">
                <a16:creationId xmlns:a16="http://schemas.microsoft.com/office/drawing/2014/main" id="{68FF120C-F866-1D4B-94C4-662B48680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17" y="5062537"/>
            <a:ext cx="20574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U_logo">
            <a:extLst>
              <a:ext uri="{FF2B5EF4-FFF2-40B4-BE49-F238E27FC236}">
                <a16:creationId xmlns:a16="http://schemas.microsoft.com/office/drawing/2014/main" id="{DDE78AA7-ED30-9349-A50A-0F9C90A5B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106" y="5061405"/>
            <a:ext cx="1298575" cy="129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899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FF64-44EC-DF42-9AE5-C666DAF8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DB8C4-1A40-924C-9027-66E5A74EE39E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025DDB5-80DC-B645-8A0C-A9F351A27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963" y="239485"/>
            <a:ext cx="9295039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PR" sz="3600" dirty="0">
                <a:solidFill>
                  <a:schemeClr val="bg1"/>
                </a:solidFill>
              </a:rPr>
              <a:t>BMI Adoption:   Added Value for Modelers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58477-286F-2546-908B-79BEA59785F9}"/>
              </a:ext>
            </a:extLst>
          </p:cNvPr>
          <p:cNvSpPr txBox="1"/>
          <p:nvPr/>
        </p:nvSpPr>
        <p:spPr>
          <a:xfrm>
            <a:off x="756671" y="1138213"/>
            <a:ext cx="1067865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PR" dirty="0">
                <a:solidFill>
                  <a:schemeClr val="bg1"/>
                </a:solidFill>
              </a:rPr>
              <a:t>Easily couple and obtain input variables from other BMI-enabled models.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PR" sz="800" dirty="0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PR" dirty="0">
                <a:solidFill>
                  <a:schemeClr val="bg1"/>
                </a:solidFill>
              </a:rPr>
              <a:t>Easily couple and obtain input variables from various BMI-enabled data sets.     This can include resampling to the model’s bounding box and spatial resolution, </a:t>
            </a:r>
            <a:r>
              <a:rPr lang="en-US" altLang="en-PR" dirty="0" err="1">
                <a:solidFill>
                  <a:schemeClr val="bg1"/>
                </a:solidFill>
              </a:rPr>
              <a:t>regridding</a:t>
            </a:r>
            <a:r>
              <a:rPr lang="en-US" altLang="en-PR" dirty="0">
                <a:solidFill>
                  <a:schemeClr val="bg1"/>
                </a:solidFill>
              </a:rPr>
              <a:t> to the model’s grid, conversion to the model’s units, etc.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PR" sz="800" dirty="0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PR" dirty="0">
                <a:solidFill>
                  <a:schemeClr val="bg1"/>
                </a:solidFill>
              </a:rPr>
              <a:t>Framework could provide support for different model </a:t>
            </a:r>
            <a:r>
              <a:rPr lang="en-US" altLang="en-PR" dirty="0">
                <a:solidFill>
                  <a:srgbClr val="FFFF00"/>
                </a:solidFill>
              </a:rPr>
              <a:t>stopping conditions</a:t>
            </a:r>
            <a:r>
              <a:rPr lang="en-US" altLang="en-PR" dirty="0">
                <a:solidFill>
                  <a:schemeClr val="bg1"/>
                </a:solidFill>
              </a:rPr>
              <a:t>.  Examples include (1) for a specified time period, (2) for a specified number of time steps, (3) until a variable reaches steady-state, (4) until </a:t>
            </a:r>
            <a:r>
              <a:rPr lang="en-US" altLang="en-PR" dirty="0" err="1">
                <a:solidFill>
                  <a:schemeClr val="bg1"/>
                </a:solidFill>
              </a:rPr>
              <a:t>NaNs</a:t>
            </a:r>
            <a:r>
              <a:rPr lang="en-US" altLang="en-PR" dirty="0">
                <a:solidFill>
                  <a:schemeClr val="bg1"/>
                </a:solidFill>
              </a:rPr>
              <a:t> or other numerical issues are encountered in some field, etc.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PR" sz="800" dirty="0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PR" dirty="0">
                <a:solidFill>
                  <a:schemeClr val="bg1"/>
                </a:solidFill>
              </a:rPr>
              <a:t>Framework could write any model’s output to </a:t>
            </a:r>
            <a:r>
              <a:rPr lang="en-US" altLang="en-PR" dirty="0">
                <a:solidFill>
                  <a:srgbClr val="FFFF00"/>
                </a:solidFill>
              </a:rPr>
              <a:t>different file formats </a:t>
            </a:r>
            <a:r>
              <a:rPr lang="en-US" altLang="en-PR" dirty="0">
                <a:solidFill>
                  <a:schemeClr val="bg1"/>
                </a:solidFill>
              </a:rPr>
              <a:t>(e.g. </a:t>
            </a:r>
            <a:r>
              <a:rPr lang="en-US" altLang="en-PR" dirty="0" err="1">
                <a:solidFill>
                  <a:schemeClr val="bg1"/>
                </a:solidFill>
              </a:rPr>
              <a:t>netCDF</a:t>
            </a:r>
            <a:r>
              <a:rPr lang="en-US" altLang="en-PR" dirty="0">
                <a:solidFill>
                  <a:schemeClr val="bg1"/>
                </a:solidFill>
              </a:rPr>
              <a:t>) along with standardized metadata.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P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64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FF64-44EC-DF42-9AE5-C666DAF8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DB8C4-1A40-924C-9027-66E5A74EE39E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AF9EDC20-E1A4-B542-A375-0C6D8CB1C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044" y="1281375"/>
            <a:ext cx="9454356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PR" sz="2800" dirty="0">
                <a:solidFill>
                  <a:srgbClr val="FFFF00"/>
                </a:solidFill>
              </a:rPr>
              <a:t>Basic Model Interface (Landing Page)</a:t>
            </a:r>
          </a:p>
          <a:p>
            <a:pPr eaLnBrk="1" hangingPunct="1"/>
            <a:r>
              <a:rPr lang="en-US" altLang="en-PR" sz="2800" dirty="0">
                <a:solidFill>
                  <a:schemeClr val="bg1"/>
                </a:solidFill>
              </a:rPr>
              <a:t>http://csdms.colorado.edu/wiki/BMI_Description</a:t>
            </a:r>
          </a:p>
          <a:p>
            <a:pPr eaLnBrk="1" hangingPunct="1"/>
            <a:endParaRPr lang="en-US" altLang="en-PR" sz="2800" dirty="0">
              <a:solidFill>
                <a:srgbClr val="FFFFFF"/>
              </a:solidFill>
            </a:endParaRPr>
          </a:p>
          <a:p>
            <a:pPr eaLnBrk="1" hangingPunct="1"/>
            <a:r>
              <a:rPr lang="en-US" altLang="en-PR" sz="2800" dirty="0">
                <a:solidFill>
                  <a:srgbClr val="FFFF00"/>
                </a:solidFill>
              </a:rPr>
              <a:t>Basic Model Interface (Technical Documentation)</a:t>
            </a:r>
          </a:p>
          <a:p>
            <a:pPr eaLnBrk="1" hangingPunct="1"/>
            <a:r>
              <a:rPr lang="en-US" altLang="en-PR" sz="2800" dirty="0">
                <a:solidFill>
                  <a:srgbClr val="FFFFFF"/>
                </a:solidFill>
              </a:rPr>
              <a:t>https://</a:t>
            </a:r>
            <a:r>
              <a:rPr lang="en-US" altLang="en-PR" sz="2800" dirty="0" err="1">
                <a:solidFill>
                  <a:srgbClr val="FFFFFF"/>
                </a:solidFill>
              </a:rPr>
              <a:t>bmi.readthedocs.io</a:t>
            </a:r>
            <a:r>
              <a:rPr lang="en-US" altLang="en-PR" sz="2800" dirty="0">
                <a:solidFill>
                  <a:srgbClr val="FFFFFF"/>
                </a:solidFill>
              </a:rPr>
              <a:t>/</a:t>
            </a:r>
            <a:r>
              <a:rPr lang="en-US" altLang="en-PR" sz="2800" dirty="0" err="1">
                <a:solidFill>
                  <a:srgbClr val="FFFFFF"/>
                </a:solidFill>
              </a:rPr>
              <a:t>en</a:t>
            </a:r>
            <a:r>
              <a:rPr lang="en-US" altLang="en-PR" sz="2800" dirty="0">
                <a:solidFill>
                  <a:srgbClr val="FFFFFF"/>
                </a:solidFill>
              </a:rPr>
              <a:t>/latest/</a:t>
            </a:r>
          </a:p>
          <a:p>
            <a:pPr eaLnBrk="1" hangingPunct="1"/>
            <a:endParaRPr lang="en-US" altLang="en-PR" sz="2800" dirty="0">
              <a:solidFill>
                <a:srgbClr val="FFFFFF"/>
              </a:solidFill>
            </a:endParaRPr>
          </a:p>
          <a:p>
            <a:pPr eaLnBrk="1" hangingPunct="1"/>
            <a:r>
              <a:rPr lang="en-US" altLang="en-PR" sz="2800" dirty="0">
                <a:solidFill>
                  <a:srgbClr val="FFFF00"/>
                </a:solidFill>
              </a:rPr>
              <a:t>BMI Forum on GitHub</a:t>
            </a:r>
          </a:p>
          <a:p>
            <a:pPr eaLnBrk="1" hangingPunct="1"/>
            <a:r>
              <a:rPr lang="en-US" altLang="en-PR" sz="2800" dirty="0">
                <a:solidFill>
                  <a:srgbClr val="FFFFFF"/>
                </a:solidFill>
              </a:rPr>
              <a:t>https://github.com/bmi-forum</a:t>
            </a:r>
          </a:p>
          <a:p>
            <a:pPr eaLnBrk="1" hangingPunct="1"/>
            <a:endParaRPr lang="en-US" altLang="en-PR" sz="2800" dirty="0">
              <a:solidFill>
                <a:srgbClr val="FFFFFF"/>
              </a:solidFill>
            </a:endParaRPr>
          </a:p>
          <a:p>
            <a:pPr eaLnBrk="1" hangingPunct="1"/>
            <a:r>
              <a:rPr lang="en-US" altLang="en-PR" sz="2800" dirty="0">
                <a:solidFill>
                  <a:srgbClr val="FFFF00"/>
                </a:solidFill>
              </a:rPr>
              <a:t>CSDMS Standard Names</a:t>
            </a:r>
          </a:p>
          <a:p>
            <a:pPr eaLnBrk="1" hangingPunct="1"/>
            <a:r>
              <a:rPr lang="en-US" altLang="en-PR" sz="2800" dirty="0">
                <a:solidFill>
                  <a:schemeClr val="bg1"/>
                </a:solidFill>
              </a:rPr>
              <a:t>http://</a:t>
            </a:r>
            <a:r>
              <a:rPr lang="en-US" altLang="en-PR" sz="2800" dirty="0" err="1">
                <a:solidFill>
                  <a:schemeClr val="bg1"/>
                </a:solidFill>
              </a:rPr>
              <a:t>csdms.colorado.edu</a:t>
            </a:r>
            <a:r>
              <a:rPr lang="en-US" altLang="en-PR" sz="2800" dirty="0">
                <a:solidFill>
                  <a:schemeClr val="bg1"/>
                </a:solidFill>
              </a:rPr>
              <a:t>/wiki/</a:t>
            </a:r>
            <a:r>
              <a:rPr lang="en-US" altLang="en-PR" sz="2800" dirty="0" err="1">
                <a:solidFill>
                  <a:schemeClr val="bg1"/>
                </a:solidFill>
              </a:rPr>
              <a:t>CSDMS_Standard_Names</a:t>
            </a:r>
            <a:endParaRPr lang="en-US" altLang="en-PR" sz="2800" dirty="0">
              <a:solidFill>
                <a:schemeClr val="bg1"/>
              </a:solidFill>
            </a:endParaRPr>
          </a:p>
          <a:p>
            <a:pPr eaLnBrk="1" hangingPunct="1"/>
            <a:endParaRPr lang="en-US" altLang="en-PR" sz="28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5A28CA-D8AA-2D4F-9358-82AD552A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839" y="313646"/>
            <a:ext cx="9454356" cy="578983"/>
          </a:xfrm>
        </p:spPr>
        <p:txBody>
          <a:bodyPr/>
          <a:lstStyle/>
          <a:p>
            <a:pPr eaLnBrk="1" hangingPunct="1"/>
            <a:r>
              <a:rPr lang="en-US" altLang="en-PR" sz="40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Quick Overview of BMI-Related Web Pages</a:t>
            </a:r>
          </a:p>
        </p:txBody>
      </p:sp>
    </p:spTree>
    <p:extLst>
      <p:ext uri="{BB962C8B-B14F-4D97-AF65-F5344CB8AC3E}">
        <p14:creationId xmlns:p14="http://schemas.microsoft.com/office/powerpoint/2010/main" val="1200235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Box 3">
            <a:extLst>
              <a:ext uri="{FF2B5EF4-FFF2-40B4-BE49-F238E27FC236}">
                <a16:creationId xmlns:a16="http://schemas.microsoft.com/office/drawing/2014/main" id="{310D5EC7-532A-C445-9E5A-62E2CC0A7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779" y="1989424"/>
            <a:ext cx="35169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800">
                <a:solidFill>
                  <a:schemeClr val="bg1"/>
                </a:solidFill>
                <a:latin typeface="+mn-lt"/>
              </a:rPr>
              <a:t>Thank You!</a:t>
            </a:r>
          </a:p>
        </p:txBody>
      </p:sp>
      <p:sp>
        <p:nvSpPr>
          <p:cNvPr id="44034" name="TextBox 1">
            <a:extLst>
              <a:ext uri="{FF2B5EF4-FFF2-40B4-BE49-F238E27FC236}">
                <a16:creationId xmlns:a16="http://schemas.microsoft.com/office/drawing/2014/main" id="{BD04628E-4DF9-364A-8ADF-DC6A8393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066" y="3124465"/>
            <a:ext cx="913042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If you’d like to discuss </a:t>
            </a:r>
            <a:r>
              <a:rPr lang="en-US" altLang="en-US" sz="2400">
                <a:solidFill>
                  <a:srgbClr val="FFFF00"/>
                </a:solidFill>
                <a:latin typeface="Arial" panose="020B0604020202020204" pitchFamily="34" charset="0"/>
              </a:rPr>
              <a:t>model metadata</a:t>
            </a: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400">
                <a:solidFill>
                  <a:srgbClr val="FFFF00"/>
                </a:solidFill>
                <a:latin typeface="Arial" panose="020B0604020202020204" pitchFamily="34" charset="0"/>
              </a:rPr>
              <a:t>model interfaces</a:t>
            </a: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400">
                <a:solidFill>
                  <a:srgbClr val="FFFF00"/>
                </a:solidFill>
                <a:latin typeface="Arial" panose="020B0604020202020204" pitchFamily="34" charset="0"/>
              </a:rPr>
              <a:t>model coupling</a:t>
            </a: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, the </a:t>
            </a:r>
            <a:r>
              <a:rPr lang="en-US" altLang="en-US" sz="2400">
                <a:solidFill>
                  <a:srgbClr val="FFFF00"/>
                </a:solidFill>
                <a:latin typeface="Arial" panose="020B0604020202020204" pitchFamily="34" charset="0"/>
              </a:rPr>
              <a:t>Scientific Variable Ontology</a:t>
            </a: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 or </a:t>
            </a:r>
            <a:r>
              <a:rPr lang="en-US" altLang="en-US" sz="2400">
                <a:solidFill>
                  <a:srgbClr val="FFFF00"/>
                </a:solidFill>
                <a:latin typeface="Arial" panose="020B0604020202020204" pitchFamily="34" charset="0"/>
              </a:rPr>
              <a:t>MINT, </a:t>
            </a: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please email me at: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                        </a:t>
            </a:r>
            <a:r>
              <a:rPr lang="en-US" altLang="en-US" sz="2400" err="1">
                <a:solidFill>
                  <a:srgbClr val="FFFF66"/>
                </a:solidFill>
                <a:latin typeface="Arial" panose="020B0604020202020204" pitchFamily="34" charset="0"/>
              </a:rPr>
              <a:t>Scott.Peckham@colorado.edu</a:t>
            </a:r>
            <a:endParaRPr lang="en-US" altLang="en-US" sz="2400">
              <a:solidFill>
                <a:srgbClr val="FFFF66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66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For questions about how SVO is encoded with RDF, please email: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66"/>
                </a:solidFill>
                <a:latin typeface="Arial" panose="020B0604020202020204" pitchFamily="34" charset="0"/>
              </a:rPr>
              <a:t>		  </a:t>
            </a:r>
            <a:r>
              <a:rPr lang="en-US" altLang="en-US" sz="2400" err="1">
                <a:solidFill>
                  <a:srgbClr val="FFFF66"/>
                </a:solidFill>
                <a:latin typeface="Arial" panose="020B0604020202020204" pitchFamily="34" charset="0"/>
              </a:rPr>
              <a:t>Maria.Stoica@colorado.edu</a:t>
            </a:r>
            <a:endParaRPr lang="en-US" altLang="en-US" sz="2400">
              <a:solidFill>
                <a:srgbClr val="FFFF6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556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D0C1A-A528-D54D-A3E0-2324EFA0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6F6B4B-7A41-A442-8936-297E0A466ACC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98ED0-9878-C243-B097-F0D527C3084D}"/>
              </a:ext>
            </a:extLst>
          </p:cNvPr>
          <p:cNvSpPr txBox="1"/>
          <p:nvPr/>
        </p:nvSpPr>
        <p:spPr>
          <a:xfrm>
            <a:off x="3971406" y="147429"/>
            <a:ext cx="4187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For More Information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F5C351-6856-C046-AE90-3A7D1D79CBA8}"/>
              </a:ext>
            </a:extLst>
          </p:cNvPr>
          <p:cNvSpPr txBox="1"/>
          <p:nvPr/>
        </p:nvSpPr>
        <p:spPr>
          <a:xfrm>
            <a:off x="604909" y="886261"/>
            <a:ext cx="11101789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Peckham, S.D., A. </a:t>
            </a:r>
            <a:r>
              <a:rPr lang="en-US" err="1">
                <a:solidFill>
                  <a:schemeClr val="bg1"/>
                </a:solidFill>
              </a:rPr>
              <a:t>Kelbert</a:t>
            </a:r>
            <a:r>
              <a:rPr lang="en-US">
                <a:solidFill>
                  <a:schemeClr val="bg1"/>
                </a:solidFill>
              </a:rPr>
              <a:t>, M. Hill and E. Hutton (2016) </a:t>
            </a:r>
            <a:r>
              <a:rPr lang="en-US">
                <a:solidFill>
                  <a:srgbClr val="FFFF00"/>
                </a:solidFill>
              </a:rPr>
              <a:t>Towards uncertainty quantification and parameter estimation for Earth system models in a component-based modeling framework</a:t>
            </a:r>
            <a:r>
              <a:rPr lang="en-US">
                <a:solidFill>
                  <a:schemeClr val="bg1"/>
                </a:solidFill>
              </a:rPr>
              <a:t>, special issue: Uncertainty and Sensitivity in Surface Dynamics Modeling, </a:t>
            </a:r>
            <a:r>
              <a:rPr lang="en-US" i="1">
                <a:solidFill>
                  <a:schemeClr val="bg1"/>
                </a:solidFill>
              </a:rPr>
              <a:t>Computers &amp; Geosciences</a:t>
            </a:r>
            <a:r>
              <a:rPr lang="en-US">
                <a:solidFill>
                  <a:schemeClr val="bg1"/>
                </a:solidFill>
              </a:rPr>
              <a:t>, 90, 152-161,  </a:t>
            </a:r>
            <a:r>
              <a:rPr lang="en-US" u="sng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http://dx.doi.org/10.1016/j.cageo.2016.03.005</a:t>
            </a:r>
            <a:r>
              <a:rPr lang="en-US">
                <a:solidFill>
                  <a:schemeClr val="bg1"/>
                </a:solidFill>
              </a:rPr>
              <a:t>.</a:t>
            </a:r>
          </a:p>
          <a:p>
            <a:pPr marL="57150" indent="-285750">
              <a:buFont typeface="Arial" panose="020B0604020202020204" pitchFamily="34" charset="0"/>
              <a:buChar char="•"/>
            </a:pPr>
            <a:endParaRPr lang="en-US" sz="1000">
              <a:solidFill>
                <a:schemeClr val="bg1"/>
              </a:solidFill>
            </a:endParaRPr>
          </a:p>
          <a:p>
            <a:pPr marL="571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Jiang, P., M. </a:t>
            </a:r>
            <a:r>
              <a:rPr lang="en-US" err="1">
                <a:solidFill>
                  <a:schemeClr val="bg1"/>
                </a:solidFill>
              </a:rPr>
              <a:t>Elag</a:t>
            </a:r>
            <a:r>
              <a:rPr lang="en-US">
                <a:solidFill>
                  <a:schemeClr val="bg1"/>
                </a:solidFill>
              </a:rPr>
              <a:t>, P. Kumar, S.D. Peckham, L. Marini, R. Liu (2017) </a:t>
            </a:r>
            <a:r>
              <a:rPr lang="en-US">
                <a:solidFill>
                  <a:srgbClr val="FFFF00"/>
                </a:solidFill>
              </a:rPr>
              <a:t>A service-oriented architecture for coupling web service models using the Basic Model Interface (BMI), </a:t>
            </a:r>
            <a:r>
              <a:rPr lang="en-US" i="1">
                <a:solidFill>
                  <a:schemeClr val="bg1"/>
                </a:solidFill>
              </a:rPr>
              <a:t>Environmental Modelling &amp; Software</a:t>
            </a:r>
            <a:r>
              <a:rPr lang="en-US">
                <a:solidFill>
                  <a:schemeClr val="bg1"/>
                </a:solidFill>
              </a:rPr>
              <a:t>, 92, 107-118, </a:t>
            </a:r>
            <a:r>
              <a:rPr lang="en-US" u="sng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http://dx.doi.org/10.1016/j.envsoft.2017.01.021</a:t>
            </a:r>
            <a:r>
              <a:rPr lang="en-US">
                <a:solidFill>
                  <a:schemeClr val="bg1"/>
                </a:solidFill>
              </a:rPr>
              <a:t>.</a:t>
            </a:r>
          </a:p>
          <a:p>
            <a:pPr marL="57150" indent="-285750">
              <a:buFont typeface="Arial" panose="020B0604020202020204" pitchFamily="34" charset="0"/>
              <a:buChar char="•"/>
            </a:pPr>
            <a:endParaRPr lang="en-US" sz="1000">
              <a:solidFill>
                <a:schemeClr val="bg1"/>
              </a:solidFill>
            </a:endParaRPr>
          </a:p>
          <a:p>
            <a:pPr marL="571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Peckham, S.D. (2009) </a:t>
            </a:r>
            <a:r>
              <a:rPr lang="en-US">
                <a:solidFill>
                  <a:srgbClr val="FFFF00"/>
                </a:solidFill>
              </a:rPr>
              <a:t>Geomorphometry and spatial hydrologic modeling</a:t>
            </a:r>
            <a:r>
              <a:rPr lang="en-US">
                <a:solidFill>
                  <a:schemeClr val="bg1"/>
                </a:solidFill>
              </a:rPr>
              <a:t>, In: </a:t>
            </a:r>
            <a:r>
              <a:rPr lang="en-US" err="1">
                <a:solidFill>
                  <a:schemeClr val="bg1"/>
                </a:solidFill>
              </a:rPr>
              <a:t>Hengl</a:t>
            </a:r>
            <a:r>
              <a:rPr lang="en-US">
                <a:solidFill>
                  <a:schemeClr val="bg1"/>
                </a:solidFill>
              </a:rPr>
              <a:t>, T. and Reuter, H.I. (</a:t>
            </a:r>
            <a:r>
              <a:rPr lang="en-US" err="1">
                <a:solidFill>
                  <a:schemeClr val="bg1"/>
                </a:solidFill>
              </a:rPr>
              <a:t>Eds</a:t>
            </a:r>
            <a:r>
              <a:rPr lang="en-US">
                <a:solidFill>
                  <a:schemeClr val="bg1"/>
                </a:solidFill>
              </a:rPr>
              <a:t>), </a:t>
            </a:r>
            <a:r>
              <a:rPr lang="en-US" i="1">
                <a:solidFill>
                  <a:schemeClr val="bg1"/>
                </a:solidFill>
              </a:rPr>
              <a:t>Geomorphometry: Concepts, Software and Applications</a:t>
            </a:r>
            <a:r>
              <a:rPr lang="en-US">
                <a:solidFill>
                  <a:schemeClr val="bg1"/>
                </a:solidFill>
              </a:rPr>
              <a:t>, Chapter 25, Developments in Soil Science, vol. 33, Elsevier, 579-602, </a:t>
            </a:r>
            <a:r>
              <a:rPr lang="en-US" u="sng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http://dx.doi.org/10.1016/S0166-2481(08)00025-1</a:t>
            </a:r>
            <a:r>
              <a:rPr lang="en-US" u="sng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>
                <a:solidFill>
                  <a:srgbClr val="00B0F0"/>
                </a:solidFill>
              </a:rPr>
              <a:t>  </a:t>
            </a:r>
            <a:r>
              <a:rPr lang="en-US">
                <a:solidFill>
                  <a:schemeClr val="bg1"/>
                </a:solidFill>
              </a:rPr>
              <a:t>(</a:t>
            </a:r>
            <a:r>
              <a:rPr lang="en-US" err="1">
                <a:solidFill>
                  <a:schemeClr val="bg1"/>
                </a:solidFill>
              </a:rPr>
              <a:t>TopoFlow</a:t>
            </a:r>
            <a:r>
              <a:rPr lang="en-US">
                <a:solidFill>
                  <a:schemeClr val="bg1"/>
                </a:solidFill>
              </a:rPr>
              <a:t>)</a:t>
            </a:r>
          </a:p>
          <a:p>
            <a:pPr marL="57150" indent="-285750">
              <a:buFont typeface="Arial" panose="020B0604020202020204" pitchFamily="34" charset="0"/>
              <a:buChar char="•"/>
            </a:pPr>
            <a:endParaRPr lang="en-US" sz="1000">
              <a:solidFill>
                <a:schemeClr val="bg1"/>
              </a:solidFill>
            </a:endParaRPr>
          </a:p>
          <a:p>
            <a:pPr marL="571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Peckham, S.D., E.W.H. Hutton and B. Norris (2013) </a:t>
            </a:r>
            <a:r>
              <a:rPr lang="en-US">
                <a:solidFill>
                  <a:srgbClr val="FFFF00"/>
                </a:solidFill>
              </a:rPr>
              <a:t>A component-based approach to integrated modeling in the geosciences: The Design of CSDMS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i="1">
                <a:solidFill>
                  <a:schemeClr val="bg1"/>
                </a:solidFill>
              </a:rPr>
              <a:t>Computers &amp; Geosciences</a:t>
            </a:r>
            <a:r>
              <a:rPr lang="en-US">
                <a:solidFill>
                  <a:schemeClr val="bg1"/>
                </a:solidFill>
              </a:rPr>
              <a:t>, special issue: Modeling for Environmental Change, 53, 3-12, </a:t>
            </a:r>
            <a:r>
              <a:rPr lang="en-US" u="sng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http://dx.doi.org/10.1016/j.cageo.2012.04.002</a:t>
            </a:r>
            <a:r>
              <a:rPr lang="en-US">
                <a:solidFill>
                  <a:schemeClr val="bg1"/>
                </a:solidFill>
              </a:rPr>
              <a:t>.</a:t>
            </a:r>
          </a:p>
          <a:p>
            <a:pPr marL="57150" indent="-285750">
              <a:buFont typeface="Arial" panose="020B0604020202020204" pitchFamily="34" charset="0"/>
              <a:buChar char="•"/>
            </a:pPr>
            <a:endParaRPr lang="en-US" sz="1000">
              <a:solidFill>
                <a:schemeClr val="bg1"/>
              </a:solidFill>
            </a:endParaRPr>
          </a:p>
          <a:p>
            <a:pPr marL="571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Peckham, S.D. (2014) </a:t>
            </a:r>
            <a:r>
              <a:rPr lang="en-US">
                <a:solidFill>
                  <a:srgbClr val="FFFF00"/>
                </a:solidFill>
              </a:rPr>
              <a:t>The CSDMS Standard Names:  Cross-domain naming conventions for describing process models, data sets and their associated variables</a:t>
            </a:r>
            <a:r>
              <a:rPr lang="en-US">
                <a:solidFill>
                  <a:schemeClr val="bg1"/>
                </a:solidFill>
              </a:rPr>
              <a:t>, Proceedings of the 7</a:t>
            </a:r>
            <a:r>
              <a:rPr lang="en-US" baseline="30000">
                <a:solidFill>
                  <a:schemeClr val="bg1"/>
                </a:solidFill>
              </a:rPr>
              <a:t>th</a:t>
            </a:r>
            <a:r>
              <a:rPr lang="en-US">
                <a:solidFill>
                  <a:schemeClr val="bg1"/>
                </a:solidFill>
              </a:rPr>
              <a:t> Intl. Congress on </a:t>
            </a:r>
            <a:r>
              <a:rPr lang="en-US" err="1">
                <a:solidFill>
                  <a:schemeClr val="bg1"/>
                </a:solidFill>
              </a:rPr>
              <a:t>Env</a:t>
            </a:r>
            <a:r>
              <a:rPr lang="en-US">
                <a:solidFill>
                  <a:schemeClr val="bg1"/>
                </a:solidFill>
              </a:rPr>
              <a:t>. Modelling and Software, International Environmental Modelling and Software Society (</a:t>
            </a:r>
            <a:r>
              <a:rPr lang="en-US" err="1">
                <a:solidFill>
                  <a:schemeClr val="bg1"/>
                </a:solidFill>
              </a:rPr>
              <a:t>iEMSs</a:t>
            </a:r>
            <a:r>
              <a:rPr lang="en-US">
                <a:solidFill>
                  <a:schemeClr val="bg1"/>
                </a:solidFill>
              </a:rPr>
              <a:t>), San Diego, CA. (Eds.  D.P. Ames, N.W.T. Quinn, A.E. Rizzoli),  Paper 12.  </a:t>
            </a:r>
            <a:r>
              <a:rPr lang="en-US" u="sng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http://scholarsarchive.byu.edu/iemssconference/2014/Stream-A/12/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901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Content Placeholder 2">
            <a:extLst>
              <a:ext uri="{FF2B5EF4-FFF2-40B4-BE49-F238E27FC236}">
                <a16:creationId xmlns:a16="http://schemas.microsoft.com/office/drawing/2014/main" id="{6DB22801-6C0C-C54D-9BA1-0D8169EF9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63" y="1216028"/>
            <a:ext cx="11015661" cy="5360987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2400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Peckham, S.D., E.W.H. Hutton and B. Norris (2013) </a:t>
            </a:r>
            <a:r>
              <a:rPr lang="en-US" sz="2400">
                <a:solidFill>
                  <a:srgbClr val="FFFF66"/>
                </a:solidFill>
                <a:ea typeface="ＭＳ Ｐゴシック" charset="0"/>
                <a:cs typeface="ＭＳ Ｐゴシック" charset="0"/>
              </a:rPr>
              <a:t>A component-based approach to integrated modeling in the geosciences: The Design of CSDMS</a:t>
            </a:r>
            <a:r>
              <a:rPr lang="en-US" sz="2400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en-US" sz="2400" i="1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Computers &amp; Geosciences</a:t>
            </a:r>
            <a:r>
              <a:rPr lang="en-US" sz="2400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, special issue: Modeling for Environmental Change, 53, 3-12 .  </a:t>
            </a:r>
            <a:r>
              <a:rPr lang="en-US" sz="2400" u="sng">
                <a:solidFill>
                  <a:srgbClr val="FF6600"/>
                </a:solidFill>
              </a:rPr>
              <a:t>http://dx.doi.org/10.1016/j.cageo.2012.04.002</a:t>
            </a:r>
            <a:r>
              <a:rPr lang="en-US" sz="2400">
                <a:solidFill>
                  <a:srgbClr val="FF6600"/>
                </a:solidFill>
              </a:rPr>
              <a:t>. </a:t>
            </a:r>
            <a:endParaRPr lang="en-US" sz="2400">
              <a:solidFill>
                <a:srgbClr val="FF6600"/>
              </a:solidFill>
              <a:ea typeface="ＭＳ Ｐゴシック" charset="0"/>
              <a:cs typeface="ＭＳ Ｐゴシック" charset="0"/>
            </a:endParaRPr>
          </a:p>
          <a:p>
            <a:pPr>
              <a:buFont typeface="Arial" charset="0"/>
              <a:buChar char="•"/>
              <a:defRPr/>
            </a:pPr>
            <a:endParaRPr lang="en-US" sz="24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sz="2400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Peckham, S.D. (2014) </a:t>
            </a:r>
            <a:r>
              <a:rPr lang="en-US" sz="2400">
                <a:solidFill>
                  <a:srgbClr val="FFFF66"/>
                </a:solidFill>
                <a:ea typeface="ＭＳ Ｐゴシック" charset="0"/>
                <a:cs typeface="ＭＳ Ｐゴシック" charset="0"/>
              </a:rPr>
              <a:t>The CSDMS Standard Names:  Cross-domain naming conventions for describing process models, data sets and their associated variables</a:t>
            </a:r>
            <a:r>
              <a:rPr lang="en-US" sz="2400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en-US" sz="2400" i="1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Proceedings of the 7</a:t>
            </a:r>
            <a:r>
              <a:rPr lang="en-US" sz="2400" i="1" baseline="30000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th</a:t>
            </a:r>
            <a:r>
              <a:rPr lang="en-US" sz="2400" i="1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 Intl. Congress on </a:t>
            </a:r>
            <a:r>
              <a:rPr lang="en-US" sz="2400" i="1" err="1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Env</a:t>
            </a:r>
            <a:r>
              <a:rPr lang="en-US" sz="2400" i="1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. </a:t>
            </a:r>
            <a:r>
              <a:rPr lang="en-US" sz="2400" i="1" err="1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Modelling</a:t>
            </a:r>
            <a:r>
              <a:rPr lang="en-US" sz="2400" i="1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 and Software</a:t>
            </a:r>
            <a:r>
              <a:rPr lang="en-US" sz="2400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, International Environmental </a:t>
            </a:r>
            <a:r>
              <a:rPr lang="en-US" sz="2400" err="1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Modelling</a:t>
            </a:r>
            <a:r>
              <a:rPr lang="en-US" sz="2400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 and Software Society (</a:t>
            </a:r>
            <a:r>
              <a:rPr lang="en-US" sz="2400" err="1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iEMSs</a:t>
            </a:r>
            <a:r>
              <a:rPr lang="en-US" sz="2400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), San Diego, CA. (Eds.  D.P. Ames, N.W.T. Quinn, A.E. Rizzoli). </a:t>
            </a:r>
            <a:r>
              <a:rPr lang="en-US" sz="2400" u="sng">
                <a:solidFill>
                  <a:srgbClr val="FF6600"/>
                </a:solidFill>
              </a:rPr>
              <a:t>http://www.iemss.org/sites/iemss2014/proceedings.php</a:t>
            </a:r>
            <a:endParaRPr lang="en-US" sz="2400">
              <a:solidFill>
                <a:srgbClr val="FF66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C97A33-6FD0-2B4A-8476-47F2A35A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713" y="193676"/>
            <a:ext cx="4616450" cy="768350"/>
          </a:xfrm>
        </p:spPr>
        <p:txBody>
          <a:bodyPr/>
          <a:lstStyle/>
          <a:p>
            <a:pPr>
              <a:defRPr/>
            </a:pP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32844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Content Placeholder 2">
            <a:extLst>
              <a:ext uri="{FF2B5EF4-FFF2-40B4-BE49-F238E27FC236}">
                <a16:creationId xmlns:a16="http://schemas.microsoft.com/office/drawing/2014/main" id="{36CCAE97-746E-7644-847D-AA4754D15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18" y="1212703"/>
            <a:ext cx="11208327" cy="4495367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2400">
                <a:solidFill>
                  <a:schemeClr val="bg1"/>
                </a:solidFill>
              </a:rPr>
              <a:t>Peckham, S.D. and J.L. </a:t>
            </a:r>
            <a:r>
              <a:rPr lang="en-US" sz="2400" err="1">
                <a:solidFill>
                  <a:schemeClr val="bg1"/>
                </a:solidFill>
              </a:rPr>
              <a:t>Goodall</a:t>
            </a:r>
            <a:r>
              <a:rPr lang="en-US" sz="2400">
                <a:solidFill>
                  <a:schemeClr val="bg1"/>
                </a:solidFill>
              </a:rPr>
              <a:t> (2013) </a:t>
            </a:r>
            <a:r>
              <a:rPr lang="en-US" sz="2400">
                <a:solidFill>
                  <a:srgbClr val="FFFF66"/>
                </a:solidFill>
              </a:rPr>
              <a:t>Driving plug-and-play models with data from web-services: A demonstration of interoperability between CSDMS and CUAHSI-HIS</a:t>
            </a:r>
            <a:r>
              <a:rPr lang="en-US" sz="2400">
                <a:solidFill>
                  <a:schemeClr val="bg1"/>
                </a:solidFill>
              </a:rPr>
              <a:t>, </a:t>
            </a:r>
            <a:r>
              <a:rPr lang="en-US" sz="2400" i="1">
                <a:solidFill>
                  <a:schemeClr val="bg1"/>
                </a:solidFill>
              </a:rPr>
              <a:t>Computers &amp; Geosciences</a:t>
            </a:r>
            <a:r>
              <a:rPr lang="en-US" sz="2400">
                <a:solidFill>
                  <a:schemeClr val="bg1"/>
                </a:solidFill>
              </a:rPr>
              <a:t>, special issue: Modeling for Environmental Change, 53, 154-161, </a:t>
            </a:r>
            <a:r>
              <a:rPr lang="en-US" sz="2400" u="sng">
                <a:solidFill>
                  <a:srgbClr val="FF6600"/>
                </a:solidFill>
              </a:rPr>
              <a:t>http://dx.doi.org/10.1016/j.cageo.2012.04.019</a:t>
            </a:r>
            <a:endParaRPr lang="en-US" sz="2400">
              <a:solidFill>
                <a:srgbClr val="FF6600"/>
              </a:solidFill>
            </a:endParaRPr>
          </a:p>
          <a:p>
            <a:pPr>
              <a:buFont typeface="Arial" charset="0"/>
              <a:buChar char="•"/>
              <a:defRPr/>
            </a:pPr>
            <a:endParaRPr lang="en-US" sz="24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sz="2400" err="1">
                <a:solidFill>
                  <a:schemeClr val="bg1"/>
                </a:solidFill>
              </a:rPr>
              <a:t>Laniak</a:t>
            </a:r>
            <a:r>
              <a:rPr lang="en-US" sz="2400">
                <a:solidFill>
                  <a:schemeClr val="bg1"/>
                </a:solidFill>
              </a:rPr>
              <a:t>, G.F., G. </a:t>
            </a:r>
            <a:r>
              <a:rPr lang="en-US" sz="2400" err="1">
                <a:solidFill>
                  <a:schemeClr val="bg1"/>
                </a:solidFill>
              </a:rPr>
              <a:t>Olchin</a:t>
            </a:r>
            <a:r>
              <a:rPr lang="en-US" sz="2400">
                <a:solidFill>
                  <a:schemeClr val="bg1"/>
                </a:solidFill>
              </a:rPr>
              <a:t>, J. </a:t>
            </a:r>
            <a:r>
              <a:rPr lang="en-US" sz="2400" err="1">
                <a:solidFill>
                  <a:schemeClr val="bg1"/>
                </a:solidFill>
              </a:rPr>
              <a:t>Goodall</a:t>
            </a:r>
            <a:r>
              <a:rPr lang="en-US" sz="2400">
                <a:solidFill>
                  <a:schemeClr val="bg1"/>
                </a:solidFill>
              </a:rPr>
              <a:t>, A. </a:t>
            </a:r>
            <a:r>
              <a:rPr lang="en-US" sz="2400" err="1">
                <a:solidFill>
                  <a:schemeClr val="bg1"/>
                </a:solidFill>
              </a:rPr>
              <a:t>Voinov</a:t>
            </a:r>
            <a:r>
              <a:rPr lang="en-US" sz="2400">
                <a:solidFill>
                  <a:schemeClr val="bg1"/>
                </a:solidFill>
              </a:rPr>
              <a:t>, M. Hill, P. Glynn, G. Whelan, G. Geller, N. Quinn, M. Blind, S. Peckham, S. </a:t>
            </a:r>
            <a:r>
              <a:rPr lang="en-US" sz="2400" err="1">
                <a:solidFill>
                  <a:schemeClr val="bg1"/>
                </a:solidFill>
              </a:rPr>
              <a:t>Reaney</a:t>
            </a:r>
            <a:r>
              <a:rPr lang="en-US" sz="2400">
                <a:solidFill>
                  <a:schemeClr val="bg1"/>
                </a:solidFill>
              </a:rPr>
              <a:t>, N. </a:t>
            </a:r>
            <a:r>
              <a:rPr lang="en-US" sz="2400" err="1">
                <a:solidFill>
                  <a:schemeClr val="bg1"/>
                </a:solidFill>
              </a:rPr>
              <a:t>Gaber</a:t>
            </a:r>
            <a:r>
              <a:rPr lang="en-US" sz="2400">
                <a:solidFill>
                  <a:schemeClr val="bg1"/>
                </a:solidFill>
              </a:rPr>
              <a:t>, R. Kennedy and A. Hughes (2013) </a:t>
            </a:r>
            <a:r>
              <a:rPr lang="en-US" sz="2400">
                <a:solidFill>
                  <a:srgbClr val="FFFF00"/>
                </a:solidFill>
              </a:rPr>
              <a:t>Integrated environmental modeling: A vision and roadmap for the future</a:t>
            </a:r>
            <a:r>
              <a:rPr lang="en-US" sz="2400">
                <a:solidFill>
                  <a:schemeClr val="bg1"/>
                </a:solidFill>
              </a:rPr>
              <a:t>, 39, 3-23, </a:t>
            </a:r>
            <a:r>
              <a:rPr lang="en-US" sz="2400" i="1">
                <a:solidFill>
                  <a:schemeClr val="bg1"/>
                </a:solidFill>
              </a:rPr>
              <a:t>Environmental Modeling &amp; Software</a:t>
            </a:r>
            <a:r>
              <a:rPr lang="en-US" sz="2400">
                <a:solidFill>
                  <a:schemeClr val="bg1"/>
                </a:solidFill>
              </a:rPr>
              <a:t>, </a:t>
            </a:r>
            <a:r>
              <a:rPr lang="en-US" sz="2400" u="sng">
                <a:solidFill>
                  <a:srgbClr val="FF6600"/>
                </a:solidFill>
              </a:rPr>
              <a:t>http://dx.doi.org/10.1016/j.envsoft.2012.09.006</a:t>
            </a:r>
            <a:endParaRPr lang="en-US" sz="21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FD2E3F-BA80-1A44-A3A0-89C292AB0200}"/>
              </a:ext>
            </a:extLst>
          </p:cNvPr>
          <p:cNvSpPr txBox="1">
            <a:spLocks/>
          </p:cNvSpPr>
          <p:nvPr/>
        </p:nvSpPr>
        <p:spPr bwMode="auto">
          <a:xfrm>
            <a:off x="3541713" y="193676"/>
            <a:ext cx="4616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68270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Content Placeholder 2">
            <a:extLst>
              <a:ext uri="{FF2B5EF4-FFF2-40B4-BE49-F238E27FC236}">
                <a16:creationId xmlns:a16="http://schemas.microsoft.com/office/drawing/2014/main" id="{C6EA0D26-3233-0943-80FC-1D0DCBA79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4" y="1173164"/>
            <a:ext cx="11249891" cy="4146981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2400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Peckham, S.D. (2014) </a:t>
            </a:r>
            <a:r>
              <a:rPr lang="en-US" sz="2400">
                <a:solidFill>
                  <a:srgbClr val="FFFF66"/>
                </a:solidFill>
                <a:ea typeface="ＭＳ Ｐゴシック" charset="0"/>
                <a:cs typeface="ＭＳ Ｐゴシック" charset="0"/>
              </a:rPr>
              <a:t>EMELI 1.0:  An experimental smart modeling framework for automatic coupling of self-describing models</a:t>
            </a:r>
            <a:r>
              <a:rPr lang="en-US" sz="2400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en-US" sz="2400" i="1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Proceedings of HIC 2014</a:t>
            </a:r>
            <a:r>
              <a:rPr lang="en-US" sz="2400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, 11</a:t>
            </a:r>
            <a:r>
              <a:rPr lang="en-US" sz="2400" baseline="30000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th</a:t>
            </a:r>
            <a:r>
              <a:rPr lang="en-US" sz="2400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 International Conf. on </a:t>
            </a:r>
            <a:r>
              <a:rPr lang="en-US" sz="2400" err="1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Hydroinformatics</a:t>
            </a:r>
            <a:r>
              <a:rPr lang="en-US" sz="2400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, New York, NY. </a:t>
            </a:r>
            <a:r>
              <a:rPr lang="en-US" sz="2400" u="sng">
                <a:solidFill>
                  <a:srgbClr val="FF6600"/>
                </a:solidFill>
              </a:rPr>
              <a:t>http://academicworks.cuny.edu/cc_conf_hic/464/</a:t>
            </a:r>
            <a:r>
              <a:rPr lang="en-US" sz="2400">
                <a:solidFill>
                  <a:srgbClr val="FF6600"/>
                </a:solidFill>
              </a:rPr>
              <a:t> </a:t>
            </a:r>
            <a:endParaRPr lang="en-US" sz="2400">
              <a:solidFill>
                <a:srgbClr val="FF6600"/>
              </a:solidFill>
              <a:ea typeface="ＭＳ Ｐゴシック" charset="0"/>
              <a:cs typeface="ＭＳ Ｐゴシック" charset="0"/>
            </a:endParaRPr>
          </a:p>
          <a:p>
            <a:pPr>
              <a:buFont typeface="Arial" charset="0"/>
              <a:buChar char="•"/>
              <a:defRPr/>
            </a:pPr>
            <a:endParaRPr lang="en-US" sz="24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sz="2400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Peckham, S.D., A. </a:t>
            </a:r>
            <a:r>
              <a:rPr lang="en-US" sz="2400" err="1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Kelbert</a:t>
            </a:r>
            <a:r>
              <a:rPr lang="en-US" sz="2400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, M.C. Hill and E.W.H. Hutton (2016) </a:t>
            </a:r>
            <a:r>
              <a:rPr lang="en-US" sz="2400">
                <a:solidFill>
                  <a:srgbClr val="FFFF66"/>
                </a:solidFill>
                <a:ea typeface="ＭＳ Ｐゴシック" charset="0"/>
                <a:cs typeface="ＭＳ Ｐゴシック" charset="0"/>
              </a:rPr>
              <a:t>Towards uncertainty quantification  and parameter estimation for Earth system models in a component-based modeling framework</a:t>
            </a:r>
            <a:r>
              <a:rPr lang="en-US" sz="2400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en-US" sz="2400" i="1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Computers &amp; Geosciences</a:t>
            </a:r>
            <a:r>
              <a:rPr lang="en-US" sz="2400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, special issue: Uncertainty and Sensitivity in Surface Dynamics Modeling, 90(B), 152-161 . </a:t>
            </a:r>
            <a:r>
              <a:rPr lang="en-US" sz="2400" u="sng">
                <a:solidFill>
                  <a:srgbClr val="FF6600"/>
                </a:solidFill>
              </a:rPr>
              <a:t>http://dx.doi.org/10.1016/j.cageo.2016.03.005</a:t>
            </a:r>
            <a:endParaRPr lang="en-US" sz="21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758AD8-0741-9A4C-B965-678C1399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713" y="193676"/>
            <a:ext cx="4616450" cy="768350"/>
          </a:xfrm>
        </p:spPr>
        <p:txBody>
          <a:bodyPr/>
          <a:lstStyle/>
          <a:p>
            <a:pPr>
              <a:defRPr/>
            </a:pP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677299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FF64-44EC-DF42-9AE5-C666DAF8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DB8C4-1A40-924C-9027-66E5A74EE39E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5721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22FC3-36EE-654E-954E-DB40F05C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9BA4-0EF4-B641-B465-8D77CEBBC163}" type="slidenum">
              <a:rPr lang="en-US" smtClean="0"/>
              <a:t>18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7423358-E3DE-9E42-B451-BF940B149B13}"/>
              </a:ext>
            </a:extLst>
          </p:cNvPr>
          <p:cNvGrpSpPr/>
          <p:nvPr/>
        </p:nvGrpSpPr>
        <p:grpSpPr>
          <a:xfrm>
            <a:off x="792481" y="1195750"/>
            <a:ext cx="10658623" cy="5188634"/>
            <a:chOff x="595530" y="1308294"/>
            <a:chExt cx="10658623" cy="518863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EB60CA8-BCE6-764A-9DE2-A86966B8D4C7}"/>
                </a:ext>
              </a:extLst>
            </p:cNvPr>
            <p:cNvSpPr/>
            <p:nvPr/>
          </p:nvSpPr>
          <p:spPr>
            <a:xfrm>
              <a:off x="595530" y="1308294"/>
              <a:ext cx="10658623" cy="51886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86A6AEE-94C3-F541-802E-E4C20CF69754}"/>
                </a:ext>
              </a:extLst>
            </p:cNvPr>
            <p:cNvSpPr/>
            <p:nvPr/>
          </p:nvSpPr>
          <p:spPr>
            <a:xfrm>
              <a:off x="4557932" y="1686951"/>
              <a:ext cx="2971800" cy="17526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Computational</a:t>
              </a:r>
            </a:p>
            <a:p>
              <a:pPr algn="ctr"/>
              <a:r>
                <a:rPr lang="en-US" sz="280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5DA0B2C-EEEC-B64B-9FC1-4DCD0D09756E}"/>
                </a:ext>
              </a:extLst>
            </p:cNvPr>
            <p:cNvSpPr/>
            <p:nvPr/>
          </p:nvSpPr>
          <p:spPr>
            <a:xfrm>
              <a:off x="4596032" y="4133606"/>
              <a:ext cx="2971800" cy="17526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Data Set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6AC0BB3-DB1D-D341-96AF-BDEF81C15436}"/>
                </a:ext>
              </a:extLst>
            </p:cNvPr>
            <p:cNvCxnSpPr/>
            <p:nvPr/>
          </p:nvCxnSpPr>
          <p:spPr>
            <a:xfrm>
              <a:off x="2322732" y="2137563"/>
              <a:ext cx="2042160" cy="0"/>
            </a:xfrm>
            <a:prstGeom prst="line">
              <a:avLst/>
            </a:prstGeom>
            <a:ln w="508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5284F2-1AEE-8C4F-8EB0-5453AED63E4A}"/>
                </a:ext>
              </a:extLst>
            </p:cNvPr>
            <p:cNvCxnSpPr/>
            <p:nvPr/>
          </p:nvCxnSpPr>
          <p:spPr>
            <a:xfrm>
              <a:off x="2322732" y="2685172"/>
              <a:ext cx="2042160" cy="0"/>
            </a:xfrm>
            <a:prstGeom prst="line">
              <a:avLst/>
            </a:prstGeom>
            <a:ln w="508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1B1FB9-E01C-FD44-80AD-B60448C259A8}"/>
                </a:ext>
              </a:extLst>
            </p:cNvPr>
            <p:cNvCxnSpPr/>
            <p:nvPr/>
          </p:nvCxnSpPr>
          <p:spPr>
            <a:xfrm>
              <a:off x="2322732" y="3209166"/>
              <a:ext cx="2042160" cy="0"/>
            </a:xfrm>
            <a:prstGeom prst="line">
              <a:avLst/>
            </a:prstGeom>
            <a:ln w="50800" cmpd="sng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1EB049-C691-6249-BF38-0DD0F6296526}"/>
                </a:ext>
              </a:extLst>
            </p:cNvPr>
            <p:cNvCxnSpPr/>
            <p:nvPr/>
          </p:nvCxnSpPr>
          <p:spPr>
            <a:xfrm>
              <a:off x="7730392" y="2119783"/>
              <a:ext cx="2042160" cy="0"/>
            </a:xfrm>
            <a:prstGeom prst="line">
              <a:avLst/>
            </a:prstGeom>
            <a:ln w="50800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D42693-1C63-7C49-8842-646A4D3F1F49}"/>
                </a:ext>
              </a:extLst>
            </p:cNvPr>
            <p:cNvCxnSpPr/>
            <p:nvPr/>
          </p:nvCxnSpPr>
          <p:spPr>
            <a:xfrm>
              <a:off x="7730392" y="2563251"/>
              <a:ext cx="2042160" cy="0"/>
            </a:xfrm>
            <a:prstGeom prst="line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FE94E5-B141-7443-BFA3-8CB0EE99F297}"/>
                </a:ext>
              </a:extLst>
            </p:cNvPr>
            <p:cNvCxnSpPr/>
            <p:nvPr/>
          </p:nvCxnSpPr>
          <p:spPr>
            <a:xfrm>
              <a:off x="7730392" y="3070220"/>
              <a:ext cx="2042160" cy="0"/>
            </a:xfrm>
            <a:prstGeom prst="line">
              <a:avLst/>
            </a:prstGeom>
            <a:ln w="508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941C25-B6D2-A342-925B-6F69B40A68DB}"/>
                </a:ext>
              </a:extLst>
            </p:cNvPr>
            <p:cNvCxnSpPr/>
            <p:nvPr/>
          </p:nvCxnSpPr>
          <p:spPr>
            <a:xfrm>
              <a:off x="7971692" y="4491111"/>
              <a:ext cx="2042160" cy="0"/>
            </a:xfrm>
            <a:prstGeom prst="line">
              <a:avLst/>
            </a:prstGeom>
            <a:ln w="50800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83E286-C898-6C41-9946-F8F90385EAF5}"/>
                </a:ext>
              </a:extLst>
            </p:cNvPr>
            <p:cNvCxnSpPr/>
            <p:nvPr/>
          </p:nvCxnSpPr>
          <p:spPr>
            <a:xfrm>
              <a:off x="7925972" y="5009906"/>
              <a:ext cx="2042160" cy="0"/>
            </a:xfrm>
            <a:prstGeom prst="line">
              <a:avLst/>
            </a:prstGeom>
            <a:ln w="508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3BB6447-20D7-A943-874B-D0D2E97BB478}"/>
                </a:ext>
              </a:extLst>
            </p:cNvPr>
            <p:cNvCxnSpPr/>
            <p:nvPr/>
          </p:nvCxnSpPr>
          <p:spPr>
            <a:xfrm>
              <a:off x="7925972" y="5512191"/>
              <a:ext cx="2042160" cy="0"/>
            </a:xfrm>
            <a:prstGeom prst="line">
              <a:avLst/>
            </a:prstGeom>
            <a:ln w="50800">
              <a:solidFill>
                <a:srgbClr val="92D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C49B0C-F5C4-D94F-BD16-F8A6EAD8D28F}"/>
                </a:ext>
              </a:extLst>
            </p:cNvPr>
            <p:cNvSpPr txBox="1"/>
            <p:nvPr/>
          </p:nvSpPr>
          <p:spPr>
            <a:xfrm>
              <a:off x="2564032" y="1768231"/>
              <a:ext cx="1117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Variable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BC2A9A-017D-7446-B0C1-40150380A2A3}"/>
                </a:ext>
              </a:extLst>
            </p:cNvPr>
            <p:cNvSpPr txBox="1"/>
            <p:nvPr/>
          </p:nvSpPr>
          <p:spPr>
            <a:xfrm>
              <a:off x="2583082" y="2315840"/>
              <a:ext cx="1117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Variable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F4D9DD-CD1D-D749-9F34-7622DC9FD515}"/>
                </a:ext>
              </a:extLst>
            </p:cNvPr>
            <p:cNvSpPr txBox="1"/>
            <p:nvPr/>
          </p:nvSpPr>
          <p:spPr>
            <a:xfrm>
              <a:off x="2583082" y="2842374"/>
              <a:ext cx="1117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Variable 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0CBF3C-619B-2F4E-9F39-EC98506BDD0A}"/>
                </a:ext>
              </a:extLst>
            </p:cNvPr>
            <p:cNvSpPr txBox="1"/>
            <p:nvPr/>
          </p:nvSpPr>
          <p:spPr>
            <a:xfrm>
              <a:off x="8126632" y="1731046"/>
              <a:ext cx="1117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Variable 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21CACF-EEC0-D84E-B205-1EBF13CCC8E8}"/>
                </a:ext>
              </a:extLst>
            </p:cNvPr>
            <p:cNvSpPr txBox="1"/>
            <p:nvPr/>
          </p:nvSpPr>
          <p:spPr>
            <a:xfrm>
              <a:off x="8139332" y="2198007"/>
              <a:ext cx="1117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Variable 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C46712-4EEE-E245-895A-01E9E667F3E4}"/>
                </a:ext>
              </a:extLst>
            </p:cNvPr>
            <p:cNvSpPr txBox="1"/>
            <p:nvPr/>
          </p:nvSpPr>
          <p:spPr>
            <a:xfrm>
              <a:off x="8192665" y="2683147"/>
              <a:ext cx="1117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Variable 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C2ACD36-D0B0-E442-B3EC-097C6F3B536D}"/>
                </a:ext>
              </a:extLst>
            </p:cNvPr>
            <p:cNvSpPr txBox="1"/>
            <p:nvPr/>
          </p:nvSpPr>
          <p:spPr>
            <a:xfrm>
              <a:off x="8388245" y="4112435"/>
              <a:ext cx="1117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Variable 7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64AB634-E2D1-3A4E-A930-263EE715D208}"/>
                </a:ext>
              </a:extLst>
            </p:cNvPr>
            <p:cNvSpPr txBox="1"/>
            <p:nvPr/>
          </p:nvSpPr>
          <p:spPr>
            <a:xfrm>
              <a:off x="8388245" y="4622832"/>
              <a:ext cx="1117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Variable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0251DB6-82F6-F146-AAFD-DF027E7481C7}"/>
                </a:ext>
              </a:extLst>
            </p:cNvPr>
            <p:cNvSpPr txBox="1"/>
            <p:nvPr/>
          </p:nvSpPr>
          <p:spPr>
            <a:xfrm>
              <a:off x="8433965" y="5127896"/>
              <a:ext cx="1117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Variable 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B95D64-A197-574D-8260-D81CD926AA38}"/>
                </a:ext>
              </a:extLst>
            </p:cNvPr>
            <p:cNvSpPr txBox="1"/>
            <p:nvPr/>
          </p:nvSpPr>
          <p:spPr>
            <a:xfrm>
              <a:off x="1055076" y="3775769"/>
              <a:ext cx="3168748" cy="23083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A data set is like a model that has no inputs.</a:t>
              </a:r>
            </a:p>
            <a:p>
              <a:endParaRPr lang="en-US"/>
            </a:p>
            <a:p>
              <a:r>
                <a:rPr lang="en-US"/>
                <a:t>It is actually the </a:t>
              </a:r>
              <a:r>
                <a:rPr lang="en-US" b="1"/>
                <a:t>values</a:t>
              </a:r>
              <a:r>
                <a:rPr lang="en-US"/>
                <a:t> of variables that are passed,</a:t>
              </a:r>
            </a:p>
            <a:p>
              <a:r>
                <a:rPr lang="en-US"/>
                <a:t>which may be spatially distributed </a:t>
              </a:r>
              <a:r>
                <a:rPr lang="en-US" b="1"/>
                <a:t>scalar</a:t>
              </a:r>
              <a:r>
                <a:rPr lang="en-US"/>
                <a:t>, </a:t>
              </a:r>
              <a:r>
                <a:rPr lang="en-US" b="1"/>
                <a:t>vector</a:t>
              </a:r>
              <a:r>
                <a:rPr lang="en-US"/>
                <a:t> or </a:t>
              </a:r>
              <a:r>
                <a:rPr lang="en-US" b="1"/>
                <a:t>tensor</a:t>
              </a:r>
              <a:r>
                <a:rPr lang="en-US"/>
                <a:t> fields on some grid.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CB18FAA-098D-014E-92FA-9F4EC1595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73758" y="2602382"/>
              <a:ext cx="725167" cy="72832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4205FC5-4E7F-6D4F-A977-1B0F4BA78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9829" y="5127896"/>
              <a:ext cx="476250" cy="609109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79C98FA-5B0F-E547-ABC1-E2694D4AB1D6}"/>
              </a:ext>
            </a:extLst>
          </p:cNvPr>
          <p:cNvSpPr txBox="1"/>
          <p:nvPr/>
        </p:nvSpPr>
        <p:spPr>
          <a:xfrm>
            <a:off x="1817915" y="231834"/>
            <a:ext cx="8679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Functional Similarity of Data Sets and Models</a:t>
            </a:r>
          </a:p>
        </p:txBody>
      </p:sp>
    </p:spTree>
    <p:extLst>
      <p:ext uri="{BB962C8B-B14F-4D97-AF65-F5344CB8AC3E}">
        <p14:creationId xmlns:p14="http://schemas.microsoft.com/office/powerpoint/2010/main" val="4126860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FF64-44EC-DF42-9AE5-C666DAF8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DB8C4-1A40-924C-9027-66E5A74EE39E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p:sp>
        <p:nvSpPr>
          <p:cNvPr id="3" name="TextBox 37">
            <a:extLst>
              <a:ext uri="{FF2B5EF4-FFF2-40B4-BE49-F238E27FC236}">
                <a16:creationId xmlns:a16="http://schemas.microsoft.com/office/drawing/2014/main" id="{C44CD61D-664E-3242-B782-B5EB572B9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25" y="77725"/>
            <a:ext cx="6492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PR" sz="3200" dirty="0">
                <a:solidFill>
                  <a:schemeClr val="bg1"/>
                </a:solidFill>
              </a:rPr>
              <a:t>Example:  A Simple Water Tank Model</a:t>
            </a:r>
          </a:p>
        </p:txBody>
      </p:sp>
      <p:grpSp>
        <p:nvGrpSpPr>
          <p:cNvPr id="4" name="Group 39">
            <a:extLst>
              <a:ext uri="{FF2B5EF4-FFF2-40B4-BE49-F238E27FC236}">
                <a16:creationId xmlns:a16="http://schemas.microsoft.com/office/drawing/2014/main" id="{37A1FC38-8A7F-B94A-90AF-1656C625F9ED}"/>
              </a:ext>
            </a:extLst>
          </p:cNvPr>
          <p:cNvGrpSpPr>
            <a:grpSpLocks/>
          </p:cNvGrpSpPr>
          <p:nvPr/>
        </p:nvGrpSpPr>
        <p:grpSpPr bwMode="auto">
          <a:xfrm>
            <a:off x="1797050" y="773113"/>
            <a:ext cx="5881688" cy="5768975"/>
            <a:chOff x="1797237" y="772493"/>
            <a:chExt cx="5880837" cy="5769565"/>
          </a:xfrm>
        </p:grpSpPr>
        <p:pic>
          <p:nvPicPr>
            <p:cNvPr id="5" name="Picture 24" descr="rainy_weather_with_thunder.png">
              <a:extLst>
                <a:ext uri="{FF2B5EF4-FFF2-40B4-BE49-F238E27FC236}">
                  <a16:creationId xmlns:a16="http://schemas.microsoft.com/office/drawing/2014/main" id="{49B527AB-87B0-1E4B-8A1E-A1D5FFED8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747" y="772493"/>
              <a:ext cx="2622132" cy="2431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36">
              <a:extLst>
                <a:ext uri="{FF2B5EF4-FFF2-40B4-BE49-F238E27FC236}">
                  <a16:creationId xmlns:a16="http://schemas.microsoft.com/office/drawing/2014/main" id="{5ED816D7-17D3-E74B-BF23-2A9FE0B387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7237" y="2585825"/>
              <a:ext cx="5880837" cy="3956233"/>
              <a:chOff x="1921584" y="2078913"/>
              <a:chExt cx="5880837" cy="3956233"/>
            </a:xfrm>
          </p:grpSpPr>
          <p:grpSp>
            <p:nvGrpSpPr>
              <p:cNvPr id="9" name="Group 22">
                <a:extLst>
                  <a:ext uri="{FF2B5EF4-FFF2-40B4-BE49-F238E27FC236}">
                    <a16:creationId xmlns:a16="http://schemas.microsoft.com/office/drawing/2014/main" id="{EA1ACE25-F307-F044-BD41-F863ED1A47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9412" y="2859315"/>
                <a:ext cx="3505035" cy="3175831"/>
                <a:chOff x="5006004" y="1067919"/>
                <a:chExt cx="3505035" cy="3175831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F6FB878-BD60-424C-BDEF-5783128953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6881" y="1068425"/>
                  <a:ext cx="2595187" cy="914494"/>
                </a:xfrm>
                <a:prstGeom prst="ellips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6CDD2BF2-1E13-8445-ADBF-2CE51F72A90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898373" y="2667995"/>
                  <a:ext cx="2237017" cy="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2C36563-3949-6147-8534-F6207FF7658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6487210" y="2667995"/>
                  <a:ext cx="2237017" cy="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9607A1F-A0EC-AE43-A472-B6228232E6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12068" y="3340370"/>
                  <a:ext cx="607925" cy="195283"/>
                </a:xfrm>
                <a:prstGeom prst="rect">
                  <a:avLst/>
                </a:pr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rgbClr val="4A7EBB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E3F6387-6D0C-C54C-9316-704CCDF108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02533" y="3322906"/>
                  <a:ext cx="115871" cy="22068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rgbClr val="4A7EBB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2FA3960-F0A7-BE45-B1CB-8DF402F019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8945" y="2648149"/>
                  <a:ext cx="2607886" cy="1105013"/>
                </a:xfrm>
                <a:prstGeom prst="rect">
                  <a:avLst/>
                </a:prstGeom>
                <a:solidFill>
                  <a:srgbClr val="66FFFF"/>
                </a:solidFill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F332614-8291-594E-9811-4D839A8F0C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5770" y="2179789"/>
                  <a:ext cx="2606298" cy="916081"/>
                </a:xfrm>
                <a:prstGeom prst="ellipse">
                  <a:avLst/>
                </a:prstGeom>
                <a:solidFill>
                  <a:srgbClr val="66FFFF"/>
                </a:solidFill>
                <a:ln w="9525">
                  <a:solidFill>
                    <a:srgbClr val="4A7EBB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9B549824-EE04-1B48-8CB5-CADA98B8D8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8945" y="3329256"/>
                  <a:ext cx="2604711" cy="914494"/>
                </a:xfrm>
                <a:prstGeom prst="ellipse">
                  <a:avLst/>
                </a:prstGeom>
                <a:solidFill>
                  <a:srgbClr val="66FFFF"/>
                </a:solidFill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5" name="Arc 18">
                  <a:extLst>
                    <a:ext uri="{FF2B5EF4-FFF2-40B4-BE49-F238E27FC236}">
                      <a16:creationId xmlns:a16="http://schemas.microsoft.com/office/drawing/2014/main" id="{C7D7ED82-9A54-B84E-B5BF-C30B317F17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23172" y="3437217"/>
                  <a:ext cx="487292" cy="669994"/>
                </a:xfrm>
                <a:custGeom>
                  <a:avLst/>
                  <a:gdLst>
                    <a:gd name="T0" fmla="*/ 243646 w 487292"/>
                    <a:gd name="T1" fmla="*/ 0 h 669994"/>
                    <a:gd name="T2" fmla="*/ 487292 w 487292"/>
                    <a:gd name="T3" fmla="*/ 334997 h 669994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487292" h="669994" stroke="0">
                      <a:moveTo>
                        <a:pt x="243646" y="0"/>
                      </a:moveTo>
                      <a:cubicBezTo>
                        <a:pt x="378208" y="0"/>
                        <a:pt x="487292" y="149983"/>
                        <a:pt x="487292" y="334997"/>
                      </a:cubicBezTo>
                      <a:lnTo>
                        <a:pt x="243646" y="334997"/>
                      </a:lnTo>
                      <a:lnTo>
                        <a:pt x="243646" y="0"/>
                      </a:lnTo>
                      <a:close/>
                    </a:path>
                    <a:path w="487292" h="669994" fill="none">
                      <a:moveTo>
                        <a:pt x="243646" y="0"/>
                      </a:moveTo>
                      <a:cubicBezTo>
                        <a:pt x="378208" y="0"/>
                        <a:pt x="487292" y="149983"/>
                        <a:pt x="487292" y="334997"/>
                      </a:cubicBezTo>
                    </a:path>
                  </a:pathLst>
                </a:custGeom>
                <a:noFill/>
                <a:ln w="127000" cap="flat" cmpd="sng">
                  <a:solidFill>
                    <a:srgbClr val="66FFFF"/>
                  </a:solidFill>
                  <a:prstDash val="solid"/>
                  <a:round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en-PR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85801E47-A7E6-F94C-98BC-2133E0A4CF5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042061" y="5068259"/>
                <a:ext cx="1259017" cy="1588"/>
              </a:xfrm>
              <a:prstGeom prst="straightConnector1">
                <a:avLst/>
              </a:prstGeom>
              <a:noFill/>
              <a:ln w="25400">
                <a:solidFill>
                  <a:schemeClr val="bg1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" name="TextBox 27">
                <a:extLst>
                  <a:ext uri="{FF2B5EF4-FFF2-40B4-BE49-F238E27FC236}">
                    <a16:creationId xmlns:a16="http://schemas.microsoft.com/office/drawing/2014/main" id="{79CD62BA-4B7F-6843-A756-AD1626E6C1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1584" y="4828691"/>
                <a:ext cx="73965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PR" sz="1800">
                    <a:solidFill>
                      <a:schemeClr val="bg1"/>
                    </a:solidFill>
                  </a:rPr>
                  <a:t>depth</a:t>
                </a:r>
              </a:p>
            </p:txBody>
          </p:sp>
          <p:sp>
            <p:nvSpPr>
              <p:cNvPr id="12" name="TextBox 28">
                <a:extLst>
                  <a:ext uri="{FF2B5EF4-FFF2-40B4-BE49-F238E27FC236}">
                    <a16:creationId xmlns:a16="http://schemas.microsoft.com/office/drawing/2014/main" id="{D0A16BCC-5FCD-CF45-B7C0-1390F83074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94600" y="5293835"/>
                <a:ext cx="907821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PR" sz="1800">
                    <a:solidFill>
                      <a:schemeClr val="bg1"/>
                    </a:solidFill>
                  </a:rPr>
                  <a:t>outflow</a:t>
                </a:r>
              </a:p>
              <a:p>
                <a:pPr eaLnBrk="1" hangingPunct="1"/>
                <a:r>
                  <a:rPr lang="en-US" altLang="en-PR" sz="1800">
                    <a:solidFill>
                      <a:schemeClr val="bg1"/>
                    </a:solidFill>
                  </a:rPr>
                  <a:t>speed</a:t>
                </a:r>
              </a:p>
            </p:txBody>
          </p:sp>
          <p:sp>
            <p:nvSpPr>
              <p:cNvPr id="13" name="TextBox 29">
                <a:extLst>
                  <a:ext uri="{FF2B5EF4-FFF2-40B4-BE49-F238E27FC236}">
                    <a16:creationId xmlns:a16="http://schemas.microsoft.com/office/drawing/2014/main" id="{2EA39624-7CD6-E14C-92AA-7DAD531DDF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2419" y="3026808"/>
                <a:ext cx="9683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PR" sz="1800">
                    <a:solidFill>
                      <a:schemeClr val="bg1"/>
                    </a:solidFill>
                  </a:rPr>
                  <a:t>top area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5CBA02A-F80E-A344-A67E-B33A85EDF63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788155" y="5228613"/>
                <a:ext cx="890459" cy="1587"/>
              </a:xfrm>
              <a:prstGeom prst="straightConnector1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66A3FC3-8747-304F-B6C5-3E3854BADFF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149221" y="2387492"/>
                <a:ext cx="619188" cy="1588"/>
              </a:xfrm>
              <a:prstGeom prst="straightConnector1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" name="TextBox 35">
                <a:extLst>
                  <a:ext uri="{FF2B5EF4-FFF2-40B4-BE49-F238E27FC236}">
                    <a16:creationId xmlns:a16="http://schemas.microsoft.com/office/drawing/2014/main" id="{DA3FC943-D99A-C742-8FA5-5E4A68D738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4424" y="2160572"/>
                <a:ext cx="113639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PR" sz="1800">
                    <a:solidFill>
                      <a:schemeClr val="bg1"/>
                    </a:solidFill>
                  </a:rPr>
                  <a:t>rainrate(t)</a:t>
                </a:r>
              </a:p>
            </p:txBody>
          </p:sp>
        </p:grpSp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6CD69586-D315-A447-9986-BFBE95078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3591" y="5552477"/>
              <a:ext cx="8820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PR" sz="1800"/>
                <a:t>volume</a:t>
              </a:r>
            </a:p>
          </p:txBody>
        </p:sp>
      </p:grpSp>
      <p:sp>
        <p:nvSpPr>
          <p:cNvPr id="26" name="TextBox 40">
            <a:extLst>
              <a:ext uri="{FF2B5EF4-FFF2-40B4-BE49-F238E27FC236}">
                <a16:creationId xmlns:a16="http://schemas.microsoft.com/office/drawing/2014/main" id="{DAE80756-4901-D843-8078-C5076AC92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211263"/>
            <a:ext cx="1905000" cy="2154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PR" sz="1800" b="1">
                <a:solidFill>
                  <a:srgbClr val="FFFF00"/>
                </a:solidFill>
              </a:rPr>
              <a:t>Input Variables</a:t>
            </a:r>
          </a:p>
          <a:p>
            <a:pPr eaLnBrk="1" hangingPunct="1"/>
            <a:endParaRPr lang="en-US" altLang="en-PR" sz="800" b="1">
              <a:solidFill>
                <a:schemeClr val="bg1"/>
              </a:solidFill>
            </a:endParaRPr>
          </a:p>
          <a:p>
            <a:pPr eaLnBrk="1" hangingPunct="1"/>
            <a:r>
              <a:rPr lang="en-US" altLang="en-PR" sz="1800">
                <a:solidFill>
                  <a:schemeClr val="bg1"/>
                </a:solidFill>
              </a:rPr>
              <a:t>rainrate</a:t>
            </a:r>
          </a:p>
          <a:p>
            <a:pPr eaLnBrk="1" hangingPunct="1"/>
            <a:r>
              <a:rPr lang="en-US" altLang="en-PR" sz="1800">
                <a:solidFill>
                  <a:schemeClr val="bg1"/>
                </a:solidFill>
              </a:rPr>
              <a:t>rain duration</a:t>
            </a:r>
          </a:p>
          <a:p>
            <a:pPr eaLnBrk="1" hangingPunct="1"/>
            <a:endParaRPr lang="en-US" altLang="en-PR" sz="1800">
              <a:solidFill>
                <a:schemeClr val="bg1"/>
              </a:solidFill>
            </a:endParaRPr>
          </a:p>
          <a:p>
            <a:pPr eaLnBrk="1" hangingPunct="1"/>
            <a:r>
              <a:rPr lang="en-US" altLang="en-PR" sz="1800">
                <a:solidFill>
                  <a:schemeClr val="bg1"/>
                </a:solidFill>
              </a:rPr>
              <a:t>top area</a:t>
            </a:r>
          </a:p>
          <a:p>
            <a:pPr eaLnBrk="1" hangingPunct="1"/>
            <a:r>
              <a:rPr lang="en-US" altLang="en-PR" sz="1800">
                <a:solidFill>
                  <a:schemeClr val="bg1"/>
                </a:solidFill>
              </a:rPr>
              <a:t>outlet area</a:t>
            </a:r>
          </a:p>
          <a:p>
            <a:pPr eaLnBrk="1" hangingPunct="1"/>
            <a:r>
              <a:rPr lang="en-US" altLang="en-PR" sz="1800">
                <a:solidFill>
                  <a:schemeClr val="bg1"/>
                </a:solidFill>
              </a:rPr>
              <a:t>initial water depth</a:t>
            </a:r>
          </a:p>
        </p:txBody>
      </p:sp>
      <p:sp>
        <p:nvSpPr>
          <p:cNvPr id="27" name="TextBox 41">
            <a:extLst>
              <a:ext uri="{FF2B5EF4-FFF2-40B4-BE49-F238E27FC236}">
                <a16:creationId xmlns:a16="http://schemas.microsoft.com/office/drawing/2014/main" id="{E084C020-943C-9145-A522-233271DB2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363" y="3678238"/>
            <a:ext cx="1803400" cy="13239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PR" sz="1800" b="1">
                <a:solidFill>
                  <a:srgbClr val="FFFF00"/>
                </a:solidFill>
              </a:rPr>
              <a:t>Output Variables</a:t>
            </a:r>
          </a:p>
          <a:p>
            <a:pPr eaLnBrk="1" hangingPunct="1"/>
            <a:endParaRPr lang="en-US" altLang="en-PR" sz="800" b="1">
              <a:solidFill>
                <a:schemeClr val="bg1"/>
              </a:solidFill>
            </a:endParaRPr>
          </a:p>
          <a:p>
            <a:pPr eaLnBrk="1" hangingPunct="1"/>
            <a:r>
              <a:rPr lang="en-US" altLang="en-PR" sz="1800">
                <a:solidFill>
                  <a:schemeClr val="bg1"/>
                </a:solidFill>
              </a:rPr>
              <a:t>water depth</a:t>
            </a:r>
          </a:p>
          <a:p>
            <a:pPr eaLnBrk="1" hangingPunct="1"/>
            <a:r>
              <a:rPr lang="en-US" altLang="en-PR" sz="1800">
                <a:solidFill>
                  <a:schemeClr val="bg1"/>
                </a:solidFill>
              </a:rPr>
              <a:t>water volume</a:t>
            </a:r>
          </a:p>
          <a:p>
            <a:pPr eaLnBrk="1" hangingPunct="1"/>
            <a:r>
              <a:rPr lang="en-US" altLang="en-PR" sz="1800">
                <a:solidFill>
                  <a:schemeClr val="bg1"/>
                </a:solidFill>
              </a:rPr>
              <a:t>outflow speed</a:t>
            </a:r>
          </a:p>
        </p:txBody>
      </p:sp>
    </p:spTree>
    <p:extLst>
      <p:ext uri="{BB962C8B-B14F-4D97-AF65-F5344CB8AC3E}">
        <p14:creationId xmlns:p14="http://schemas.microsoft.com/office/powerpoint/2010/main" val="121929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FF64-44EC-DF42-9AE5-C666DAF8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DB8C4-1A40-924C-9027-66E5A74EE39E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E7B4AC-DEB4-6648-A2AB-D069D7FE9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132" y="80736"/>
            <a:ext cx="811371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PR" sz="3600" dirty="0">
                <a:solidFill>
                  <a:schemeClr val="bg1"/>
                </a:solidFill>
              </a:rPr>
              <a:t>Linking Component-based Models:</a:t>
            </a:r>
          </a:p>
          <a:p>
            <a:pPr algn="ctr" eaLnBrk="1" hangingPunct="1"/>
            <a:r>
              <a:rPr lang="en-US" altLang="en-PR" sz="3600" dirty="0">
                <a:solidFill>
                  <a:schemeClr val="bg1"/>
                </a:solidFill>
              </a:rPr>
              <a:t>How Can Two Models Differ?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19F9E4-7741-E94F-8A7D-E34C9388D7FF}"/>
              </a:ext>
            </a:extLst>
          </p:cNvPr>
          <p:cNvSpPr txBox="1"/>
          <p:nvPr/>
        </p:nvSpPr>
        <p:spPr>
          <a:xfrm>
            <a:off x="822324" y="1387928"/>
            <a:ext cx="998091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PR" dirty="0">
                <a:solidFill>
                  <a:schemeClr val="bg1"/>
                </a:solidFill>
                <a:cs typeface="Calibri" panose="020F0502020204030204" pitchFamily="34" charset="0"/>
              </a:rPr>
              <a:t>Programming language</a:t>
            </a:r>
          </a:p>
          <a:p>
            <a:pPr eaLnBrk="1" hangingPunct="1"/>
            <a:r>
              <a:rPr lang="en-US" altLang="en-PR" dirty="0">
                <a:solidFill>
                  <a:schemeClr val="bg1"/>
                </a:solidFill>
                <a:cs typeface="Calibri" panose="020F0502020204030204" pitchFamily="34" charset="0"/>
              </a:rPr>
              <a:t>		(C, C++, Fortran, Java, Python, etc.)</a:t>
            </a:r>
          </a:p>
          <a:p>
            <a:pPr eaLnBrk="1" hangingPunct="1"/>
            <a:r>
              <a:rPr lang="en-US" altLang="en-PR" dirty="0">
                <a:solidFill>
                  <a:schemeClr val="bg1"/>
                </a:solidFill>
                <a:cs typeface="Calibri" panose="020F0502020204030204" pitchFamily="34" charset="0"/>
              </a:rPr>
              <a:t>		</a:t>
            </a:r>
            <a:r>
              <a:rPr lang="en-US" altLang="en-PR" dirty="0">
                <a:solidFill>
                  <a:srgbClr val="FFFF00"/>
                </a:solidFill>
                <a:cs typeface="Calibri" panose="020F0502020204030204" pitchFamily="34" charset="0"/>
              </a:rPr>
              <a:t>Solution:  Babel (multi-language bindings)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PR" dirty="0">
                <a:solidFill>
                  <a:schemeClr val="bg1"/>
                </a:solidFill>
                <a:cs typeface="Calibri" panose="020F0502020204030204" pitchFamily="34" charset="0"/>
              </a:rPr>
              <a:t>Computational grid </a:t>
            </a:r>
          </a:p>
          <a:p>
            <a:pPr eaLnBrk="1" hangingPunct="1"/>
            <a:r>
              <a:rPr lang="en-US" altLang="en-PR" dirty="0">
                <a:solidFill>
                  <a:schemeClr val="bg1"/>
                </a:solidFill>
                <a:cs typeface="Calibri" panose="020F0502020204030204" pitchFamily="34" charset="0"/>
              </a:rPr>
              <a:t>		(triangles, rectangles, Voronoi, etc.)</a:t>
            </a:r>
          </a:p>
          <a:p>
            <a:pPr eaLnBrk="1" hangingPunct="1"/>
            <a:r>
              <a:rPr lang="en-US" altLang="en-PR" dirty="0">
                <a:solidFill>
                  <a:srgbClr val="FFFF00"/>
                </a:solidFill>
                <a:cs typeface="Calibri" panose="020F0502020204030204" pitchFamily="34" charset="0"/>
              </a:rPr>
              <a:t>		Solution:  ESMF </a:t>
            </a:r>
            <a:r>
              <a:rPr lang="en-US" altLang="en-PR" dirty="0" err="1">
                <a:solidFill>
                  <a:srgbClr val="FFFF00"/>
                </a:solidFill>
                <a:cs typeface="Calibri" panose="020F0502020204030204" pitchFamily="34" charset="0"/>
              </a:rPr>
              <a:t>regridder</a:t>
            </a:r>
            <a:r>
              <a:rPr lang="en-US" altLang="en-PR" dirty="0">
                <a:solidFill>
                  <a:srgbClr val="FFFF00"/>
                </a:solidFill>
                <a:cs typeface="Calibri" panose="020F0502020204030204" pitchFamily="34" charset="0"/>
              </a:rPr>
              <a:t> (parallel, spatial interpolation)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PR" dirty="0" err="1">
                <a:solidFill>
                  <a:schemeClr val="bg1"/>
                </a:solidFill>
                <a:cs typeface="Calibri" panose="020F0502020204030204" pitchFamily="34" charset="0"/>
              </a:rPr>
              <a:t>Timestepping</a:t>
            </a:r>
            <a:r>
              <a:rPr lang="en-US" altLang="en-PR" dirty="0">
                <a:solidFill>
                  <a:schemeClr val="bg1"/>
                </a:solidFill>
                <a:cs typeface="Calibri" panose="020F0502020204030204" pitchFamily="34" charset="0"/>
              </a:rPr>
              <a:t> scheme</a:t>
            </a:r>
          </a:p>
          <a:p>
            <a:pPr eaLnBrk="1" hangingPunct="1"/>
            <a:r>
              <a:rPr lang="en-US" altLang="en-PR" dirty="0">
                <a:solidFill>
                  <a:schemeClr val="bg1"/>
                </a:solidFill>
                <a:cs typeface="Calibri" panose="020F0502020204030204" pitchFamily="34" charset="0"/>
              </a:rPr>
              <a:t>		(fixed, adaptive, local)</a:t>
            </a:r>
          </a:p>
          <a:p>
            <a:pPr eaLnBrk="1" hangingPunct="1"/>
            <a:r>
              <a:rPr lang="en-US" altLang="en-PR" dirty="0">
                <a:solidFill>
                  <a:srgbClr val="FFFF00"/>
                </a:solidFill>
                <a:cs typeface="Calibri" panose="020F0502020204030204" pitchFamily="34" charset="0"/>
              </a:rPr>
              <a:t>		Solution:  Temporal interpolation tool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PR" dirty="0">
                <a:solidFill>
                  <a:schemeClr val="bg1"/>
                </a:solidFill>
                <a:cs typeface="Calibri" panose="020F0502020204030204" pitchFamily="34" charset="0"/>
              </a:rPr>
              <a:t>Variable names</a:t>
            </a:r>
          </a:p>
          <a:p>
            <a:pPr lvl="2" eaLnBrk="1" hangingPunct="1"/>
            <a:r>
              <a:rPr lang="en-US" altLang="en-PR" dirty="0">
                <a:solidFill>
                  <a:schemeClr val="bg1"/>
                </a:solidFill>
                <a:cs typeface="Calibri" panose="020F0502020204030204" pitchFamily="34" charset="0"/>
              </a:rPr>
              <a:t>Need some means of </a:t>
            </a:r>
            <a:r>
              <a:rPr lang="en-US" altLang="en-US" dirty="0">
                <a:solidFill>
                  <a:schemeClr val="bg1"/>
                </a:solidFill>
                <a:cs typeface="Calibri" panose="020F0502020204030204" pitchFamily="34" charset="0"/>
              </a:rPr>
              <a:t>“</a:t>
            </a:r>
            <a:r>
              <a:rPr lang="en-US" altLang="en-PR" dirty="0">
                <a:solidFill>
                  <a:schemeClr val="bg1"/>
                </a:solidFill>
                <a:cs typeface="Calibri" panose="020F0502020204030204" pitchFamily="34" charset="0"/>
              </a:rPr>
              <a:t>semantic mediation</a:t>
            </a:r>
            <a:r>
              <a:rPr lang="en-US" altLang="en-US" dirty="0">
                <a:solidFill>
                  <a:schemeClr val="bg1"/>
                </a:solidFill>
                <a:cs typeface="Calibri" panose="020F0502020204030204" pitchFamily="34" charset="0"/>
              </a:rPr>
              <a:t>”</a:t>
            </a:r>
            <a:endParaRPr lang="en-US" altLang="en-PR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eaLnBrk="1" hangingPunct="1"/>
            <a:r>
              <a:rPr lang="en-US" altLang="en-PR" dirty="0">
                <a:solidFill>
                  <a:srgbClr val="FFFF00"/>
                </a:solidFill>
                <a:cs typeface="Calibri" panose="020F0502020204030204" pitchFamily="34" charset="0"/>
              </a:rPr>
              <a:t>		Solution:  CSDMS Standard Names (</a:t>
            </a:r>
            <a:r>
              <a:rPr lang="en-US" altLang="en-PR" dirty="0">
                <a:solidFill>
                  <a:srgbClr val="FFC000"/>
                </a:solidFill>
                <a:cs typeface="Calibri" panose="020F0502020204030204" pitchFamily="34" charset="0"/>
              </a:rPr>
              <a:t>&amp; Scientific Variables Ontology</a:t>
            </a:r>
            <a:r>
              <a:rPr lang="en-US" altLang="en-PR" dirty="0">
                <a:solidFill>
                  <a:srgbClr val="FFFF00"/>
                </a:solidFill>
                <a:cs typeface="Calibri" panose="020F0502020204030204" pitchFamily="34" charset="0"/>
              </a:rPr>
              <a:t>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PR" dirty="0">
                <a:solidFill>
                  <a:schemeClr val="bg1"/>
                </a:solidFill>
                <a:cs typeface="Calibri" panose="020F0502020204030204" pitchFamily="34" charset="0"/>
              </a:rPr>
              <a:t>Variable units</a:t>
            </a:r>
          </a:p>
          <a:p>
            <a:pPr eaLnBrk="1" hangingPunct="1"/>
            <a:r>
              <a:rPr lang="en-US" altLang="en-PR" dirty="0">
                <a:solidFill>
                  <a:srgbClr val="FFFF00"/>
                </a:solidFill>
                <a:cs typeface="Calibri" panose="020F0502020204030204" pitchFamily="34" charset="0"/>
              </a:rPr>
              <a:t>		Solution:  UDUNITS (</a:t>
            </a:r>
            <a:r>
              <a:rPr lang="en-US" altLang="en-PR" dirty="0" err="1">
                <a:solidFill>
                  <a:srgbClr val="FFFF00"/>
                </a:solidFill>
                <a:cs typeface="Calibri" panose="020F0502020204030204" pitchFamily="34" charset="0"/>
              </a:rPr>
              <a:t>Unidata</a:t>
            </a:r>
            <a:r>
              <a:rPr lang="en-US" altLang="en-PR" dirty="0">
                <a:solidFill>
                  <a:srgbClr val="FFFF00"/>
                </a:solidFill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8280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DA1D4805-375B-1E41-87A4-25354D87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03189"/>
            <a:ext cx="8229600" cy="701675"/>
          </a:xfrm>
        </p:spPr>
        <p:txBody>
          <a:bodyPr/>
          <a:lstStyle/>
          <a:p>
            <a:pPr eaLnBrk="1" hangingPunct="1"/>
            <a:r>
              <a:rPr lang="en-US" altLang="en-US" sz="4000" i="1">
                <a:solidFill>
                  <a:schemeClr val="bg1"/>
                </a:solidFill>
                <a:ea typeface="ＭＳ Ｐゴシック" panose="020B0600070205080204" pitchFamily="34" charset="-128"/>
              </a:rPr>
              <a:t>Reconciling Differences with Standards</a:t>
            </a:r>
          </a:p>
        </p:txBody>
      </p:sp>
      <p:sp>
        <p:nvSpPr>
          <p:cNvPr id="53250" name="TextBox 4">
            <a:extLst>
              <a:ext uri="{FF2B5EF4-FFF2-40B4-BE49-F238E27FC236}">
                <a16:creationId xmlns:a16="http://schemas.microsoft.com/office/drawing/2014/main" id="{2EF823AB-DD6A-CD46-9AA8-9275F3102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9" y="5200651"/>
            <a:ext cx="428148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" panose="020B0604020202020204" pitchFamily="34" charset="0"/>
              </a:rPr>
              <a:t>If we reconcile differences between the resources in a pairwise manner, the amount of work, etc. grows fast: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sz="2000" b="1">
                <a:solidFill>
                  <a:srgbClr val="FFFF00"/>
                </a:solidFill>
                <a:latin typeface="Arial" panose="020B0604020202020204" pitchFamily="34" charset="0"/>
              </a:rPr>
              <a:t>Cost(N) = N (N-1) / 2 ~ N</a:t>
            </a:r>
            <a:r>
              <a:rPr lang="en-US" altLang="en-US" sz="2000" b="1" baseline="30000">
                <a:solidFill>
                  <a:srgbClr val="FFFF00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000" b="1">
                <a:solidFill>
                  <a:srgbClr val="FFFF00"/>
                </a:solidFill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53251" name="Picture 3" descr="complete-graph.jpg">
            <a:extLst>
              <a:ext uri="{FF2B5EF4-FFF2-40B4-BE49-F238E27FC236}">
                <a16:creationId xmlns:a16="http://schemas.microsoft.com/office/drawing/2014/main" id="{19EA5D9E-5409-AD4B-83A0-C225CE902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4" y="1044576"/>
            <a:ext cx="395287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4" descr="Hub_and_spokes.jpeg">
            <a:extLst>
              <a:ext uri="{FF2B5EF4-FFF2-40B4-BE49-F238E27FC236}">
                <a16:creationId xmlns:a16="http://schemas.microsoft.com/office/drawing/2014/main" id="{0D96A71D-323E-5D48-9D52-2019CE554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0" y="1525588"/>
            <a:ext cx="30353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TextBox 5">
            <a:extLst>
              <a:ext uri="{FF2B5EF4-FFF2-40B4-BE49-F238E27FC236}">
                <a16:creationId xmlns:a16="http://schemas.microsoft.com/office/drawing/2014/main" id="{6980CDAF-C26A-934B-951D-E3A256FE7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114" y="2597150"/>
            <a:ext cx="708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vs.</a:t>
            </a:r>
          </a:p>
        </p:txBody>
      </p:sp>
      <p:sp>
        <p:nvSpPr>
          <p:cNvPr id="53254" name="TextBox 4">
            <a:extLst>
              <a:ext uri="{FF2B5EF4-FFF2-40B4-BE49-F238E27FC236}">
                <a16:creationId xmlns:a16="http://schemas.microsoft.com/office/drawing/2014/main" id="{66C000CD-B618-AB40-81FA-C192E2BE8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688" y="4622800"/>
            <a:ext cx="398145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" panose="020B0604020202020204" pitchFamily="34" charset="0"/>
              </a:rPr>
              <a:t>Introduce a new, generic or </a:t>
            </a:r>
            <a:r>
              <a:rPr lang="en-US" altLang="en-US" sz="2000">
                <a:solidFill>
                  <a:srgbClr val="FFFF00"/>
                </a:solidFill>
                <a:latin typeface="Arial" panose="020B0604020202020204" pitchFamily="34" charset="0"/>
              </a:rPr>
              <a:t>standard</a:t>
            </a:r>
            <a:r>
              <a:rPr lang="en-US" altLang="en-US" sz="2000">
                <a:solidFill>
                  <a:srgbClr val="FFFFFF"/>
                </a:solidFill>
                <a:latin typeface="Arial" panose="020B0604020202020204" pitchFamily="34" charset="0"/>
              </a:rPr>
              <a:t> representation (the “hub”), then map resources to and from it.  The amount of work, maintenance, etc. drops to: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" panose="020B0604020202020204" pitchFamily="34" charset="0"/>
              </a:rPr>
              <a:t>               </a:t>
            </a:r>
            <a:r>
              <a:rPr lang="en-US" altLang="en-US" sz="2000" b="1">
                <a:solidFill>
                  <a:srgbClr val="FFFF00"/>
                </a:solidFill>
                <a:latin typeface="Arial" panose="020B0604020202020204" pitchFamily="34" charset="0"/>
              </a:rPr>
              <a:t>Cost(N) = N.</a:t>
            </a:r>
          </a:p>
        </p:txBody>
      </p:sp>
    </p:spTree>
    <p:extLst>
      <p:ext uri="{BB962C8B-B14F-4D97-AF65-F5344CB8AC3E}">
        <p14:creationId xmlns:p14="http://schemas.microsoft.com/office/powerpoint/2010/main" val="25930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FF64-44EC-DF42-9AE5-C666DAF8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DB8C4-1A40-924C-9027-66E5A74EE39E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40E01031-608B-3645-A3D4-2F82B2CC1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7432" y="218621"/>
            <a:ext cx="66246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PR" sz="4000" dirty="0">
                <a:solidFill>
                  <a:schemeClr val="bg1"/>
                </a:solidFill>
              </a:rPr>
              <a:t>Different Types of Model Grids</a:t>
            </a:r>
          </a:p>
        </p:txBody>
      </p:sp>
      <p:pic>
        <p:nvPicPr>
          <p:cNvPr id="9" name="Picture 3" descr="Uniform.png">
            <a:extLst>
              <a:ext uri="{FF2B5EF4-FFF2-40B4-BE49-F238E27FC236}">
                <a16:creationId xmlns:a16="http://schemas.microsoft.com/office/drawing/2014/main" id="{1D056793-BED0-EE45-8A45-48EAD66FD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19" y="1240972"/>
            <a:ext cx="3841524" cy="1895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Rectilinear.png">
            <a:extLst>
              <a:ext uri="{FF2B5EF4-FFF2-40B4-BE49-F238E27FC236}">
                <a16:creationId xmlns:a16="http://schemas.microsoft.com/office/drawing/2014/main" id="{82BEA7CE-616E-2545-A52C-774096572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187" y="1242102"/>
            <a:ext cx="4511400" cy="1944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 descr="Structured.png">
            <a:extLst>
              <a:ext uri="{FF2B5EF4-FFF2-40B4-BE49-F238E27FC236}">
                <a16:creationId xmlns:a16="http://schemas.microsoft.com/office/drawing/2014/main" id="{8850087C-DA8F-4B43-9D8F-1BF6E503C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19" y="3957669"/>
            <a:ext cx="3841524" cy="2125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Unstructured.png">
            <a:extLst>
              <a:ext uri="{FF2B5EF4-FFF2-40B4-BE49-F238E27FC236}">
                <a16:creationId xmlns:a16="http://schemas.microsoft.com/office/drawing/2014/main" id="{C2FBE055-C051-4D4F-B8AC-753B56958B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270" y="3957669"/>
            <a:ext cx="4498463" cy="2125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7">
            <a:extLst>
              <a:ext uri="{FF2B5EF4-FFF2-40B4-BE49-F238E27FC236}">
                <a16:creationId xmlns:a16="http://schemas.microsoft.com/office/drawing/2014/main" id="{6756DCEF-6B19-DB4F-B2C1-4B9053379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082" y="3186932"/>
            <a:ext cx="1223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PR" dirty="0">
                <a:solidFill>
                  <a:schemeClr val="bg1"/>
                </a:solidFill>
              </a:rPr>
              <a:t>Uniform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2B0B7764-8A0D-7A41-9271-46EB8147F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2132" y="3199494"/>
            <a:ext cx="1517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PR" dirty="0">
                <a:solidFill>
                  <a:schemeClr val="bg1"/>
                </a:solidFill>
              </a:rPr>
              <a:t>Rectilinear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6A487846-6F15-5E40-BDA0-6434F6FEF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143" y="6118373"/>
            <a:ext cx="1514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PR" dirty="0">
                <a:solidFill>
                  <a:schemeClr val="bg1"/>
                </a:solidFill>
              </a:rPr>
              <a:t>Structured</a:t>
            </a: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30D32C18-61F5-2E49-87CC-10A3FA550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4559" y="6100293"/>
            <a:ext cx="185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PR" dirty="0">
                <a:solidFill>
                  <a:schemeClr val="bg1"/>
                </a:solidFill>
              </a:rPr>
              <a:t>Unstructured</a:t>
            </a:r>
          </a:p>
        </p:txBody>
      </p:sp>
    </p:spTree>
    <p:extLst>
      <p:ext uri="{BB962C8B-B14F-4D97-AF65-F5344CB8AC3E}">
        <p14:creationId xmlns:p14="http://schemas.microsoft.com/office/powerpoint/2010/main" val="182666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FF64-44EC-DF42-9AE5-C666DAF8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DB8C4-1A40-924C-9027-66E5A74EE39E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1F85A45-4B5B-7C4B-B72C-C76A81F7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316" y="242210"/>
            <a:ext cx="6672942" cy="701675"/>
          </a:xfrm>
        </p:spPr>
        <p:txBody>
          <a:bodyPr/>
          <a:lstStyle/>
          <a:p>
            <a:pPr eaLnBrk="1" hangingPunct="1"/>
            <a:r>
              <a:rPr lang="en-US" altLang="en-PR" sz="40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Some Key Concepts and Terms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F63FC5-9924-6642-887A-3B901B285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742" y="1190400"/>
            <a:ext cx="10384971" cy="5330142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PR" sz="2200" b="1" dirty="0">
                <a:solidFill>
                  <a:srgbClr val="FFFF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Model:   </a:t>
            </a:r>
            <a:r>
              <a:rPr lang="en-US" altLang="en-PR" sz="2200" dirty="0">
                <a:solidFill>
                  <a:srgbClr val="FF66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State variables </a:t>
            </a:r>
            <a:r>
              <a:rPr lang="en-US" altLang="en-PR" sz="2200" dirty="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for some system of interest are discretized in space (on a </a:t>
            </a:r>
            <a:r>
              <a:rPr lang="en-US" altLang="en-PR" sz="2200" dirty="0">
                <a:solidFill>
                  <a:srgbClr val="FF66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computational grid</a:t>
            </a:r>
            <a:r>
              <a:rPr lang="en-US" altLang="en-PR" sz="2200" dirty="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) and new values are computed from previous values by </a:t>
            </a:r>
            <a:r>
              <a:rPr lang="en-US" altLang="en-PR" sz="2200" dirty="0">
                <a:solidFill>
                  <a:srgbClr val="FF66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marching forward in time </a:t>
            </a:r>
            <a:r>
              <a:rPr lang="en-US" altLang="en-PR" sz="2200" dirty="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according to a set of rules (e.g. laws of physics).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PR" sz="2200" dirty="0">
              <a:solidFill>
                <a:srgbClr val="FFFF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PR" sz="2200" b="1" dirty="0">
                <a:solidFill>
                  <a:srgbClr val="FFFF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Model Component:   </a:t>
            </a:r>
            <a:r>
              <a:rPr lang="en-US" altLang="en-PR" sz="2200" dirty="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 model that has been specially prepared for plug-and-play reusability.  (i.e. wrapped with a </a:t>
            </a:r>
            <a:r>
              <a:rPr lang="en-US" altLang="en-PR" sz="2200" dirty="0">
                <a:solidFill>
                  <a:srgbClr val="FF66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standard interface </a:t>
            </a:r>
            <a:r>
              <a:rPr lang="en-US" altLang="en-PR" sz="2200" dirty="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&amp; compiled for </a:t>
            </a:r>
            <a:r>
              <a:rPr lang="en-US" altLang="en-PR" sz="2200" dirty="0">
                <a:solidFill>
                  <a:srgbClr val="FF66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language interoperability</a:t>
            </a:r>
            <a:r>
              <a:rPr lang="en-US" altLang="en-PR" sz="2200" dirty="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).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PR" sz="2200" dirty="0">
              <a:solidFill>
                <a:srgbClr val="FFFF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PR" sz="2200" b="1" dirty="0">
                <a:solidFill>
                  <a:srgbClr val="FFFF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Interface:   </a:t>
            </a:r>
            <a:r>
              <a:rPr lang="en-US" altLang="en-PR" sz="2200" dirty="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 standardized </a:t>
            </a:r>
            <a:r>
              <a:rPr lang="en-US" altLang="en-PR" sz="2200" dirty="0">
                <a:solidFill>
                  <a:srgbClr val="FF66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set of functions</a:t>
            </a:r>
            <a:r>
              <a:rPr lang="en-US" altLang="en-PR" sz="2200" dirty="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which a caller uses to interact with a resource such as a model, database or service.  </a:t>
            </a:r>
            <a:r>
              <a:rPr lang="en-US" altLang="en-PR" sz="2200" dirty="0">
                <a:solidFill>
                  <a:srgbClr val="FF66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Heterogeneous resources </a:t>
            </a:r>
            <a:r>
              <a:rPr lang="en-US" altLang="en-PR" sz="2200" dirty="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wrapped with a </a:t>
            </a:r>
            <a:r>
              <a:rPr lang="en-US" altLang="en-PR" sz="2200" dirty="0">
                <a:solidFill>
                  <a:srgbClr val="FF66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standard interface </a:t>
            </a:r>
            <a:r>
              <a:rPr lang="en-US" altLang="en-PR" sz="2200" dirty="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then operate in a </a:t>
            </a:r>
            <a:r>
              <a:rPr lang="ja-JP" altLang="en-US" sz="220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lang="en-US" altLang="ja-JP" sz="2200" dirty="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familiar</a:t>
            </a:r>
            <a:r>
              <a:rPr lang="ja-JP" altLang="en-US" sz="220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”</a:t>
            </a:r>
            <a:r>
              <a:rPr lang="en-US" altLang="ja-JP" sz="2200" dirty="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way.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PR" sz="2200" dirty="0">
              <a:solidFill>
                <a:srgbClr val="FFFF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PR" sz="2200" b="1" dirty="0">
                <a:solidFill>
                  <a:srgbClr val="FFFF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Modeling Framework:   </a:t>
            </a:r>
            <a:r>
              <a:rPr lang="en-US" altLang="en-PR" sz="2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 software container in which pre-compiled model components are instantiated, configured and </a:t>
            </a:r>
            <a:r>
              <a:rPr lang="en-US" altLang="en-PR" sz="2200" dirty="0">
                <a:solidFill>
                  <a:srgbClr val="FF66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dynamically linked </a:t>
            </a:r>
            <a:r>
              <a:rPr lang="en-US" altLang="en-PR" sz="2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to rapidly </a:t>
            </a:r>
            <a:r>
              <a:rPr lang="en-US" altLang="en-PR" sz="2200" dirty="0">
                <a:solidFill>
                  <a:srgbClr val="FF66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create a customized model</a:t>
            </a:r>
            <a:r>
              <a:rPr lang="en-US" altLang="en-PR" sz="2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.  (With a </a:t>
            </a:r>
            <a:r>
              <a:rPr lang="ja-JP" altLang="en-US" sz="22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lang="en-US" altLang="ja-JP" sz="2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birds-eye view</a:t>
            </a:r>
            <a:r>
              <a:rPr lang="ja-JP" altLang="en-US" sz="22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”</a:t>
            </a:r>
            <a:r>
              <a:rPr lang="en-US" altLang="ja-JP" sz="2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of all components.)</a:t>
            </a:r>
            <a:endParaRPr lang="en-US" altLang="en-PR" sz="2200" dirty="0">
              <a:solidFill>
                <a:schemeClr val="bg1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58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FF64-44EC-DF42-9AE5-C666DAF8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DB8C4-1A40-924C-9027-66E5A74EE39E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9A7BBD-B70F-2A4D-8B60-CDA1F31F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1" y="266813"/>
            <a:ext cx="9710057" cy="512763"/>
          </a:xfrm>
        </p:spPr>
        <p:txBody>
          <a:bodyPr/>
          <a:lstStyle/>
          <a:p>
            <a:pPr eaLnBrk="1" hangingPunct="1"/>
            <a:r>
              <a:rPr lang="en-US" altLang="en-PR" sz="36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Taming Heterogeneity with Standardized Interfaces</a:t>
            </a:r>
          </a:p>
        </p:txBody>
      </p:sp>
      <p:pic>
        <p:nvPicPr>
          <p:cNvPr id="9" name="Picture 2" descr="Rowdy_Crowd.jpg">
            <a:extLst>
              <a:ext uri="{FF2B5EF4-FFF2-40B4-BE49-F238E27FC236}">
                <a16:creationId xmlns:a16="http://schemas.microsoft.com/office/drawing/2014/main" id="{6E1932DE-A57F-294C-8D25-D95FEC678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985" y="1046916"/>
            <a:ext cx="4359275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Marines_in_Uniform.jpg">
            <a:extLst>
              <a:ext uri="{FF2B5EF4-FFF2-40B4-BE49-F238E27FC236}">
                <a16:creationId xmlns:a16="http://schemas.microsoft.com/office/drawing/2014/main" id="{1E0A6976-4EEB-6445-BB3F-BBB65A01E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9" y="3633788"/>
            <a:ext cx="4191000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4">
            <a:extLst>
              <a:ext uri="{FF2B5EF4-FFF2-40B4-BE49-F238E27FC236}">
                <a16:creationId xmlns:a16="http://schemas.microsoft.com/office/drawing/2014/main" id="{CB9DA084-9770-4A4C-AB0A-DFEF34E20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29" y="1212929"/>
            <a:ext cx="4191000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PR" sz="2800" dirty="0">
                <a:solidFill>
                  <a:srgbClr val="FFFF00"/>
                </a:solidFill>
              </a:rPr>
              <a:t>Before:</a:t>
            </a:r>
          </a:p>
          <a:p>
            <a:pPr eaLnBrk="1" hangingPunct="1"/>
            <a:r>
              <a:rPr lang="en-US" altLang="en-PR" sz="2200" dirty="0">
                <a:solidFill>
                  <a:srgbClr val="FFFFFF"/>
                </a:solidFill>
              </a:rPr>
              <a:t>Each resource is unique.</a:t>
            </a:r>
          </a:p>
          <a:p>
            <a:pPr eaLnBrk="1" hangingPunct="1"/>
            <a:r>
              <a:rPr lang="en-US" altLang="en-PR" sz="2200" dirty="0">
                <a:solidFill>
                  <a:srgbClr val="FFFFFF"/>
                </a:solidFill>
              </a:rPr>
              <a:t>Own ways of doing things.</a:t>
            </a:r>
          </a:p>
          <a:p>
            <a:pPr eaLnBrk="1" hangingPunct="1"/>
            <a:r>
              <a:rPr lang="en-US" altLang="en-PR" sz="2200" dirty="0">
                <a:solidFill>
                  <a:srgbClr val="FFFFFF"/>
                </a:solidFill>
              </a:rPr>
              <a:t>Respond to different commands.</a:t>
            </a:r>
          </a:p>
          <a:p>
            <a:pPr eaLnBrk="1" hangingPunct="1"/>
            <a:r>
              <a:rPr lang="en-US" altLang="en-PR" sz="2200" dirty="0">
                <a:solidFill>
                  <a:srgbClr val="FFFFFF"/>
                </a:solidFill>
              </a:rPr>
              <a:t>Can become unstable.</a:t>
            </a:r>
          </a:p>
          <a:p>
            <a:pPr eaLnBrk="1" hangingPunct="1"/>
            <a:r>
              <a:rPr lang="en-US" altLang="en-PR" sz="2200" dirty="0">
                <a:solidFill>
                  <a:srgbClr val="FFFFFF"/>
                </a:solidFill>
              </a:rPr>
              <a:t>Difficult to control.</a:t>
            </a: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11383766-F015-A548-AEBF-C8B0683D9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829" y="3851081"/>
            <a:ext cx="724376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PR" sz="2800" dirty="0">
                <a:solidFill>
                  <a:srgbClr val="FFFF00"/>
                </a:solidFill>
              </a:rPr>
              <a:t>After:</a:t>
            </a:r>
          </a:p>
          <a:p>
            <a:pPr eaLnBrk="1" hangingPunct="1"/>
            <a:r>
              <a:rPr lang="en-US" altLang="en-PR" sz="2200" dirty="0">
                <a:solidFill>
                  <a:srgbClr val="FFFFFF"/>
                </a:solidFill>
              </a:rPr>
              <a:t>Uniform outward appearance.</a:t>
            </a:r>
          </a:p>
          <a:p>
            <a:pPr eaLnBrk="1" hangingPunct="1"/>
            <a:r>
              <a:rPr lang="en-US" altLang="en-PR" sz="2200" dirty="0">
                <a:solidFill>
                  <a:srgbClr val="FFFFFF"/>
                </a:solidFill>
              </a:rPr>
              <a:t>Respond to same commands (halt, about face, march, etc.)</a:t>
            </a:r>
          </a:p>
          <a:p>
            <a:pPr eaLnBrk="1" hangingPunct="1"/>
            <a:r>
              <a:rPr lang="en-US" altLang="en-PR" sz="2200" dirty="0">
                <a:solidFill>
                  <a:srgbClr val="FFFFFF"/>
                </a:solidFill>
              </a:rPr>
              <a:t>Interchangeable units.</a:t>
            </a:r>
          </a:p>
          <a:p>
            <a:pPr eaLnBrk="1" hangingPunct="1"/>
            <a:r>
              <a:rPr lang="en-US" altLang="en-PR" sz="2200" dirty="0">
                <a:solidFill>
                  <a:srgbClr val="FFFFFF"/>
                </a:solidFill>
              </a:rPr>
              <a:t>Have a chain of command.</a:t>
            </a:r>
          </a:p>
          <a:p>
            <a:pPr eaLnBrk="1" hangingPunct="1"/>
            <a:r>
              <a:rPr lang="en-US" altLang="en-PR" sz="2200" dirty="0">
                <a:solidFill>
                  <a:srgbClr val="FFFFFF"/>
                </a:solidFill>
              </a:rPr>
              <a:t>Work as a team.</a:t>
            </a:r>
          </a:p>
        </p:txBody>
      </p:sp>
    </p:spTree>
    <p:extLst>
      <p:ext uri="{BB962C8B-B14F-4D97-AF65-F5344CB8AC3E}">
        <p14:creationId xmlns:p14="http://schemas.microsoft.com/office/powerpoint/2010/main" val="331050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FF64-44EC-DF42-9AE5-C666DAF8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DB8C4-1A40-924C-9027-66E5A74EE39E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FFD2121-5CB1-0C4D-9AE5-7205D7222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589" y="339839"/>
            <a:ext cx="8113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PR" sz="3600" dirty="0">
                <a:solidFill>
                  <a:schemeClr val="bg1"/>
                </a:solidFill>
              </a:rPr>
              <a:t>The Basic Model Interface (BMI) Standard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5BD4A-8449-9C46-BC45-5A967075A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90" y="1160009"/>
            <a:ext cx="10772094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PR" sz="2000" dirty="0">
                <a:solidFill>
                  <a:schemeClr val="bg1"/>
                </a:solidFill>
                <a:latin typeface="Arial" panose="020B0604020202020204" pitchFamily="34" charset="0"/>
              </a:rPr>
              <a:t>BMI requires a developer to make some relatively simple, </a:t>
            </a:r>
            <a:r>
              <a:rPr lang="en-US" altLang="en-P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noninvasive</a:t>
            </a:r>
            <a:r>
              <a:rPr lang="en-US" altLang="en-PR" sz="2000" dirty="0">
                <a:solidFill>
                  <a:schemeClr val="bg1"/>
                </a:solidFill>
                <a:latin typeface="Arial" panose="020B0604020202020204" pitchFamily="34" charset="0"/>
              </a:rPr>
              <a:t>, and </a:t>
            </a:r>
            <a:r>
              <a:rPr lang="en-US" altLang="en-P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framework-independent </a:t>
            </a:r>
            <a:r>
              <a:rPr lang="en-US" altLang="en-PR" sz="2000" dirty="0">
                <a:solidFill>
                  <a:schemeClr val="bg1"/>
                </a:solidFill>
                <a:latin typeface="Arial" panose="020B0604020202020204" pitchFamily="34" charset="0"/>
              </a:rPr>
              <a:t>changes to his/her model source code, mostly by adding some new functions.  Functions can be grouped into:</a:t>
            </a:r>
          </a:p>
          <a:p>
            <a:pPr eaLnBrk="1" hangingPunct="1"/>
            <a:endParaRPr lang="en-US" altLang="en-PR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PR" sz="2000" b="1" i="1" dirty="0">
                <a:solidFill>
                  <a:srgbClr val="FF0000"/>
                </a:solidFill>
                <a:latin typeface="Arial" panose="020B0604020202020204" pitchFamily="34" charset="0"/>
              </a:rPr>
              <a:t>Model Control Functions  </a:t>
            </a:r>
            <a:r>
              <a:rPr lang="en-US" altLang="en-PR" sz="2000" dirty="0">
                <a:solidFill>
                  <a:schemeClr val="bg1"/>
                </a:solidFill>
                <a:latin typeface="Arial" panose="020B0604020202020204" pitchFamily="34" charset="0"/>
              </a:rPr>
              <a:t>(initialize, update, finalize)</a:t>
            </a:r>
          </a:p>
          <a:p>
            <a:pPr eaLnBrk="1" hangingPunct="1"/>
            <a:r>
              <a:rPr lang="en-US" altLang="en-PR" sz="2000" b="1" i="1" dirty="0">
                <a:solidFill>
                  <a:srgbClr val="FFCC66"/>
                </a:solidFill>
                <a:latin typeface="Arial" panose="020B0604020202020204" pitchFamily="34" charset="0"/>
              </a:rPr>
              <a:t>Model Information Functions </a:t>
            </a:r>
            <a:r>
              <a:rPr lang="en-US" altLang="en-PR" sz="2000" dirty="0">
                <a:solidFill>
                  <a:schemeClr val="bg1"/>
                </a:solidFill>
                <a:latin typeface="Arial" panose="020B0604020202020204" pitchFamily="34" charset="0"/>
              </a:rPr>
              <a:t>(e.g. time-stepping scheme)</a:t>
            </a:r>
          </a:p>
          <a:p>
            <a:pPr eaLnBrk="1" hangingPunct="1"/>
            <a:r>
              <a:rPr lang="en-US" altLang="en-PR" sz="2000" b="1" dirty="0">
                <a:solidFill>
                  <a:srgbClr val="FFFF00"/>
                </a:solidFill>
                <a:latin typeface="Arial" panose="020B0604020202020204" pitchFamily="34" charset="0"/>
              </a:rPr>
              <a:t>Variable Information Functions</a:t>
            </a:r>
            <a:r>
              <a:rPr lang="en-US" altLang="en-PR" sz="2000" dirty="0">
                <a:solidFill>
                  <a:srgbClr val="FFFF66"/>
                </a:solidFill>
                <a:latin typeface="Arial" panose="020B0604020202020204" pitchFamily="34" charset="0"/>
              </a:rPr>
              <a:t> </a:t>
            </a:r>
            <a:r>
              <a:rPr lang="en-US" altLang="en-PR" sz="2000" dirty="0">
                <a:solidFill>
                  <a:schemeClr val="bg1"/>
                </a:solidFill>
                <a:latin typeface="Arial" panose="020B0604020202020204" pitchFamily="34" charset="0"/>
              </a:rPr>
              <a:t> (e.g. dimensions, data type, units)</a:t>
            </a:r>
          </a:p>
          <a:p>
            <a:pPr eaLnBrk="1" hangingPunct="1"/>
            <a:r>
              <a:rPr lang="en-US" altLang="en-PR" sz="2000" b="1" i="1" dirty="0">
                <a:solidFill>
                  <a:srgbClr val="66FF66"/>
                </a:solidFill>
                <a:latin typeface="Arial" panose="020B0604020202020204" pitchFamily="34" charset="0"/>
              </a:rPr>
              <a:t>Variable Getters and Setters</a:t>
            </a:r>
          </a:p>
          <a:p>
            <a:pPr eaLnBrk="1" hangingPunct="1"/>
            <a:r>
              <a:rPr lang="en-US" altLang="en-PR" sz="2000" b="1" i="1" dirty="0">
                <a:solidFill>
                  <a:srgbClr val="00FFFF"/>
                </a:solidFill>
                <a:latin typeface="Arial" panose="020B0604020202020204" pitchFamily="34" charset="0"/>
              </a:rPr>
              <a:t>Grid Information Functions</a:t>
            </a:r>
          </a:p>
          <a:p>
            <a:pPr eaLnBrk="1" hangingPunct="1"/>
            <a:endParaRPr lang="en-US" altLang="en-PR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PR" sz="2000" dirty="0">
                <a:solidFill>
                  <a:schemeClr val="bg1"/>
                </a:solidFill>
                <a:latin typeface="Arial" panose="020B0604020202020204" pitchFamily="34" charset="0"/>
              </a:rPr>
              <a:t>These functions make the model </a:t>
            </a:r>
            <a:r>
              <a:rPr lang="en-US" altLang="en-P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self-describing </a:t>
            </a:r>
            <a:r>
              <a:rPr lang="en-US" altLang="en-PR" sz="2000" dirty="0">
                <a:solidFill>
                  <a:schemeClr val="bg1"/>
                </a:solidFill>
                <a:latin typeface="Arial" panose="020B0604020202020204" pitchFamily="34" charset="0"/>
              </a:rPr>
              <a:t>(so the framework can 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“</a:t>
            </a:r>
            <a:r>
              <a:rPr lang="en-US" altLang="en-PR" sz="2000" dirty="0">
                <a:solidFill>
                  <a:schemeClr val="bg1"/>
                </a:solidFill>
                <a:latin typeface="Arial" panose="020B0604020202020204" pitchFamily="34" charset="0"/>
              </a:rPr>
              <a:t>see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”</a:t>
            </a:r>
            <a:r>
              <a:rPr lang="en-US" altLang="en-PR" sz="2000" dirty="0">
                <a:solidFill>
                  <a:schemeClr val="bg1"/>
                </a:solidFill>
                <a:latin typeface="Arial" panose="020B0604020202020204" pitchFamily="34" charset="0"/>
              </a:rPr>
              <a:t> and reconcile model differences) and </a:t>
            </a:r>
            <a:r>
              <a:rPr lang="en-US" altLang="en-P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fully controllable</a:t>
            </a:r>
            <a:r>
              <a:rPr lang="en-US" altLang="en-PR" sz="200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/>
            <a:endParaRPr lang="en-US" altLang="en-PR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PR" sz="2000" dirty="0">
                <a:solidFill>
                  <a:schemeClr val="bg1"/>
                </a:solidFill>
                <a:latin typeface="Arial" panose="020B0604020202020204" pitchFamily="34" charset="0"/>
              </a:rPr>
              <a:t>CSDMS can automatically wrap BMI-enabled models to provide them with a </a:t>
            </a:r>
            <a:r>
              <a:rPr lang="en-US" altLang="en-P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CMI interface </a:t>
            </a:r>
            <a:r>
              <a:rPr lang="en-US" altLang="en-PR" sz="2000" dirty="0">
                <a:solidFill>
                  <a:schemeClr val="bg1"/>
                </a:solidFill>
                <a:latin typeface="Arial" panose="020B0604020202020204" pitchFamily="34" charset="0"/>
              </a:rPr>
              <a:t>which allows them to be used in the CSDMS framework and to gain other 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</a:rPr>
              <a:t>new capabilities, including </a:t>
            </a:r>
            <a:r>
              <a:rPr lang="en-US" altLang="ja-JP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NetCDF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</a:rPr>
              <a:t> output.</a:t>
            </a:r>
            <a:endParaRPr lang="en-US" altLang="en-PR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05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FF64-44EC-DF42-9AE5-C666DAF8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DB8C4-1A40-924C-9027-66E5A74EE39E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6A463E6-577B-AC42-8C82-9D8B6083D124}"/>
              </a:ext>
            </a:extLst>
          </p:cNvPr>
          <p:cNvSpPr txBox="1">
            <a:spLocks/>
          </p:cNvSpPr>
          <p:nvPr/>
        </p:nvSpPr>
        <p:spPr bwMode="auto">
          <a:xfrm>
            <a:off x="620485" y="239146"/>
            <a:ext cx="1087482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PR" sz="4000" dirty="0">
                <a:solidFill>
                  <a:schemeClr val="bg1"/>
                </a:solidFill>
                <a:cs typeface="Calibri" panose="020F0502020204030204" pitchFamily="34" charset="0"/>
              </a:rPr>
              <a:t>BMI in Framework, Adapter &amp; Mediator Pattern</a:t>
            </a:r>
          </a:p>
        </p:txBody>
      </p:sp>
      <p:grpSp>
        <p:nvGrpSpPr>
          <p:cNvPr id="4" name="Group 7">
            <a:extLst>
              <a:ext uri="{FF2B5EF4-FFF2-40B4-BE49-F238E27FC236}">
                <a16:creationId xmlns:a16="http://schemas.microsoft.com/office/drawing/2014/main" id="{FB84AB68-C97C-7040-948B-1EBAA63F0C9B}"/>
              </a:ext>
            </a:extLst>
          </p:cNvPr>
          <p:cNvGrpSpPr>
            <a:grpSpLocks/>
          </p:cNvGrpSpPr>
          <p:nvPr/>
        </p:nvGrpSpPr>
        <p:grpSpPr bwMode="auto">
          <a:xfrm>
            <a:off x="5691867" y="3616779"/>
            <a:ext cx="1806575" cy="2719388"/>
            <a:chOff x="1725584" y="3006234"/>
            <a:chExt cx="1805892" cy="2719848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F6388809-0359-0E4A-A653-2E6246F412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5584" y="3006234"/>
              <a:ext cx="1805892" cy="2719848"/>
              <a:chOff x="1725584" y="2052616"/>
              <a:chExt cx="1805892" cy="2719848"/>
            </a:xfrm>
          </p:grpSpPr>
          <p:sp>
            <p:nvSpPr>
              <p:cNvPr id="8" name="Pentagon 7">
                <a:extLst>
                  <a:ext uri="{FF2B5EF4-FFF2-40B4-BE49-F238E27FC236}">
                    <a16:creationId xmlns:a16="http://schemas.microsoft.com/office/drawing/2014/main" id="{2192624B-66EE-BD4C-A555-912FDBD090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905301" y="3146289"/>
                <a:ext cx="1446458" cy="1805892"/>
              </a:xfrm>
              <a:prstGeom prst="homePlate">
                <a:avLst>
                  <a:gd name="adj" fmla="val 50000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" name="Chevron 8">
                <a:extLst>
                  <a:ext uri="{FF2B5EF4-FFF2-40B4-BE49-F238E27FC236}">
                    <a16:creationId xmlns:a16="http://schemas.microsoft.com/office/drawing/2014/main" id="{305A9A7B-8F11-244C-AF97-9D375D437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871959" y="1906241"/>
                <a:ext cx="1513144" cy="1805892"/>
              </a:xfrm>
              <a:prstGeom prst="chevron">
                <a:avLst>
                  <a:gd name="adj" fmla="val 50000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sp>
            <p:nvSpPr>
              <p:cNvPr id="10" name="TextBox 3">
                <a:extLst>
                  <a:ext uri="{FF2B5EF4-FFF2-40B4-BE49-F238E27FC236}">
                    <a16:creationId xmlns:a16="http://schemas.microsoft.com/office/drawing/2014/main" id="{E9666FA8-075C-574C-B637-35A9B8894C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4469" y="3912524"/>
                <a:ext cx="970037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PR" sz="3600" b="1"/>
                  <a:t>BMI</a:t>
                </a:r>
              </a:p>
            </p:txBody>
          </p:sp>
        </p:grpSp>
        <p:sp>
          <p:nvSpPr>
            <p:cNvPr id="7" name="TextBox 9">
              <a:extLst>
                <a:ext uri="{FF2B5EF4-FFF2-40B4-BE49-F238E27FC236}">
                  <a16:creationId xmlns:a16="http://schemas.microsoft.com/office/drawing/2014/main" id="{F9788524-8ABD-B444-B9B1-02C0F17E0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4104" y="3198029"/>
              <a:ext cx="95561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PR" sz="3600" dirty="0"/>
                <a:t>CMI</a:t>
              </a:r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74F1C9B0-667D-D64D-8815-655B3BA16B78}"/>
              </a:ext>
            </a:extLst>
          </p:cNvPr>
          <p:cNvGrpSpPr>
            <a:grpSpLocks/>
          </p:cNvGrpSpPr>
          <p:nvPr/>
        </p:nvGrpSpPr>
        <p:grpSpPr bwMode="auto">
          <a:xfrm>
            <a:off x="908722" y="3698975"/>
            <a:ext cx="1804987" cy="2720975"/>
            <a:chOff x="1725584" y="3006234"/>
            <a:chExt cx="1805892" cy="2719848"/>
          </a:xfrm>
        </p:grpSpPr>
        <p:grpSp>
          <p:nvGrpSpPr>
            <p:cNvPr id="12" name="Group 13">
              <a:extLst>
                <a:ext uri="{FF2B5EF4-FFF2-40B4-BE49-F238E27FC236}">
                  <a16:creationId xmlns:a16="http://schemas.microsoft.com/office/drawing/2014/main" id="{E9645093-4F92-6A42-8359-64C812EB56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5584" y="3006234"/>
              <a:ext cx="1805892" cy="2719848"/>
              <a:chOff x="1725584" y="2052616"/>
              <a:chExt cx="1805892" cy="2719848"/>
            </a:xfrm>
          </p:grpSpPr>
          <p:sp>
            <p:nvSpPr>
              <p:cNvPr id="14" name="Pentagon 13">
                <a:extLst>
                  <a:ext uri="{FF2B5EF4-FFF2-40B4-BE49-F238E27FC236}">
                    <a16:creationId xmlns:a16="http://schemas.microsoft.com/office/drawing/2014/main" id="{7FC2E04D-5DA2-054A-9B30-90A08EF1B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904930" y="3145917"/>
                <a:ext cx="1447200" cy="1805892"/>
              </a:xfrm>
              <a:prstGeom prst="homePlate">
                <a:avLst>
                  <a:gd name="adj" fmla="val 50000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Chevron 14">
                <a:extLst>
                  <a:ext uri="{FF2B5EF4-FFF2-40B4-BE49-F238E27FC236}">
                    <a16:creationId xmlns:a16="http://schemas.microsoft.com/office/drawing/2014/main" id="{BF8ABEC0-B273-FA48-B067-56A36E5A1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871606" y="1906594"/>
                <a:ext cx="1513848" cy="1805892"/>
              </a:xfrm>
              <a:prstGeom prst="chevron">
                <a:avLst>
                  <a:gd name="adj" fmla="val 50000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sp>
            <p:nvSpPr>
              <p:cNvPr id="16" name="TextBox 17">
                <a:extLst>
                  <a:ext uri="{FF2B5EF4-FFF2-40B4-BE49-F238E27FC236}">
                    <a16:creationId xmlns:a16="http://schemas.microsoft.com/office/drawing/2014/main" id="{16E0F1D6-68AB-394D-BFA3-A234AB6B15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4469" y="3912524"/>
                <a:ext cx="970037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PR" sz="3600" b="1"/>
                  <a:t>BMI</a:t>
                </a:r>
              </a:p>
            </p:txBody>
          </p:sp>
        </p:grpSp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B18A28A0-F058-1B44-9913-B6EB5760A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4104" y="3198029"/>
              <a:ext cx="95561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PR" sz="3600" dirty="0"/>
                <a:t>CMI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C0E8BFF-69B2-4D4A-931E-21D8FA63E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59" y="1235812"/>
            <a:ext cx="6814684" cy="69532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rgbClr val="000000"/>
                </a:solidFill>
                <a:latin typeface="+mn-lt"/>
                <a:ea typeface="+mn-ea"/>
              </a:rPr>
              <a:t>Model Coupling Framework</a:t>
            </a:r>
          </a:p>
        </p:txBody>
      </p:sp>
      <p:sp>
        <p:nvSpPr>
          <p:cNvPr id="19" name="Up-Down Arrow 18">
            <a:extLst>
              <a:ext uri="{FF2B5EF4-FFF2-40B4-BE49-F238E27FC236}">
                <a16:creationId xmlns:a16="http://schemas.microsoft.com/office/drawing/2014/main" id="{3BDBF4F1-60C5-D248-827E-92627F654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097" y="2332137"/>
            <a:ext cx="400050" cy="1114425"/>
          </a:xfrm>
          <a:prstGeom prst="upDownArrow">
            <a:avLst>
              <a:gd name="adj1" fmla="val 50000"/>
              <a:gd name="adj2" fmla="val 50001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A7C8D3C5-9B27-6041-9D26-7898E96C0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967" y="2264229"/>
            <a:ext cx="400050" cy="1112838"/>
          </a:xfrm>
          <a:prstGeom prst="upDownArrow">
            <a:avLst>
              <a:gd name="adj1" fmla="val 50000"/>
              <a:gd name="adj2" fmla="val 49994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1" name="Group 23">
            <a:extLst>
              <a:ext uri="{FF2B5EF4-FFF2-40B4-BE49-F238E27FC236}">
                <a16:creationId xmlns:a16="http://schemas.microsoft.com/office/drawing/2014/main" id="{76341D65-1501-B447-B2C3-7A35FD63666B}"/>
              </a:ext>
            </a:extLst>
          </p:cNvPr>
          <p:cNvGrpSpPr>
            <a:grpSpLocks/>
          </p:cNvGrpSpPr>
          <p:nvPr/>
        </p:nvGrpSpPr>
        <p:grpSpPr bwMode="auto">
          <a:xfrm>
            <a:off x="2680484" y="2255799"/>
            <a:ext cx="2905125" cy="887413"/>
            <a:chOff x="3096565" y="2400518"/>
            <a:chExt cx="2905204" cy="887148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E5F8992-9814-E34E-914D-27EDCD445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6565" y="2400518"/>
              <a:ext cx="2905204" cy="88714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TextBox 20">
              <a:extLst>
                <a:ext uri="{FF2B5EF4-FFF2-40B4-BE49-F238E27FC236}">
                  <a16:creationId xmlns:a16="http://schemas.microsoft.com/office/drawing/2014/main" id="{E4CB690A-2A7E-9C41-B2F5-DD131BD00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0678" y="2565612"/>
              <a:ext cx="1675313" cy="523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PR" sz="2800" dirty="0"/>
                <a:t>Mediators</a:t>
              </a:r>
            </a:p>
          </p:txBody>
        </p:sp>
      </p:grpSp>
      <p:sp>
        <p:nvSpPr>
          <p:cNvPr id="24" name="Left-Right Arrow 23">
            <a:extLst>
              <a:ext uri="{FF2B5EF4-FFF2-40B4-BE49-F238E27FC236}">
                <a16:creationId xmlns:a16="http://schemas.microsoft.com/office/drawing/2014/main" id="{EAD92D0B-698C-2B4C-8D7F-DB4E6BD508DC}"/>
              </a:ext>
            </a:extLst>
          </p:cNvPr>
          <p:cNvSpPr>
            <a:spLocks noChangeArrowheads="1"/>
          </p:cNvSpPr>
          <p:nvPr/>
        </p:nvSpPr>
        <p:spPr bwMode="auto">
          <a:xfrm rot="18433930">
            <a:off x="2315359" y="3637062"/>
            <a:ext cx="730250" cy="257175"/>
          </a:xfrm>
          <a:prstGeom prst="leftRightArrow">
            <a:avLst>
              <a:gd name="adj1" fmla="val 50000"/>
              <a:gd name="adj2" fmla="val 49994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45330968-F369-B64A-A32C-CC5912D1F337}"/>
              </a:ext>
            </a:extLst>
          </p:cNvPr>
          <p:cNvSpPr>
            <a:spLocks noChangeArrowheads="1"/>
          </p:cNvSpPr>
          <p:nvPr/>
        </p:nvSpPr>
        <p:spPr bwMode="auto">
          <a:xfrm rot="2903311">
            <a:off x="5242605" y="3572329"/>
            <a:ext cx="731837" cy="258763"/>
          </a:xfrm>
          <a:prstGeom prst="leftRightArrow">
            <a:avLst>
              <a:gd name="adj1" fmla="val 50000"/>
              <a:gd name="adj2" fmla="val 50004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Up-Down Arrow 25">
            <a:extLst>
              <a:ext uri="{FF2B5EF4-FFF2-40B4-BE49-F238E27FC236}">
                <a16:creationId xmlns:a16="http://schemas.microsoft.com/office/drawing/2014/main" id="{D613F6DC-1922-A041-B196-FFA9833DE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34" y="4726087"/>
            <a:ext cx="285750" cy="1404938"/>
          </a:xfrm>
          <a:prstGeom prst="upDownArrow">
            <a:avLst>
              <a:gd name="adj1" fmla="val 50000"/>
              <a:gd name="adj2" fmla="val 50009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7" name="Up-Down Arrow 26">
            <a:extLst>
              <a:ext uri="{FF2B5EF4-FFF2-40B4-BE49-F238E27FC236}">
                <a16:creationId xmlns:a16="http://schemas.microsoft.com/office/drawing/2014/main" id="{19AAC5CE-07E5-4A49-AB49-84830CE71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992" y="4642304"/>
            <a:ext cx="285750" cy="1404938"/>
          </a:xfrm>
          <a:prstGeom prst="upDownArrow">
            <a:avLst>
              <a:gd name="adj1" fmla="val 50000"/>
              <a:gd name="adj2" fmla="val 50009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28894BEB-E1F1-F44F-A9A9-1A8E1C48F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7733" y="5994289"/>
            <a:ext cx="962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PR" sz="1800" dirty="0"/>
              <a:t>Model 1</a:t>
            </a:r>
          </a:p>
        </p:txBody>
      </p:sp>
      <p:sp>
        <p:nvSpPr>
          <p:cNvPr id="29" name="TextBox 33">
            <a:extLst>
              <a:ext uri="{FF2B5EF4-FFF2-40B4-BE49-F238E27FC236}">
                <a16:creationId xmlns:a16="http://schemas.microsoft.com/office/drawing/2014/main" id="{2BD12D66-26C3-7742-9C1E-279E0241D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017" y="5951992"/>
            <a:ext cx="962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PR" sz="1800"/>
              <a:t>Model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4BB7F3-1C69-9543-B49F-EA285406F586}"/>
              </a:ext>
            </a:extLst>
          </p:cNvPr>
          <p:cNvSpPr txBox="1"/>
          <p:nvPr/>
        </p:nvSpPr>
        <p:spPr>
          <a:xfrm>
            <a:off x="8655050" y="3320292"/>
            <a:ext cx="3196848" cy="31393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PR" dirty="0">
                <a:solidFill>
                  <a:srgbClr val="FFFF00"/>
                </a:solidFill>
              </a:rPr>
              <a:t>Hollywood Principle</a:t>
            </a:r>
          </a:p>
          <a:p>
            <a:r>
              <a:rPr lang="en-PR" dirty="0">
                <a:solidFill>
                  <a:schemeClr val="bg1"/>
                </a:solidFill>
              </a:rPr>
              <a:t>“Don’t call us, we’ll call you.”</a:t>
            </a:r>
          </a:p>
          <a:p>
            <a:r>
              <a:rPr lang="en-PR" dirty="0">
                <a:solidFill>
                  <a:schemeClr val="bg1"/>
                </a:solidFill>
              </a:rPr>
              <a:t>One-way communication.</a:t>
            </a:r>
          </a:p>
          <a:p>
            <a:endParaRPr lang="en-PR" dirty="0">
              <a:solidFill>
                <a:schemeClr val="bg1"/>
              </a:solidFill>
            </a:endParaRPr>
          </a:p>
          <a:p>
            <a:r>
              <a:rPr lang="en-PR" dirty="0">
                <a:solidFill>
                  <a:srgbClr val="FFFF00"/>
                </a:solidFill>
              </a:rPr>
              <a:t>Separation of Concerns</a:t>
            </a:r>
          </a:p>
          <a:p>
            <a:r>
              <a:rPr lang="en-PR" dirty="0">
                <a:solidFill>
                  <a:schemeClr val="bg1"/>
                </a:solidFill>
              </a:rPr>
              <a:t>Models are only concerned with themselves.  No direct communication with other components.</a:t>
            </a:r>
          </a:p>
          <a:p>
            <a:endParaRPr lang="en-PR" dirty="0">
              <a:solidFill>
                <a:schemeClr val="bg1"/>
              </a:solidFill>
            </a:endParaRPr>
          </a:p>
          <a:p>
            <a:r>
              <a:rPr lang="en-PR" dirty="0">
                <a:solidFill>
                  <a:schemeClr val="bg1"/>
                </a:solidFill>
              </a:rPr>
              <a:t>Pointers whenever possible.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D54145-989A-7B47-A645-5270BB97B351}"/>
              </a:ext>
            </a:extLst>
          </p:cNvPr>
          <p:cNvSpPr txBox="1"/>
          <p:nvPr/>
        </p:nvSpPr>
        <p:spPr>
          <a:xfrm>
            <a:off x="8665936" y="1222177"/>
            <a:ext cx="3153304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PR" dirty="0">
                <a:solidFill>
                  <a:srgbClr val="FFFF00"/>
                </a:solidFill>
              </a:rPr>
              <a:t>Mediators</a:t>
            </a:r>
          </a:p>
          <a:p>
            <a:r>
              <a:rPr lang="en-PR" dirty="0">
                <a:solidFill>
                  <a:schemeClr val="bg1"/>
                </a:solidFill>
              </a:rPr>
              <a:t>Spatial regridding</a:t>
            </a:r>
          </a:p>
          <a:p>
            <a:r>
              <a:rPr lang="en-PR" dirty="0">
                <a:solidFill>
                  <a:schemeClr val="bg1"/>
                </a:solidFill>
              </a:rPr>
              <a:t>Temporal interpolation</a:t>
            </a:r>
          </a:p>
          <a:p>
            <a:r>
              <a:rPr lang="en-PR" dirty="0">
                <a:solidFill>
                  <a:schemeClr val="bg1"/>
                </a:solidFill>
              </a:rPr>
              <a:t>Unit conversion</a:t>
            </a:r>
          </a:p>
          <a:p>
            <a:r>
              <a:rPr lang="en-PR" dirty="0">
                <a:solidFill>
                  <a:schemeClr val="bg1"/>
                </a:solidFill>
              </a:rPr>
              <a:t>Semantic mediation</a:t>
            </a:r>
          </a:p>
          <a:p>
            <a:r>
              <a:rPr lang="en-PR" dirty="0">
                <a:solidFill>
                  <a:schemeClr val="bg1"/>
                </a:solidFill>
              </a:rPr>
              <a:t>Subsetting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B2DE9E-CA36-9441-84E9-F01BA5E7B237}"/>
              </a:ext>
            </a:extLst>
          </p:cNvPr>
          <p:cNvSpPr txBox="1"/>
          <p:nvPr/>
        </p:nvSpPr>
        <p:spPr>
          <a:xfrm>
            <a:off x="3136785" y="4284940"/>
            <a:ext cx="22626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CMI is an (optional) framework-dependent component interface</a:t>
            </a:r>
          </a:p>
          <a:p>
            <a:endParaRPr lang="en-PR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PR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P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BMI is a framework-agnostic model interface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56E916-A81A-6F4D-AF2A-CC583DA6C1BC}"/>
              </a:ext>
            </a:extLst>
          </p:cNvPr>
          <p:cNvSpPr txBox="1"/>
          <p:nvPr/>
        </p:nvSpPr>
        <p:spPr>
          <a:xfrm>
            <a:off x="7658169" y="1187918"/>
            <a:ext cx="835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CSDMS,</a:t>
            </a:r>
          </a:p>
          <a:p>
            <a:r>
              <a:rPr lang="en-P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EMELI,</a:t>
            </a:r>
          </a:p>
          <a:p>
            <a:r>
              <a:rPr lang="en-P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ESMF,</a:t>
            </a:r>
          </a:p>
          <a:p>
            <a:r>
              <a:rPr lang="en-P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OMS,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P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tc.</a:t>
            </a:r>
          </a:p>
        </p:txBody>
      </p:sp>
    </p:spTree>
    <p:extLst>
      <p:ext uri="{BB962C8B-B14F-4D97-AF65-F5344CB8AC3E}">
        <p14:creationId xmlns:p14="http://schemas.microsoft.com/office/powerpoint/2010/main" val="55740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FF64-44EC-DF42-9AE5-C666DAF8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DB8C4-1A40-924C-9027-66E5A74EE39E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67905BF-BE79-AD47-9AAC-D8DC57731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485" y="250376"/>
            <a:ext cx="8113713" cy="66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PR" sz="3600" dirty="0">
                <a:solidFill>
                  <a:schemeClr val="bg1"/>
                </a:solidFill>
              </a:rPr>
              <a:t>BMI Advantages:  For Model Developers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E905D-A068-F149-B400-E9F80BE3794B}"/>
              </a:ext>
            </a:extLst>
          </p:cNvPr>
          <p:cNvSpPr txBox="1"/>
          <p:nvPr/>
        </p:nvSpPr>
        <p:spPr>
          <a:xfrm>
            <a:off x="829960" y="1104449"/>
            <a:ext cx="1042586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PR" dirty="0">
                <a:solidFill>
                  <a:schemeClr val="bg1"/>
                </a:solidFill>
              </a:rPr>
              <a:t>Requires </a:t>
            </a:r>
            <a:r>
              <a:rPr lang="en-US" altLang="en-PR" dirty="0">
                <a:solidFill>
                  <a:srgbClr val="FFFF00"/>
                </a:solidFill>
              </a:rPr>
              <a:t>minimal effort</a:t>
            </a:r>
            <a:r>
              <a:rPr lang="en-US" altLang="en-PR" b="1" dirty="0">
                <a:solidFill>
                  <a:srgbClr val="FFFF00"/>
                </a:solidFill>
              </a:rPr>
              <a:t>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PR" sz="800" b="1" dirty="0">
              <a:solidFill>
                <a:srgbClr val="FFFF00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PR" dirty="0">
                <a:solidFill>
                  <a:schemeClr val="bg1"/>
                </a:solidFill>
              </a:rPr>
              <a:t>Is </a:t>
            </a:r>
            <a:r>
              <a:rPr lang="en-US" altLang="en-PR" dirty="0">
                <a:solidFill>
                  <a:srgbClr val="FFFF00"/>
                </a:solidFill>
              </a:rPr>
              <a:t>noninvasive</a:t>
            </a:r>
            <a:r>
              <a:rPr lang="en-US" altLang="en-PR" dirty="0">
                <a:solidFill>
                  <a:schemeClr val="bg1"/>
                </a:solidFill>
              </a:rPr>
              <a:t> (adds </a:t>
            </a:r>
            <a:r>
              <a:rPr lang="en-US" altLang="en-PR" dirty="0">
                <a:solidFill>
                  <a:srgbClr val="FFFF00"/>
                </a:solidFill>
              </a:rPr>
              <a:t>no dependencies </a:t>
            </a:r>
            <a:r>
              <a:rPr lang="en-US" altLang="en-PR" dirty="0">
                <a:solidFill>
                  <a:schemeClr val="bg1"/>
                </a:solidFill>
              </a:rPr>
              <a:t>on CSDMS data structures or code.         No interference with model developer</a:t>
            </a:r>
            <a:r>
              <a:rPr lang="en-US" altLang="en-US" dirty="0">
                <a:solidFill>
                  <a:schemeClr val="bg1"/>
                </a:solidFill>
              </a:rPr>
              <a:t>’</a:t>
            </a:r>
            <a:r>
              <a:rPr lang="en-US" altLang="en-PR" dirty="0">
                <a:solidFill>
                  <a:schemeClr val="bg1"/>
                </a:solidFill>
              </a:rPr>
              <a:t>s design.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PR" sz="800" dirty="0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PR" dirty="0">
                <a:solidFill>
                  <a:schemeClr val="bg1"/>
                </a:solidFill>
              </a:rPr>
              <a:t>Allows model to still be used as before in a stand-alone mode.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PR" sz="800" dirty="0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PR" dirty="0">
                <a:solidFill>
                  <a:schemeClr val="bg1"/>
                </a:solidFill>
              </a:rPr>
              <a:t>Requires no new code intended to accommodate the needs of other models (unlike </a:t>
            </a:r>
            <a:r>
              <a:rPr lang="en-US" altLang="en-PR" dirty="0" err="1">
                <a:solidFill>
                  <a:schemeClr val="bg1"/>
                </a:solidFill>
              </a:rPr>
              <a:t>OpenMI</a:t>
            </a:r>
            <a:r>
              <a:rPr lang="en-US" altLang="en-PR" dirty="0">
                <a:solidFill>
                  <a:schemeClr val="bg1"/>
                </a:solidFill>
              </a:rPr>
              <a:t> 1.4).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PR" sz="800" dirty="0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PR" dirty="0">
                <a:solidFill>
                  <a:schemeClr val="bg1"/>
                </a:solidFill>
              </a:rPr>
              <a:t>Is </a:t>
            </a:r>
            <a:r>
              <a:rPr lang="en-US" altLang="en-PR" dirty="0">
                <a:solidFill>
                  <a:srgbClr val="FFFF00"/>
                </a:solidFill>
              </a:rPr>
              <a:t>framework agnostic</a:t>
            </a:r>
            <a:r>
              <a:rPr lang="en-US" altLang="en-PR" dirty="0">
                <a:solidFill>
                  <a:schemeClr val="bg1"/>
                </a:solidFill>
              </a:rPr>
              <a:t> and requires no modeling-framework specific knowledge (e.g. the CCA concept of </a:t>
            </a:r>
            <a:r>
              <a:rPr lang="en-US" altLang="en-PR" i="1" dirty="0">
                <a:solidFill>
                  <a:schemeClr val="bg1"/>
                </a:solidFill>
              </a:rPr>
              <a:t>ports</a:t>
            </a:r>
            <a:r>
              <a:rPr lang="en-US" altLang="en-PR" dirty="0">
                <a:solidFill>
                  <a:schemeClr val="bg1"/>
                </a:solidFill>
              </a:rPr>
              <a:t>);  developers do not </a:t>
            </a:r>
            <a:r>
              <a:rPr lang="en-US" altLang="en-US" dirty="0">
                <a:solidFill>
                  <a:schemeClr val="bg1"/>
                </a:solidFill>
              </a:rPr>
              <a:t>“</a:t>
            </a:r>
            <a:r>
              <a:rPr lang="en-US" altLang="en-PR" dirty="0">
                <a:solidFill>
                  <a:schemeClr val="bg1"/>
                </a:solidFill>
              </a:rPr>
              <a:t>code to</a:t>
            </a:r>
            <a:r>
              <a:rPr lang="en-US" altLang="en-US" dirty="0">
                <a:solidFill>
                  <a:schemeClr val="bg1"/>
                </a:solidFill>
              </a:rPr>
              <a:t>”</a:t>
            </a:r>
            <a:r>
              <a:rPr lang="en-US" altLang="en-PR" dirty="0">
                <a:solidFill>
                  <a:schemeClr val="bg1"/>
                </a:solidFill>
              </a:rPr>
              <a:t> the framework.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PR" sz="800" dirty="0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PR" dirty="0">
                <a:solidFill>
                  <a:schemeClr val="bg1"/>
                </a:solidFill>
              </a:rPr>
              <a:t>Only requires developer to do things that would be necessary for the model to be used in </a:t>
            </a:r>
            <a:r>
              <a:rPr lang="en-US" altLang="en-PR" i="1" dirty="0">
                <a:solidFill>
                  <a:schemeClr val="bg1"/>
                </a:solidFill>
              </a:rPr>
              <a:t>any</a:t>
            </a:r>
            <a:r>
              <a:rPr lang="en-US" altLang="en-PR" dirty="0">
                <a:solidFill>
                  <a:schemeClr val="bg1"/>
                </a:solidFill>
              </a:rPr>
              <a:t> modeling framework.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PR" sz="800" dirty="0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PR" dirty="0">
                <a:solidFill>
                  <a:schemeClr val="bg1"/>
                </a:solidFill>
              </a:rPr>
              <a:t>Provides </a:t>
            </a:r>
            <a:r>
              <a:rPr lang="en-US" altLang="en-PR" dirty="0">
                <a:solidFill>
                  <a:srgbClr val="FFFF00"/>
                </a:solidFill>
              </a:rPr>
              <a:t>added value</a:t>
            </a:r>
            <a:r>
              <a:rPr lang="en-US" altLang="en-PR" dirty="0">
                <a:solidFill>
                  <a:schemeClr val="bg1"/>
                </a:solidFill>
              </a:rPr>
              <a:t>, e.g. ability to couple to other models and to write output variables to standardized </a:t>
            </a:r>
            <a:r>
              <a:rPr lang="en-US" altLang="en-PR" dirty="0" err="1">
                <a:solidFill>
                  <a:schemeClr val="bg1"/>
                </a:solidFill>
              </a:rPr>
              <a:t>NetCDF</a:t>
            </a:r>
            <a:r>
              <a:rPr lang="en-US" altLang="en-PR" dirty="0">
                <a:solidFill>
                  <a:schemeClr val="bg1"/>
                </a:solidFill>
              </a:rPr>
              <a:t> files. </a:t>
            </a:r>
            <a:endParaRPr lang="en-US" altLang="en-PR" i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01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FF64-44EC-DF42-9AE5-C666DAF8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DB8C4-1A40-924C-9027-66E5A74EE39E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025DDB5-80DC-B645-8A0C-A9F351A27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963" y="239485"/>
            <a:ext cx="9295039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PR" sz="3600" dirty="0">
                <a:solidFill>
                  <a:schemeClr val="bg1"/>
                </a:solidFill>
              </a:rPr>
              <a:t>BMI Advantages:  For framework administrators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58477-286F-2546-908B-79BEA59785F9}"/>
              </a:ext>
            </a:extLst>
          </p:cNvPr>
          <p:cNvSpPr txBox="1"/>
          <p:nvPr/>
        </p:nvSpPr>
        <p:spPr>
          <a:xfrm>
            <a:off x="756671" y="1105555"/>
            <a:ext cx="10678658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PR" dirty="0">
                <a:solidFill>
                  <a:schemeClr val="bg1"/>
                </a:solidFill>
              </a:rPr>
              <a:t>One </a:t>
            </a:r>
            <a:r>
              <a:rPr lang="en-US" altLang="en-US" dirty="0">
                <a:solidFill>
                  <a:schemeClr val="bg1"/>
                </a:solidFill>
              </a:rPr>
              <a:t>“</a:t>
            </a:r>
            <a:r>
              <a:rPr lang="en-US" altLang="en-PR" dirty="0">
                <a:solidFill>
                  <a:schemeClr val="bg1"/>
                </a:solidFill>
              </a:rPr>
              <a:t>CMI wrapper</a:t>
            </a:r>
            <a:r>
              <a:rPr lang="en-US" altLang="en-US" dirty="0">
                <a:solidFill>
                  <a:schemeClr val="bg1"/>
                </a:solidFill>
              </a:rPr>
              <a:t>”</a:t>
            </a:r>
            <a:r>
              <a:rPr lang="en-US" altLang="en-PR" dirty="0">
                <a:solidFill>
                  <a:schemeClr val="bg1"/>
                </a:solidFill>
              </a:rPr>
              <a:t> (code) can be used for any BMI-enabled model, instead of a unique wrapper code for each model.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PR" sz="1000" dirty="0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PR" dirty="0">
                <a:solidFill>
                  <a:schemeClr val="bg1"/>
                </a:solidFill>
              </a:rPr>
              <a:t>Makes it possible to largely </a:t>
            </a:r>
            <a:r>
              <a:rPr lang="en-US" altLang="en-PR" dirty="0">
                <a:solidFill>
                  <a:srgbClr val="FFFF00"/>
                </a:solidFill>
              </a:rPr>
              <a:t>automate the conversion </a:t>
            </a:r>
            <a:r>
              <a:rPr lang="en-US" altLang="en-PR" dirty="0">
                <a:solidFill>
                  <a:schemeClr val="bg1"/>
                </a:solidFill>
              </a:rPr>
              <a:t>of contributed process models to CSDMS components.</a:t>
            </a:r>
          </a:p>
          <a:p>
            <a:pPr eaLnBrk="1" hangingPunct="1"/>
            <a:endParaRPr lang="en-US" altLang="en-PR" sz="1000" dirty="0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PR" dirty="0">
                <a:solidFill>
                  <a:schemeClr val="bg1"/>
                </a:solidFill>
              </a:rPr>
              <a:t>Dramatically </a:t>
            </a:r>
            <a:r>
              <a:rPr lang="en-US" altLang="en-PR" dirty="0">
                <a:solidFill>
                  <a:srgbClr val="FFFF00"/>
                </a:solidFill>
              </a:rPr>
              <a:t>reduces code maintenance </a:t>
            </a:r>
            <a:r>
              <a:rPr lang="en-US" altLang="en-PR" dirty="0">
                <a:solidFill>
                  <a:schemeClr val="bg1"/>
                </a:solidFill>
              </a:rPr>
              <a:t>time.</a:t>
            </a:r>
          </a:p>
          <a:p>
            <a:pPr eaLnBrk="1" hangingPunct="1"/>
            <a:endParaRPr lang="en-US" altLang="en-PR" sz="1000" dirty="0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PR" dirty="0">
                <a:solidFill>
                  <a:srgbClr val="FFFF00"/>
                </a:solidFill>
              </a:rPr>
              <a:t>Addresses the </a:t>
            </a:r>
            <a:r>
              <a:rPr lang="en-US" altLang="en-US" dirty="0">
                <a:solidFill>
                  <a:srgbClr val="FFFF00"/>
                </a:solidFill>
              </a:rPr>
              <a:t>“</a:t>
            </a:r>
            <a:r>
              <a:rPr lang="en-US" altLang="en-PR" dirty="0">
                <a:solidFill>
                  <a:srgbClr val="FFFF00"/>
                </a:solidFill>
              </a:rPr>
              <a:t>frozen code</a:t>
            </a:r>
            <a:r>
              <a:rPr lang="en-US" altLang="en-US" dirty="0">
                <a:solidFill>
                  <a:srgbClr val="FFFF00"/>
                </a:solidFill>
              </a:rPr>
              <a:t>”</a:t>
            </a:r>
            <a:r>
              <a:rPr lang="en-US" altLang="en-PR" dirty="0">
                <a:solidFill>
                  <a:srgbClr val="FFFF00"/>
                </a:solidFill>
              </a:rPr>
              <a:t> problem</a:t>
            </a:r>
            <a:r>
              <a:rPr lang="en-US" altLang="en-PR" dirty="0">
                <a:solidFill>
                  <a:schemeClr val="bg1"/>
                </a:solidFill>
              </a:rPr>
              <a:t>.  i.e. minimal additional effort to bring a new version of the same model (e.g. with enhancements or bug fixes) into the framework.</a:t>
            </a:r>
          </a:p>
          <a:p>
            <a:pPr eaLnBrk="1" hangingPunct="1"/>
            <a:endParaRPr lang="en-US" altLang="en-PR" sz="1000" dirty="0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PR" dirty="0">
                <a:solidFill>
                  <a:srgbClr val="FFFF00"/>
                </a:solidFill>
              </a:rPr>
              <a:t>Minimal impact on performance </a:t>
            </a:r>
            <a:r>
              <a:rPr lang="en-US" altLang="en-PR" dirty="0">
                <a:solidFill>
                  <a:schemeClr val="bg1"/>
                </a:solidFill>
              </a:rPr>
              <a:t>of the model.</a:t>
            </a:r>
          </a:p>
          <a:p>
            <a:pPr eaLnBrk="1" hangingPunct="1"/>
            <a:endParaRPr lang="en-US" altLang="en-PR" sz="1000" dirty="0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PR" dirty="0">
                <a:solidFill>
                  <a:schemeClr val="bg1"/>
                </a:solidFill>
              </a:rPr>
              <a:t>Makes it possible for the CSDMS framework to </a:t>
            </a:r>
            <a:r>
              <a:rPr lang="en-US" altLang="en-PR" dirty="0">
                <a:solidFill>
                  <a:srgbClr val="FFFF00"/>
                </a:solidFill>
              </a:rPr>
              <a:t>automatically accommodate differences between models</a:t>
            </a:r>
            <a:r>
              <a:rPr lang="en-US" altLang="en-PR" dirty="0">
                <a:solidFill>
                  <a:schemeClr val="bg1"/>
                </a:solidFill>
              </a:rPr>
              <a:t> by calling mediators when needed.</a:t>
            </a:r>
          </a:p>
          <a:p>
            <a:pPr eaLnBrk="1" hangingPunct="1"/>
            <a:endParaRPr lang="en-US" altLang="en-PR" sz="1000" dirty="0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PR" dirty="0">
                <a:solidFill>
                  <a:schemeClr val="bg1"/>
                </a:solidFill>
              </a:rPr>
              <a:t>The SE no longer needs to learn all about each model.</a:t>
            </a:r>
          </a:p>
        </p:txBody>
      </p:sp>
    </p:spTree>
    <p:extLst>
      <p:ext uri="{BB962C8B-B14F-4D97-AF65-F5344CB8AC3E}">
        <p14:creationId xmlns:p14="http://schemas.microsoft.com/office/powerpoint/2010/main" val="209687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2225">
          <a:solidFill>
            <a:schemeClr val="tx1"/>
          </a:solidFill>
          <a:round/>
          <a:headEnd/>
          <a:tailEnd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Updated_DARPA_Template_20190102_1237.pptx" id="{73648ED9-5A49-4BD0-BC42-DE32C2E6CF09}" vid="{D0B459EC-B9B7-4546-9243-8AF0A3298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22951</TotalTime>
  <Words>2192</Words>
  <Application>Microsoft Macintosh PowerPoint</Application>
  <PresentationFormat>Widescreen</PresentationFormat>
  <Paragraphs>224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Tahoma</vt:lpstr>
      <vt:lpstr>Office Theme</vt:lpstr>
      <vt:lpstr>PowerPoint Presentation</vt:lpstr>
      <vt:lpstr>PowerPoint Presentation</vt:lpstr>
      <vt:lpstr>PowerPoint Presentation</vt:lpstr>
      <vt:lpstr>Some Key Concepts and Terms</vt:lpstr>
      <vt:lpstr>Taming Heterogeneity with Standardized Interfaces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Overview of BMI-Related Web Pages</vt:lpstr>
      <vt:lpstr>PowerPoint Presentation</vt:lpstr>
      <vt:lpstr>PowerPoint Presentation</vt:lpstr>
      <vt:lpstr>For More Information</vt:lpstr>
      <vt:lpstr>PowerPoint Presentation</vt:lpstr>
      <vt:lpstr>For More Information</vt:lpstr>
      <vt:lpstr>PowerPoint Presentation</vt:lpstr>
      <vt:lpstr>PowerPoint Presentation</vt:lpstr>
      <vt:lpstr>PowerPoint Presentation</vt:lpstr>
      <vt:lpstr>Reconciling Differences with Standards</vt:lpstr>
    </vt:vector>
  </TitlesOfParts>
  <Company>DARPA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Elliott, Joshua</dc:creator>
  <cp:lastModifiedBy>Scott D Peckham</cp:lastModifiedBy>
  <cp:revision>319</cp:revision>
  <cp:lastPrinted>2011-09-22T20:00:03Z</cp:lastPrinted>
  <dcterms:created xsi:type="dcterms:W3CDTF">2019-02-09T13:45:04Z</dcterms:created>
  <dcterms:modified xsi:type="dcterms:W3CDTF">2021-01-15T01:49:56Z</dcterms:modified>
</cp:coreProperties>
</file>