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
  </p:notesMasterIdLst>
  <p:sldIdLst>
    <p:sldId id="260" r:id="rId2"/>
  </p:sldIdLst>
  <p:sldSz cx="9144000" cy="5143500" type="screen16x9"/>
  <p:notesSz cx="6858000" cy="9144000"/>
  <p:photoAlbum/>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59B92915-9118-42B1-98E0-CB7B1A55A89D}">
          <p14:sldIdLst>
            <p14:sldId id="260"/>
          </p14:sldIdLst>
        </p14:section>
      </p14:sectionLst>
    </p:ext>
    <p:ext uri="{EFAFB233-063F-42B5-8137-9DF3F51BA10A}">
      <p15:sldGuideLst xmlns:p15="http://schemas.microsoft.com/office/powerpoint/2012/main">
        <p15:guide id="1" orient="horz">
          <p15:clr>
            <a:srgbClr val="A4A3A4"/>
          </p15:clr>
        </p15:guide>
        <p15:guide id="2" orient="horz" pos="84">
          <p15:clr>
            <a:srgbClr val="A4A3A4"/>
          </p15:clr>
        </p15:guide>
        <p15:guide id="3" orient="horz" pos="3012">
          <p15:clr>
            <a:srgbClr val="A4A3A4"/>
          </p15:clr>
        </p15:guide>
        <p15:guide id="4" orient="horz" pos="432">
          <p15:clr>
            <a:srgbClr val="A4A3A4"/>
          </p15:clr>
        </p15:guide>
        <p15:guide id="5" orient="horz" pos="2664">
          <p15:clr>
            <a:srgbClr val="A4A3A4"/>
          </p15:clr>
        </p15:guide>
        <p15:guide id="6" pos="5617">
          <p15:clr>
            <a:srgbClr val="A4A3A4"/>
          </p15:clr>
        </p15:guide>
        <p15:guide id="7" pos="144">
          <p15:clr>
            <a:srgbClr val="A4A3A4"/>
          </p15:clr>
        </p15:guide>
        <p15:guide id="8"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15A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F8E2D1-AEFB-4E01-B6B4-9AD3525E53A4}" v="8" dt="2020-03-16T15:16:39.5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70" autoAdjust="0"/>
    <p:restoredTop sz="92718" autoAdjust="0"/>
  </p:normalViewPr>
  <p:slideViewPr>
    <p:cSldViewPr showGuides="1">
      <p:cViewPr varScale="1">
        <p:scale>
          <a:sx n="95" d="100"/>
          <a:sy n="95" d="100"/>
        </p:scale>
        <p:origin x="936" y="96"/>
      </p:cViewPr>
      <p:guideLst>
        <p:guide orient="horz"/>
        <p:guide orient="horz" pos="84"/>
        <p:guide orient="horz" pos="3012"/>
        <p:guide orient="horz" pos="432"/>
        <p:guide orient="horz" pos="2664"/>
        <p:guide pos="5617"/>
        <p:guide pos="144"/>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343FDDB0-466A-40D5-A46B-8421CF049DAE}" type="datetimeFigureOut">
              <a:rPr lang="en-US" smtClean="0"/>
              <a:pPr/>
              <a:t>7/29/2020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44935FE3-9F03-4B44-A7B9-5DEB1C022EAA}" type="slidenum">
              <a:rPr lang="en-US" smtClean="0"/>
              <a:pPr/>
              <a:t>‹#›</a:t>
            </a:fld>
            <a:endParaRPr lang="en-US" dirty="0"/>
          </a:p>
        </p:txBody>
      </p:sp>
    </p:spTree>
    <p:extLst>
      <p:ext uri="{BB962C8B-B14F-4D97-AF65-F5344CB8AC3E}">
        <p14:creationId xmlns:p14="http://schemas.microsoft.com/office/powerpoint/2010/main" val="352976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stretch>
            <a:fillRect/>
          </a:stretch>
        </p:blipFill>
        <p:spPr>
          <a:xfrm>
            <a:off x="20" y="5357"/>
            <a:ext cx="9143959" cy="5132784"/>
          </a:xfrm>
          <a:prstGeom prst="rect">
            <a:avLst/>
          </a:prstGeom>
        </p:spPr>
      </p:pic>
      <p:sp>
        <p:nvSpPr>
          <p:cNvPr id="2" name="Title 1"/>
          <p:cNvSpPr>
            <a:spLocks noGrp="1"/>
          </p:cNvSpPr>
          <p:nvPr>
            <p:ph type="ctrTitle"/>
          </p:nvPr>
        </p:nvSpPr>
        <p:spPr>
          <a:xfrm>
            <a:off x="281070" y="79635"/>
            <a:ext cx="8552223" cy="968115"/>
          </a:xfrm>
        </p:spPr>
        <p:txBody>
          <a:bodyPr anchor="b">
            <a:normAutofit/>
          </a:bodyPr>
          <a:lstStyle>
            <a:lvl1pPr algn="l">
              <a:defRPr sz="4000" b="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281069" y="4410075"/>
            <a:ext cx="4290931" cy="571500"/>
          </a:xfrm>
        </p:spPr>
        <p:txBody>
          <a:bodyPr>
            <a:noAutofit/>
          </a:bodyPr>
          <a:lstStyle>
            <a:lvl1pPr marL="0" indent="0" algn="l">
              <a:lnSpc>
                <a:spcPct val="100000"/>
              </a:lnSpc>
              <a:spcBef>
                <a:spcPts val="0"/>
              </a:spcBef>
              <a:spcAft>
                <a:spcPts val="0"/>
              </a:spcAft>
              <a:buNone/>
              <a:defRPr sz="1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0592" y="4568096"/>
            <a:ext cx="2514600" cy="308745"/>
          </a:xfrm>
          <a:prstGeom prst="rect">
            <a:avLst/>
          </a:prstGeom>
        </p:spPr>
      </p:pic>
    </p:spTree>
    <p:extLst>
      <p:ext uri="{BB962C8B-B14F-4D97-AF65-F5344CB8AC3E}">
        <p14:creationId xmlns:p14="http://schemas.microsoft.com/office/powerpoint/2010/main" val="1351093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F49C79-A2E7-49B7-BAD2-CDA14EE16AD4}" type="datetime1">
              <a:rPr lang="en-US" smtClean="0"/>
              <a:pPr/>
              <a:t>7/29/2020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1772274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stretch>
            <a:fillRect/>
          </a:stretch>
        </p:blipFill>
        <p:spPr>
          <a:xfrm>
            <a:off x="20" y="5358"/>
            <a:ext cx="9143959" cy="5132784"/>
          </a:xfrm>
          <a:prstGeom prst="rect">
            <a:avLst/>
          </a:prstGeom>
        </p:spPr>
      </p:pic>
      <p:sp>
        <p:nvSpPr>
          <p:cNvPr id="2" name="Title 1"/>
          <p:cNvSpPr>
            <a:spLocks noGrp="1"/>
          </p:cNvSpPr>
          <p:nvPr>
            <p:ph type="title" hasCustomPrompt="1"/>
          </p:nvPr>
        </p:nvSpPr>
        <p:spPr>
          <a:xfrm>
            <a:off x="228601" y="709223"/>
            <a:ext cx="8688387" cy="1021556"/>
          </a:xfrm>
        </p:spPr>
        <p:txBody>
          <a:bodyPr anchor="ctr">
            <a:normAutofit/>
          </a:bodyPr>
          <a:lstStyle>
            <a:lvl1pPr algn="ctr">
              <a:defRPr sz="4000" b="0" cap="none">
                <a:solidFill>
                  <a:schemeClr val="bg1"/>
                </a:solidFill>
              </a:defRPr>
            </a:lvl1pPr>
          </a:lstStyle>
          <a:p>
            <a:r>
              <a:rPr lang="en-US" dirty="0"/>
              <a:t>Click To Edit Master Title Style</a:t>
            </a:r>
          </a:p>
        </p:txBody>
      </p:sp>
      <p:sp>
        <p:nvSpPr>
          <p:cNvPr id="6" name="Text Placeholder 2"/>
          <p:cNvSpPr txBox="1">
            <a:spLocks/>
          </p:cNvSpPr>
          <p:nvPr userDrawn="1"/>
        </p:nvSpPr>
        <p:spPr>
          <a:xfrm>
            <a:off x="356657" y="4328160"/>
            <a:ext cx="5510743" cy="47244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dirty="0"/>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endParaRPr lang="en-US" dirty="0"/>
          </a:p>
          <a:p>
            <a:endParaRPr lang="en-US"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63157" y="4394200"/>
            <a:ext cx="2514600" cy="308745"/>
          </a:xfrm>
          <a:prstGeom prst="rect">
            <a:avLst/>
          </a:prstGeom>
        </p:spPr>
      </p:pic>
    </p:spTree>
    <p:extLst>
      <p:ext uri="{BB962C8B-B14F-4D97-AF65-F5344CB8AC3E}">
        <p14:creationId xmlns:p14="http://schemas.microsoft.com/office/powerpoint/2010/main" val="2983393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0" y="0"/>
            <a:ext cx="6629400" cy="3562350"/>
          </a:xfrm>
        </p:spPr>
        <p:txBody>
          <a:bodyPr anchor="ctr">
            <a:normAutofit/>
          </a:bodyPr>
          <a:lstStyle>
            <a:lvl1pPr algn="ctr">
              <a:defRPr sz="4000" b="0" cap="none">
                <a:solidFill>
                  <a:srgbClr val="0070C0"/>
                </a:solidFill>
              </a:defRPr>
            </a:lvl1pPr>
          </a:lstStyle>
          <a:p>
            <a:r>
              <a:rPr lang="en-US" dirty="0"/>
              <a:t>Click To Edit Master Title Style</a:t>
            </a:r>
          </a:p>
        </p:txBody>
      </p:sp>
      <p:grpSp>
        <p:nvGrpSpPr>
          <p:cNvPr id="9" name="Group 8"/>
          <p:cNvGrpSpPr/>
          <p:nvPr userDrawn="1"/>
        </p:nvGrpSpPr>
        <p:grpSpPr>
          <a:xfrm>
            <a:off x="0" y="-334"/>
            <a:ext cx="9156701" cy="5143753"/>
            <a:chOff x="0" y="-334"/>
            <a:chExt cx="9156701" cy="5143753"/>
          </a:xfrm>
        </p:grpSpPr>
        <p:grpSp>
          <p:nvGrpSpPr>
            <p:cNvPr id="10" name="Group 9"/>
            <p:cNvGrpSpPr>
              <a:grpSpLocks/>
            </p:cNvGrpSpPr>
            <p:nvPr/>
          </p:nvGrpSpPr>
          <p:grpSpPr bwMode="auto">
            <a:xfrm rot="10800000">
              <a:off x="0" y="-334"/>
              <a:ext cx="9143785" cy="5143753"/>
              <a:chOff x="-3280" y="1493"/>
              <a:chExt cx="19120" cy="10749"/>
            </a:xfrm>
          </p:grpSpPr>
          <p:pic>
            <p:nvPicPr>
              <p:cNvPr id="14" name="Picture 13"/>
              <p:cNvPicPr>
                <a:picLocks noChangeAspect="1" noChangeArrowheads="1"/>
              </p:cNvPicPr>
              <p:nvPr/>
            </p:nvPicPr>
            <p:blipFill>
              <a:blip r:embed="rId2" cstate="print"/>
              <a:srcRect/>
              <a:stretch>
                <a:fillRect/>
              </a:stretch>
            </p:blipFill>
            <p:spPr bwMode="auto">
              <a:xfrm>
                <a:off x="12569" y="10263"/>
                <a:ext cx="2048" cy="1977"/>
              </a:xfrm>
              <a:prstGeom prst="rect">
                <a:avLst/>
              </a:prstGeom>
              <a:noFill/>
            </p:spPr>
          </p:pic>
          <p:pic>
            <p:nvPicPr>
              <p:cNvPr id="15" name="Picture 14"/>
              <p:cNvPicPr>
                <a:picLocks noChangeAspect="1" noChangeArrowheads="1"/>
              </p:cNvPicPr>
              <p:nvPr/>
            </p:nvPicPr>
            <p:blipFill>
              <a:blip r:embed="rId3" cstate="print"/>
              <a:srcRect/>
              <a:stretch>
                <a:fillRect/>
              </a:stretch>
            </p:blipFill>
            <p:spPr bwMode="auto">
              <a:xfrm>
                <a:off x="14617" y="8216"/>
                <a:ext cx="1223" cy="2048"/>
              </a:xfrm>
              <a:prstGeom prst="rect">
                <a:avLst/>
              </a:prstGeom>
              <a:noFill/>
            </p:spPr>
          </p:pic>
          <p:pic>
            <p:nvPicPr>
              <p:cNvPr id="16" name="Picture 15"/>
              <p:cNvPicPr>
                <a:picLocks noChangeAspect="1" noChangeArrowheads="1"/>
              </p:cNvPicPr>
              <p:nvPr/>
            </p:nvPicPr>
            <p:blipFill>
              <a:blip r:embed="rId4" cstate="print"/>
              <a:srcRect/>
              <a:stretch>
                <a:fillRect/>
              </a:stretch>
            </p:blipFill>
            <p:spPr bwMode="auto">
              <a:xfrm>
                <a:off x="12569" y="6168"/>
                <a:ext cx="2048" cy="2048"/>
              </a:xfrm>
              <a:prstGeom prst="rect">
                <a:avLst/>
              </a:prstGeom>
              <a:noFill/>
            </p:spPr>
          </p:pic>
          <p:pic>
            <p:nvPicPr>
              <p:cNvPr id="17" name="Picture 16"/>
              <p:cNvPicPr>
                <a:picLocks noChangeAspect="1" noChangeArrowheads="1"/>
              </p:cNvPicPr>
              <p:nvPr/>
            </p:nvPicPr>
            <p:blipFill>
              <a:blip r:embed="rId5" cstate="print"/>
              <a:srcRect t="4661"/>
              <a:stretch>
                <a:fillRect/>
              </a:stretch>
            </p:blipFill>
            <p:spPr bwMode="auto">
              <a:xfrm>
                <a:off x="14617" y="4269"/>
                <a:ext cx="1223" cy="1900"/>
              </a:xfrm>
              <a:prstGeom prst="rect">
                <a:avLst/>
              </a:prstGeom>
              <a:noFill/>
            </p:spPr>
          </p:pic>
          <p:pic>
            <p:nvPicPr>
              <p:cNvPr id="18" name="Picture 17"/>
              <p:cNvPicPr>
                <a:picLocks noChangeAspect="1" noChangeArrowheads="1"/>
              </p:cNvPicPr>
              <p:nvPr/>
            </p:nvPicPr>
            <p:blipFill>
              <a:blip r:embed="rId4" cstate="print"/>
              <a:srcRect/>
              <a:stretch>
                <a:fillRect/>
              </a:stretch>
            </p:blipFill>
            <p:spPr bwMode="auto">
              <a:xfrm>
                <a:off x="-3280" y="10259"/>
                <a:ext cx="2048" cy="1983"/>
              </a:xfrm>
              <a:prstGeom prst="rect">
                <a:avLst/>
              </a:prstGeom>
              <a:noFill/>
            </p:spPr>
          </p:pic>
          <p:pic>
            <p:nvPicPr>
              <p:cNvPr id="19" name="Picture 18"/>
              <p:cNvPicPr>
                <a:picLocks noChangeAspect="1" noChangeArrowheads="1"/>
              </p:cNvPicPr>
              <p:nvPr/>
            </p:nvPicPr>
            <p:blipFill>
              <a:blip r:embed="rId5" cstate="print"/>
              <a:srcRect t="4661"/>
              <a:stretch>
                <a:fillRect/>
              </a:stretch>
            </p:blipFill>
            <p:spPr bwMode="auto">
              <a:xfrm>
                <a:off x="14617" y="1493"/>
                <a:ext cx="1223" cy="1552"/>
              </a:xfrm>
              <a:prstGeom prst="rect">
                <a:avLst/>
              </a:prstGeom>
              <a:noFill/>
            </p:spPr>
          </p:pic>
          <p:pic>
            <p:nvPicPr>
              <p:cNvPr id="20" name="Picture 19"/>
              <p:cNvPicPr>
                <a:picLocks noChangeAspect="1" noChangeArrowheads="1"/>
              </p:cNvPicPr>
              <p:nvPr/>
            </p:nvPicPr>
            <p:blipFill>
              <a:blip r:embed="rId4" cstate="print"/>
              <a:srcRect/>
              <a:stretch>
                <a:fillRect/>
              </a:stretch>
            </p:blipFill>
            <p:spPr bwMode="auto">
              <a:xfrm>
                <a:off x="-3280" y="1493"/>
                <a:ext cx="2048" cy="1552"/>
              </a:xfrm>
              <a:prstGeom prst="rect">
                <a:avLst/>
              </a:prstGeom>
              <a:noFill/>
            </p:spPr>
          </p:pic>
          <p:pic>
            <p:nvPicPr>
              <p:cNvPr id="21" name="Picture 20"/>
              <p:cNvPicPr>
                <a:picLocks noChangeAspect="1" noChangeArrowheads="1"/>
              </p:cNvPicPr>
              <p:nvPr/>
            </p:nvPicPr>
            <p:blipFill>
              <a:blip r:embed="rId4" cstate="print"/>
              <a:srcRect/>
              <a:stretch>
                <a:fillRect/>
              </a:stretch>
            </p:blipFill>
            <p:spPr bwMode="auto">
              <a:xfrm>
                <a:off x="885" y="1493"/>
                <a:ext cx="2048" cy="1552"/>
              </a:xfrm>
              <a:prstGeom prst="rect">
                <a:avLst/>
              </a:prstGeom>
              <a:noFill/>
            </p:spPr>
          </p:pic>
          <p:pic>
            <p:nvPicPr>
              <p:cNvPr id="22" name="Picture 21"/>
              <p:cNvPicPr>
                <a:picLocks noChangeAspect="1" noChangeArrowheads="1"/>
              </p:cNvPicPr>
              <p:nvPr/>
            </p:nvPicPr>
            <p:blipFill>
              <a:blip r:embed="rId5" cstate="print"/>
              <a:srcRect t="4661"/>
              <a:stretch>
                <a:fillRect/>
              </a:stretch>
            </p:blipFill>
            <p:spPr bwMode="auto">
              <a:xfrm>
                <a:off x="8116" y="1493"/>
                <a:ext cx="1223" cy="1552"/>
              </a:xfrm>
              <a:prstGeom prst="rect">
                <a:avLst/>
              </a:prstGeom>
              <a:noFill/>
            </p:spPr>
          </p:pic>
        </p:grpSp>
        <p:pic>
          <p:nvPicPr>
            <p:cNvPr id="11" name="Picture 10" descr="1.jpg"/>
            <p:cNvPicPr>
              <a:picLocks noChangeAspect="1"/>
            </p:cNvPicPr>
            <p:nvPr/>
          </p:nvPicPr>
          <p:blipFill>
            <a:blip r:embed="rId6" cstate="print"/>
            <a:stretch>
              <a:fillRect/>
            </a:stretch>
          </p:blipFill>
          <p:spPr>
            <a:xfrm>
              <a:off x="8166101" y="946150"/>
              <a:ext cx="990600" cy="1614126"/>
            </a:xfrm>
            <a:prstGeom prst="rect">
              <a:avLst/>
            </a:prstGeom>
          </p:spPr>
        </p:pic>
        <p:pic>
          <p:nvPicPr>
            <p:cNvPr id="12" name="Picture 11" descr="2.jpg"/>
            <p:cNvPicPr>
              <a:picLocks noChangeAspect="1"/>
            </p:cNvPicPr>
            <p:nvPr/>
          </p:nvPicPr>
          <p:blipFill>
            <a:blip r:embed="rId7" cstate="print"/>
            <a:srcRect t="8182" r="39937"/>
            <a:stretch>
              <a:fillRect/>
            </a:stretch>
          </p:blipFill>
          <p:spPr>
            <a:xfrm>
              <a:off x="7155544" y="2571750"/>
              <a:ext cx="1019175" cy="1039764"/>
            </a:xfrm>
            <a:prstGeom prst="rect">
              <a:avLst/>
            </a:prstGeom>
          </p:spPr>
        </p:pic>
        <p:pic>
          <p:nvPicPr>
            <p:cNvPr id="13" name="Picture 12" descr="3.jpg"/>
            <p:cNvPicPr>
              <a:picLocks noChangeAspect="1"/>
            </p:cNvPicPr>
            <p:nvPr/>
          </p:nvPicPr>
          <p:blipFill>
            <a:blip r:embed="rId8" cstate="print"/>
            <a:srcRect l="3822" t="2724" b="11021"/>
            <a:stretch>
              <a:fillRect/>
            </a:stretch>
          </p:blipFill>
          <p:spPr>
            <a:xfrm>
              <a:off x="586740" y="2899410"/>
              <a:ext cx="2514302" cy="1501140"/>
            </a:xfrm>
            <a:prstGeom prst="rect">
              <a:avLst/>
            </a:prstGeom>
          </p:spPr>
        </p:pic>
      </p:grpSp>
    </p:spTree>
    <p:extLst>
      <p:ext uri="{BB962C8B-B14F-4D97-AF65-F5344CB8AC3E}">
        <p14:creationId xmlns:p14="http://schemas.microsoft.com/office/powerpoint/2010/main" val="4132705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358"/>
            <a:ext cx="9144000" cy="5132784"/>
          </a:xfrm>
          <a:prstGeom prst="rect">
            <a:avLst/>
          </a:prstGeom>
        </p:spPr>
      </p:pic>
      <p:sp>
        <p:nvSpPr>
          <p:cNvPr id="2" name="Title 1"/>
          <p:cNvSpPr>
            <a:spLocks noGrp="1"/>
          </p:cNvSpPr>
          <p:nvPr>
            <p:ph type="title" hasCustomPrompt="1"/>
          </p:nvPr>
        </p:nvSpPr>
        <p:spPr>
          <a:xfrm>
            <a:off x="228601" y="2060972"/>
            <a:ext cx="8688387" cy="1021556"/>
          </a:xfrm>
        </p:spPr>
        <p:txBody>
          <a:bodyPr anchor="ctr">
            <a:normAutofit/>
          </a:bodyPr>
          <a:lstStyle>
            <a:lvl1pPr algn="ctr">
              <a:defRPr sz="4000" b="0" cap="none">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132705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28599" y="839449"/>
            <a:ext cx="4283439" cy="3732551"/>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4467" y="839449"/>
            <a:ext cx="4283439" cy="3732551"/>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FE22236-2660-4F9E-8CA2-A419AF9C98BF}" type="datetime1">
              <a:rPr lang="en-US" smtClean="0"/>
              <a:pPr/>
              <a:t>7/29/2020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4150794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28598" y="839449"/>
            <a:ext cx="4268788" cy="479822"/>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28600" y="1371601"/>
            <a:ext cx="4268788" cy="32004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839449"/>
            <a:ext cx="4271961" cy="479822"/>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8" y="1371601"/>
            <a:ext cx="4271961" cy="32004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287BA3-E354-41B6-8162-5C6FA26A68A7}" type="datetime1">
              <a:rPr lang="en-US" smtClean="0"/>
              <a:pPr/>
              <a:t>7/29/2020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917455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732071EE-5F13-4D36-AFDC-117B7655062C}" type="datetime1">
              <a:rPr lang="en-US" smtClean="0"/>
              <a:pPr/>
              <a:t>7/29/2020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3610514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D5BB88-A578-43E7-9EF3-24B9AFD949A5}" type="datetime1">
              <a:rPr lang="en-US" smtClean="0"/>
              <a:pPr/>
              <a:t>7/29/2020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598532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11" cstate="print">
            <a:extLst>
              <a:ext uri="{28A0092B-C50C-407E-A947-70E740481C1C}">
                <a14:useLocalDpi xmlns:a14="http://schemas.microsoft.com/office/drawing/2010/main" val="0"/>
              </a:ext>
            </a:extLst>
          </a:blip>
          <a:srcRect t="91913"/>
          <a:stretch/>
        </p:blipFill>
        <p:spPr>
          <a:xfrm>
            <a:off x="1" y="4686300"/>
            <a:ext cx="9143999" cy="457200"/>
          </a:xfrm>
          <a:prstGeom prst="rect">
            <a:avLst/>
          </a:prstGeom>
        </p:spPr>
      </p:pic>
      <p:sp>
        <p:nvSpPr>
          <p:cNvPr id="2" name="Title Placeholder 1"/>
          <p:cNvSpPr>
            <a:spLocks noGrp="1"/>
          </p:cNvSpPr>
          <p:nvPr>
            <p:ph type="title"/>
          </p:nvPr>
        </p:nvSpPr>
        <p:spPr>
          <a:xfrm>
            <a:off x="232350" y="146018"/>
            <a:ext cx="8684638" cy="53135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232350" y="830081"/>
            <a:ext cx="8684638" cy="37419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429000" y="4818128"/>
            <a:ext cx="2133600" cy="273844"/>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fld id="{18AB25E1-DB68-4E03-AE0C-D593F90802A8}" type="datetime1">
              <a:rPr lang="en-US" smtClean="0"/>
              <a:pPr/>
              <a:t>7/29/2020</a:t>
            </a:fld>
            <a:endParaRPr lang="en-US" dirty="0"/>
          </a:p>
        </p:txBody>
      </p:sp>
      <p:sp>
        <p:nvSpPr>
          <p:cNvPr id="5" name="Footer Placeholder 4"/>
          <p:cNvSpPr>
            <a:spLocks noGrp="1"/>
          </p:cNvSpPr>
          <p:nvPr>
            <p:ph type="ftr" sz="quarter" idx="3"/>
          </p:nvPr>
        </p:nvSpPr>
        <p:spPr>
          <a:xfrm>
            <a:off x="5562601" y="34850"/>
            <a:ext cx="2667065" cy="190821"/>
          </a:xfrm>
          <a:prstGeom prst="rect">
            <a:avLst/>
          </a:prstGeom>
        </p:spPr>
        <p:txBody>
          <a:bodyPr vert="horz" wrap="square" lIns="18288" tIns="18288" rIns="18288" bIns="18288" rtlCol="0" anchor="ctr">
            <a:spAutoFit/>
          </a:bodyPr>
          <a:lstStyle>
            <a:lvl1pPr algn="r">
              <a:defRPr sz="1000" b="1">
                <a:solidFill>
                  <a:schemeClr val="tx1"/>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8578728" y="34850"/>
            <a:ext cx="194027" cy="190821"/>
          </a:xfrm>
          <a:prstGeom prst="rect">
            <a:avLst/>
          </a:prstGeom>
        </p:spPr>
        <p:txBody>
          <a:bodyPr vert="horz" wrap="none" lIns="18288" tIns="18288" rIns="18288" bIns="18288" rtlCol="0" anchor="ctr">
            <a:spAutoFit/>
          </a:bodyPr>
          <a:lstStyle>
            <a:lvl1pPr algn="ctr">
              <a:defRPr sz="1000" b="1">
                <a:solidFill>
                  <a:schemeClr val="tx1"/>
                </a:solidFill>
                <a:latin typeface="Arial" pitchFamily="34" charset="0"/>
                <a:cs typeface="Arial" pitchFamily="34" charset="0"/>
              </a:defRPr>
            </a:lvl1pPr>
          </a:lstStyle>
          <a:p>
            <a:fld id="{14D65173-87C9-47C0-A890-7AD8E2754265}" type="slidenum">
              <a:rPr lang="en-US" smtClean="0"/>
              <a:pPr/>
              <a:t>‹#›</a:t>
            </a:fld>
            <a:endParaRPr lang="en-US" dirty="0"/>
          </a:p>
        </p:txBody>
      </p:sp>
      <p:sp>
        <p:nvSpPr>
          <p:cNvPr id="8" name="Rectangle 7"/>
          <p:cNvSpPr/>
          <p:nvPr userDrawn="1"/>
        </p:nvSpPr>
        <p:spPr>
          <a:xfrm>
            <a:off x="373063" y="1"/>
            <a:ext cx="1101725" cy="1460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endParaRPr>
          </a:p>
        </p:txBody>
      </p:sp>
      <p:cxnSp>
        <p:nvCxnSpPr>
          <p:cNvPr id="10" name="Straight Connector 9"/>
          <p:cNvCxnSpPr/>
          <p:nvPr userDrawn="1"/>
        </p:nvCxnSpPr>
        <p:spPr>
          <a:xfrm>
            <a:off x="8404196" y="81040"/>
            <a:ext cx="0" cy="984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6324600" y="4796993"/>
            <a:ext cx="2450592" cy="300886"/>
          </a:xfrm>
          <a:prstGeom prst="rect">
            <a:avLst/>
          </a:prstGeom>
        </p:spPr>
      </p:pic>
    </p:spTree>
    <p:extLst>
      <p:ext uri="{BB962C8B-B14F-4D97-AF65-F5344CB8AC3E}">
        <p14:creationId xmlns:p14="http://schemas.microsoft.com/office/powerpoint/2010/main" val="2823533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52" r:id="rId6"/>
    <p:sldLayoutId id="2147483653" r:id="rId7"/>
    <p:sldLayoutId id="2147483654" r:id="rId8"/>
    <p:sldLayoutId id="2147483655" r:id="rId9"/>
  </p:sldLayoutIdLst>
  <p:hf hdr="0" dt="0"/>
  <p:txStyles>
    <p:titleStyle>
      <a:lvl1pPr algn="l" defTabSz="914400" rtl="0" eaLnBrk="1" latinLnBrk="0" hangingPunct="1">
        <a:lnSpc>
          <a:spcPct val="90000"/>
        </a:lnSpc>
        <a:spcBef>
          <a:spcPct val="0"/>
        </a:spcBef>
        <a:buNone/>
        <a:defRPr sz="2500" b="1" kern="1200">
          <a:solidFill>
            <a:schemeClr val="accent1"/>
          </a:solidFill>
          <a:latin typeface="Arial" pitchFamily="34" charset="0"/>
          <a:ea typeface="+mj-ea"/>
          <a:cs typeface="Arial" pitchFamily="34" charset="0"/>
        </a:defRPr>
      </a:lvl1pPr>
    </p:titleStyle>
    <p:bodyStyle>
      <a:lvl1pPr marL="231775" indent="-231775" algn="l" defTabSz="914400" rtl="0" eaLnBrk="1" latinLnBrk="0" hangingPunct="1">
        <a:lnSpc>
          <a:spcPct val="110000"/>
        </a:lnSpc>
        <a:spcBef>
          <a:spcPts val="600"/>
        </a:spcBef>
        <a:spcAft>
          <a:spcPts val="6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57200" indent="-225425" algn="l" defTabSz="914400" rtl="0" eaLnBrk="1" latinLnBrk="0" hangingPunct="1">
        <a:lnSpc>
          <a:spcPct val="110000"/>
        </a:lnSpc>
        <a:spcBef>
          <a:spcPts val="60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2pPr>
      <a:lvl3pPr marL="688975" indent="-231775" algn="l" defTabSz="914400" rtl="0" eaLnBrk="1" latinLnBrk="0" hangingPunct="1">
        <a:lnSpc>
          <a:spcPct val="110000"/>
        </a:lnSpc>
        <a:spcBef>
          <a:spcPts val="600"/>
        </a:spcBef>
        <a:spcAft>
          <a:spcPts val="6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914400"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4pPr>
      <a:lvl5pPr marL="1087438"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767" y="156999"/>
            <a:ext cx="9143999" cy="306534"/>
          </a:xfrm>
        </p:spPr>
        <p:txBody>
          <a:bodyPr>
            <a:noAutofit/>
          </a:bodyPr>
          <a:lstStyle/>
          <a:p>
            <a:r>
              <a:rPr lang="en-US" sz="2300" dirty="0">
                <a:latin typeface="+mj-lt"/>
              </a:rPr>
              <a:t>Ashwani Tripathi </a:t>
            </a:r>
            <a:r>
              <a:rPr lang="en-US" sz="1200" dirty="0">
                <a:latin typeface="+mj-lt"/>
              </a:rPr>
              <a:t>(Tech. lead)   </a:t>
            </a:r>
            <a:r>
              <a:rPr lang="en-US" sz="1000" dirty="0">
                <a:latin typeface="+mj-lt"/>
              </a:rPr>
              <a:t>+918860920524 /</a:t>
            </a:r>
            <a:r>
              <a:rPr lang="en-US" altLang="ja-JP" sz="1000" dirty="0">
                <a:latin typeface="+mj-lt"/>
              </a:rPr>
              <a:t>ashwani.</a:t>
            </a:r>
            <a:r>
              <a:rPr lang="en-US" altLang="ja-JP" sz="1000">
                <a:latin typeface="+mj-lt"/>
              </a:rPr>
              <a:t>tripathi1@bp.com.</a:t>
            </a:r>
            <a:r>
              <a:rPr lang="en-US" altLang="ja-JP" sz="1000" dirty="0">
                <a:latin typeface="+mj-lt"/>
              </a:rPr>
              <a:t>com</a:t>
            </a:r>
            <a:endParaRPr lang="en-US" sz="1000" dirty="0">
              <a:latin typeface="+mj-lt"/>
            </a:endParaRPr>
          </a:p>
        </p:txBody>
      </p:sp>
      <p:sp>
        <p:nvSpPr>
          <p:cNvPr id="9" name="Rectangle 6"/>
          <p:cNvSpPr>
            <a:spLocks noChangeArrowheads="1"/>
          </p:cNvSpPr>
          <p:nvPr/>
        </p:nvSpPr>
        <p:spPr bwMode="auto">
          <a:xfrm>
            <a:off x="2667000" y="361950"/>
            <a:ext cx="6492766" cy="4419599"/>
          </a:xfrm>
          <a:prstGeom prst="rect">
            <a:avLst/>
          </a:prstGeom>
          <a:solidFill>
            <a:schemeClr val="bg1">
              <a:lumMod val="95000"/>
            </a:schemeClr>
          </a:solidFill>
          <a:ln w="12700" algn="ctr">
            <a:noFill/>
            <a:miter lim="800000"/>
            <a:headEnd/>
            <a:tailEnd/>
          </a:ln>
        </p:spPr>
        <p:txBody>
          <a:bodyPr lIns="92075" tIns="46038" rIns="92075" bIns="46038"/>
          <a:lstStyle/>
          <a:p>
            <a:pPr marL="236538" indent="-236538" algn="just" eaLnBrk="0" hangingPunct="0">
              <a:spcBef>
                <a:spcPct val="10000"/>
              </a:spcBef>
              <a:spcAft>
                <a:spcPct val="10000"/>
              </a:spcAft>
              <a:buClr>
                <a:srgbClr val="000000"/>
              </a:buClr>
              <a:buSzPct val="80000"/>
              <a:buFont typeface="Wingdings" pitchFamily="2" charset="2"/>
              <a:buNone/>
              <a:tabLst>
                <a:tab pos="685800" algn="l"/>
              </a:tabLst>
            </a:pPr>
            <a:r>
              <a:rPr lang="en-US" sz="900" b="1" u="sng" dirty="0">
                <a:solidFill>
                  <a:schemeClr val="tx1">
                    <a:lumMod val="50000"/>
                  </a:schemeClr>
                </a:solidFill>
              </a:rPr>
              <a:t>BP EPC [May’20- Current]</a:t>
            </a:r>
            <a:r>
              <a:rPr lang="en-US" sz="900" b="1" dirty="0">
                <a:solidFill>
                  <a:schemeClr val="tx1">
                    <a:lumMod val="50000"/>
                  </a:schemeClr>
                </a:solidFill>
              </a:rPr>
              <a:t>                          </a:t>
            </a:r>
          </a:p>
          <a:p>
            <a:pPr marL="236538" indent="-236538" algn="just" eaLnBrk="0" hangingPunct="0">
              <a:spcBef>
                <a:spcPct val="10000"/>
              </a:spcBef>
              <a:spcAft>
                <a:spcPct val="10000"/>
              </a:spcAft>
              <a:buClr>
                <a:srgbClr val="000000"/>
              </a:buClr>
              <a:buSzPct val="80000"/>
              <a:buFont typeface="Arial" panose="020B0604020202020204" pitchFamily="34" charset="0"/>
              <a:buChar char="•"/>
              <a:tabLst>
                <a:tab pos="685800" algn="l"/>
              </a:tabLst>
            </a:pPr>
            <a:r>
              <a:rPr lang="en-US" sz="800" dirty="0">
                <a:solidFill>
                  <a:srgbClr val="000000"/>
                </a:solidFill>
                <a:cs typeface="Arial" pitchFamily="34" charset="0"/>
              </a:rPr>
              <a:t>Successfully completed training on Azure DevOps (ADO) and its usage in creating dashboards, generating metrices like lead time, velocity and burndown chart, setting up Kanban Board, Sprints, capacity planning, user story estimations, creating/adding user stories and running retrospective.</a:t>
            </a:r>
          </a:p>
          <a:p>
            <a:pPr marL="236538" indent="-236538" algn="just" eaLnBrk="0" hangingPunct="0">
              <a:spcBef>
                <a:spcPct val="10000"/>
              </a:spcBef>
              <a:spcAft>
                <a:spcPct val="10000"/>
              </a:spcAft>
              <a:buClr>
                <a:srgbClr val="000000"/>
              </a:buClr>
              <a:buSzPct val="80000"/>
              <a:buFont typeface="Arial" panose="020B0604020202020204" pitchFamily="34" charset="0"/>
              <a:buChar char="•"/>
              <a:tabLst>
                <a:tab pos="685800" algn="l"/>
              </a:tabLst>
            </a:pPr>
            <a:r>
              <a:rPr lang="en-US" sz="800" dirty="0">
                <a:solidFill>
                  <a:srgbClr val="000000"/>
                </a:solidFill>
                <a:cs typeface="Arial" pitchFamily="34" charset="0"/>
              </a:rPr>
              <a:t>Successfully completed training on Finance and Contract Management, Resource Management activities which includes:</a:t>
            </a:r>
          </a:p>
          <a:p>
            <a:pPr marL="236538" indent="-236538" algn="just" eaLnBrk="0" hangingPunct="0">
              <a:spcBef>
                <a:spcPct val="10000"/>
              </a:spcBef>
              <a:spcAft>
                <a:spcPct val="10000"/>
              </a:spcAft>
              <a:buClr>
                <a:srgbClr val="000000"/>
              </a:buClr>
              <a:buSzPct val="80000"/>
              <a:buFont typeface="Arial" panose="020B0604020202020204" pitchFamily="34" charset="0"/>
              <a:buChar char="•"/>
              <a:tabLst>
                <a:tab pos="685800" algn="l"/>
              </a:tabLst>
            </a:pPr>
            <a:r>
              <a:rPr lang="en-US" sz="800" dirty="0">
                <a:solidFill>
                  <a:srgbClr val="000000"/>
                </a:solidFill>
                <a:cs typeface="Arial" pitchFamily="34" charset="0"/>
              </a:rPr>
              <a:t>Creating Finance Trackers, Forecasting, Reconciling the SAP actuals with the forecast, One bill analysis, Accruals and JML activities (resource register, timesheets)</a:t>
            </a:r>
          </a:p>
          <a:p>
            <a:pPr marL="236538" indent="-236538" algn="just" eaLnBrk="0" hangingPunct="0">
              <a:spcBef>
                <a:spcPct val="10000"/>
              </a:spcBef>
              <a:spcAft>
                <a:spcPct val="10000"/>
              </a:spcAft>
              <a:buClr>
                <a:srgbClr val="000000"/>
              </a:buClr>
              <a:buSzPct val="80000"/>
              <a:buFont typeface="Arial" panose="020B0604020202020204" pitchFamily="34" charset="0"/>
              <a:buChar char="•"/>
              <a:tabLst>
                <a:tab pos="685800" algn="l"/>
              </a:tabLst>
            </a:pPr>
            <a:r>
              <a:rPr lang="en-US" sz="800" dirty="0">
                <a:solidFill>
                  <a:srgbClr val="000000"/>
                </a:solidFill>
                <a:cs typeface="Arial" pitchFamily="34" charset="0"/>
              </a:rPr>
              <a:t>Exposure to tools - Ariba spend management(tracking of Release Orders, PRs, POs, and SoW) and SNOW.</a:t>
            </a:r>
          </a:p>
          <a:p>
            <a:pPr marL="236538" indent="-236538" algn="just" eaLnBrk="0" hangingPunct="0">
              <a:spcBef>
                <a:spcPct val="10000"/>
              </a:spcBef>
              <a:spcAft>
                <a:spcPct val="10000"/>
              </a:spcAft>
              <a:buClr>
                <a:srgbClr val="000000"/>
              </a:buClr>
              <a:buSzPct val="80000"/>
              <a:buFont typeface="Wingdings" pitchFamily="2" charset="2"/>
              <a:buNone/>
              <a:tabLst>
                <a:tab pos="685800" algn="l"/>
              </a:tabLst>
            </a:pPr>
            <a:r>
              <a:rPr lang="en-US" sz="900" b="1" u="sng" dirty="0">
                <a:solidFill>
                  <a:srgbClr val="000000"/>
                </a:solidFill>
              </a:rPr>
              <a:t>Inmarsat [Sep’19- May’20]</a:t>
            </a:r>
          </a:p>
          <a:p>
            <a:pPr marL="236538" indent="-236538" algn="just" eaLnBrk="0" hangingPunct="0">
              <a:spcBef>
                <a:spcPct val="10000"/>
              </a:spcBef>
              <a:spcAft>
                <a:spcPct val="10000"/>
              </a:spcAft>
              <a:buClr>
                <a:srgbClr val="000000"/>
              </a:buClr>
              <a:buSzPct val="80000"/>
              <a:buFont typeface="Arial" panose="020B0604020202020204" pitchFamily="34" charset="0"/>
              <a:buChar char="•"/>
              <a:tabLst>
                <a:tab pos="685800" algn="l"/>
              </a:tabLst>
            </a:pPr>
            <a:r>
              <a:rPr lang="en-US" sz="800" dirty="0">
                <a:solidFill>
                  <a:srgbClr val="000000"/>
                </a:solidFill>
                <a:cs typeface="Arial" pitchFamily="34" charset="0"/>
              </a:rPr>
              <a:t>Worked as scrum master and facilitated scrum ceremonies like sprint planning, daily scrum, sprint review, retrospection</a:t>
            </a:r>
            <a:br>
              <a:rPr lang="en-US" sz="800" dirty="0">
                <a:solidFill>
                  <a:srgbClr val="000000"/>
                </a:solidFill>
                <a:cs typeface="Arial" pitchFamily="34" charset="0"/>
              </a:rPr>
            </a:br>
            <a:r>
              <a:rPr lang="en-US" sz="800" dirty="0">
                <a:solidFill>
                  <a:srgbClr val="000000"/>
                </a:solidFill>
                <a:cs typeface="Arial" pitchFamily="34" charset="0"/>
              </a:rPr>
              <a:t>along with story grooming, point and effort estimation, scrum of scrum and demos.</a:t>
            </a:r>
          </a:p>
          <a:p>
            <a:pPr marL="236538" indent="-236538" algn="just" eaLnBrk="0" hangingPunct="0">
              <a:spcBef>
                <a:spcPct val="10000"/>
              </a:spcBef>
              <a:spcAft>
                <a:spcPct val="10000"/>
              </a:spcAft>
              <a:buClr>
                <a:srgbClr val="000000"/>
              </a:buClr>
              <a:buSzPct val="80000"/>
              <a:buFont typeface="Arial" panose="020B0604020202020204" pitchFamily="34" charset="0"/>
              <a:buChar char="•"/>
              <a:tabLst>
                <a:tab pos="685800" algn="l"/>
              </a:tabLst>
            </a:pPr>
            <a:r>
              <a:rPr lang="en-US" sz="800" dirty="0">
                <a:solidFill>
                  <a:srgbClr val="000000"/>
                </a:solidFill>
                <a:cs typeface="Arial" pitchFamily="34" charset="0"/>
              </a:rPr>
              <a:t>Collaborated closely with the product owner on backlog grooming to keep product backlog relevant and prioritized.</a:t>
            </a:r>
          </a:p>
          <a:p>
            <a:pPr marL="236538" indent="-236538" algn="just" eaLnBrk="0" hangingPunct="0">
              <a:spcBef>
                <a:spcPct val="10000"/>
              </a:spcBef>
              <a:spcAft>
                <a:spcPct val="10000"/>
              </a:spcAft>
              <a:buClr>
                <a:srgbClr val="000000"/>
              </a:buClr>
              <a:buSzPct val="80000"/>
              <a:buFont typeface="Arial" panose="020B0604020202020204" pitchFamily="34" charset="0"/>
              <a:buChar char="•"/>
              <a:tabLst>
                <a:tab pos="685800" algn="l"/>
              </a:tabLst>
            </a:pPr>
            <a:r>
              <a:rPr lang="en-US" sz="800" dirty="0">
                <a:solidFill>
                  <a:srgbClr val="000000"/>
                </a:solidFill>
                <a:cs typeface="Arial" pitchFamily="34" charset="0"/>
              </a:rPr>
              <a:t>Capacity planning, creation of sprint burndown, velocity chart and dashboards for better tracking, forecasting and planning of the sprint. Keeping tracks of the KPI’s to make sure the team delivers the maximum value to the customer.</a:t>
            </a:r>
          </a:p>
          <a:p>
            <a:pPr marL="236538" indent="-236538" algn="just" eaLnBrk="0" hangingPunct="0">
              <a:spcBef>
                <a:spcPct val="10000"/>
              </a:spcBef>
              <a:spcAft>
                <a:spcPct val="10000"/>
              </a:spcAft>
              <a:buClr>
                <a:srgbClr val="000000"/>
              </a:buClr>
              <a:buSzPct val="80000"/>
              <a:buFont typeface="Arial" panose="020B0604020202020204" pitchFamily="34" charset="0"/>
              <a:buChar char="•"/>
              <a:tabLst>
                <a:tab pos="685800" algn="l"/>
              </a:tabLst>
            </a:pPr>
            <a:r>
              <a:rPr lang="en-US" sz="800" dirty="0">
                <a:solidFill>
                  <a:srgbClr val="000000"/>
                </a:solidFill>
                <a:cs typeface="Arial" pitchFamily="34" charset="0"/>
              </a:rPr>
              <a:t>Coaching, mentoring and leading to achieve self-organized team thereby increasing the velocity of the sprint.</a:t>
            </a:r>
          </a:p>
          <a:p>
            <a:pPr marL="236538" indent="-236538" algn="just" eaLnBrk="0" hangingPunct="0">
              <a:spcBef>
                <a:spcPct val="10000"/>
              </a:spcBef>
              <a:spcAft>
                <a:spcPct val="10000"/>
              </a:spcAft>
              <a:buClr>
                <a:srgbClr val="000000"/>
              </a:buClr>
              <a:buSzPct val="80000"/>
              <a:buFont typeface="Arial" panose="020B0604020202020204" pitchFamily="34" charset="0"/>
              <a:buChar char="•"/>
              <a:tabLst>
                <a:tab pos="685800" algn="l"/>
              </a:tabLst>
            </a:pPr>
            <a:r>
              <a:rPr lang="en-US" sz="800" dirty="0">
                <a:solidFill>
                  <a:srgbClr val="000000"/>
                </a:solidFill>
                <a:cs typeface="Arial" pitchFamily="34" charset="0"/>
              </a:rPr>
              <a:t>Effectively track teams progress ,handling the dependencies and removing the blockers for the team.</a:t>
            </a:r>
          </a:p>
          <a:p>
            <a:pPr marL="236538" indent="-236538" algn="just" eaLnBrk="0" hangingPunct="0">
              <a:buClr>
                <a:srgbClr val="1F497D"/>
              </a:buClr>
              <a:buSzPct val="140000"/>
              <a:buFont typeface="Wingdings" pitchFamily="2" charset="2"/>
              <a:buNone/>
              <a:tabLst>
                <a:tab pos="685800" algn="l"/>
              </a:tabLst>
            </a:pPr>
            <a:r>
              <a:rPr lang="en-US" sz="900" b="1" u="sng" dirty="0">
                <a:solidFill>
                  <a:srgbClr val="000000"/>
                </a:solidFill>
              </a:rPr>
              <a:t>Vodafone India[Apr’19-Sept’19]</a:t>
            </a:r>
          </a:p>
          <a:p>
            <a:pPr marL="236538" lvl="0" indent="-236538" algn="just" eaLnBrk="0" hangingPunct="0">
              <a:spcBef>
                <a:spcPct val="10000"/>
              </a:spcBef>
              <a:spcAft>
                <a:spcPct val="10000"/>
              </a:spcAft>
              <a:buClr>
                <a:srgbClr val="000000"/>
              </a:buClr>
              <a:buSzPct val="80000"/>
              <a:buFont typeface="Arial" panose="020B0604020202020204" pitchFamily="34" charset="0"/>
              <a:buChar char="•"/>
              <a:tabLst>
                <a:tab pos="685800" algn="l"/>
              </a:tabLst>
            </a:pPr>
            <a:r>
              <a:rPr lang="en-US" sz="800" dirty="0">
                <a:solidFill>
                  <a:srgbClr val="000000"/>
                </a:solidFill>
                <a:cs typeface="Arial" pitchFamily="34" charset="0"/>
              </a:rPr>
              <a:t>Worked as a scrum master, fostered an Agile culture throughout, including the team and senior management, which has led to better communication and lean thinking at all levels.</a:t>
            </a:r>
          </a:p>
          <a:p>
            <a:pPr marL="236538" lvl="0" indent="-236538" algn="just" eaLnBrk="0" hangingPunct="0">
              <a:spcBef>
                <a:spcPct val="10000"/>
              </a:spcBef>
              <a:spcAft>
                <a:spcPct val="10000"/>
              </a:spcAft>
              <a:buClr>
                <a:srgbClr val="000000"/>
              </a:buClr>
              <a:buSzPct val="80000"/>
              <a:buFont typeface="Arial" panose="020B0604020202020204" pitchFamily="34" charset="0"/>
              <a:buChar char="•"/>
              <a:tabLst>
                <a:tab pos="685800" algn="l"/>
              </a:tabLst>
            </a:pPr>
            <a:r>
              <a:rPr lang="en-US" sz="800" dirty="0">
                <a:solidFill>
                  <a:srgbClr val="000000"/>
                </a:solidFill>
                <a:cs typeface="Arial" pitchFamily="34" charset="0"/>
              </a:rPr>
              <a:t>Organizing  scrum ceremonies like sprint planning, daily scrum, Sprint review and Sprint retrospection.</a:t>
            </a:r>
          </a:p>
          <a:p>
            <a:pPr marL="236538" lvl="0" indent="-236538" algn="just" eaLnBrk="0" hangingPunct="0">
              <a:spcBef>
                <a:spcPct val="10000"/>
              </a:spcBef>
              <a:spcAft>
                <a:spcPct val="10000"/>
              </a:spcAft>
              <a:buClr>
                <a:srgbClr val="000000"/>
              </a:buClr>
              <a:buSzPct val="80000"/>
              <a:buFont typeface="Arial" panose="020B0604020202020204" pitchFamily="34" charset="0"/>
              <a:buChar char="•"/>
              <a:tabLst>
                <a:tab pos="685800" algn="l"/>
              </a:tabLst>
            </a:pPr>
            <a:r>
              <a:rPr lang="en-US" sz="800" dirty="0">
                <a:solidFill>
                  <a:srgbClr val="000000"/>
                </a:solidFill>
                <a:cs typeface="Arial" pitchFamily="34" charset="0"/>
              </a:rPr>
              <a:t>Monitored team backlogs daily and ensured that it accurately reflects current state of the sprint.</a:t>
            </a:r>
          </a:p>
          <a:p>
            <a:pPr marL="236538" indent="-236538" algn="just" eaLnBrk="0" hangingPunct="0">
              <a:buClr>
                <a:srgbClr val="1F497D"/>
              </a:buClr>
              <a:buSzPct val="140000"/>
              <a:buFont typeface="Wingdings" pitchFamily="2" charset="2"/>
              <a:buNone/>
              <a:tabLst>
                <a:tab pos="685800" algn="l"/>
              </a:tabLst>
            </a:pPr>
            <a:r>
              <a:rPr lang="en-US" sz="900" b="1" u="sng" dirty="0">
                <a:solidFill>
                  <a:srgbClr val="000000"/>
                </a:solidFill>
              </a:rPr>
              <a:t>Orange [March’16-Mar’19]</a:t>
            </a:r>
          </a:p>
          <a:p>
            <a:pPr marL="236538" indent="-236538" algn="just" eaLnBrk="0" hangingPunct="0">
              <a:spcBef>
                <a:spcPct val="10000"/>
              </a:spcBef>
              <a:spcAft>
                <a:spcPct val="10000"/>
              </a:spcAft>
              <a:buClr>
                <a:srgbClr val="000000"/>
              </a:buClr>
              <a:buSzPct val="80000"/>
              <a:buFont typeface="Arial" panose="020B0604020202020204" pitchFamily="34" charset="0"/>
              <a:buChar char="•"/>
              <a:tabLst>
                <a:tab pos="685800" algn="l"/>
              </a:tabLst>
            </a:pPr>
            <a:r>
              <a:rPr lang="en-US" altLang="ja-JP" sz="800" dirty="0">
                <a:solidFill>
                  <a:srgbClr val="000000"/>
                </a:solidFill>
                <a:cs typeface="Arial" pitchFamily="34" charset="0"/>
              </a:rPr>
              <a:t>Leading French Telecom team –a maintenance and support project taking care of the invoice generation for the customer.</a:t>
            </a:r>
          </a:p>
          <a:p>
            <a:pPr marL="236538" indent="-236538" algn="just" eaLnBrk="0" hangingPunct="0">
              <a:spcBef>
                <a:spcPct val="10000"/>
              </a:spcBef>
              <a:spcAft>
                <a:spcPct val="10000"/>
              </a:spcAft>
              <a:buClr>
                <a:srgbClr val="000000"/>
              </a:buClr>
              <a:buSzPct val="80000"/>
              <a:buFont typeface="Arial" panose="020B0604020202020204" pitchFamily="34" charset="0"/>
              <a:buChar char="•"/>
              <a:tabLst>
                <a:tab pos="685800" algn="l"/>
              </a:tabLst>
            </a:pPr>
            <a:r>
              <a:rPr lang="en-US" altLang="ja-JP" sz="800" dirty="0">
                <a:solidFill>
                  <a:srgbClr val="000000"/>
                </a:solidFill>
                <a:cs typeface="Arial" pitchFamily="34" charset="0"/>
              </a:rPr>
              <a:t>Facilitating enhancements and defect fixing, l</a:t>
            </a:r>
            <a:r>
              <a:rPr lang="en-US" sz="800" dirty="0">
                <a:solidFill>
                  <a:srgbClr val="000000"/>
                </a:solidFill>
                <a:cs typeface="Arial" pitchFamily="34" charset="0"/>
              </a:rPr>
              <a:t>eading the team and direct point of contact for the client.</a:t>
            </a:r>
          </a:p>
          <a:p>
            <a:pPr marL="236538" indent="-236538" algn="just" eaLnBrk="0" hangingPunct="0">
              <a:spcBef>
                <a:spcPct val="10000"/>
              </a:spcBef>
              <a:spcAft>
                <a:spcPct val="10000"/>
              </a:spcAft>
              <a:buClr>
                <a:srgbClr val="000000"/>
              </a:buClr>
              <a:buSzPct val="80000"/>
              <a:buFont typeface="Arial" panose="020B0604020202020204" pitchFamily="34" charset="0"/>
              <a:buChar char="•"/>
              <a:tabLst>
                <a:tab pos="685800" algn="l"/>
              </a:tabLst>
            </a:pPr>
            <a:r>
              <a:rPr lang="en-US" sz="800" dirty="0">
                <a:solidFill>
                  <a:srgbClr val="000000"/>
                </a:solidFill>
                <a:cs typeface="Arial" pitchFamily="34" charset="0"/>
              </a:rPr>
              <a:t>Preparation of OPEX/CAPEX reports, WSR, proposals RFPs and generating monthly invoicing reports.</a:t>
            </a:r>
            <a:endParaRPr lang="en-US" altLang="ja-JP" sz="800" dirty="0">
              <a:solidFill>
                <a:srgbClr val="000000"/>
              </a:solidFill>
              <a:cs typeface="Arial" pitchFamily="34" charset="0"/>
            </a:endParaRPr>
          </a:p>
          <a:p>
            <a:pPr marL="236538" indent="-236538" algn="just" eaLnBrk="0" hangingPunct="0">
              <a:spcBef>
                <a:spcPct val="10000"/>
              </a:spcBef>
              <a:spcAft>
                <a:spcPct val="10000"/>
              </a:spcAft>
              <a:buClr>
                <a:srgbClr val="000000"/>
              </a:buClr>
              <a:buSzPct val="80000"/>
              <a:buFont typeface="Arial" panose="020B0604020202020204" pitchFamily="34" charset="0"/>
              <a:buChar char="•"/>
              <a:tabLst>
                <a:tab pos="685800" algn="l"/>
              </a:tabLst>
            </a:pPr>
            <a:r>
              <a:rPr lang="en-US" sz="800" dirty="0">
                <a:solidFill>
                  <a:srgbClr val="000000"/>
                </a:solidFill>
                <a:cs typeface="Arial" pitchFamily="34" charset="0"/>
              </a:rPr>
              <a:t>Worked on many performance improvements and automation activities saving millions for the customer as part of  Infosys’s Zero </a:t>
            </a:r>
            <a:r>
              <a:rPr lang="en-US" sz="800">
                <a:solidFill>
                  <a:srgbClr val="000000"/>
                </a:solidFill>
                <a:cs typeface="Arial" pitchFamily="34" charset="0"/>
              </a:rPr>
              <a:t>Distance initiatives.</a:t>
            </a:r>
            <a:endParaRPr lang="en-US" sz="800" dirty="0">
              <a:solidFill>
                <a:srgbClr val="000000"/>
              </a:solidFill>
              <a:cs typeface="Arial" pitchFamily="34" charset="0"/>
            </a:endParaRPr>
          </a:p>
          <a:p>
            <a:pPr marL="236538" indent="-236538" algn="just" eaLnBrk="0" hangingPunct="0">
              <a:buClr>
                <a:srgbClr val="1F497D"/>
              </a:buClr>
              <a:buSzPct val="140000"/>
              <a:tabLst>
                <a:tab pos="685800" algn="l"/>
              </a:tabLst>
            </a:pPr>
            <a:r>
              <a:rPr lang="en-US" sz="900" b="1" u="sng" dirty="0">
                <a:solidFill>
                  <a:srgbClr val="000000"/>
                </a:solidFill>
              </a:rPr>
              <a:t>AVIVA INSURANCE(Previous Employer- CSC India Ltd.)[Aug’08-Feb’16]</a:t>
            </a:r>
          </a:p>
          <a:p>
            <a:pPr marL="236538" indent="-236538" algn="just" eaLnBrk="0" hangingPunct="0">
              <a:spcBef>
                <a:spcPct val="10000"/>
              </a:spcBef>
              <a:spcAft>
                <a:spcPct val="10000"/>
              </a:spcAft>
              <a:buClr>
                <a:srgbClr val="000000"/>
              </a:buClr>
              <a:buSzPct val="80000"/>
              <a:buFont typeface="Arial" panose="020B0604020202020204" pitchFamily="34" charset="0"/>
              <a:buChar char="•"/>
              <a:tabLst>
                <a:tab pos="685800" algn="l"/>
              </a:tabLst>
            </a:pPr>
            <a:r>
              <a:rPr lang="en-US" sz="800" dirty="0">
                <a:solidFill>
                  <a:srgbClr val="000000"/>
                </a:solidFill>
                <a:cs typeface="Arial" pitchFamily="34" charset="0"/>
              </a:rPr>
              <a:t>SME for claims processing system. Communicate with handlers and desktop support team on daily basis to resolve critical issues.</a:t>
            </a:r>
          </a:p>
          <a:p>
            <a:pPr marL="236538" indent="-236538" algn="just" eaLnBrk="0" hangingPunct="0">
              <a:spcBef>
                <a:spcPct val="10000"/>
              </a:spcBef>
              <a:spcAft>
                <a:spcPct val="10000"/>
              </a:spcAft>
              <a:buClr>
                <a:srgbClr val="000000"/>
              </a:buClr>
              <a:buSzPct val="80000"/>
              <a:buFont typeface="Arial" panose="020B0604020202020204" pitchFamily="34" charset="0"/>
              <a:buChar char="•"/>
              <a:tabLst>
                <a:tab pos="685800" algn="l"/>
              </a:tabLst>
            </a:pPr>
            <a:r>
              <a:rPr lang="en-US" sz="800" dirty="0">
                <a:solidFill>
                  <a:srgbClr val="000000"/>
                </a:solidFill>
                <a:cs typeface="Arial" pitchFamily="34" charset="0"/>
              </a:rPr>
              <a:t>Worked at client location AVIVA UK for 2 years, interacting directly with claim handers and policy underwriters to provide technical support in the form of code and data fixes. </a:t>
            </a:r>
          </a:p>
          <a:p>
            <a:pPr marL="171450" indent="-171450" algn="just" eaLnBrk="0" hangingPunct="0">
              <a:buClr>
                <a:srgbClr val="1F497D"/>
              </a:buClr>
              <a:buSzPct val="140000"/>
              <a:buFont typeface="Arial" panose="020B0604020202020204" pitchFamily="34" charset="0"/>
              <a:buChar char="•"/>
              <a:tabLst>
                <a:tab pos="685800" algn="l"/>
              </a:tabLst>
            </a:pPr>
            <a:endParaRPr lang="en-US" sz="900" b="1" dirty="0">
              <a:solidFill>
                <a:srgbClr val="000000"/>
              </a:solidFill>
              <a:cs typeface="Arial" pitchFamily="34" charset="0"/>
            </a:endParaRPr>
          </a:p>
          <a:p>
            <a:pPr algn="just" eaLnBrk="0" hangingPunct="0">
              <a:buClr>
                <a:srgbClr val="1F497D"/>
              </a:buClr>
              <a:buSzPct val="140000"/>
              <a:tabLst>
                <a:tab pos="685800" algn="l"/>
              </a:tabLst>
            </a:pPr>
            <a:endParaRPr lang="en-GB" altLang="en-US" sz="1087" dirty="0">
              <a:solidFill>
                <a:srgbClr val="000000"/>
              </a:solidFill>
              <a:cs typeface="Times New Roman" panose="02020603050405020304" pitchFamily="18" charset="0"/>
            </a:endParaRPr>
          </a:p>
          <a:p>
            <a:pPr lvl="1" algn="just">
              <a:defRPr/>
            </a:pPr>
            <a:endParaRPr lang="en-GB" altLang="en-US" sz="1087" dirty="0">
              <a:solidFill>
                <a:srgbClr val="000000"/>
              </a:solidFill>
              <a:cs typeface="Times New Roman" panose="02020603050405020304" pitchFamily="18" charset="0"/>
            </a:endParaRPr>
          </a:p>
          <a:p>
            <a:pPr lvl="1" algn="just">
              <a:defRPr/>
            </a:pPr>
            <a:endParaRPr lang="en-GB" altLang="en-US" sz="1087" dirty="0">
              <a:solidFill>
                <a:srgbClr val="000000"/>
              </a:solidFill>
              <a:cs typeface="Times New Roman" panose="02020603050405020304" pitchFamily="18" charset="0"/>
            </a:endParaRPr>
          </a:p>
          <a:p>
            <a:pPr algn="just" eaLnBrk="0" hangingPunct="0">
              <a:buClr>
                <a:srgbClr val="1F497D"/>
              </a:buClr>
              <a:buSzPct val="140000"/>
              <a:tabLst>
                <a:tab pos="685800" algn="l"/>
              </a:tabLst>
            </a:pPr>
            <a:endParaRPr lang="en-US" sz="1000" dirty="0">
              <a:solidFill>
                <a:srgbClr val="000000"/>
              </a:solidFill>
            </a:endParaRPr>
          </a:p>
        </p:txBody>
      </p:sp>
      <p:sp>
        <p:nvSpPr>
          <p:cNvPr id="10" name="Rectangle 7"/>
          <p:cNvSpPr>
            <a:spLocks noChangeArrowheads="1"/>
          </p:cNvSpPr>
          <p:nvPr/>
        </p:nvSpPr>
        <p:spPr bwMode="auto">
          <a:xfrm>
            <a:off x="0" y="361951"/>
            <a:ext cx="2667000" cy="4781550"/>
          </a:xfrm>
          <a:prstGeom prst="rect">
            <a:avLst/>
          </a:prstGeom>
          <a:solidFill>
            <a:srgbClr val="0079BD"/>
          </a:solidFill>
          <a:ln w="12700" algn="ctr">
            <a:noFill/>
            <a:miter lim="800000"/>
            <a:headEnd/>
            <a:tailEnd/>
          </a:ln>
        </p:spPr>
        <p:txBody>
          <a:bodyPr lIns="137160" tIns="91440" rIns="137160" bIns="91440"/>
          <a:lstStyle/>
          <a:p>
            <a:pPr eaLnBrk="0" hangingPunct="0"/>
            <a:r>
              <a:rPr lang="en-US" sz="900" b="1" dirty="0">
                <a:solidFill>
                  <a:schemeClr val="bg1"/>
                </a:solidFill>
                <a:cs typeface="Arial" pitchFamily="34" charset="0"/>
              </a:rPr>
              <a:t>Summary:</a:t>
            </a:r>
            <a:r>
              <a:rPr lang="en-US" sz="900" dirty="0">
                <a:solidFill>
                  <a:schemeClr val="bg1"/>
                </a:solidFill>
                <a:cs typeface="Arial" pitchFamily="34" charset="0"/>
              </a:rPr>
              <a:t> </a:t>
            </a:r>
            <a:endParaRPr lang="en-US" altLang="ja-JP" sz="900" b="1" dirty="0">
              <a:solidFill>
                <a:schemeClr val="bg1"/>
              </a:solidFill>
              <a:cs typeface="Arial" pitchFamily="34" charset="0"/>
            </a:endParaRPr>
          </a:p>
          <a:p>
            <a:pPr marL="171450" indent="-171450" algn="just" eaLnBrk="0" hangingPunct="0">
              <a:lnSpc>
                <a:spcPct val="90000"/>
              </a:lnSpc>
              <a:buFont typeface="Arial" panose="020B0604020202020204" pitchFamily="34" charset="0"/>
              <a:buChar char="•"/>
            </a:pPr>
            <a:r>
              <a:rPr lang="en-US" sz="900" b="1" dirty="0">
                <a:solidFill>
                  <a:schemeClr val="bg1"/>
                </a:solidFill>
                <a:cs typeface="Arial" pitchFamily="34" charset="0"/>
              </a:rPr>
              <a:t>11 years of experience </a:t>
            </a:r>
            <a:r>
              <a:rPr lang="en-US" sz="900" dirty="0">
                <a:solidFill>
                  <a:schemeClr val="bg1"/>
                </a:solidFill>
                <a:cs typeface="Arial" pitchFamily="34" charset="0"/>
              </a:rPr>
              <a:t>in the various area of software</a:t>
            </a:r>
            <a:r>
              <a:rPr lang="en-US" sz="900" b="1" dirty="0">
                <a:solidFill>
                  <a:schemeClr val="bg1"/>
                </a:solidFill>
                <a:cs typeface="Arial" pitchFamily="34" charset="0"/>
              </a:rPr>
              <a:t> development and maintenance</a:t>
            </a:r>
            <a:r>
              <a:rPr lang="en-US" sz="900" dirty="0">
                <a:solidFill>
                  <a:schemeClr val="bg1"/>
                </a:solidFill>
                <a:cs typeface="Arial" pitchFamily="34" charset="0"/>
              </a:rPr>
              <a:t>.</a:t>
            </a:r>
            <a:endParaRPr lang="en-US" altLang="ja-JP" sz="900" b="1" dirty="0">
              <a:solidFill>
                <a:schemeClr val="bg1"/>
              </a:solidFill>
              <a:cs typeface="Arial" pitchFamily="34" charset="0"/>
            </a:endParaRPr>
          </a:p>
          <a:p>
            <a:pPr marL="171450" indent="-171450" algn="just" eaLnBrk="0" hangingPunct="0">
              <a:lnSpc>
                <a:spcPct val="90000"/>
              </a:lnSpc>
              <a:buFont typeface="Arial" panose="020B0604020202020204" pitchFamily="34" charset="0"/>
              <a:buChar char="•"/>
            </a:pPr>
            <a:r>
              <a:rPr lang="en-US" altLang="ja-JP" sz="900" b="1" dirty="0">
                <a:solidFill>
                  <a:schemeClr val="bg1"/>
                </a:solidFill>
                <a:cs typeface="Arial" pitchFamily="34" charset="0"/>
              </a:rPr>
              <a:t>Scrum Master </a:t>
            </a:r>
            <a:r>
              <a:rPr lang="en-US" altLang="ja-JP" sz="900" dirty="0">
                <a:solidFill>
                  <a:schemeClr val="bg1"/>
                </a:solidFill>
                <a:cs typeface="Arial" pitchFamily="34" charset="0"/>
              </a:rPr>
              <a:t>with excellent communication and interpersonal skills having more than 7</a:t>
            </a:r>
            <a:r>
              <a:rPr lang="en-US" altLang="ja-JP" sz="900" b="1" dirty="0">
                <a:solidFill>
                  <a:schemeClr val="bg1"/>
                </a:solidFill>
                <a:cs typeface="Arial" pitchFamily="34" charset="0"/>
              </a:rPr>
              <a:t> years of experience in Agile Environment</a:t>
            </a:r>
            <a:r>
              <a:rPr lang="en-US" altLang="ja-JP" sz="900" dirty="0">
                <a:solidFill>
                  <a:schemeClr val="bg1"/>
                </a:solidFill>
                <a:cs typeface="Arial" pitchFamily="34" charset="0"/>
              </a:rPr>
              <a:t> </a:t>
            </a:r>
            <a:r>
              <a:rPr lang="en-US" sz="900" dirty="0">
                <a:solidFill>
                  <a:schemeClr val="bg1"/>
                </a:solidFill>
                <a:cs typeface="Arial" pitchFamily="34" charset="0"/>
              </a:rPr>
              <a:t>providing high level technical support and guidance to 	customer and its partners to achieve its goal.</a:t>
            </a:r>
          </a:p>
          <a:p>
            <a:pPr marL="171450" indent="-171450" algn="just" eaLnBrk="0" hangingPunct="0">
              <a:lnSpc>
                <a:spcPct val="90000"/>
              </a:lnSpc>
              <a:buFont typeface="Arial" panose="020B0604020202020204" pitchFamily="34" charset="0"/>
              <a:buChar char="•"/>
            </a:pPr>
            <a:r>
              <a:rPr lang="en-US" sz="900" dirty="0">
                <a:solidFill>
                  <a:schemeClr val="bg1"/>
                </a:solidFill>
                <a:cs typeface="Arial" pitchFamily="34" charset="0"/>
              </a:rPr>
              <a:t>Expertise in client communication, project facilitation, business requirement gathering, team handling, impact analysis, estimations and design etc.</a:t>
            </a:r>
          </a:p>
          <a:p>
            <a:pPr marL="171450" indent="-171450" algn="just" eaLnBrk="0" hangingPunct="0">
              <a:lnSpc>
                <a:spcPct val="90000"/>
              </a:lnSpc>
              <a:buFont typeface="Arial" panose="020B0604020202020204" pitchFamily="34" charset="0"/>
              <a:buChar char="•"/>
            </a:pPr>
            <a:r>
              <a:rPr lang="en-US" altLang="ja-JP" sz="900" dirty="0">
                <a:solidFill>
                  <a:schemeClr val="bg1"/>
                </a:solidFill>
                <a:cs typeface="Arial" pitchFamily="34" charset="0"/>
              </a:rPr>
              <a:t>Worked for 1 year </a:t>
            </a:r>
            <a:r>
              <a:rPr lang="en-US" altLang="ja-JP" sz="900" b="1" dirty="0">
                <a:solidFill>
                  <a:schemeClr val="bg1"/>
                </a:solidFill>
                <a:cs typeface="Arial" pitchFamily="34" charset="0"/>
              </a:rPr>
              <a:t>as part of system thinking  team at Glasgow, UK to provide quick resolution to incidents and mitigate any communication gaps.</a:t>
            </a:r>
            <a:endParaRPr lang="en-US" sz="900" dirty="0">
              <a:solidFill>
                <a:schemeClr val="bg1"/>
              </a:solidFill>
              <a:cs typeface="Arial" pitchFamily="34" charset="0"/>
            </a:endParaRPr>
          </a:p>
          <a:p>
            <a:pPr marL="171450" indent="-171450" algn="just" eaLnBrk="0" hangingPunct="0">
              <a:lnSpc>
                <a:spcPct val="90000"/>
              </a:lnSpc>
              <a:buFont typeface="Arial" panose="020B0604020202020204" pitchFamily="34" charset="0"/>
              <a:buChar char="•"/>
            </a:pPr>
            <a:r>
              <a:rPr lang="en-US" sz="900" dirty="0">
                <a:solidFill>
                  <a:schemeClr val="bg1"/>
                </a:solidFill>
                <a:cs typeface="Arial" pitchFamily="34" charset="0"/>
              </a:rPr>
              <a:t>A year of experience in providing</a:t>
            </a:r>
            <a:r>
              <a:rPr lang="en-US" sz="900" b="1" dirty="0">
                <a:solidFill>
                  <a:schemeClr val="bg1"/>
                </a:solidFill>
                <a:cs typeface="Arial" pitchFamily="34" charset="0"/>
              </a:rPr>
              <a:t> technical support at the client location Norwich UK.</a:t>
            </a:r>
            <a:endParaRPr lang="en-US" sz="900" dirty="0">
              <a:solidFill>
                <a:schemeClr val="bg1"/>
              </a:solidFill>
              <a:cs typeface="Arial" pitchFamily="34" charset="0"/>
            </a:endParaRPr>
          </a:p>
          <a:p>
            <a:pPr marL="171446" indent="-171446" algn="just">
              <a:buFont typeface="Arial" panose="020B0604020202020204" pitchFamily="34" charset="0"/>
              <a:buChar char="•"/>
            </a:pPr>
            <a:r>
              <a:rPr lang="en-US" sz="900" dirty="0">
                <a:solidFill>
                  <a:schemeClr val="bg1"/>
                </a:solidFill>
                <a:cs typeface="Arial" pitchFamily="34" charset="0"/>
              </a:rPr>
              <a:t>Well acquainted with </a:t>
            </a:r>
            <a:r>
              <a:rPr lang="en-US" sz="900" b="1" dirty="0">
                <a:solidFill>
                  <a:schemeClr val="bg1"/>
                </a:solidFill>
                <a:cs typeface="Arial" pitchFamily="34" charset="0"/>
              </a:rPr>
              <a:t>Agile </a:t>
            </a:r>
            <a:r>
              <a:rPr lang="en-US" sz="900" dirty="0">
                <a:solidFill>
                  <a:schemeClr val="bg1"/>
                </a:solidFill>
                <a:cs typeface="Arial" pitchFamily="34" charset="0"/>
              </a:rPr>
              <a:t>and Waterfall methodologies .</a:t>
            </a:r>
          </a:p>
          <a:p>
            <a:pPr marL="171446" indent="-171446" algn="just">
              <a:buFont typeface="Arial" panose="020B0604020202020204" pitchFamily="34" charset="0"/>
              <a:buChar char="•"/>
            </a:pPr>
            <a:r>
              <a:rPr lang="en-US" sz="900" dirty="0">
                <a:solidFill>
                  <a:schemeClr val="bg1"/>
                </a:solidFill>
                <a:cs typeface="Arial" pitchFamily="34" charset="0"/>
              </a:rPr>
              <a:t>Demonstrated ability to motivate, mentor, organize, lead and coach scrum team across various locations.</a:t>
            </a:r>
          </a:p>
          <a:p>
            <a:pPr marL="171446" indent="-171446" algn="just">
              <a:buFont typeface="Arial" panose="020B0604020202020204" pitchFamily="34" charset="0"/>
              <a:buChar char="•"/>
            </a:pPr>
            <a:endParaRPr lang="en-US" sz="900" dirty="0">
              <a:solidFill>
                <a:schemeClr val="bg1"/>
              </a:solidFill>
              <a:cs typeface="Arial" pitchFamily="34" charset="0"/>
            </a:endParaRPr>
          </a:p>
          <a:p>
            <a:pPr algn="just"/>
            <a:r>
              <a:rPr lang="en-US" sz="900" b="1" dirty="0">
                <a:solidFill>
                  <a:schemeClr val="bg1"/>
                </a:solidFill>
                <a:cs typeface="Arial" pitchFamily="34" charset="0"/>
              </a:rPr>
              <a:t>Technical Skills: </a:t>
            </a:r>
          </a:p>
          <a:p>
            <a:pPr algn="just"/>
            <a:r>
              <a:rPr lang="en-US" sz="900" dirty="0">
                <a:solidFill>
                  <a:schemeClr val="bg1"/>
                </a:solidFill>
                <a:cs typeface="Arial" pitchFamily="34" charset="0"/>
              </a:rPr>
              <a:t>Microsoft Azure DevOps, Agile, DevOps, Jira, GitHub, CPQ, Salesforce, Mainframes Z/OS, IBM-DB2, SQL, Basics of Python and Splunk,</a:t>
            </a:r>
            <a:r>
              <a:rPr lang="en-US" altLang="ja-JP" sz="900" dirty="0">
                <a:solidFill>
                  <a:schemeClr val="bg1"/>
                </a:solidFill>
                <a:cs typeface="Arial" pitchFamily="34" charset="0"/>
              </a:rPr>
              <a:t> DevOps and Agile certifications, Certified in Big Data analytics.</a:t>
            </a:r>
          </a:p>
          <a:p>
            <a:pPr algn="just"/>
            <a:endParaRPr lang="en-US" altLang="ja-JP" sz="900" b="1" dirty="0">
              <a:solidFill>
                <a:schemeClr val="bg1"/>
              </a:solidFill>
              <a:cs typeface="Arial" pitchFamily="34" charset="0"/>
            </a:endParaRPr>
          </a:p>
          <a:p>
            <a:pPr>
              <a:buClr>
                <a:schemeClr val="tx2"/>
              </a:buClr>
            </a:pPr>
            <a:r>
              <a:rPr lang="en-US" sz="900" b="1" dirty="0">
                <a:solidFill>
                  <a:schemeClr val="bg1"/>
                </a:solidFill>
                <a:cs typeface="Arial" pitchFamily="34" charset="0"/>
              </a:rPr>
              <a:t>Academic Qualifications</a:t>
            </a:r>
          </a:p>
          <a:p>
            <a:pPr>
              <a:buClr>
                <a:schemeClr val="tx2"/>
              </a:buClr>
            </a:pPr>
            <a:r>
              <a:rPr lang="en-US" sz="900" dirty="0">
                <a:solidFill>
                  <a:schemeClr val="bg1"/>
                </a:solidFill>
                <a:cs typeface="Arial" pitchFamily="34" charset="0"/>
              </a:rPr>
              <a:t>B.E  in Electronics and Electrical Communication from Punjab Engineering College, Chandigarh</a:t>
            </a:r>
          </a:p>
          <a:p>
            <a:pPr>
              <a:buClr>
                <a:schemeClr val="tx2"/>
              </a:buClr>
            </a:pPr>
            <a:endParaRPr lang="en-US" sz="1000" dirty="0">
              <a:solidFill>
                <a:schemeClr val="bg1"/>
              </a:solidFill>
              <a:cs typeface="Arial" pitchFamily="34" charset="0"/>
            </a:endParaRPr>
          </a:p>
          <a:p>
            <a:pPr>
              <a:buClr>
                <a:schemeClr val="tx2"/>
              </a:buClr>
            </a:pPr>
            <a:endParaRPr lang="en-US" sz="1000" dirty="0">
              <a:solidFill>
                <a:schemeClr val="bg1"/>
              </a:solidFill>
              <a:cs typeface="Arial" pitchFamily="34" charset="0"/>
            </a:endParaRPr>
          </a:p>
          <a:p>
            <a:pPr>
              <a:buClr>
                <a:schemeClr val="tx2"/>
              </a:buClr>
            </a:pPr>
            <a:endParaRPr lang="en-US" sz="1000" dirty="0">
              <a:solidFill>
                <a:schemeClr val="bg1"/>
              </a:solidFill>
              <a:cs typeface="Arial" pitchFamily="34" charset="0"/>
            </a:endParaRPr>
          </a:p>
          <a:p>
            <a:pPr>
              <a:buClr>
                <a:schemeClr val="tx2"/>
              </a:buClr>
            </a:pPr>
            <a:endParaRPr lang="en-US" sz="1200" b="1" dirty="0">
              <a:solidFill>
                <a:schemeClr val="bg1"/>
              </a:solidFill>
              <a:cs typeface="Arial" pitchFamily="34" charset="0"/>
            </a:endParaRPr>
          </a:p>
        </p:txBody>
      </p:sp>
    </p:spTree>
    <p:extLst>
      <p:ext uri="{BB962C8B-B14F-4D97-AF65-F5344CB8AC3E}">
        <p14:creationId xmlns:p14="http://schemas.microsoft.com/office/powerpoint/2010/main" val="3929935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5304</TotalTime>
  <Words>150</Words>
  <Application>Microsoft Office PowerPoint</Application>
  <PresentationFormat>On-screen Show (16:9)</PresentationFormat>
  <Paragraphs>43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Wingdings</vt:lpstr>
      <vt:lpstr>Office Theme</vt:lpstr>
      <vt:lpstr>Ashwani Tripathi (Tech. lead)   +918860920524 /ashwani.tripathi1@bp.com.com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Infosys</dc:creator>
  <cp:lastModifiedBy>Ashwani Tripathi</cp:lastModifiedBy>
  <cp:revision>234</cp:revision>
  <dcterms:created xsi:type="dcterms:W3CDTF">2013-05-05T14:52:23Z</dcterms:created>
  <dcterms:modified xsi:type="dcterms:W3CDTF">2020-07-29T12:55:20Z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ashwani.tripathi@ad.infosys.com</vt:lpwstr>
  </property>
  <property fmtid="{D5CDD505-2E9C-101B-9397-08002B2CF9AE}" pid="5" name="MSIP_Label_be4b3411-284d-4d31-bd4f-bc13ef7f1fd6_SetDate">
    <vt:lpwstr>2018-11-14T09:49:27.9369368Z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ashwani.tripathi@ad.infosys.com</vt:lpwstr>
  </property>
  <property fmtid="{D5CDD505-2E9C-101B-9397-08002B2CF9AE}" pid="12" name="MSIP_Label_a0819fa7-4367-4500-ba88-dd630d977609_SetDate">
    <vt:lpwstr>2018-11-14T09:49:27.9369368Z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ies>
</file>