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61" r:id="rId5"/>
    <p:sldId id="266" r:id="rId6"/>
    <p:sldId id="268" r:id="rId7"/>
    <p:sldId id="267" r:id="rId8"/>
    <p:sldId id="262" r:id="rId9"/>
    <p:sldId id="263" r:id="rId10"/>
    <p:sldId id="264" r:id="rId11"/>
    <p:sldId id="269" r:id="rId12"/>
    <p:sldId id="265" r:id="rId13"/>
    <p:sldId id="25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76262-7E6E-4F1F-AAB6-2434B2D4555D}" v="723" dt="2019-07-31T06:36:38.239"/>
    <p1510:client id="{1C5EF511-F8FC-4079-8E43-C504D8D21237}" v="597" dt="2019-07-31T21:28:08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0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91207-373C-4156-802D-A1B940F458C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60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/>
              <a:t>Haga clic para modificar </a:t>
            </a:r>
            <a:br>
              <a:rPr lang="es-ES"/>
            </a:br>
            <a:r>
              <a:rPr lang="es-ES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15/08/2019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15/08/2019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/>
              <a:t>Haga clic para modificar el estilo </a:t>
            </a:r>
            <a:br>
              <a:rPr lang="es-ES"/>
            </a:br>
            <a:r>
              <a:rPr lang="es-ES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15/08/2019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15/08/2019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15/08/2019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15/08/2019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15/08/2019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15/08/2019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15/08/2019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15/08/2019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15/08/2019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15/08/2019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13" Type="http://schemas.openxmlformats.org/officeDocument/2006/relationships/image" Target="../media/image45.pn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jpg"/><Relationship Id="rId10" Type="http://schemas.openxmlformats.org/officeDocument/2006/relationships/image" Target="../media/image42.jpg"/><Relationship Id="rId4" Type="http://schemas.openxmlformats.org/officeDocument/2006/relationships/image" Target="../media/image36.jpg"/><Relationship Id="rId9" Type="http://schemas.openxmlformats.org/officeDocument/2006/relationships/image" Target="../media/image4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720" y="1990104"/>
            <a:ext cx="11521280" cy="216024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accent3"/>
                </a:solidFill>
              </a:rPr>
              <a:t>EYES ON THE TRACK 			</a:t>
            </a:r>
            <a:endParaRPr lang="es-CO" sz="3600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Henry Peña						Diego Medina		</a:t>
            </a:r>
          </a:p>
          <a:p>
            <a:r>
              <a:rPr lang="es-CO" dirty="0"/>
              <a:t>		2150606 						2150011 		 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C36449-7552-45D1-A1F5-F648FBF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BADFC-8756-4DC6-B1A3-A6E9907B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1287"/>
            <a:ext cx="6003396" cy="4063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EDCF94-BA6D-45BE-8B2C-EB53621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796042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Accuracy</a:t>
            </a:r>
            <a:r>
              <a:rPr lang="es-MX" sz="4000" dirty="0"/>
              <a:t>/</a:t>
            </a:r>
            <a:r>
              <a:rPr lang="es-MX" sz="4000" dirty="0" err="1"/>
              <a:t>epoch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C439-459E-4ADC-B05A-9E3275345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04" r="15646" b="1786"/>
          <a:stretch/>
        </p:blipFill>
        <p:spPr>
          <a:xfrm>
            <a:off x="170822" y="1891287"/>
            <a:ext cx="5925178" cy="392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DAA31-A5E0-4D28-ABD5-A00C2ADC419F}"/>
              </a:ext>
            </a:extLst>
          </p:cNvPr>
          <p:cNvSpPr txBox="1"/>
          <p:nvPr/>
        </p:nvSpPr>
        <p:spPr>
          <a:xfrm>
            <a:off x="3982079" y="5829298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8.000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2.000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E80D1-694C-4416-9983-5DA8901F5F56}"/>
              </a:ext>
            </a:extLst>
          </p:cNvPr>
          <p:cNvSpPr txBox="1"/>
          <p:nvPr/>
        </p:nvSpPr>
        <p:spPr>
          <a:xfrm>
            <a:off x="6767877" y="5829298"/>
            <a:ext cx="2329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17.939 </a:t>
            </a:r>
            <a:r>
              <a:rPr lang="es-CO" dirty="0" err="1"/>
              <a:t>images</a:t>
            </a:r>
            <a:r>
              <a:rPr lang="es-CO" dirty="0"/>
              <a:t> Train</a:t>
            </a:r>
          </a:p>
          <a:p>
            <a:r>
              <a:rPr lang="es-CO" dirty="0"/>
              <a:t>4.484 </a:t>
            </a:r>
            <a:r>
              <a:rPr lang="es-CO" dirty="0" err="1"/>
              <a:t>images</a:t>
            </a:r>
            <a:r>
              <a:rPr lang="es-CO" dirty="0"/>
              <a:t> Test</a:t>
            </a:r>
          </a:p>
          <a:p>
            <a:endParaRPr lang="es-C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8C93A-3113-47CC-8B39-9E8515B4653B}"/>
              </a:ext>
            </a:extLst>
          </p:cNvPr>
          <p:cNvCxnSpPr/>
          <p:nvPr/>
        </p:nvCxnSpPr>
        <p:spPr>
          <a:xfrm flipH="1">
            <a:off x="6177921" y="5786069"/>
            <a:ext cx="254000" cy="662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4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14731E-1AA4-4FE7-9206-FD4C6D95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11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FA406A-A48D-41F2-8327-E3CBD2D6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682625"/>
            <a:ext cx="11522075" cy="1439863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Transfer </a:t>
            </a:r>
            <a:r>
              <a:rPr lang="es-MX" sz="4000" dirty="0" err="1"/>
              <a:t>Learning</a:t>
            </a:r>
            <a:r>
              <a:rPr lang="es-MX" sz="4000" dirty="0"/>
              <a:t> (</a:t>
            </a:r>
            <a:r>
              <a:rPr lang="es-MX" sz="4000" dirty="0" err="1"/>
              <a:t>Fully</a:t>
            </a:r>
            <a:r>
              <a:rPr lang="es-MX" sz="4000" dirty="0"/>
              <a:t> </a:t>
            </a:r>
            <a:r>
              <a:rPr lang="es-MX" sz="4000" dirty="0" err="1"/>
              <a:t>Connected</a:t>
            </a:r>
            <a:r>
              <a:rPr lang="es-MX" sz="4000" dirty="0"/>
              <a:t> </a:t>
            </a:r>
            <a:r>
              <a:rPr lang="es-MX" sz="4000" dirty="0" err="1"/>
              <a:t>train</a:t>
            </a:r>
            <a:r>
              <a:rPr lang="es-MX" sz="4000" dirty="0"/>
              <a:t>):</a:t>
            </a:r>
            <a:br>
              <a:rPr lang="es-MX" sz="4000" dirty="0"/>
            </a:br>
            <a:br>
              <a:rPr lang="es-MX" sz="4000" dirty="0"/>
            </a:br>
            <a:r>
              <a:rPr lang="es-MX" sz="4000" dirty="0" err="1"/>
              <a:t>MobileNet</a:t>
            </a:r>
            <a:r>
              <a:rPr lang="es-MX" sz="4000" dirty="0"/>
              <a:t>:							Vgg19:</a:t>
            </a:r>
            <a:endParaRPr lang="es-CO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EAE63-17C3-45A2-B9FC-4ECE78D7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755900"/>
            <a:ext cx="49530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C74E6-FAA2-4D8F-8FF8-10BBE97B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4" y="2732087"/>
            <a:ext cx="4533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AC18A4-47E6-4A7E-8D8B-47E7268D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12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0B8942-7182-4698-9715-1BA44107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01" y="991156"/>
            <a:ext cx="2303199" cy="3806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D26CCE-E00B-43D8-AB9B-4BE7CAB5C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1481667"/>
            <a:ext cx="2460977" cy="18457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F53C55-BE35-466E-B4D3-419473FB4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1481667"/>
            <a:ext cx="2460977" cy="184573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F0FC773-8525-4499-B599-551D4638C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1481667"/>
            <a:ext cx="2460977" cy="184573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AB3417-B1A6-410D-B7D0-6EE21CFA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148" y="970801"/>
            <a:ext cx="1646323" cy="4221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403FD68-65F3-4EB9-B1E3-360F34D96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581" y="1065217"/>
            <a:ext cx="2660126" cy="34259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0CE4720-7A9E-4C94-9619-0F03FC9776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57" y="4211651"/>
            <a:ext cx="2460977" cy="184573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CAB4266-0361-4031-9E61-AEB31E8378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34" y="4211651"/>
            <a:ext cx="2460977" cy="184573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A6771F1-395E-4CBD-85D8-3C33FEA7EE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4211651"/>
            <a:ext cx="2460977" cy="184573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8BFE083-8975-450C-B7B7-036CB2B45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5833" y="3867764"/>
            <a:ext cx="2870434" cy="23407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9A22475-8A5D-44FF-8FAE-DF1B41406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7078" y="3748935"/>
            <a:ext cx="2329132" cy="35289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007A315-5263-4A50-A180-4D39471FD6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6128" y="3748935"/>
            <a:ext cx="1799788" cy="35289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DA10E245-FE3F-44E6-B133-DABB55ED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364" y="195128"/>
            <a:ext cx="5922763" cy="804576"/>
          </a:xfrm>
        </p:spPr>
        <p:txBody>
          <a:bodyPr>
            <a:normAutofit/>
          </a:bodyPr>
          <a:lstStyle/>
          <a:p>
            <a:r>
              <a:rPr lang="es-MX" sz="4000" dirty="0"/>
              <a:t>Algunos ejemplos: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86313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09447-E9E7-49F9-90FA-C059171AAF9B}"/>
              </a:ext>
            </a:extLst>
          </p:cNvPr>
          <p:cNvSpPr/>
          <p:nvPr/>
        </p:nvSpPr>
        <p:spPr>
          <a:xfrm>
            <a:off x="82749" y="4260334"/>
            <a:ext cx="389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https://github.com/pecons/proyectoCV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212EF-AD7B-40F5-A693-17736555C156}"/>
              </a:ext>
            </a:extLst>
          </p:cNvPr>
          <p:cNvSpPr txBox="1">
            <a:spLocks/>
          </p:cNvSpPr>
          <p:nvPr/>
        </p:nvSpPr>
        <p:spPr>
          <a:xfrm>
            <a:off x="133979" y="3455758"/>
            <a:ext cx="3796042" cy="8045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r>
              <a:rPr lang="es-MX" sz="4000" dirty="0"/>
              <a:t>Repositorio del proyecto: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72B2F2D1-3013-438C-B29C-08FF4C59E3FD}"/>
              </a:ext>
            </a:extLst>
          </p:cNvPr>
          <p:cNvSpPr/>
          <p:nvPr/>
        </p:nvSpPr>
        <p:spPr>
          <a:xfrm>
            <a:off x="7488404" y="2205091"/>
            <a:ext cx="3676459" cy="16546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29A2165-E3BE-492A-83DD-DE526BE1AC6E}"/>
              </a:ext>
            </a:extLst>
          </p:cNvPr>
          <p:cNvSpPr/>
          <p:nvPr/>
        </p:nvSpPr>
        <p:spPr>
          <a:xfrm>
            <a:off x="7488404" y="3905467"/>
            <a:ext cx="3706803" cy="18361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1FAC3-DC8F-4E4C-9E5D-64356750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124744"/>
            <a:ext cx="3240360" cy="720080"/>
          </a:xfrm>
        </p:spPr>
        <p:txBody>
          <a:bodyPr>
            <a:normAutofit/>
          </a:bodyPr>
          <a:lstStyle/>
          <a:p>
            <a:r>
              <a:rPr lang="es-MX" sz="4000"/>
              <a:t>Motivación:</a:t>
            </a:r>
            <a:endParaRPr lang="es-CO" sz="40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11F026-D1E3-45E6-A6B5-43E57DC2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07216B-5124-4A5F-AD53-F5B125A2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2" y="3610894"/>
            <a:ext cx="6350495" cy="23889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41D709-1BEE-4701-95A3-139158A19D62}"/>
              </a:ext>
            </a:extLst>
          </p:cNvPr>
          <p:cNvSpPr/>
          <p:nvPr/>
        </p:nvSpPr>
        <p:spPr>
          <a:xfrm>
            <a:off x="7518748" y="2393559"/>
            <a:ext cx="3676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i="1"/>
              <a:t>“una persona al volante en Colombia tiene 4 veces más probabilidades de morir en un accidente de tránsito que un conductor en España o Gran Bretaña” (Revista Motor, 2019).</a:t>
            </a:r>
            <a:endParaRPr lang="es-CO" sz="1600" i="1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26FE3D1-1332-4933-8955-9A9EE6B5D82C}"/>
              </a:ext>
            </a:extLst>
          </p:cNvPr>
          <p:cNvSpPr/>
          <p:nvPr/>
        </p:nvSpPr>
        <p:spPr>
          <a:xfrm>
            <a:off x="7639084" y="4193793"/>
            <a:ext cx="35257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/>
              <a:t>Según </a:t>
            </a:r>
            <a:r>
              <a:rPr lang="es-ES" sz="1600" b="1"/>
              <a:t>Fesvial, Federación Española      de la Seguridad Vial</a:t>
            </a:r>
            <a:r>
              <a:rPr lang="es-ES" sz="1600"/>
              <a:t>, el 45% de los accidentes se podrían prevenir si los conductores estuvieran siempre atentos a la carretera.</a:t>
            </a:r>
            <a:endParaRPr lang="es-CO" sz="16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FCD206-6FD6-4B2B-BDB7-1834F3C0D04C}"/>
              </a:ext>
            </a:extLst>
          </p:cNvPr>
          <p:cNvSpPr txBox="1"/>
          <p:nvPr/>
        </p:nvSpPr>
        <p:spPr>
          <a:xfrm>
            <a:off x="887983" y="2041234"/>
            <a:ext cx="6350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/>
              <a:t>Prevenir accidentes automovilísticos causados por conductores distraídos, tales como los 85.426 accidentes con heridos y 3.406 con muertos ocurridos en Colombia en 2016. (ANSV 2019)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40760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051-9273-40FE-B9E3-FD0C9A2C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400288"/>
            <a:ext cx="2160240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Dataset</a:t>
            </a:r>
            <a:r>
              <a:rPr lang="es-MX" sz="4000" dirty="0"/>
              <a:t>:</a:t>
            </a:r>
            <a:endParaRPr lang="es-CO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A274-CBFC-4A3F-B59E-37035EC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C50F39-BC01-4B03-AFEC-7F67A9BB2DE8}"/>
              </a:ext>
            </a:extLst>
          </p:cNvPr>
          <p:cNvSpPr txBox="1"/>
          <p:nvPr/>
        </p:nvSpPr>
        <p:spPr>
          <a:xfrm>
            <a:off x="7153424" y="3429000"/>
            <a:ext cx="3551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/>
              <a:t>El </a:t>
            </a:r>
            <a:r>
              <a:rPr lang="es-MX" sz="2400" err="1"/>
              <a:t>dataset</a:t>
            </a:r>
            <a:r>
              <a:rPr lang="es-MX" sz="2400"/>
              <a:t> que se usó para este descriptor fue obtenido de un </a:t>
            </a:r>
            <a:r>
              <a:rPr lang="es-MX" sz="2400" err="1"/>
              <a:t>challenge</a:t>
            </a:r>
            <a:r>
              <a:rPr lang="es-MX" sz="2400"/>
              <a:t> de </a:t>
            </a:r>
            <a:r>
              <a:rPr lang="es-MX" sz="2400" b="1" i="1" err="1"/>
              <a:t>Kaggle</a:t>
            </a:r>
            <a:r>
              <a:rPr lang="es-MX" sz="2400" i="1"/>
              <a:t> </a:t>
            </a:r>
            <a:r>
              <a:rPr lang="es-MX" sz="2400"/>
              <a:t>hecho por la compañía de seguros de automóviles más grande de los Estados Unidos </a:t>
            </a:r>
            <a:r>
              <a:rPr lang="es-MX" sz="2400" b="1" err="1"/>
              <a:t>State</a:t>
            </a:r>
            <a:r>
              <a:rPr lang="es-MX" sz="2400" b="1"/>
              <a:t> </a:t>
            </a:r>
            <a:r>
              <a:rPr lang="es-MX" sz="2400" b="1" err="1"/>
              <a:t>Farm</a:t>
            </a:r>
            <a:r>
              <a:rPr lang="es-MX" sz="2400" b="1"/>
              <a:t> </a:t>
            </a:r>
            <a:r>
              <a:rPr lang="es-MX" sz="2400" b="1" err="1"/>
              <a:t>Insurance</a:t>
            </a:r>
            <a:r>
              <a:rPr lang="es-MX" sz="2400"/>
              <a:t>.</a:t>
            </a:r>
            <a:endParaRPr lang="es-CO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8A3F90-A2F0-48DF-94E6-91563070B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46"/>
          <a:stretch/>
        </p:blipFill>
        <p:spPr>
          <a:xfrm>
            <a:off x="3215680" y="1361916"/>
            <a:ext cx="7332921" cy="1536651"/>
          </a:xfrm>
          <a:prstGeom prst="rect">
            <a:avLst/>
          </a:prstGeom>
        </p:spPr>
      </p:pic>
      <p:pic>
        <p:nvPicPr>
          <p:cNvPr id="1026" name="Picture 2" descr="Resultado de imagen para kaggle">
            <a:extLst>
              <a:ext uri="{FF2B5EF4-FFF2-40B4-BE49-F238E27FC236}">
                <a16:creationId xmlns:a16="http://schemas.microsoft.com/office/drawing/2014/main" id="{72015C47-C3FD-4B42-BAB0-3CCC1ED8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429000"/>
            <a:ext cx="5734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0FE036-E979-40C9-A071-00F5DEE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B82F3B-BF07-45CF-B1BC-0A6A43D5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96" y="2670946"/>
            <a:ext cx="4554202" cy="341565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781FB3D-4AC6-41F3-89F2-A1233AAFD132}"/>
              </a:ext>
            </a:extLst>
          </p:cNvPr>
          <p:cNvSpPr/>
          <p:nvPr/>
        </p:nvSpPr>
        <p:spPr>
          <a:xfrm>
            <a:off x="1191294" y="2639834"/>
            <a:ext cx="41640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Las 10 </a:t>
            </a:r>
            <a:r>
              <a:rPr lang="en-US" sz="2000" dirty="0" err="1"/>
              <a:t>clases</a:t>
            </a:r>
            <a:r>
              <a:rPr lang="en-US" sz="2000" dirty="0"/>
              <a:t> a </a:t>
            </a:r>
            <a:r>
              <a:rPr lang="en-US" sz="2000" dirty="0" err="1"/>
              <a:t>predecir</a:t>
            </a:r>
            <a:r>
              <a:rPr lang="en-US" sz="2000" dirty="0"/>
              <a:t>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c0: safe 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c1: texting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c2: talking on the phone -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c3: texting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c4: talking on the phone -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c5: operating the radio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c6: drinking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c7: reaching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c8: hair and makeup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c9: talking to passenger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E59F56-CC2B-42B8-8872-F5F86C9E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94" y="462201"/>
            <a:ext cx="91084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contiene </a:t>
            </a:r>
            <a:r>
              <a:rPr lang="es-ES" altLang="es-CO" sz="2400" dirty="0"/>
              <a:t>22400 imágenes para entrenamiento de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varios conductores en un automóvil, cada cuál tiene asignada una etiqueta de la acción que </a:t>
            </a:r>
            <a:r>
              <a:rPr lang="es-ES" altLang="es-CO" sz="2400" dirty="0"/>
              <a:t>están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realizando (mensajes de texto, comer, hablar por teléfono, maquillaje, alcanzar detrás, </a:t>
            </a:r>
            <a:r>
              <a:rPr kumimoji="0" lang="es-ES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s-ES" altLang="es-CO" sz="2400" dirty="0"/>
              <a:t>. Hay </a:t>
            </a:r>
            <a:r>
              <a:rPr kumimoji="0" lang="es-ES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79.700 imágenes sin etiquetar para prueba, de distintos conductores al de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310467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D76EBF-F4E9-427B-ABAB-5A60F5D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6D7E3C-52A2-49F0-A379-4A5A8CBA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/>
              <a:t>DNN: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454E01-ABF0-46AA-80DE-D19B0460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2" y="1595265"/>
            <a:ext cx="3128138" cy="16785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69438E-BFCE-400B-8FFE-010A3FEC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87" y="1326756"/>
            <a:ext cx="3309867" cy="19591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722C1A-E2BE-459A-AB09-1A333F0B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14" y="1595264"/>
            <a:ext cx="3427562" cy="14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F46957E-981B-45AA-9198-62D8C2FAE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90" y="3790992"/>
            <a:ext cx="3128137" cy="20297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46ADDE-DE19-43C5-98E5-AEE57D13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787" y="3769586"/>
            <a:ext cx="3183581" cy="2051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EA5EFA-066D-4FCF-BB07-CA0DEFDF1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2214" y="3745798"/>
            <a:ext cx="3128137" cy="21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4CDF4-4E30-4ED6-B05E-39A49658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5FF586-178F-4EC5-81CA-9A4611AC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35" y="277504"/>
            <a:ext cx="3299331" cy="804576"/>
          </a:xfrm>
        </p:spPr>
        <p:txBody>
          <a:bodyPr>
            <a:normAutofit/>
          </a:bodyPr>
          <a:lstStyle/>
          <a:p>
            <a:r>
              <a:rPr lang="es-MX" sz="4000" dirty="0" err="1"/>
              <a:t>BoW</a:t>
            </a:r>
            <a:r>
              <a:rPr lang="es-MX" sz="4000" dirty="0"/>
              <a:t>:</a:t>
            </a:r>
            <a:endParaRPr lang="es-C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21F91-F653-4903-BCE2-30351698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9" y="1082080"/>
            <a:ext cx="4619625" cy="1973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7D16-FF7D-4242-B83A-A7F7F6316484}"/>
              </a:ext>
            </a:extLst>
          </p:cNvPr>
          <p:cNvSpPr txBox="1"/>
          <p:nvPr/>
        </p:nvSpPr>
        <p:spPr>
          <a:xfrm>
            <a:off x="222725" y="3055333"/>
            <a:ext cx="492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Se utilizaron 100 imágenes de cada clase para hacer el diccionario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E9C2-59B7-4865-8225-B286DF13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5" y="1097502"/>
            <a:ext cx="5924550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E2EFD-D5B3-4B9A-928B-2A508A61C300}"/>
              </a:ext>
            </a:extLst>
          </p:cNvPr>
          <p:cNvSpPr txBox="1"/>
          <p:nvPr/>
        </p:nvSpPr>
        <p:spPr>
          <a:xfrm>
            <a:off x="391886" y="3494891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KNN: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9533B-8D0F-4340-9CB2-477FAF1E3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7"/>
          <a:stretch/>
        </p:blipFill>
        <p:spPr>
          <a:xfrm>
            <a:off x="282504" y="4112237"/>
            <a:ext cx="3438684" cy="2745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54E96-9575-4B04-B5ED-EEB3A45F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064" y="4107322"/>
            <a:ext cx="2900132" cy="2738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513EC2-45E3-4C5E-AE80-3CD115148595}"/>
              </a:ext>
            </a:extLst>
          </p:cNvPr>
          <p:cNvSpPr/>
          <p:nvPr/>
        </p:nvSpPr>
        <p:spPr>
          <a:xfrm>
            <a:off x="3777081" y="3490577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Gaussian: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E59B2-7C52-4F6C-BB00-9EADAD1E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63" y="4085728"/>
            <a:ext cx="2988293" cy="2760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17868-AE31-421C-AA5A-D5524FDF31DE}"/>
              </a:ext>
            </a:extLst>
          </p:cNvPr>
          <p:cNvSpPr/>
          <p:nvPr/>
        </p:nvSpPr>
        <p:spPr>
          <a:xfrm>
            <a:off x="6491189" y="3531057"/>
            <a:ext cx="166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Random</a:t>
            </a:r>
            <a:r>
              <a:rPr lang="es-CO" dirty="0"/>
              <a:t> Forest: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961A4-E322-47BA-84D0-3CA9AE4C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868" y="4096205"/>
            <a:ext cx="2900132" cy="27601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B049AD-B264-4CE8-8272-DA589FF18982}"/>
              </a:ext>
            </a:extLst>
          </p:cNvPr>
          <p:cNvSpPr/>
          <p:nvPr/>
        </p:nvSpPr>
        <p:spPr>
          <a:xfrm>
            <a:off x="9710329" y="3570525"/>
            <a:ext cx="170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SVC (</a:t>
            </a:r>
            <a:r>
              <a:rPr lang="es-CO" dirty="0" err="1"/>
              <a:t>rbf</a:t>
            </a:r>
            <a:r>
              <a:rPr lang="es-CO" dirty="0"/>
              <a:t> </a:t>
            </a:r>
            <a:r>
              <a:rPr lang="es-CO" dirty="0" err="1"/>
              <a:t>kernel</a:t>
            </a:r>
            <a:r>
              <a:rPr lang="es-CO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507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DBBBE2-56E8-4B79-9FA2-2F7437E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6B04B-B216-43A1-B725-FAC5C06CBE32}"/>
              </a:ext>
            </a:extLst>
          </p:cNvPr>
          <p:cNvSpPr/>
          <p:nvPr/>
        </p:nvSpPr>
        <p:spPr>
          <a:xfrm>
            <a:off x="1165798" y="853158"/>
            <a:ext cx="1273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>
                <a:solidFill>
                  <a:prstClr val="black"/>
                </a:solidFill>
                <a:latin typeface="Humanst521 BT" panose="020B0602020204020204" pitchFamily="34" charset="0"/>
                <a:ea typeface="+mj-ea"/>
                <a:cs typeface="+mj-cs"/>
              </a:rPr>
              <a:t>CNN: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BBB8C-391E-48BC-97C4-088832DF2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3"/>
          <a:stretch/>
        </p:blipFill>
        <p:spPr>
          <a:xfrm>
            <a:off x="127000" y="1603012"/>
            <a:ext cx="4244116" cy="173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3B35D-1D8A-4200-8517-4950E573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429000"/>
            <a:ext cx="4244116" cy="275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CF844-34CB-4B3E-8658-67426C12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116" y="1557905"/>
            <a:ext cx="3592512" cy="1822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B1050-9F2A-46C4-8D01-9BD5A7E08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115" y="3474105"/>
            <a:ext cx="3805968" cy="2709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730EF7-A0B4-4930-9D00-A073909B0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628" y="927100"/>
            <a:ext cx="3496535" cy="2564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4EC90-8A5F-4105-BEFF-E72A0783E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639" y="3491666"/>
            <a:ext cx="3805968" cy="2514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18B74-3DE5-405E-B3ED-066364B19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525" y="191395"/>
            <a:ext cx="5086350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9BD900-403F-4A92-B80C-324FF118D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0687" y="391420"/>
            <a:ext cx="8582025" cy="200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0981D-858C-432A-BC76-F50DDE3BE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6361" y="558798"/>
            <a:ext cx="9210675" cy="2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85943A7-D400-4D95-8259-9D45A856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8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A8D11F-8EBE-49D5-A502-40E9A1B2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0" y="790688"/>
            <a:ext cx="3748629" cy="700204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Modelo Escogido: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88D460-0CFB-422A-B9A4-81505589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05" y="1595264"/>
            <a:ext cx="6342566" cy="46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833A70-588E-400F-B846-E15D91C0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9</a:t>
            </a:fld>
            <a:endParaRPr lang="es-E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42FED-09C8-4C94-BAC5-BB6C9C33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1" y="790688"/>
            <a:ext cx="3333198" cy="804576"/>
          </a:xfrm>
        </p:spPr>
        <p:txBody>
          <a:bodyPr>
            <a:normAutofit fontScale="90000"/>
          </a:bodyPr>
          <a:lstStyle/>
          <a:p>
            <a:r>
              <a:rPr lang="es-MX" sz="4000" dirty="0"/>
              <a:t>Entrenamiento:</a:t>
            </a:r>
            <a:endParaRPr lang="es-CO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4CC9DF-6610-4539-BD09-4633CEA4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28" y="1595264"/>
            <a:ext cx="910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54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170</TotalTime>
  <Words>262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Humanst521 BT</vt:lpstr>
      <vt:lpstr>Presentación2</vt:lpstr>
      <vt:lpstr>EYES ON THE TRACK    </vt:lpstr>
      <vt:lpstr>Motivación:</vt:lpstr>
      <vt:lpstr>Dataset:</vt:lpstr>
      <vt:lpstr>PowerPoint Presentation</vt:lpstr>
      <vt:lpstr>DNN:</vt:lpstr>
      <vt:lpstr>BoW:</vt:lpstr>
      <vt:lpstr>PowerPoint Presentation</vt:lpstr>
      <vt:lpstr>Modelo Escogido:</vt:lpstr>
      <vt:lpstr>Entrenamiento:</vt:lpstr>
      <vt:lpstr>Accuracy/epoch:</vt:lpstr>
      <vt:lpstr>Transfer Learning (Fully Connected train):  MobileNet:       Vgg19:</vt:lpstr>
      <vt:lpstr>Algunos ejemplos: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Henry Iván P Contreras</cp:lastModifiedBy>
  <cp:revision>6</cp:revision>
  <cp:lastPrinted>2017-02-21T21:39:30Z</cp:lastPrinted>
  <dcterms:created xsi:type="dcterms:W3CDTF">2016-12-05T15:13:19Z</dcterms:created>
  <dcterms:modified xsi:type="dcterms:W3CDTF">2019-08-15T21:07:19Z</dcterms:modified>
</cp:coreProperties>
</file>