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A343F-C0E8-4630-A879-246E344E3EE3}" type="datetimeFigureOut">
              <a:rPr lang="fr-FR" smtClean="0"/>
              <a:t>29/04/2014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04719-C9CE-41FF-B9E4-D0AE32FE4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04719-C9CE-41FF-B9E4-D0AE32FE47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61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C08-9324-461D-9540-195D73AB3E8E}" type="datetimeFigureOut">
              <a:rPr lang="fr-FR" smtClean="0"/>
              <a:t>29/04/2014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A20-F4A1-4270-94E5-A1A6064270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14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C08-9324-461D-9540-195D73AB3E8E}" type="datetimeFigureOut">
              <a:rPr lang="fr-FR" smtClean="0"/>
              <a:t>29/04/2014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A20-F4A1-4270-94E5-A1A6064270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78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C08-9324-461D-9540-195D73AB3E8E}" type="datetimeFigureOut">
              <a:rPr lang="fr-FR" smtClean="0"/>
              <a:t>29/04/2014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A20-F4A1-4270-94E5-A1A6064270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98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C08-9324-461D-9540-195D73AB3E8E}" type="datetimeFigureOut">
              <a:rPr lang="fr-FR" smtClean="0"/>
              <a:t>29/04/2014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A20-F4A1-4270-94E5-A1A6064270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21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C08-9324-461D-9540-195D73AB3E8E}" type="datetimeFigureOut">
              <a:rPr lang="fr-FR" smtClean="0"/>
              <a:t>29/04/2014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A20-F4A1-4270-94E5-A1A6064270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90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C08-9324-461D-9540-195D73AB3E8E}" type="datetimeFigureOut">
              <a:rPr lang="fr-FR" smtClean="0"/>
              <a:t>29/04/2014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A20-F4A1-4270-94E5-A1A6064270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2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C08-9324-461D-9540-195D73AB3E8E}" type="datetimeFigureOut">
              <a:rPr lang="fr-FR" smtClean="0"/>
              <a:t>29/04/2014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A20-F4A1-4270-94E5-A1A6064270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3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C08-9324-461D-9540-195D73AB3E8E}" type="datetimeFigureOut">
              <a:rPr lang="fr-FR" smtClean="0"/>
              <a:t>29/04/2014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A20-F4A1-4270-94E5-A1A6064270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1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C08-9324-461D-9540-195D73AB3E8E}" type="datetimeFigureOut">
              <a:rPr lang="fr-FR" smtClean="0"/>
              <a:t>29/04/2014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A20-F4A1-4270-94E5-A1A6064270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57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C08-9324-461D-9540-195D73AB3E8E}" type="datetimeFigureOut">
              <a:rPr lang="fr-FR" smtClean="0"/>
              <a:t>29/04/2014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A20-F4A1-4270-94E5-A1A6064270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6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C08-9324-461D-9540-195D73AB3E8E}" type="datetimeFigureOut">
              <a:rPr lang="fr-FR" smtClean="0"/>
              <a:t>29/04/2014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A20-F4A1-4270-94E5-A1A6064270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56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AFC08-9324-461D-9540-195D73AB3E8E}" type="datetimeFigureOut">
              <a:rPr lang="fr-FR" smtClean="0"/>
              <a:t>29/04/2014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1A20-F4A1-4270-94E5-A1A6064270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35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n.wotg.de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WAMP_localhost\LP_IMAPP\projet_tut\.docs\Rapport\page_de_gard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" y="-72007"/>
            <a:ext cx="9143427" cy="695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2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008"/>
            <a:ext cx="9143999" cy="6957392"/>
          </a:xfrm>
        </p:spPr>
      </p:pic>
      <p:sp>
        <p:nvSpPr>
          <p:cNvPr id="5" name="ZoneTexte 4"/>
          <p:cNvSpPr txBox="1"/>
          <p:nvPr/>
        </p:nvSpPr>
        <p:spPr>
          <a:xfrm>
            <a:off x="899592" y="0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rgbClr val="0099FF"/>
                </a:solidFill>
                <a:latin typeface="Exotc350 Bd BT" pitchFamily="82" charset="0"/>
              </a:rPr>
              <a:t>8. Extrait de Code :</a:t>
            </a:r>
            <a:r>
              <a:rPr lang="fr-FR" sz="2000" dirty="0" smtClean="0">
                <a:solidFill>
                  <a:srgbClr val="0099FF"/>
                </a:solidFill>
                <a:latin typeface="Exotc350 Bd BT" pitchFamily="82" charset="0"/>
              </a:rPr>
              <a:t>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99592" y="908720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Exotc350 Bd BT" pitchFamily="82" charset="0"/>
              </a:rPr>
              <a:t>Ajax, Structure d’un appel avec JQuery &amp; PHP.</a:t>
            </a:r>
          </a:p>
        </p:txBody>
      </p:sp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4824536" cy="3024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373216"/>
            <a:ext cx="2668141" cy="749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43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008"/>
            <a:ext cx="9143999" cy="6957392"/>
          </a:xfrm>
        </p:spPr>
      </p:pic>
      <p:sp>
        <p:nvSpPr>
          <p:cNvPr id="5" name="ZoneTexte 4"/>
          <p:cNvSpPr txBox="1"/>
          <p:nvPr/>
        </p:nvSpPr>
        <p:spPr>
          <a:xfrm>
            <a:off x="899592" y="0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rgbClr val="0099FF"/>
                </a:solidFill>
                <a:latin typeface="Exotc350 Bd BT" pitchFamily="82" charset="0"/>
              </a:rPr>
              <a:t>9</a:t>
            </a:r>
            <a:r>
              <a:rPr lang="fr-FR" sz="4400" dirty="0">
                <a:solidFill>
                  <a:srgbClr val="0099FF"/>
                </a:solidFill>
                <a:latin typeface="Exotc350 Bd BT" pitchFamily="82" charset="0"/>
              </a:rPr>
              <a:t>.</a:t>
            </a:r>
            <a:r>
              <a:rPr lang="fr-FR" sz="4400" dirty="0" smtClean="0">
                <a:solidFill>
                  <a:srgbClr val="0099FF"/>
                </a:solidFill>
                <a:latin typeface="Exotc350 Bd BT" pitchFamily="82" charset="0"/>
              </a:rPr>
              <a:t> Conclusion</a:t>
            </a:r>
            <a:endParaRPr lang="fr-FR" sz="2000" dirty="0" smtClean="0">
              <a:solidFill>
                <a:srgbClr val="0099FF"/>
              </a:solidFill>
              <a:latin typeface="Exotc350 Bd BT" pitchFamily="8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99592" y="908720"/>
            <a:ext cx="66247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Exotc350 Bd BT" pitchFamily="82" charset="0"/>
              </a:rPr>
              <a:t>Réussi  à faire une V1 « opérationnelle »</a:t>
            </a:r>
          </a:p>
          <a:p>
            <a:endParaRPr lang="fr-FR" sz="2400" dirty="0" smtClean="0">
              <a:latin typeface="Exotc350 Bd BT" pitchFamily="8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fr-FR" sz="2400" dirty="0">
                <a:latin typeface="Exotc350 Bd BT" pitchFamily="82" charset="0"/>
              </a:rPr>
              <a:t>	</a:t>
            </a:r>
            <a:r>
              <a:rPr lang="fr-FR" sz="2400" dirty="0" smtClean="0">
                <a:latin typeface="Exotc350 Bd BT" pitchFamily="82" charset="0"/>
              </a:rPr>
              <a:t>Créer, modifier un profil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fr-FR" sz="2400" dirty="0" smtClean="0">
                <a:latin typeface="Exotc350 Bd BT" pitchFamily="82" charset="0"/>
              </a:rPr>
              <a:t>Se connecter, créer une partie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fr-FR" sz="2400" dirty="0" smtClean="0">
                <a:latin typeface="Exotc350 Bd BT" pitchFamily="82" charset="0"/>
              </a:rPr>
              <a:t>Améliorer ses bâtiments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fr-FR" sz="2400" dirty="0" smtClean="0">
                <a:latin typeface="Exotc350 Bd BT" pitchFamily="82" charset="0"/>
              </a:rPr>
              <a:t>Gérer ses ressources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fr-FR" sz="2400" dirty="0" smtClean="0">
                <a:latin typeface="Exotc350 Bd BT" pitchFamily="82" charset="0"/>
              </a:rPr>
              <a:t>Créer des unités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fr-FR" sz="2400" dirty="0">
                <a:latin typeface="Exotc350 Bd BT" pitchFamily="82" charset="0"/>
              </a:rPr>
              <a:t>C</a:t>
            </a:r>
            <a:r>
              <a:rPr lang="fr-FR" sz="2400" dirty="0" smtClean="0">
                <a:latin typeface="Exotc350 Bd BT" pitchFamily="82" charset="0"/>
              </a:rPr>
              <a:t>oloniser de nouvelles planètes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fr-FR" sz="2400" dirty="0">
                <a:latin typeface="Exotc350 Bd BT" pitchFamily="82" charset="0"/>
              </a:rPr>
              <a:t>C</a:t>
            </a:r>
            <a:r>
              <a:rPr lang="fr-FR" sz="2400" dirty="0" smtClean="0">
                <a:latin typeface="Exotc350 Bd BT" pitchFamily="82" charset="0"/>
              </a:rPr>
              <a:t>réer des alliances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fr-FR" sz="2400" dirty="0" smtClean="0">
                <a:latin typeface="Exotc350 Bd BT" pitchFamily="82" charset="0"/>
              </a:rPr>
              <a:t>Attaquer ses ennemis</a:t>
            </a:r>
            <a:endParaRPr lang="fr-FR" sz="2400" dirty="0" smtClean="0">
              <a:latin typeface="Exotc350 Bd BT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331640" y="5085184"/>
            <a:ext cx="6336704" cy="1276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4400" dirty="0" smtClean="0">
                <a:ln>
                  <a:noFill/>
                </a:ln>
                <a:gradFill>
                  <a:gsLst>
                    <a:gs pos="0">
                      <a:srgbClr val="0059A0"/>
                    </a:gs>
                    <a:gs pos="50000">
                      <a:srgbClr val="0083E6"/>
                    </a:gs>
                    <a:gs pos="100000">
                      <a:srgbClr val="009DFF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Exotc350 Bd BT"/>
                <a:ea typeface="Calibri"/>
                <a:cs typeface="Times New Roman"/>
              </a:rPr>
              <a:t>MERCI A TOUS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1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008"/>
            <a:ext cx="9143999" cy="6957392"/>
          </a:xfrm>
        </p:spPr>
      </p:pic>
      <p:sp>
        <p:nvSpPr>
          <p:cNvPr id="5" name="ZoneTexte 4"/>
          <p:cNvSpPr txBox="1"/>
          <p:nvPr/>
        </p:nvSpPr>
        <p:spPr>
          <a:xfrm>
            <a:off x="899592" y="0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rgbClr val="0099FF"/>
                </a:solidFill>
                <a:latin typeface="Exotc350 Bd BT" pitchFamily="82" charset="0"/>
              </a:rPr>
              <a:t>PLAN</a:t>
            </a:r>
            <a:endParaRPr lang="fr-FR" sz="4400" dirty="0">
              <a:solidFill>
                <a:srgbClr val="0099FF"/>
              </a:solidFill>
              <a:latin typeface="Exotc350 Bd BT" pitchFamily="8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506753" y="1196752"/>
            <a:ext cx="6192688" cy="527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5000"/>
              </a:lnSpc>
              <a:buAutoNum type="arabicPeriod"/>
            </a:pPr>
            <a:r>
              <a:rPr lang="fr-FR" sz="2800" dirty="0" smtClean="0">
                <a:latin typeface="Exotc350 Bd BT" pitchFamily="82" charset="0"/>
              </a:rPr>
              <a:t>Objectifs</a:t>
            </a:r>
          </a:p>
          <a:p>
            <a:pPr marL="514350" indent="-514350">
              <a:lnSpc>
                <a:spcPct val="125000"/>
              </a:lnSpc>
              <a:buAutoNum type="arabicPeriod"/>
            </a:pPr>
            <a:r>
              <a:rPr lang="fr-FR" sz="2800" dirty="0" smtClean="0">
                <a:latin typeface="Exotc350 Bd BT" pitchFamily="82" charset="0"/>
              </a:rPr>
              <a:t>CDC et Réalité – Gestion du projet</a:t>
            </a:r>
          </a:p>
          <a:p>
            <a:pPr marL="514350" indent="-514350">
              <a:lnSpc>
                <a:spcPct val="125000"/>
              </a:lnSpc>
              <a:buAutoNum type="arabicPeriod"/>
            </a:pPr>
            <a:r>
              <a:rPr lang="fr-FR" sz="2800" dirty="0" smtClean="0">
                <a:latin typeface="Exotc350 Bd BT" pitchFamily="82" charset="0"/>
              </a:rPr>
              <a:t>Charte Graphique</a:t>
            </a:r>
          </a:p>
          <a:p>
            <a:pPr marL="514350" indent="-514350">
              <a:lnSpc>
                <a:spcPct val="125000"/>
              </a:lnSpc>
              <a:buFontTx/>
              <a:buAutoNum type="arabicPeriod"/>
            </a:pPr>
            <a:r>
              <a:rPr lang="fr-FR" sz="2800" dirty="0" smtClean="0">
                <a:latin typeface="Exotc350 Bd BT" pitchFamily="82" charset="0"/>
              </a:rPr>
              <a:t>Plan du site</a:t>
            </a:r>
          </a:p>
          <a:p>
            <a:pPr marL="514350" indent="-514350">
              <a:lnSpc>
                <a:spcPct val="125000"/>
              </a:lnSpc>
              <a:buFontTx/>
              <a:buAutoNum type="arabicPeriod"/>
            </a:pPr>
            <a:r>
              <a:rPr lang="fr-FR" sz="2800" dirty="0" smtClean="0">
                <a:latin typeface="Exotc350 Bd BT" pitchFamily="82" charset="0"/>
              </a:rPr>
              <a:t>Etude juridique</a:t>
            </a:r>
            <a:endParaRPr lang="fr-FR" sz="2800" dirty="0" smtClean="0">
              <a:latin typeface="Exotc350 Bd BT" pitchFamily="82" charset="0"/>
            </a:endParaRPr>
          </a:p>
          <a:p>
            <a:pPr marL="514350" indent="-514350">
              <a:lnSpc>
                <a:spcPct val="125000"/>
              </a:lnSpc>
              <a:buAutoNum type="arabicPeriod"/>
            </a:pPr>
            <a:r>
              <a:rPr lang="fr-FR" sz="2800" dirty="0" smtClean="0">
                <a:latin typeface="Exotc350 Bd BT" pitchFamily="82" charset="0"/>
              </a:rPr>
              <a:t>Tests Utilisateurs</a:t>
            </a:r>
          </a:p>
          <a:p>
            <a:pPr marL="514350" indent="-514350">
              <a:lnSpc>
                <a:spcPct val="125000"/>
              </a:lnSpc>
              <a:buFontTx/>
              <a:buAutoNum type="arabicPeriod"/>
            </a:pPr>
            <a:r>
              <a:rPr lang="fr-FR" sz="2800" dirty="0" smtClean="0">
                <a:latin typeface="Exotc350 Bd BT" pitchFamily="82" charset="0"/>
              </a:rPr>
              <a:t>Démonstration</a:t>
            </a:r>
          </a:p>
          <a:p>
            <a:pPr marL="514350" indent="-514350">
              <a:lnSpc>
                <a:spcPct val="125000"/>
              </a:lnSpc>
              <a:buAutoNum type="arabicPeriod"/>
            </a:pPr>
            <a:r>
              <a:rPr lang="fr-FR" sz="2800" dirty="0" smtClean="0">
                <a:latin typeface="Exotc350 Bd BT" pitchFamily="82" charset="0"/>
              </a:rPr>
              <a:t>Extrait de Code :</a:t>
            </a:r>
          </a:p>
          <a:p>
            <a:pPr lvl="1">
              <a:lnSpc>
                <a:spcPct val="125000"/>
              </a:lnSpc>
            </a:pPr>
            <a:r>
              <a:rPr lang="fr-FR" sz="2000" dirty="0" smtClean="0">
                <a:latin typeface="Exotc350 Bd BT" pitchFamily="82" charset="0"/>
              </a:rPr>
              <a:t>Ajax, Structure d’un appel avec JQuery &amp; PHP.</a:t>
            </a:r>
          </a:p>
          <a:p>
            <a:pPr marL="514350" indent="-514350">
              <a:lnSpc>
                <a:spcPct val="125000"/>
              </a:lnSpc>
              <a:buAutoNum type="arabicPeriod"/>
            </a:pPr>
            <a:r>
              <a:rPr lang="fr-FR" sz="2800" dirty="0" smtClean="0">
                <a:latin typeface="Exotc350 Bd BT" pitchFamily="82" charset="0"/>
              </a:rPr>
              <a:t>Conclusion</a:t>
            </a:r>
            <a:endParaRPr lang="fr-FR" sz="2800" dirty="0" smtClean="0">
              <a:latin typeface="Exotc350 Bd BT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008"/>
            <a:ext cx="9143999" cy="6957392"/>
          </a:xfrm>
        </p:spPr>
      </p:pic>
      <p:sp>
        <p:nvSpPr>
          <p:cNvPr id="5" name="ZoneTexte 4"/>
          <p:cNvSpPr txBox="1"/>
          <p:nvPr/>
        </p:nvSpPr>
        <p:spPr>
          <a:xfrm>
            <a:off x="899592" y="0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rgbClr val="0099FF"/>
                </a:solidFill>
                <a:latin typeface="Exotc350 Bd BT" pitchFamily="82" charset="0"/>
              </a:rPr>
              <a:t>1. Objectifs</a:t>
            </a:r>
            <a:endParaRPr lang="fr-FR" sz="4400" dirty="0">
              <a:solidFill>
                <a:srgbClr val="0099FF"/>
              </a:solidFill>
              <a:latin typeface="Exotc350 Bd BT" pitchFamily="8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943708" y="2708920"/>
            <a:ext cx="5256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fr-FR" sz="2000" dirty="0" smtClean="0">
                <a:latin typeface="Exotc350 Bd BT" pitchFamily="82" charset="0"/>
              </a:rPr>
              <a:t>Créer un jeu de stratégie multi-joueurs en temps réel sur navigateur. La partie dure 1h40min</a:t>
            </a:r>
          </a:p>
          <a:p>
            <a:pPr marL="342900" indent="-342900">
              <a:buFont typeface="Wingdings" pitchFamily="2" charset="2"/>
              <a:buChar char="ü"/>
            </a:pPr>
            <a:endParaRPr lang="fr-FR" sz="2000" dirty="0" smtClean="0">
              <a:latin typeface="Exotc350 Bd BT" pitchFamily="82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fr-FR" sz="2000" dirty="0" smtClean="0">
                <a:latin typeface="Exotc350 Bd BT" pitchFamily="82" charset="0"/>
              </a:rPr>
              <a:t>Réussir à rendre l’application jouable pour la 1</a:t>
            </a:r>
            <a:r>
              <a:rPr lang="fr-FR" sz="2000" baseline="30000" dirty="0" smtClean="0">
                <a:latin typeface="Exotc350 Bd BT" pitchFamily="82" charset="0"/>
              </a:rPr>
              <a:t>ère</a:t>
            </a:r>
            <a:r>
              <a:rPr lang="fr-FR" sz="2000" dirty="0" smtClean="0">
                <a:latin typeface="Exotc350 Bd BT" pitchFamily="82" charset="0"/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107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008"/>
            <a:ext cx="9143999" cy="6957392"/>
          </a:xfrm>
        </p:spPr>
      </p:pic>
      <p:sp>
        <p:nvSpPr>
          <p:cNvPr id="5" name="ZoneTexte 4"/>
          <p:cNvSpPr txBox="1"/>
          <p:nvPr/>
        </p:nvSpPr>
        <p:spPr>
          <a:xfrm>
            <a:off x="899592" y="0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rgbClr val="0099FF"/>
                </a:solidFill>
                <a:latin typeface="Exotc350 Bd BT" pitchFamily="82" charset="0"/>
              </a:rPr>
              <a:t>2. CDC et Réalité </a:t>
            </a:r>
            <a:r>
              <a:rPr lang="fr-FR" sz="2400" dirty="0" smtClean="0">
                <a:solidFill>
                  <a:srgbClr val="0099FF"/>
                </a:solidFill>
                <a:latin typeface="Exotc350 Bd BT" pitchFamily="82" charset="0"/>
              </a:rPr>
              <a:t>– Gestion </a:t>
            </a:r>
            <a:r>
              <a:rPr lang="fr-FR" sz="2400" smtClean="0">
                <a:solidFill>
                  <a:srgbClr val="0099FF"/>
                </a:solidFill>
                <a:latin typeface="Exotc350 Bd BT" pitchFamily="82" charset="0"/>
              </a:rPr>
              <a:t>du projet</a:t>
            </a:r>
            <a:endParaRPr lang="fr-FR" sz="2400" dirty="0" smtClean="0">
              <a:solidFill>
                <a:srgbClr val="0099FF"/>
              </a:solidFill>
              <a:latin typeface="Exotc350 Bd BT" pitchFamily="82" charset="0"/>
            </a:endParaRPr>
          </a:p>
        </p:txBody>
      </p:sp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2991268" cy="3219900"/>
          </a:xfrm>
          <a:prstGeom prst="rect">
            <a:avLst/>
          </a:prstGeom>
        </p:spPr>
      </p:pic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916832"/>
            <a:ext cx="300079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008"/>
            <a:ext cx="9143999" cy="6957392"/>
          </a:xfrm>
        </p:spPr>
      </p:pic>
      <p:sp>
        <p:nvSpPr>
          <p:cNvPr id="5" name="ZoneTexte 4"/>
          <p:cNvSpPr txBox="1"/>
          <p:nvPr/>
        </p:nvSpPr>
        <p:spPr>
          <a:xfrm>
            <a:off x="899592" y="0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0099FF"/>
                </a:solidFill>
                <a:latin typeface="Exotc350 Bd BT" pitchFamily="82" charset="0"/>
              </a:rPr>
              <a:t>3</a:t>
            </a:r>
            <a:r>
              <a:rPr lang="fr-FR" sz="4400" dirty="0" smtClean="0">
                <a:solidFill>
                  <a:srgbClr val="0099FF"/>
                </a:solidFill>
                <a:latin typeface="Exotc350 Bd BT" pitchFamily="82" charset="0"/>
              </a:rPr>
              <a:t>. Charte Graphique</a:t>
            </a:r>
            <a:endParaRPr lang="fr-FR" sz="4400" dirty="0">
              <a:solidFill>
                <a:srgbClr val="0099FF"/>
              </a:solidFill>
              <a:latin typeface="Exotc350 Bd BT" pitchFamily="82" charset="0"/>
            </a:endParaRPr>
          </a:p>
        </p:txBody>
      </p:sp>
      <p:pic>
        <p:nvPicPr>
          <p:cNvPr id="2050" name="Picture 2" descr="D:\WAMP_localhost\LP_IMAPP\projet_tut\.docs\documents\visuels\charte_coule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601" y="1052736"/>
            <a:ext cx="3554412" cy="33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83722" y="1988840"/>
            <a:ext cx="3672408" cy="167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 smtClean="0">
                <a:latin typeface="Exotc350 Bd BT" pitchFamily="82" charset="0"/>
              </a:rPr>
              <a:t>ExoTc350 BD : </a:t>
            </a:r>
            <a:r>
              <a:rPr lang="fr-FR" dirty="0" err="1" smtClean="0">
                <a:latin typeface="Exotc350 Bd BT" pitchFamily="82" charset="0"/>
              </a:rPr>
              <a:t>Lorem</a:t>
            </a:r>
            <a:r>
              <a:rPr lang="fr-FR" dirty="0" smtClean="0">
                <a:latin typeface="Exotc350 Bd BT" pitchFamily="82" charset="0"/>
              </a:rPr>
              <a:t> </a:t>
            </a:r>
            <a:r>
              <a:rPr lang="fr-FR" dirty="0" err="1" smtClean="0">
                <a:latin typeface="Exotc350 Bd BT" pitchFamily="82" charset="0"/>
              </a:rPr>
              <a:t>Ipsum</a:t>
            </a:r>
            <a:r>
              <a:rPr lang="fr-FR" dirty="0" smtClean="0">
                <a:latin typeface="Exotc350 Bd BT" pitchFamily="82" charset="0"/>
              </a:rPr>
              <a:t> </a:t>
            </a:r>
            <a:r>
              <a:rPr lang="fr-FR" dirty="0" err="1" smtClean="0">
                <a:latin typeface="Exotc350 Bd BT" pitchFamily="82" charset="0"/>
              </a:rPr>
              <a:t>Dolor</a:t>
            </a:r>
            <a:endParaRPr lang="fr-FR" dirty="0" smtClean="0">
              <a:latin typeface="Exotc350 Bd BT" pitchFamily="82" charset="0"/>
            </a:endParaRPr>
          </a:p>
          <a:p>
            <a:pPr>
              <a:lnSpc>
                <a:spcPct val="200000"/>
              </a:lnSpc>
            </a:pPr>
            <a:r>
              <a:rPr lang="fr-FR" dirty="0" smtClean="0">
                <a:latin typeface="Exotc350 DmBd BT" pitchFamily="82" charset="0"/>
              </a:rPr>
              <a:t>ExoTc350 </a:t>
            </a:r>
            <a:r>
              <a:rPr lang="fr-FR" dirty="0" err="1" smtClean="0">
                <a:latin typeface="Exotc350 DmBd BT" pitchFamily="82" charset="0"/>
              </a:rPr>
              <a:t>DmBD</a:t>
            </a:r>
            <a:r>
              <a:rPr lang="fr-FR" dirty="0" smtClean="0">
                <a:latin typeface="Exotc350 DmBd BT" pitchFamily="82" charset="0"/>
              </a:rPr>
              <a:t> : </a:t>
            </a:r>
            <a:r>
              <a:rPr lang="fr-FR" dirty="0" err="1" smtClean="0">
                <a:latin typeface="Exotc350 DmBd BT" pitchFamily="82" charset="0"/>
              </a:rPr>
              <a:t>Lorem</a:t>
            </a:r>
            <a:r>
              <a:rPr lang="fr-FR" dirty="0" smtClean="0">
                <a:latin typeface="Exotc350 DmBd BT" pitchFamily="82" charset="0"/>
              </a:rPr>
              <a:t> </a:t>
            </a:r>
            <a:r>
              <a:rPr lang="fr-FR" dirty="0" err="1" smtClean="0">
                <a:latin typeface="Exotc350 DmBd BT" pitchFamily="82" charset="0"/>
              </a:rPr>
              <a:t>Ipsum</a:t>
            </a:r>
            <a:r>
              <a:rPr lang="fr-FR" dirty="0" smtClean="0">
                <a:latin typeface="Exotc350 DmBd BT" pitchFamily="82" charset="0"/>
              </a:rPr>
              <a:t> </a:t>
            </a:r>
            <a:r>
              <a:rPr lang="fr-FR" dirty="0" err="1" smtClean="0">
                <a:latin typeface="Exotc350 DmBd BT" pitchFamily="82" charset="0"/>
              </a:rPr>
              <a:t>Dolor</a:t>
            </a:r>
            <a:endParaRPr lang="fr-FR" dirty="0" smtClean="0">
              <a:latin typeface="Exotc350 DmBd BT" pitchFamily="82" charset="0"/>
            </a:endParaRPr>
          </a:p>
          <a:p>
            <a:pPr>
              <a:lnSpc>
                <a:spcPct val="200000"/>
              </a:lnSpc>
            </a:pPr>
            <a:r>
              <a:rPr lang="fr-FR" dirty="0" smtClean="0">
                <a:latin typeface="Exotc350 Lt BT" pitchFamily="82" charset="0"/>
              </a:rPr>
              <a:t>ExoTc350 </a:t>
            </a:r>
            <a:r>
              <a:rPr lang="fr-FR" dirty="0" err="1" smtClean="0">
                <a:latin typeface="Exotc350 Lt BT" pitchFamily="82" charset="0"/>
              </a:rPr>
              <a:t>Lt</a:t>
            </a:r>
            <a:r>
              <a:rPr lang="fr-FR" dirty="0" smtClean="0">
                <a:latin typeface="Exotc350 Lt BT" pitchFamily="82" charset="0"/>
              </a:rPr>
              <a:t> : </a:t>
            </a:r>
            <a:r>
              <a:rPr lang="fr-FR" dirty="0" err="1" smtClean="0">
                <a:latin typeface="Exotc350 Lt BT" pitchFamily="82" charset="0"/>
              </a:rPr>
              <a:t>Lorem</a:t>
            </a:r>
            <a:r>
              <a:rPr lang="fr-FR" dirty="0" smtClean="0">
                <a:latin typeface="Exotc350 Lt BT" pitchFamily="82" charset="0"/>
              </a:rPr>
              <a:t> </a:t>
            </a:r>
            <a:r>
              <a:rPr lang="fr-FR" dirty="0" err="1" smtClean="0">
                <a:latin typeface="Exotc350 Lt BT" pitchFamily="82" charset="0"/>
              </a:rPr>
              <a:t>Ipsum</a:t>
            </a:r>
            <a:r>
              <a:rPr lang="fr-FR" dirty="0" smtClean="0">
                <a:latin typeface="Exotc350 Lt BT" pitchFamily="82" charset="0"/>
              </a:rPr>
              <a:t> </a:t>
            </a:r>
            <a:r>
              <a:rPr lang="fr-FR" dirty="0" err="1" smtClean="0">
                <a:latin typeface="Exotc350 Lt BT" pitchFamily="82" charset="0"/>
              </a:rPr>
              <a:t>Dolor</a:t>
            </a:r>
            <a:endParaRPr lang="fr-FR" dirty="0">
              <a:latin typeface="Exotc350 Lt BT" pitchFamily="82" charset="0"/>
            </a:endParaRPr>
          </a:p>
        </p:txBody>
      </p:sp>
      <p:pic>
        <p:nvPicPr>
          <p:cNvPr id="2051" name="Picture 3" descr="D:\WAMP_localhost\LP_IMAPP\projet_tut\www\images\hea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22" y="4941168"/>
            <a:ext cx="4572001" cy="16970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WAMP_localhost\LP_IMAPP\projet_tut\www\images\tileset9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797152"/>
            <a:ext cx="2341562" cy="1755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2055" name="Picture 7" descr="C:\Users\Oscar\Desktop\Untitled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941811"/>
            <a:ext cx="2087697" cy="17332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3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008"/>
            <a:ext cx="9143999" cy="6957392"/>
          </a:xfrm>
        </p:spPr>
      </p:pic>
      <p:sp>
        <p:nvSpPr>
          <p:cNvPr id="5" name="ZoneTexte 4"/>
          <p:cNvSpPr txBox="1"/>
          <p:nvPr/>
        </p:nvSpPr>
        <p:spPr>
          <a:xfrm>
            <a:off x="899592" y="0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0099FF"/>
                </a:solidFill>
                <a:latin typeface="Exotc350 Bd BT" pitchFamily="82" charset="0"/>
              </a:rPr>
              <a:t>4</a:t>
            </a:r>
            <a:r>
              <a:rPr lang="fr-FR" sz="4400" dirty="0" smtClean="0">
                <a:solidFill>
                  <a:srgbClr val="0099FF"/>
                </a:solidFill>
                <a:latin typeface="Exotc350 Bd BT" pitchFamily="82" charset="0"/>
              </a:rPr>
              <a:t>. Plan du site</a:t>
            </a:r>
            <a:endParaRPr lang="fr-FR" sz="4400" dirty="0">
              <a:solidFill>
                <a:srgbClr val="0099FF"/>
              </a:solidFill>
              <a:latin typeface="Exotc350 Bd BT" pitchFamily="82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03" y="2132856"/>
            <a:ext cx="3907021" cy="3443590"/>
          </a:xfrm>
          <a:prstGeom prst="rect">
            <a:avLst/>
          </a:prstGeom>
        </p:spPr>
      </p:pic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67" y="1289747"/>
            <a:ext cx="3287341" cy="4841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51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008"/>
            <a:ext cx="9143999" cy="6957392"/>
          </a:xfrm>
        </p:spPr>
      </p:pic>
      <p:sp>
        <p:nvSpPr>
          <p:cNvPr id="5" name="ZoneTexte 4"/>
          <p:cNvSpPr txBox="1"/>
          <p:nvPr/>
        </p:nvSpPr>
        <p:spPr>
          <a:xfrm>
            <a:off x="899592" y="0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rgbClr val="0099FF"/>
                </a:solidFill>
                <a:latin typeface="Exotc350 Bd BT" pitchFamily="82" charset="0"/>
              </a:rPr>
              <a:t>5. Etude Juridique</a:t>
            </a:r>
            <a:endParaRPr lang="fr-FR" sz="4400" dirty="0">
              <a:solidFill>
                <a:srgbClr val="0099FF"/>
              </a:solidFill>
              <a:latin typeface="Exotc350 Bd BT" pitchFamily="8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15616" y="2661691"/>
            <a:ext cx="6912768" cy="18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fr-FR" sz="2000" dirty="0" smtClean="0">
                <a:latin typeface="Exotc350 Bd BT" pitchFamily="82" charset="0"/>
              </a:rPr>
              <a:t>Règlement du Jeu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fr-FR" sz="2000" dirty="0" smtClean="0">
                <a:latin typeface="Exotc350 Bd BT" pitchFamily="82" charset="0"/>
              </a:rPr>
              <a:t>Conditions Générales d’Utilisation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fr-FR" sz="2000" dirty="0" smtClean="0">
                <a:latin typeface="Exotc350 Bd BT" pitchFamily="82" charset="0"/>
              </a:rPr>
              <a:t>Déclaration relative à la protection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42619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008"/>
            <a:ext cx="9143999" cy="6957392"/>
          </a:xfrm>
        </p:spPr>
      </p:pic>
      <p:sp>
        <p:nvSpPr>
          <p:cNvPr id="5" name="ZoneTexte 4"/>
          <p:cNvSpPr txBox="1"/>
          <p:nvPr/>
        </p:nvSpPr>
        <p:spPr>
          <a:xfrm>
            <a:off x="899592" y="0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0099FF"/>
                </a:solidFill>
                <a:latin typeface="Exotc350 Bd BT" pitchFamily="82" charset="0"/>
              </a:rPr>
              <a:t>6</a:t>
            </a:r>
            <a:r>
              <a:rPr lang="fr-FR" sz="4400" dirty="0" smtClean="0">
                <a:solidFill>
                  <a:srgbClr val="0099FF"/>
                </a:solidFill>
                <a:latin typeface="Exotc350 Bd BT" pitchFamily="82" charset="0"/>
              </a:rPr>
              <a:t>. Tests Utilisateurs</a:t>
            </a:r>
            <a:endParaRPr lang="fr-FR" sz="4400" dirty="0">
              <a:solidFill>
                <a:srgbClr val="0099FF"/>
              </a:solidFill>
              <a:latin typeface="Exotc350 Bd BT" pitchFamily="8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80803" y="1196752"/>
            <a:ext cx="736360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dirty="0" smtClean="0">
                <a:latin typeface="Exotc350 Bd BT" pitchFamily="82" charset="0"/>
              </a:rPr>
              <a:t>Tests en deux temps :</a:t>
            </a:r>
          </a:p>
          <a:p>
            <a:r>
              <a:rPr lang="fr-FR" sz="2000" dirty="0" smtClean="0">
                <a:latin typeface="Exotc350 Bd BT" pitchFamily="82" charset="0"/>
              </a:rPr>
              <a:t>1</a:t>
            </a:r>
            <a:r>
              <a:rPr lang="fr-FR" sz="2000" baseline="30000" dirty="0" smtClean="0">
                <a:latin typeface="Exotc350 Bd BT" pitchFamily="82" charset="0"/>
              </a:rPr>
              <a:t>ère</a:t>
            </a:r>
            <a:r>
              <a:rPr lang="fr-FR" sz="2000" dirty="0" smtClean="0">
                <a:latin typeface="Exotc350 Bd BT" pitchFamily="82" charset="0"/>
              </a:rPr>
              <a:t> partie : Individuelle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>
                <a:latin typeface="Exotc350 Bd BT" pitchFamily="82" charset="0"/>
              </a:rPr>
              <a:t>Arrivée sur le site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>
                <a:latin typeface="Exotc350 Bd BT" pitchFamily="82" charset="0"/>
              </a:rPr>
              <a:t>Choix de la bonne page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>
                <a:latin typeface="Exotc350 Bd BT" pitchFamily="82" charset="0"/>
              </a:rPr>
              <a:t>Inscription</a:t>
            </a:r>
            <a:endParaRPr lang="fr-FR" sz="2000" dirty="0" smtClean="0">
              <a:latin typeface="Exotc350 Bd BT" pitchFamily="82" charset="0"/>
            </a:endParaRPr>
          </a:p>
          <a:p>
            <a:endParaRPr lang="fr-FR" sz="2000" dirty="0" smtClean="0">
              <a:latin typeface="Exotc350 Bd BT" pitchFamily="82" charset="0"/>
            </a:endParaRPr>
          </a:p>
          <a:p>
            <a:r>
              <a:rPr lang="fr-FR" sz="2000" dirty="0" smtClean="0">
                <a:latin typeface="Exotc350 Bd BT" pitchFamily="82" charset="0"/>
              </a:rPr>
              <a:t>2è partie : En commun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>
                <a:latin typeface="Exotc350 Bd BT" pitchFamily="82" charset="0"/>
              </a:rPr>
              <a:t>Connexion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>
                <a:latin typeface="Exotc350 Bd BT" pitchFamily="82" charset="0"/>
              </a:rPr>
              <a:t>Création d’une partie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>
                <a:latin typeface="Exotc350 Bd BT" pitchFamily="82" charset="0"/>
              </a:rPr>
              <a:t>Choix des 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>
                <a:latin typeface="Exotc350 Bd BT" pitchFamily="82" charset="0"/>
              </a:rPr>
              <a:t>La partie débute / Prise en main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>
                <a:latin typeface="Exotc350 Bd BT" pitchFamily="82" charset="0"/>
              </a:rPr>
              <a:t>Améliorer ses bâtiments, ses ressources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>
                <a:latin typeface="Exotc350 Bd BT" pitchFamily="82" charset="0"/>
              </a:rPr>
              <a:t>Créer des unités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>
                <a:latin typeface="Exotc350 Bd BT" pitchFamily="82" charset="0"/>
              </a:rPr>
              <a:t>Former une équipe et attaquer une planète libre, un ennemi</a:t>
            </a:r>
          </a:p>
          <a:p>
            <a:pPr marL="914400" lvl="1" indent="-457200">
              <a:buFont typeface="+mj-lt"/>
              <a:buAutoNum type="arabicPeriod"/>
            </a:pPr>
            <a:endParaRPr lang="fr-FR" sz="2000" dirty="0" smtClean="0">
              <a:latin typeface="Exotc350 Bd BT" pitchFamily="82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fr-FR" sz="2000" dirty="0" smtClean="0">
              <a:latin typeface="Exotc350 Bd BT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008"/>
            <a:ext cx="9143999" cy="6957392"/>
          </a:xfrm>
        </p:spPr>
      </p:pic>
      <p:sp>
        <p:nvSpPr>
          <p:cNvPr id="5" name="ZoneTexte 4"/>
          <p:cNvSpPr txBox="1"/>
          <p:nvPr/>
        </p:nvSpPr>
        <p:spPr>
          <a:xfrm>
            <a:off x="899592" y="0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rgbClr val="0099FF"/>
                </a:solidFill>
                <a:latin typeface="Exotc350 Bd BT" pitchFamily="82" charset="0"/>
              </a:rPr>
              <a:t>7. Démonstration</a:t>
            </a:r>
            <a:endParaRPr lang="fr-FR" sz="4400" dirty="0">
              <a:solidFill>
                <a:srgbClr val="0099FF"/>
              </a:solidFill>
              <a:latin typeface="Exotc350 Bd BT" pitchFamily="8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80803" y="1196752"/>
            <a:ext cx="7363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Exotc350 Bd BT" pitchFamily="82" charset="0"/>
                <a:hlinkClick r:id="rId3"/>
              </a:rPr>
              <a:t>Lien vers le site</a:t>
            </a:r>
            <a:endParaRPr lang="fr-FR" sz="2000" dirty="0" smtClean="0">
              <a:latin typeface="Exotc350 Bd BT" pitchFamily="82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fr-FR" sz="2000" dirty="0" smtClean="0">
              <a:latin typeface="Exotc350 Bd BT" pitchFamily="82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5"/>
            <a:ext cx="6120680" cy="46805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20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213</Words>
  <Application>Microsoft Office PowerPoint</Application>
  <PresentationFormat>Affichage à l'écran (4:3)</PresentationFormat>
  <Paragraphs>57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Oscar</dc:creator>
  <cp:lastModifiedBy>Oscar</cp:lastModifiedBy>
  <cp:revision>14</cp:revision>
  <dcterms:created xsi:type="dcterms:W3CDTF">2014-04-28T22:24:41Z</dcterms:created>
  <dcterms:modified xsi:type="dcterms:W3CDTF">2014-04-29T00:59:14Z</dcterms:modified>
</cp:coreProperties>
</file>