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82" r:id="rId23"/>
    <p:sldId id="290" r:id="rId24"/>
    <p:sldId id="277" r:id="rId25"/>
    <p:sldId id="278" r:id="rId26"/>
    <p:sldId id="291" r:id="rId27"/>
    <p:sldId id="279" r:id="rId28"/>
    <p:sldId id="280" r:id="rId29"/>
    <p:sldId id="286" r:id="rId30"/>
    <p:sldId id="288" r:id="rId31"/>
    <p:sldId id="289" r:id="rId32"/>
    <p:sldId id="284" r:id="rId33"/>
  </p:sldIdLst>
  <p:sldSz cx="9144000" cy="5143500" type="screen16x9"/>
  <p:notesSz cx="6858000" cy="9144000"/>
  <p:embeddedFontLst>
    <p:embeddedFont>
      <p:font typeface="Lato" panose="020F0502020204030203" pitchFamily="34" charset="0"/>
      <p:regular r:id="rId35"/>
      <p:bold r:id="rId36"/>
      <p:italic r:id="rId37"/>
      <p:boldItalic r:id="rId38"/>
    </p:embeddedFont>
    <p:embeddedFont>
      <p:font typeface="Raleway" panose="02020500000000000000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FE25EA8-A468-44EA-B308-CC00F71F5E57}">
  <a:tblStyle styleId="{7FE25EA8-A468-44EA-B308-CC00F71F5E5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5"/>
  </p:normalViewPr>
  <p:slideViewPr>
    <p:cSldViewPr snapToGrid="0">
      <p:cViewPr varScale="1">
        <p:scale>
          <a:sx n="107" d="100"/>
          <a:sy n="107" d="100"/>
        </p:scale>
        <p:origin x="75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6552485ba_0_7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56552485ba_0_7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6552485ba_0_7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6552485ba_0_7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6552485ba_0_7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56552485ba_0_7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6552485ba_0_7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6552485ba_0_7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6552485ba_0_7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56552485ba_0_7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91ba18b0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91ba18b0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752bfaa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752bfaa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5795e23c2a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5795e23c2a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5795e23c2a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5795e23c2a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5795e23c2a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5795e23c2a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6552485ba_0_6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6552485ba_0_6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5795e23c2a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5795e23c2a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5795e23c2a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5795e23c2a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56552485ba_0_7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56552485ba_0_7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6552485ba_0_7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6552485ba_0_7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36643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795e23c2a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5795e23c2a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5795e23c2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5795e23c2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6552485ba_0_7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6552485ba_0_7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19228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5aa36cfeb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5aa36cfeb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5bf20edb7c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5bf20edb7c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56552485ba_0_8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56552485ba_0_8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6552485ba_0_7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6552485ba_0_7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6552485ba_0_6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6552485ba_0_6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6552485ba_0_7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6552485ba_0_7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6552485ba_0_5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6552485ba_0_5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6552485ba_0_7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6552485ba_0_7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6552485ba_0_7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6552485ba_0_7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6552485ba_0_7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6552485ba_0_7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money.tw/nomura/edm/subscribe.html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youtu.be/F34ItE4Rwvw" TargetMode="External"/><Relationship Id="rId5" Type="http://schemas.openxmlformats.org/officeDocument/2006/relationships/image" Target="../media/image19.jpg"/><Relationship Id="rId4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intech07.herokuapp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311700" y="17589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zh-TW" altLang="en-US" sz="4000" b="0" dirty="0">
                <a:solidFill>
                  <a:srgbClr val="666666"/>
                </a:solidFill>
              </a:rPr>
              <a:t>文字探勘淘金：</a:t>
            </a:r>
            <a:br>
              <a:rPr lang="en-US" altLang="zh-TW" sz="4000" b="0" dirty="0">
                <a:solidFill>
                  <a:srgbClr val="666666"/>
                </a:solidFill>
              </a:rPr>
            </a:br>
            <a:r>
              <a:rPr lang="zh-TW" altLang="en-US" sz="4000" b="0" dirty="0">
                <a:solidFill>
                  <a:srgbClr val="666666"/>
                </a:solidFill>
              </a:rPr>
              <a:t>從客服聯繫紀錄找出淺在銷售機會</a:t>
            </a:r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2885150" y="2681650"/>
            <a:ext cx="3499800" cy="228325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solidFill>
                  <a:srgbClr val="666666"/>
                </a:solidFill>
              </a:rPr>
              <a:t>Team07</a:t>
            </a:r>
          </a:p>
          <a:p>
            <a:pPr marL="0" lvl="0" indent="0" algn="ctr"/>
            <a:r>
              <a:rPr lang="zh-TW" altLang="en-US" dirty="0">
                <a:solidFill>
                  <a:srgbClr val="666666"/>
                </a:solidFill>
              </a:rPr>
              <a:t>沈沛瑄</a:t>
            </a:r>
            <a:r>
              <a:rPr lang="en-US" altLang="zh-TW" dirty="0">
                <a:solidFill>
                  <a:srgbClr val="666666"/>
                </a:solidFill>
              </a:rPr>
              <a:t> </a:t>
            </a:r>
            <a:r>
              <a:rPr lang="zh-TW" altLang="en-US" dirty="0">
                <a:solidFill>
                  <a:srgbClr val="666666"/>
                </a:solidFill>
              </a:rPr>
              <a:t>工海所 碩一 </a:t>
            </a:r>
            <a:r>
              <a:rPr lang="en-US" altLang="zh-TW" dirty="0">
                <a:solidFill>
                  <a:srgbClr val="666666"/>
                </a:solidFill>
              </a:rPr>
              <a:t>R07525056</a:t>
            </a:r>
          </a:p>
          <a:p>
            <a:pPr marL="0" lvl="0" indent="0" algn="ctr"/>
            <a:r>
              <a:rPr lang="zh-TW" altLang="en-US" dirty="0">
                <a:solidFill>
                  <a:srgbClr val="666666"/>
                </a:solidFill>
              </a:rPr>
              <a:t>林正雄</a:t>
            </a:r>
            <a:r>
              <a:rPr lang="en-US" altLang="zh-TW" dirty="0">
                <a:solidFill>
                  <a:srgbClr val="666666"/>
                </a:solidFill>
              </a:rPr>
              <a:t> </a:t>
            </a:r>
            <a:r>
              <a:rPr lang="zh-TW" altLang="en-US" dirty="0">
                <a:solidFill>
                  <a:srgbClr val="666666"/>
                </a:solidFill>
              </a:rPr>
              <a:t>經濟所 碩二 </a:t>
            </a:r>
            <a:r>
              <a:rPr lang="en-US" altLang="zh-TW" dirty="0">
                <a:solidFill>
                  <a:srgbClr val="666666"/>
                </a:solidFill>
              </a:rPr>
              <a:t>R05323045</a:t>
            </a:r>
          </a:p>
          <a:p>
            <a:pPr marL="0" lvl="0" indent="0" algn="ctr"/>
            <a:r>
              <a:rPr lang="zh-TW" altLang="en-US" dirty="0">
                <a:solidFill>
                  <a:srgbClr val="666666"/>
                </a:solidFill>
              </a:rPr>
              <a:t>張家郡</a:t>
            </a:r>
            <a:r>
              <a:rPr lang="en-US" altLang="zh-TW" dirty="0">
                <a:solidFill>
                  <a:srgbClr val="666666"/>
                </a:solidFill>
              </a:rPr>
              <a:t> </a:t>
            </a:r>
            <a:r>
              <a:rPr lang="zh-TW" altLang="en-US" dirty="0">
                <a:solidFill>
                  <a:srgbClr val="666666"/>
                </a:solidFill>
              </a:rPr>
              <a:t>網媒所 碩一 </a:t>
            </a:r>
            <a:r>
              <a:rPr lang="en-US" altLang="zh-TW" dirty="0">
                <a:solidFill>
                  <a:srgbClr val="666666"/>
                </a:solidFill>
              </a:rPr>
              <a:t>R07944036</a:t>
            </a:r>
            <a:endParaRPr dirty="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>
            <a:spLocks noGrp="1"/>
          </p:cNvSpPr>
          <p:nvPr>
            <p:ph type="title"/>
          </p:nvPr>
        </p:nvSpPr>
        <p:spPr>
          <a:xfrm>
            <a:off x="727650" y="5748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0"/>
              <a:t>文字探勘與視覺化 - 文字雲</a:t>
            </a:r>
            <a:endParaRPr b="0"/>
          </a:p>
        </p:txBody>
      </p:sp>
      <p:sp>
        <p:nvSpPr>
          <p:cNvPr id="144" name="Google Shape;144;p22"/>
          <p:cNvSpPr txBox="1">
            <a:spLocks noGrp="1"/>
          </p:cNvSpPr>
          <p:nvPr>
            <p:ph type="body" idx="1"/>
          </p:nvPr>
        </p:nvSpPr>
        <p:spPr>
          <a:xfrm>
            <a:off x="328575" y="1422050"/>
            <a:ext cx="4611300" cy="36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根據用詞頻率製作文字雲，字體越大表頻率越高</a:t>
            </a:r>
            <a:br>
              <a:rPr lang="zh-TW" sz="1400"/>
            </a:br>
            <a:r>
              <a:rPr lang="zh-TW" sz="1400"/>
              <a:t>可觀察客服常用詞</a:t>
            </a:r>
            <a:endParaRPr sz="140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由大大的「推」與「開戶」可知，客服積極的在</a:t>
            </a:r>
            <a:br>
              <a:rPr lang="zh-TW" sz="1400"/>
            </a:br>
            <a:r>
              <a:rPr lang="zh-TW" sz="1400"/>
              <a:t>推薦產品並希望客戶儘快開戶，猜測開戶數量是</a:t>
            </a:r>
            <a:br>
              <a:rPr lang="zh-TW" sz="1400"/>
            </a:br>
            <a:r>
              <a:rPr lang="zh-TW" sz="1400"/>
              <a:t>客服或業務人員的績效指標之一</a:t>
            </a:r>
            <a:br>
              <a:rPr lang="zh-TW" sz="1400"/>
            </a:br>
            <a:endParaRPr sz="1400"/>
          </a:p>
        </p:txBody>
      </p:sp>
      <p:pic>
        <p:nvPicPr>
          <p:cNvPr id="145" name="Google Shape;14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0450" y="1691050"/>
            <a:ext cx="4443549" cy="2847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>
            <a:spLocks noGrp="1"/>
          </p:cNvSpPr>
          <p:nvPr>
            <p:ph type="title"/>
          </p:nvPr>
        </p:nvSpPr>
        <p:spPr>
          <a:xfrm>
            <a:off x="727650" y="5748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0"/>
              <a:t>文字探勘與視覺化 - 熱度圖</a:t>
            </a:r>
            <a:endParaRPr b="0"/>
          </a:p>
        </p:txBody>
      </p:sp>
      <p:sp>
        <p:nvSpPr>
          <p:cNvPr id="151" name="Google Shape;151;p23"/>
          <p:cNvSpPr txBox="1">
            <a:spLocks noGrp="1"/>
          </p:cNvSpPr>
          <p:nvPr>
            <p:ph type="body" idx="1"/>
          </p:nvPr>
        </p:nvSpPr>
        <p:spPr>
          <a:xfrm>
            <a:off x="328575" y="1422050"/>
            <a:ext cx="4090800" cy="36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探討隨意兩個詞同時出現在一句話的次數，</a:t>
            </a:r>
            <a:br>
              <a:rPr lang="zh-TW" sz="1400"/>
            </a:br>
            <a:r>
              <a:rPr lang="zh-TW" sz="1400"/>
              <a:t>顏色較深表這兩個詞較常一起使用</a:t>
            </a:r>
            <a:endParaRPr sz="140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熱度圖可作為輔助共線圖之用，下頁之共線圖可幫助我們了解各詞語間的關聯</a:t>
            </a:r>
            <a:br>
              <a:rPr lang="zh-TW" sz="1400"/>
            </a:br>
            <a:endParaRPr sz="1400"/>
          </a:p>
        </p:txBody>
      </p:sp>
      <p:pic>
        <p:nvPicPr>
          <p:cNvPr id="152" name="Google Shape;152;p23"/>
          <p:cNvPicPr preferRelativeResize="0"/>
          <p:nvPr/>
        </p:nvPicPr>
        <p:blipFill rotWithShape="1">
          <a:blip r:embed="rId3">
            <a:alphaModFix/>
          </a:blip>
          <a:srcRect l="1217" t="3651" r="10560" b="1255"/>
          <a:stretch/>
        </p:blipFill>
        <p:spPr>
          <a:xfrm>
            <a:off x="4957275" y="630325"/>
            <a:ext cx="4186725" cy="451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>
            <a:spLocks noGrp="1"/>
          </p:cNvSpPr>
          <p:nvPr>
            <p:ph type="title"/>
          </p:nvPr>
        </p:nvSpPr>
        <p:spPr>
          <a:xfrm>
            <a:off x="727650" y="5748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0"/>
              <a:t>文字探勘與視覺化 - 共線圖</a:t>
            </a:r>
            <a:endParaRPr b="0"/>
          </a:p>
        </p:txBody>
      </p:sp>
      <p:sp>
        <p:nvSpPr>
          <p:cNvPr id="158" name="Google Shape;158;p24"/>
          <p:cNvSpPr txBox="1">
            <a:spLocks noGrp="1"/>
          </p:cNvSpPr>
          <p:nvPr>
            <p:ph type="body" idx="1"/>
          </p:nvPr>
        </p:nvSpPr>
        <p:spPr>
          <a:xfrm>
            <a:off x="328575" y="1422050"/>
            <a:ext cx="4090800" cy="36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 dirty="0"/>
              <a:t>由共線圖可知野村在資料期間</a:t>
            </a:r>
            <a:r>
              <a:rPr lang="zh-TW" altLang="en-US" sz="1400" dirty="0"/>
              <a:t>主要</a:t>
            </a:r>
            <a:r>
              <a:rPr lang="zh-TW" sz="1400" dirty="0"/>
              <a:t>的</a:t>
            </a:r>
            <a:r>
              <a:rPr lang="zh-TW" altLang="en-US" sz="1400" dirty="0"/>
              <a:t>商品</a:t>
            </a:r>
            <a:r>
              <a:rPr lang="zh-TW" sz="1400" dirty="0"/>
              <a:t>為</a:t>
            </a:r>
            <a:br>
              <a:rPr lang="zh-TW" sz="1400" dirty="0"/>
            </a:br>
            <a:r>
              <a:rPr lang="zh-TW" sz="1400" b="1" dirty="0"/>
              <a:t>RSP、Q1、環球、Q3、IPO、台幣與外幣</a:t>
            </a:r>
            <a:endParaRPr sz="1400" b="1" dirty="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 dirty="0"/>
              <a:t>由共線圖可知，此份資料主要有幾種不同類型的通話內容：</a:t>
            </a:r>
            <a:endParaRPr sz="1050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</a:pPr>
            <a:r>
              <a:rPr lang="zh-TW" sz="1200" dirty="0">
                <a:latin typeface="Arial"/>
                <a:ea typeface="Arial"/>
                <a:cs typeface="Arial"/>
                <a:sym typeface="Arial"/>
              </a:rPr>
              <a:t>推產品：環球、外幣、IPO等</a:t>
            </a:r>
            <a:endParaRPr sz="1200"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</a:pPr>
            <a:r>
              <a:rPr lang="zh-TW" sz="1200" dirty="0">
                <a:latin typeface="Arial"/>
                <a:ea typeface="Arial"/>
                <a:cs typeface="Arial"/>
                <a:sym typeface="Arial"/>
              </a:rPr>
              <a:t>開戶與一般客戶事項</a:t>
            </a:r>
            <a:endParaRPr sz="1200"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</a:pPr>
            <a:r>
              <a:rPr lang="zh-TW" sz="1200" dirty="0">
                <a:latin typeface="Arial"/>
                <a:ea typeface="Arial"/>
                <a:cs typeface="Arial"/>
                <a:sym typeface="Arial"/>
              </a:rPr>
              <a:t>電子報訂閱名單的callout</a:t>
            </a:r>
            <a:endParaRPr sz="1200"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</a:pPr>
            <a:r>
              <a:rPr lang="zh-TW" sz="1200" dirty="0">
                <a:latin typeface="Arial"/>
                <a:ea typeface="Arial"/>
                <a:cs typeface="Arial"/>
                <a:sym typeface="Arial"/>
              </a:rPr>
              <a:t>711咖啡活動callout</a:t>
            </a:r>
            <a:endParaRPr sz="1200"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29527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Char char="○"/>
            </a:pPr>
            <a:r>
              <a:rPr lang="zh-TW" sz="1200" dirty="0">
                <a:latin typeface="Arial"/>
                <a:ea typeface="Arial"/>
                <a:cs typeface="Arial"/>
                <a:sym typeface="Arial"/>
              </a:rPr>
              <a:t>電子交易(EC)追蹤</a:t>
            </a:r>
            <a:br>
              <a:rPr lang="zh-TW" sz="1400" dirty="0"/>
            </a:br>
            <a:endParaRPr sz="1400" dirty="0"/>
          </a:p>
        </p:txBody>
      </p:sp>
      <p:pic>
        <p:nvPicPr>
          <p:cNvPr id="159" name="Google Shape;159;p24"/>
          <p:cNvPicPr preferRelativeResize="0"/>
          <p:nvPr/>
        </p:nvPicPr>
        <p:blipFill rotWithShape="1">
          <a:blip r:embed="rId3">
            <a:alphaModFix/>
          </a:blip>
          <a:srcRect l="8810" t="6042" r="5645" b="9097"/>
          <a:stretch/>
        </p:blipFill>
        <p:spPr>
          <a:xfrm>
            <a:off x="4740100" y="775975"/>
            <a:ext cx="4290450" cy="4256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>
            <a:spLocks noGrp="1"/>
          </p:cNvSpPr>
          <p:nvPr>
            <p:ph type="body" idx="1"/>
          </p:nvPr>
        </p:nvSpPr>
        <p:spPr>
          <a:xfrm>
            <a:off x="2455800" y="1648950"/>
            <a:ext cx="4232400" cy="18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zh-CN" altLang="en-US" sz="3600" dirty="0"/>
              <a:t>尋找銷售機會</a:t>
            </a:r>
            <a:endParaRPr sz="36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>
            <a:spLocks noGrp="1"/>
          </p:cNvSpPr>
          <p:nvPr>
            <p:ph type="title"/>
          </p:nvPr>
        </p:nvSpPr>
        <p:spPr>
          <a:xfrm>
            <a:off x="727650" y="5748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0"/>
              <a:t>商品推薦成效</a:t>
            </a:r>
            <a:endParaRPr b="0"/>
          </a:p>
        </p:txBody>
      </p:sp>
      <p:sp>
        <p:nvSpPr>
          <p:cNvPr id="170" name="Google Shape;170;p26"/>
          <p:cNvSpPr txBox="1">
            <a:spLocks noGrp="1"/>
          </p:cNvSpPr>
          <p:nvPr>
            <p:ph type="body" idx="1"/>
          </p:nvPr>
        </p:nvSpPr>
        <p:spPr>
          <a:xfrm>
            <a:off x="328575" y="1422050"/>
            <a:ext cx="7008600" cy="36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</a:pPr>
            <a:r>
              <a:rPr lang="zh-TW" sz="1400" dirty="0"/>
              <a:t>了解客戶在被推薦商品後，是否有實際購買行為</a:t>
            </a:r>
            <a:endParaRPr sz="1400" dirty="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 dirty="0"/>
              <a:t>在資料期間，客服力推的產品有 - </a:t>
            </a:r>
            <a:r>
              <a:rPr lang="zh-TW" sz="1400" b="1" dirty="0"/>
              <a:t>Q1、IPO、Q3、環球</a:t>
            </a:r>
            <a:endParaRPr sz="1400" b="1" dirty="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 dirty="0"/>
              <a:t>共有86位客戶被推薦上述產品，此86位客戶的Unique ID列於信件附檔之試算表中</a:t>
            </a:r>
            <a:endParaRPr sz="1400" dirty="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 dirty="0"/>
              <a:t>所需資料</a:t>
            </a:r>
            <a:endParaRPr sz="1400" dirty="0"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sz="1400" dirty="0"/>
              <a:t>86位客戶在從2018-01-01至現在的銷售紀錄</a:t>
            </a:r>
            <a:endParaRPr sz="1400" dirty="0"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sz="1400" dirty="0"/>
              <a:t>86位客戶的個人檔案（包含開戶日期、財務能力、職業...等）</a:t>
            </a:r>
            <a:endParaRPr sz="1400" dirty="0"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sz="1400" dirty="0"/>
              <a:t>上述商品的介紹與內容</a:t>
            </a:r>
            <a:endParaRPr sz="1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96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丟到這裡</a:t>
            </a:r>
            <a:endParaRPr sz="9600"/>
          </a:p>
        </p:txBody>
      </p:sp>
      <p:pic>
        <p:nvPicPr>
          <p:cNvPr id="177" name="Google Shape;17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" y="1130387"/>
            <a:ext cx="9143998" cy="4013124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7"/>
          <p:cNvSpPr txBox="1">
            <a:spLocks noGrp="1"/>
          </p:cNvSpPr>
          <p:nvPr>
            <p:ph type="title"/>
          </p:nvPr>
        </p:nvSpPr>
        <p:spPr>
          <a:xfrm>
            <a:off x="727650" y="5748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0" dirty="0"/>
              <a:t>資料對照</a:t>
            </a:r>
            <a:endParaRPr b="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85" name="Google Shape;18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050" y="1448097"/>
            <a:ext cx="8929500" cy="2884701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8"/>
          <p:cNvSpPr/>
          <p:nvPr/>
        </p:nvSpPr>
        <p:spPr>
          <a:xfrm>
            <a:off x="6505025" y="3689922"/>
            <a:ext cx="2080200" cy="642900"/>
          </a:xfrm>
          <a:prstGeom prst="rect">
            <a:avLst/>
          </a:prstGeom>
          <a:noFill/>
          <a:ln w="38100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78;p27">
            <a:extLst>
              <a:ext uri="{FF2B5EF4-FFF2-40B4-BE49-F238E27FC236}">
                <a16:creationId xmlns:a16="http://schemas.microsoft.com/office/drawing/2014/main" id="{35258CA7-AB5B-694B-9C9B-1B4A0133079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7650" y="5748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0" dirty="0"/>
              <a:t>資料對照</a:t>
            </a:r>
            <a:endParaRPr b="0" dirty="0"/>
          </a:p>
        </p:txBody>
      </p:sp>
      <p:sp>
        <p:nvSpPr>
          <p:cNvPr id="10" name="文字版面配置區 4">
            <a:extLst>
              <a:ext uri="{FF2B5EF4-FFF2-40B4-BE49-F238E27FC236}">
                <a16:creationId xmlns:a16="http://schemas.microsoft.com/office/drawing/2014/main" id="{B497FE9C-DC63-064E-B2D6-3637736A0824}"/>
              </a:ext>
            </a:extLst>
          </p:cNvPr>
          <p:cNvSpPr txBox="1">
            <a:spLocks/>
          </p:cNvSpPr>
          <p:nvPr/>
        </p:nvSpPr>
        <p:spPr>
          <a:xfrm>
            <a:off x="725850" y="4440595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 algn="ctr">
              <a:buNone/>
            </a:pPr>
            <a:r>
              <a:rPr lang="zh-TW" altLang="en-US" sz="1400" dirty="0"/>
              <a:t>找尋非定期扣款的交易，比對通聯紀錄看看是否為客服推薦影響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>
            <a:spLocks noGrp="1"/>
          </p:cNvSpPr>
          <p:nvPr>
            <p:ph type="title"/>
          </p:nvPr>
        </p:nvSpPr>
        <p:spPr>
          <a:xfrm>
            <a:off x="727650" y="5748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0"/>
              <a:t>分析結果</a:t>
            </a:r>
            <a:endParaRPr b="0"/>
          </a:p>
        </p:txBody>
      </p:sp>
      <p:sp>
        <p:nvSpPr>
          <p:cNvPr id="192" name="Google Shape;192;p29"/>
          <p:cNvSpPr txBox="1">
            <a:spLocks noGrp="1"/>
          </p:cNvSpPr>
          <p:nvPr>
            <p:ph type="body" idx="1"/>
          </p:nvPr>
        </p:nvSpPr>
        <p:spPr>
          <a:xfrm>
            <a:off x="328575" y="1422050"/>
            <a:ext cx="7008600" cy="36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</a:pPr>
            <a:r>
              <a:rPr lang="zh-TW" sz="1400"/>
              <a:t>86位被推薦</a:t>
            </a:r>
            <a:r>
              <a:rPr lang="zh-TW" sz="1400" b="1"/>
              <a:t>Q1、IPO、Q3、環球</a:t>
            </a:r>
            <a:r>
              <a:rPr lang="zh-TW" sz="1400"/>
              <a:t>等商品客戶，有30位開戶</a:t>
            </a:r>
            <a:endParaRPr sz="1400"/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</a:pPr>
            <a:r>
              <a:rPr lang="zh-TW" sz="1400"/>
              <a:t>30位已開戶客戶，有19位有實際購買商品</a:t>
            </a:r>
            <a:endParaRPr sz="1400"/>
          </a:p>
        </p:txBody>
      </p:sp>
      <p:pic>
        <p:nvPicPr>
          <p:cNvPr id="193" name="Google Shape;193;p29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4401" y="2571747"/>
            <a:ext cx="3447600" cy="213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9" title="Points scored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0500" y="2571757"/>
            <a:ext cx="3447600" cy="21317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"/>
          <p:cNvSpPr txBox="1">
            <a:spLocks noGrp="1"/>
          </p:cNvSpPr>
          <p:nvPr>
            <p:ph type="title"/>
          </p:nvPr>
        </p:nvSpPr>
        <p:spPr>
          <a:xfrm>
            <a:off x="727650" y="5748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0"/>
              <a:t>分析結果</a:t>
            </a:r>
            <a:endParaRPr b="0"/>
          </a:p>
        </p:txBody>
      </p:sp>
      <p:sp>
        <p:nvSpPr>
          <p:cNvPr id="200" name="Google Shape;200;p30"/>
          <p:cNvSpPr txBox="1">
            <a:spLocks noGrp="1"/>
          </p:cNvSpPr>
          <p:nvPr>
            <p:ph type="body" idx="1"/>
          </p:nvPr>
        </p:nvSpPr>
        <p:spPr>
          <a:xfrm>
            <a:off x="328575" y="1422050"/>
            <a:ext cx="7008600" cy="36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</a:pPr>
            <a:r>
              <a:rPr lang="zh-TW" sz="1400"/>
              <a:t>86位被推薦商品的客戶通話頻率</a:t>
            </a:r>
            <a:endParaRPr sz="1400"/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未開戶139通、已開戶中，有交易與未交易分別為40與23通</a:t>
            </a:r>
            <a:endParaRPr sz="1400"/>
          </a:p>
        </p:txBody>
      </p:sp>
      <p:pic>
        <p:nvPicPr>
          <p:cNvPr id="201" name="Google Shape;201;p30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7450" y="2244675"/>
            <a:ext cx="4508724" cy="2787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1"/>
          <p:cNvSpPr txBox="1">
            <a:spLocks noGrp="1"/>
          </p:cNvSpPr>
          <p:nvPr>
            <p:ph type="title"/>
          </p:nvPr>
        </p:nvSpPr>
        <p:spPr>
          <a:xfrm>
            <a:off x="727650" y="5748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0"/>
              <a:t>分析結果</a:t>
            </a:r>
            <a:endParaRPr b="0"/>
          </a:p>
        </p:txBody>
      </p:sp>
      <p:sp>
        <p:nvSpPr>
          <p:cNvPr id="207" name="Google Shape;207;p31"/>
          <p:cNvSpPr txBox="1">
            <a:spLocks noGrp="1"/>
          </p:cNvSpPr>
          <p:nvPr>
            <p:ph type="body" idx="1"/>
          </p:nvPr>
        </p:nvSpPr>
        <p:spPr>
          <a:xfrm>
            <a:off x="328575" y="1422050"/>
            <a:ext cx="7008600" cy="36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19名客戶總共購買了64個交易商品，有13筆交易「可能」與客服推薦有關</a:t>
            </a:r>
            <a:endParaRPr sz="1400"/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59筆基金為RSP（定期扣款）</a:t>
            </a:r>
            <a:endParaRPr sz="1400"/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在5筆非RSP的交易中，有2筆與客服有關</a:t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OUTLINE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4314100" y="1318650"/>
            <a:ext cx="4611300" cy="36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zh-TW" sz="2400" dirty="0"/>
              <a:t>資料說明</a:t>
            </a:r>
            <a:endParaRPr sz="2400" dirty="0"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zh-TW" sz="2400" dirty="0"/>
              <a:t>資料整理</a:t>
            </a:r>
            <a:endParaRPr sz="2400" dirty="0"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zh-TW" sz="2400" dirty="0"/>
              <a:t>文字探勘與視覺化</a:t>
            </a:r>
            <a:endParaRPr sz="2400" dirty="0"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zh-TW" altLang="en-US" sz="2400" dirty="0"/>
              <a:t>尋找銷售機會</a:t>
            </a:r>
            <a:endParaRPr lang="en-US" altLang="zh-TW" sz="2400" dirty="0"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zh-TW" altLang="en-US" sz="2400" dirty="0"/>
              <a:t>專案呈現</a:t>
            </a:r>
            <a:endParaRPr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2"/>
          <p:cNvSpPr txBox="1">
            <a:spLocks noGrp="1"/>
          </p:cNvSpPr>
          <p:nvPr>
            <p:ph type="title"/>
          </p:nvPr>
        </p:nvSpPr>
        <p:spPr>
          <a:xfrm>
            <a:off x="727650" y="5748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0"/>
              <a:t>其他分析結果</a:t>
            </a:r>
            <a:endParaRPr b="0"/>
          </a:p>
        </p:txBody>
      </p:sp>
      <p:pic>
        <p:nvPicPr>
          <p:cNvPr id="213" name="Google Shape;213;p32" title="圖表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450" y="1586950"/>
            <a:ext cx="4440549" cy="3061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2" title="圖表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4775" y="1744750"/>
            <a:ext cx="4440549" cy="27457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/>
          <p:cNvSpPr txBox="1">
            <a:spLocks noGrp="1"/>
          </p:cNvSpPr>
          <p:nvPr>
            <p:ph type="title"/>
          </p:nvPr>
        </p:nvSpPr>
        <p:spPr>
          <a:xfrm>
            <a:off x="727650" y="5748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0" dirty="0"/>
              <a:t>結論</a:t>
            </a:r>
            <a:endParaRPr b="0" dirty="0"/>
          </a:p>
        </p:txBody>
      </p:sp>
      <p:sp>
        <p:nvSpPr>
          <p:cNvPr id="220" name="Google Shape;220;p33"/>
          <p:cNvSpPr txBox="1">
            <a:spLocks noGrp="1"/>
          </p:cNvSpPr>
          <p:nvPr>
            <p:ph type="body" idx="1"/>
          </p:nvPr>
        </p:nvSpPr>
        <p:spPr>
          <a:xfrm>
            <a:off x="328575" y="1422050"/>
            <a:ext cx="7008600" cy="36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 dirty="0"/>
              <a:t>客服花費大量時間在未開戶的客戶上，但效果不彰</a:t>
            </a:r>
            <a:endParaRPr sz="1400" dirty="0"/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 dirty="0"/>
              <a:t>對已開戶且有交易紀錄的客戶進行推薦成功機率較大</a:t>
            </a:r>
            <a:endParaRPr sz="1400" dirty="0"/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 dirty="0"/>
              <a:t>將客戶由未開戶轉換成已開戶非常困難</a:t>
            </a:r>
            <a:endParaRPr lang="en-US" altLang="zh-TW" sz="1400" dirty="0"/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altLang="en-US" sz="1400" dirty="0"/>
              <a:t>幫助未開戶客戶完成開戶將能提高銷售機會</a:t>
            </a:r>
            <a:endParaRPr sz="14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9"/>
          <p:cNvSpPr txBox="1">
            <a:spLocks noGrp="1"/>
          </p:cNvSpPr>
          <p:nvPr>
            <p:ph type="title"/>
          </p:nvPr>
        </p:nvSpPr>
        <p:spPr>
          <a:xfrm>
            <a:off x="727650" y="5748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zh-TW" altLang="zh-TW" b="0" dirty="0"/>
              <a:t>其他可研究議題</a:t>
            </a:r>
            <a:r>
              <a:rPr lang="en-US" altLang="zh-TW" b="0" dirty="0"/>
              <a:t> - </a:t>
            </a:r>
            <a:r>
              <a:rPr lang="zh-TW" b="0" dirty="0"/>
              <a:t>行銷活動評估</a:t>
            </a:r>
            <a:endParaRPr b="0" dirty="0"/>
          </a:p>
        </p:txBody>
      </p:sp>
      <p:sp>
        <p:nvSpPr>
          <p:cNvPr id="261" name="Google Shape;261;p39"/>
          <p:cNvSpPr txBox="1">
            <a:spLocks noGrp="1"/>
          </p:cNvSpPr>
          <p:nvPr>
            <p:ph type="body" idx="1"/>
          </p:nvPr>
        </p:nvSpPr>
        <p:spPr>
          <a:xfrm>
            <a:off x="328575" y="1422050"/>
            <a:ext cx="4090800" cy="36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此份資料期間有三類活動：</a:t>
            </a:r>
            <a:r>
              <a:rPr lang="zh-TW" sz="1400" u="sng">
                <a:solidFill>
                  <a:schemeClr val="hlink"/>
                </a:solidFill>
                <a:hlinkClick r:id="rId3"/>
              </a:rPr>
              <a:t>Money訂閱名單</a:t>
            </a:r>
            <a:r>
              <a:rPr lang="zh-TW" sz="1400"/>
              <a:t>、EC追蹤、Line好友留名單拿7-11咖啡</a:t>
            </a:r>
            <a:endParaRPr sz="140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右圖以Money訂閱用戶（共148人）為例，大多用戶（93人）在第一次callout後就失去聯繫，部分用戶（43人）在數週內有接到客服追蹤電話，但似乎反應不佳</a:t>
            </a:r>
            <a:endParaRPr sz="1400"/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追蹤活動後的客戶行為，以下列指標評估該行銷活動的成效：</a:t>
            </a:r>
            <a:endParaRPr sz="1400"/>
          </a:p>
          <a:p>
            <a:pPr marL="914400" marR="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sz="1400"/>
              <a:t>被聯絡後是否有開戶</a:t>
            </a:r>
            <a:endParaRPr sz="1400"/>
          </a:p>
          <a:p>
            <a:pPr marL="914400" marR="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sz="1400"/>
              <a:t>被聯絡後是否有購買</a:t>
            </a:r>
            <a:endParaRPr sz="1400"/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所需資料：用戶檔案、銷售資料</a:t>
            </a:r>
            <a:endParaRPr sz="1400"/>
          </a:p>
          <a:p>
            <a:pPr marL="0" marR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br>
              <a:rPr lang="zh-TW" sz="1400"/>
            </a:br>
            <a:endParaRPr sz="1400"/>
          </a:p>
        </p:txBody>
      </p:sp>
      <p:pic>
        <p:nvPicPr>
          <p:cNvPr id="262" name="Google Shape;262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775" y="1262450"/>
            <a:ext cx="4419825" cy="35358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>
            <a:spLocks noGrp="1"/>
          </p:cNvSpPr>
          <p:nvPr>
            <p:ph type="body" idx="1"/>
          </p:nvPr>
        </p:nvSpPr>
        <p:spPr>
          <a:xfrm>
            <a:off x="2455800" y="1648950"/>
            <a:ext cx="4232400" cy="18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zh-CN" altLang="en-US" sz="3600" dirty="0"/>
              <a:t>專案呈現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11358954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4"/>
          <p:cNvSpPr txBox="1">
            <a:spLocks noGrp="1"/>
          </p:cNvSpPr>
          <p:nvPr>
            <p:ph type="title"/>
          </p:nvPr>
        </p:nvSpPr>
        <p:spPr>
          <a:xfrm>
            <a:off x="727650" y="5748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0"/>
              <a:t>專案呈現</a:t>
            </a:r>
            <a:endParaRPr b="0"/>
          </a:p>
        </p:txBody>
      </p:sp>
      <p:sp>
        <p:nvSpPr>
          <p:cNvPr id="226" name="Google Shape;226;p34"/>
          <p:cNvSpPr txBox="1">
            <a:spLocks noGrp="1"/>
          </p:cNvSpPr>
          <p:nvPr>
            <p:ph type="body" idx="1"/>
          </p:nvPr>
        </p:nvSpPr>
        <p:spPr>
          <a:xfrm>
            <a:off x="328575" y="1422050"/>
            <a:ext cx="7293806" cy="36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dirty="0"/>
              <a:t>我們的專案選擇呈現在LineBot上面，野村證券原先也擁有LineBot，主要針對原先內容提出兩個擴充功能：</a:t>
            </a:r>
            <a:endParaRPr sz="1400" dirty="0"/>
          </a:p>
          <a:p>
            <a:pPr indent="-317500">
              <a:lnSpc>
                <a:spcPct val="150000"/>
              </a:lnSpc>
              <a:buSzPts val="1400"/>
            </a:pPr>
            <a:r>
              <a:rPr lang="zh-TW" sz="1400" dirty="0"/>
              <a:t>使用LineBot進行開戶教學，方便客戶查看開戶表單的填寫方式</a:t>
            </a:r>
            <a:r>
              <a:rPr lang="zh-TW" altLang="en-US" sz="1400" dirty="0"/>
              <a:t>，希望能提高開戶率。</a:t>
            </a:r>
            <a:endParaRPr sz="1400" dirty="0"/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 dirty="0"/>
              <a:t>直接在LineBot上與真人客服聯繫，同時記錄對話文字內容，並可以將這些文字內容導回上述所提的EDA流程。</a:t>
            </a:r>
            <a:endParaRPr sz="14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5"/>
          <p:cNvSpPr txBox="1">
            <a:spLocks noGrp="1"/>
          </p:cNvSpPr>
          <p:nvPr>
            <p:ph type="title"/>
          </p:nvPr>
        </p:nvSpPr>
        <p:spPr>
          <a:xfrm>
            <a:off x="729450" y="5685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b="0"/>
              <a:t>專案流程圖</a:t>
            </a:r>
            <a:endParaRPr b="0"/>
          </a:p>
        </p:txBody>
      </p:sp>
      <p:sp>
        <p:nvSpPr>
          <p:cNvPr id="232" name="Google Shape;232;p3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33" name="Google Shape;23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4847" y="1258575"/>
            <a:ext cx="5294301" cy="356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>
            <a:spLocks noGrp="1"/>
          </p:cNvSpPr>
          <p:nvPr>
            <p:ph type="body" idx="1"/>
          </p:nvPr>
        </p:nvSpPr>
        <p:spPr>
          <a:xfrm>
            <a:off x="2455800" y="1648950"/>
            <a:ext cx="4232400" cy="18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lnSpc>
                <a:spcPct val="150000"/>
              </a:lnSpc>
              <a:spcAft>
                <a:spcPts val="1600"/>
              </a:spcAft>
              <a:buNone/>
            </a:pPr>
            <a:r>
              <a:rPr lang="zh-TW" altLang="zh-TW" sz="3600" dirty="0"/>
              <a:t>Demo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36286585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6"/>
          <p:cNvSpPr txBox="1">
            <a:spLocks noGrp="1"/>
          </p:cNvSpPr>
          <p:nvPr>
            <p:ph type="title"/>
          </p:nvPr>
        </p:nvSpPr>
        <p:spPr>
          <a:xfrm>
            <a:off x="729450" y="5792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0" dirty="0"/>
              <a:t>Linebot Demo</a:t>
            </a:r>
            <a:endParaRPr b="0" dirty="0"/>
          </a:p>
        </p:txBody>
      </p:sp>
      <p:sp>
        <p:nvSpPr>
          <p:cNvPr id="239" name="Google Shape;239;p36"/>
          <p:cNvSpPr txBox="1">
            <a:spLocks noGrp="1"/>
          </p:cNvSpPr>
          <p:nvPr>
            <p:ph type="body" idx="1"/>
          </p:nvPr>
        </p:nvSpPr>
        <p:spPr>
          <a:xfrm>
            <a:off x="5379250" y="2078875"/>
            <a:ext cx="3332400" cy="267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 dirty="0"/>
              <a:t>可以使用右上角的QRcode加入此LineBot</a:t>
            </a:r>
            <a:endParaRPr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 dirty="0"/>
              <a:t>LineBot主要分為3個功能</a:t>
            </a:r>
            <a:endParaRPr sz="14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zh-TW" sz="1400" dirty="0"/>
              <a:t>開戶流程</a:t>
            </a:r>
            <a:endParaRPr sz="14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zh-TW" sz="1400" dirty="0"/>
              <a:t>智能客服</a:t>
            </a:r>
            <a:endParaRPr sz="14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zh-TW" sz="1400" dirty="0"/>
              <a:t>更多資訊</a:t>
            </a:r>
            <a:endParaRPr sz="1400" dirty="0"/>
          </a:p>
        </p:txBody>
      </p:sp>
      <p:pic>
        <p:nvPicPr>
          <p:cNvPr id="240" name="Google Shape;240;p36"/>
          <p:cNvPicPr preferRelativeResize="0"/>
          <p:nvPr/>
        </p:nvPicPr>
        <p:blipFill rotWithShape="1">
          <a:blip r:embed="rId3">
            <a:alphaModFix/>
          </a:blip>
          <a:srcRect l="11189" t="17712" r="10995" b="14577"/>
          <a:stretch/>
        </p:blipFill>
        <p:spPr>
          <a:xfrm>
            <a:off x="729450" y="1468138"/>
            <a:ext cx="2250276" cy="3482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54375" y="579275"/>
            <a:ext cx="963775" cy="96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85231" y="1221075"/>
            <a:ext cx="2096844" cy="372962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FC360DFE-EE63-45BB-96DC-51B9617D006C}"/>
              </a:ext>
            </a:extLst>
          </p:cNvPr>
          <p:cNvSpPr/>
          <p:nvPr/>
        </p:nvSpPr>
        <p:spPr>
          <a:xfrm>
            <a:off x="3185231" y="3936206"/>
            <a:ext cx="2096844" cy="7358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617C0F6-DB18-4453-B46F-FCED9A4AD914}"/>
              </a:ext>
            </a:extLst>
          </p:cNvPr>
          <p:cNvSpPr txBox="1"/>
          <p:nvPr/>
        </p:nvSpPr>
        <p:spPr>
          <a:xfrm>
            <a:off x="5487580" y="4698326"/>
            <a:ext cx="28552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hlinkClick r:id="rId6"/>
              </a:rPr>
              <a:t>Demo</a:t>
            </a:r>
            <a:r>
              <a:rPr lang="zh-TW" altLang="en-US" sz="1100" dirty="0">
                <a:hlinkClick r:id="rId6"/>
              </a:rPr>
              <a:t>影片：</a:t>
            </a:r>
            <a:r>
              <a:rPr lang="en-US" altLang="zh-TW" sz="1100" dirty="0">
                <a:hlinkClick r:id="rId6"/>
              </a:rPr>
              <a:t>https://youtu.be/F34ItE4Rwvw</a:t>
            </a:r>
            <a:endParaRPr lang="en-US" altLang="zh-TW" sz="1100" dirty="0"/>
          </a:p>
          <a:p>
            <a:endParaRPr lang="zh-TW" altLang="en-US" sz="11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7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開戶流程</a:t>
            </a:r>
            <a:endParaRPr/>
          </a:p>
        </p:txBody>
      </p:sp>
      <p:pic>
        <p:nvPicPr>
          <p:cNvPr id="248" name="Google Shape;24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6450" y="181475"/>
            <a:ext cx="2687698" cy="4780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88875" y="181475"/>
            <a:ext cx="2687700" cy="478054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239;p36">
            <a:extLst>
              <a:ext uri="{FF2B5EF4-FFF2-40B4-BE49-F238E27FC236}">
                <a16:creationId xmlns:a16="http://schemas.microsoft.com/office/drawing/2014/main" id="{6560B5E7-B3A3-412D-A162-47B837095D73}"/>
              </a:ext>
            </a:extLst>
          </p:cNvPr>
          <p:cNvSpPr txBox="1">
            <a:spLocks/>
          </p:cNvSpPr>
          <p:nvPr/>
        </p:nvSpPr>
        <p:spPr>
          <a:xfrm>
            <a:off x="607226" y="2243225"/>
            <a:ext cx="2664498" cy="267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25450" indent="-285750">
              <a:buClr>
                <a:schemeClr val="bg1"/>
              </a:buClr>
              <a:buSzPts val="1400"/>
              <a:buFont typeface="Wingdings" panose="05000000000000000000" pitchFamily="2" charset="2"/>
              <a:buChar char="l"/>
            </a:pPr>
            <a:r>
              <a:rPr lang="zh-TW" altLang="en-US" dirty="0">
                <a:solidFill>
                  <a:schemeClr val="bg1"/>
                </a:solidFill>
              </a:rPr>
              <a:t>提供客戶查看如何填寫開戶表單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BB5F435B-E86B-478F-A3C7-08C4AF1C4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智能客服</a:t>
            </a:r>
          </a:p>
        </p:txBody>
      </p:sp>
      <p:pic>
        <p:nvPicPr>
          <p:cNvPr id="5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333F7DE2-0C00-40D6-8664-9D0D2CB29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5490" y="124245"/>
            <a:ext cx="2676615" cy="4760806"/>
          </a:xfrm>
          <a:prstGeom prst="rect">
            <a:avLst/>
          </a:prstGeom>
        </p:spPr>
      </p:pic>
      <p:pic>
        <p:nvPicPr>
          <p:cNvPr id="7" name="圖片 6" descr="一張含有 螢幕擷取畫面 的圖片&#10;&#10;自動產生的描述">
            <a:extLst>
              <a:ext uri="{FF2B5EF4-FFF2-40B4-BE49-F238E27FC236}">
                <a16:creationId xmlns:a16="http://schemas.microsoft.com/office/drawing/2014/main" id="{8042A484-C4DC-40ED-8224-E4853720A3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150" y="2414230"/>
            <a:ext cx="5319667" cy="2499136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248CBD48-8E69-4501-9BB5-4B7481CD2520}"/>
              </a:ext>
            </a:extLst>
          </p:cNvPr>
          <p:cNvSpPr txBox="1"/>
          <p:nvPr/>
        </p:nvSpPr>
        <p:spPr>
          <a:xfrm>
            <a:off x="723616" y="2132455"/>
            <a:ext cx="14398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▼客服對話介面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163D28D9-6EE4-4522-88E1-A2CA500BE327}"/>
              </a:ext>
            </a:extLst>
          </p:cNvPr>
          <p:cNvSpPr txBox="1"/>
          <p:nvPr/>
        </p:nvSpPr>
        <p:spPr>
          <a:xfrm>
            <a:off x="4844022" y="1168561"/>
            <a:ext cx="14398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客戶聊天介面►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A03668E-66ED-4CD3-8B1F-77C9926418F0}"/>
              </a:ext>
            </a:extLst>
          </p:cNvPr>
          <p:cNvSpPr/>
          <p:nvPr/>
        </p:nvSpPr>
        <p:spPr>
          <a:xfrm>
            <a:off x="2163434" y="2152620"/>
            <a:ext cx="222528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100" dirty="0">
                <a:hlinkClick r:id="rId4"/>
              </a:rPr>
              <a:t>https://fintech07.herokuapp.com/</a:t>
            </a:r>
            <a:endParaRPr lang="zh-TW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885995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body" idx="1"/>
          </p:nvPr>
        </p:nvSpPr>
        <p:spPr>
          <a:xfrm>
            <a:off x="3054300" y="1648950"/>
            <a:ext cx="3035400" cy="18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3600"/>
              <a:t>資料說明</a:t>
            </a:r>
            <a:endParaRPr sz="36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E27C6C2-E15B-4391-9A1C-6BFD03F7FD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altLang="zh-TW" sz="1400" b="1" dirty="0"/>
              <a:t>Google Sheet</a:t>
            </a:r>
            <a:r>
              <a:rPr lang="zh-TW" altLang="en-US" sz="1400" b="1" dirty="0"/>
              <a:t>記錄智能客服的對話紀錄，可將對話紀錄導回</a:t>
            </a:r>
            <a:r>
              <a:rPr lang="en-US" altLang="zh-TW" sz="1400" b="1" dirty="0"/>
              <a:t>EDA</a:t>
            </a:r>
            <a:r>
              <a:rPr lang="zh-TW" altLang="en-US" sz="1400" b="1" dirty="0"/>
              <a:t>流程進行分析。</a:t>
            </a:r>
          </a:p>
        </p:txBody>
      </p:sp>
      <p:pic>
        <p:nvPicPr>
          <p:cNvPr id="3" name="圖片 2" descr="一張含有 螢幕擷取畫面 的圖片&#10;&#10;自動產生的描述">
            <a:extLst>
              <a:ext uri="{FF2B5EF4-FFF2-40B4-BE49-F238E27FC236}">
                <a16:creationId xmlns:a16="http://schemas.microsoft.com/office/drawing/2014/main" id="{4986485A-6972-47D7-9AB7-E38F3D877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950" y="490069"/>
            <a:ext cx="7174099" cy="3474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2165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8DA49D-AB60-4BD2-B725-3DD6E8F9F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更多資訊</a:t>
            </a:r>
          </a:p>
        </p:txBody>
      </p:sp>
      <p:pic>
        <p:nvPicPr>
          <p:cNvPr id="4" name="圖片 3" descr="一張含有 螢幕擷取畫面 的圖片&#10;&#10;自動產生的描述">
            <a:extLst>
              <a:ext uri="{FF2B5EF4-FFF2-40B4-BE49-F238E27FC236}">
                <a16:creationId xmlns:a16="http://schemas.microsoft.com/office/drawing/2014/main" id="{68294E12-E7EC-4609-B58F-CD1B84DB8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5690" y="310753"/>
            <a:ext cx="2542351" cy="4521994"/>
          </a:xfrm>
          <a:prstGeom prst="rect">
            <a:avLst/>
          </a:prstGeom>
        </p:spPr>
      </p:pic>
      <p:sp>
        <p:nvSpPr>
          <p:cNvPr id="5" name="Google Shape;239;p36">
            <a:extLst>
              <a:ext uri="{FF2B5EF4-FFF2-40B4-BE49-F238E27FC236}">
                <a16:creationId xmlns:a16="http://schemas.microsoft.com/office/drawing/2014/main" id="{39235E6B-B0DB-485C-AEF9-1EF7AF420B59}"/>
              </a:ext>
            </a:extLst>
          </p:cNvPr>
          <p:cNvSpPr txBox="1">
            <a:spLocks/>
          </p:cNvSpPr>
          <p:nvPr/>
        </p:nvSpPr>
        <p:spPr>
          <a:xfrm>
            <a:off x="607225" y="2228894"/>
            <a:ext cx="3332400" cy="267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25450" indent="-285750">
              <a:buClr>
                <a:schemeClr val="bg1"/>
              </a:buClr>
              <a:buSzPts val="1400"/>
              <a:buFont typeface="Wingdings" panose="05000000000000000000" pitchFamily="2" charset="2"/>
              <a:buChar char="l"/>
            </a:pP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6" name="Google Shape;239;p36">
            <a:extLst>
              <a:ext uri="{FF2B5EF4-FFF2-40B4-BE49-F238E27FC236}">
                <a16:creationId xmlns:a16="http://schemas.microsoft.com/office/drawing/2014/main" id="{F13700B8-C633-46B7-ABB6-1E9340B08409}"/>
              </a:ext>
            </a:extLst>
          </p:cNvPr>
          <p:cNvSpPr txBox="1">
            <a:spLocks/>
          </p:cNvSpPr>
          <p:nvPr/>
        </p:nvSpPr>
        <p:spPr>
          <a:xfrm>
            <a:off x="607225" y="2243225"/>
            <a:ext cx="3332400" cy="267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25450" indent="-285750">
              <a:buClr>
                <a:schemeClr val="bg1"/>
              </a:buClr>
              <a:buSzPts val="1400"/>
              <a:buFont typeface="Wingdings" panose="05000000000000000000" pitchFamily="2" charset="2"/>
              <a:buChar char="l"/>
            </a:pPr>
            <a:r>
              <a:rPr lang="zh-TW" altLang="en-US" dirty="0">
                <a:solidFill>
                  <a:schemeClr val="bg1"/>
                </a:solidFill>
              </a:rPr>
              <a:t>連接至野村證券的官網</a:t>
            </a:r>
          </a:p>
        </p:txBody>
      </p:sp>
    </p:spTree>
    <p:extLst>
      <p:ext uri="{BB962C8B-B14F-4D97-AF65-F5344CB8AC3E}">
        <p14:creationId xmlns:p14="http://schemas.microsoft.com/office/powerpoint/2010/main" val="8282096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1"/>
          <p:cNvSpPr txBox="1">
            <a:spLocks noGrp="1"/>
          </p:cNvSpPr>
          <p:nvPr>
            <p:ph type="ctrTitle"/>
          </p:nvPr>
        </p:nvSpPr>
        <p:spPr>
          <a:xfrm>
            <a:off x="311700" y="17589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>
                <a:solidFill>
                  <a:srgbClr val="666666"/>
                </a:solidFill>
              </a:rPr>
              <a:t>THANK YOU</a:t>
            </a:r>
            <a:endParaRPr sz="40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0"/>
              <a:t>資料說明</a:t>
            </a:r>
            <a:endParaRPr b="0"/>
          </a:p>
        </p:txBody>
      </p:sp>
      <p:sp>
        <p:nvSpPr>
          <p:cNvPr id="104" name="Google Shape;104;p16"/>
          <p:cNvSpPr txBox="1">
            <a:spLocks noGrp="1"/>
          </p:cNvSpPr>
          <p:nvPr>
            <p:ph type="subTitle" idx="1"/>
          </p:nvPr>
        </p:nvSpPr>
        <p:spPr>
          <a:xfrm>
            <a:off x="724950" y="1966625"/>
            <a:ext cx="3300900" cy="195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/>
              <a:t>1000筆客服通聯資料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/>
              <a:t>572個客戶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/>
              <a:t>欄位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sz="1400"/>
              <a:t>類別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sz="1400"/>
              <a:t>Unique ID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sz="1400"/>
              <a:t>資料日期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sz="1400"/>
              <a:t>客戶事件描述</a:t>
            </a:r>
            <a:endParaRPr/>
          </a:p>
        </p:txBody>
      </p:sp>
      <p:graphicFrame>
        <p:nvGraphicFramePr>
          <p:cNvPr id="105" name="Google Shape;105;p16"/>
          <p:cNvGraphicFramePr/>
          <p:nvPr/>
        </p:nvGraphicFramePr>
        <p:xfrm>
          <a:off x="4742163" y="1486025"/>
          <a:ext cx="4263175" cy="2468790"/>
        </p:xfrm>
        <a:graphic>
          <a:graphicData uri="http://schemas.openxmlformats.org/drawingml/2006/table">
            <a:tbl>
              <a:tblPr>
                <a:noFill/>
                <a:tableStyleId>{7FE25EA8-A468-44EA-B308-CC00F71F5E57}</a:tableStyleId>
              </a:tblPr>
              <a:tblGrid>
                <a:gridCol w="84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1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3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51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類別</a:t>
                      </a:r>
                      <a:endParaRPr/>
                    </a:p>
                  </a:txBody>
                  <a:tcPr marL="91425" marR="91425" marT="91425" marB="91425">
                    <a:lnL w="6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Unique ID</a:t>
                      </a:r>
                      <a:endParaRPr/>
                    </a:p>
                  </a:txBody>
                  <a:tcPr marL="91425" marR="91425" marT="91425" marB="91425">
                    <a:lnL w="6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資料日期</a:t>
                      </a:r>
                      <a:endParaRPr/>
                    </a:p>
                  </a:txBody>
                  <a:tcPr marL="91425" marR="91425" marT="91425" marB="91425">
                    <a:lnL w="6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客戶事件描述</a:t>
                      </a:r>
                      <a:endParaRPr/>
                    </a:p>
                  </a:txBody>
                  <a:tcPr marL="91425" marR="91425" marT="91425" marB="91425">
                    <a:lnL w="6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4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Call Out</a:t>
                      </a:r>
                      <a:endParaRPr/>
                    </a:p>
                  </a:txBody>
                  <a:tcPr marL="91425" marR="91425" marT="91425" marB="91425">
                    <a:lnL w="6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AA2765</a:t>
                      </a:r>
                      <a:endParaRPr/>
                    </a:p>
                  </a:txBody>
                  <a:tcPr marL="91425" marR="91425" marT="91425" marB="91425">
                    <a:lnL w="6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20180102 141000</a:t>
                      </a:r>
                      <a:endParaRPr/>
                    </a:p>
                  </a:txBody>
                  <a:tcPr marL="91425" marR="91425" marT="91425" marB="91425">
                    <a:lnL w="6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[ECP] 去電確認開戶文件 客戶說後來去買美元保單就不開戶了</a:t>
                      </a:r>
                      <a:endParaRPr/>
                    </a:p>
                  </a:txBody>
                  <a:tcPr marL="91425" marR="91425" marT="91425" marB="91425">
                    <a:lnL w="6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1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Call Out</a:t>
                      </a:r>
                      <a:endParaRPr/>
                    </a:p>
                  </a:txBody>
                  <a:tcPr marL="91425" marR="91425" marT="91425" marB="91425">
                    <a:lnL w="6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AA3910</a:t>
                      </a:r>
                      <a:endParaRPr/>
                    </a:p>
                  </a:txBody>
                  <a:tcPr marL="91425" marR="91425" marT="91425" marB="91425">
                    <a:lnL w="6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20180102 144300</a:t>
                      </a:r>
                      <a:endParaRPr/>
                    </a:p>
                  </a:txBody>
                  <a:tcPr marL="91425" marR="91425" marT="91425" marB="91425">
                    <a:lnL w="6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[ECP]不方說  IPO MAIL</a:t>
                      </a:r>
                      <a:endParaRPr/>
                    </a:p>
                  </a:txBody>
                  <a:tcPr marL="91425" marR="91425" marT="91425" marB="91425">
                    <a:lnL w="6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body" idx="1"/>
          </p:nvPr>
        </p:nvSpPr>
        <p:spPr>
          <a:xfrm>
            <a:off x="3054300" y="1648950"/>
            <a:ext cx="3035400" cy="18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3600"/>
              <a:t>資料整理</a:t>
            </a:r>
            <a:endParaRPr sz="3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>
            <a:spLocks noGrp="1"/>
          </p:cNvSpPr>
          <p:nvPr>
            <p:ph type="title"/>
          </p:nvPr>
        </p:nvSpPr>
        <p:spPr>
          <a:xfrm>
            <a:off x="727650" y="5748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0"/>
              <a:t>資料整理 - 每日通話數</a:t>
            </a:r>
            <a:endParaRPr b="0"/>
          </a:p>
        </p:txBody>
      </p:sp>
      <p:sp>
        <p:nvSpPr>
          <p:cNvPr id="116" name="Google Shape;116;p18"/>
          <p:cNvSpPr txBox="1">
            <a:spLocks noGrp="1"/>
          </p:cNvSpPr>
          <p:nvPr>
            <p:ph type="body" idx="1"/>
          </p:nvPr>
        </p:nvSpPr>
        <p:spPr>
          <a:xfrm>
            <a:off x="328575" y="1422050"/>
            <a:ext cx="4611300" cy="36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由右圖可知，五至六月的高峰</a:t>
            </a:r>
            <a:br>
              <a:rPr lang="zh-TW" sz="1400"/>
            </a:br>
            <a:r>
              <a:rPr lang="zh-TW" sz="1400"/>
              <a:t>來自對Money雜誌訂閱戶的詢</a:t>
            </a:r>
            <a:br>
              <a:rPr lang="zh-TW" sz="1400"/>
            </a:br>
            <a:r>
              <a:rPr lang="zh-TW" sz="1400"/>
              <a:t>問以及電子交易用戶的追蹤</a:t>
            </a:r>
            <a:br>
              <a:rPr lang="zh-TW" sz="1400"/>
            </a:br>
            <a:endParaRPr sz="1400"/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400"/>
          </a:p>
        </p:txBody>
      </p:sp>
      <p:pic>
        <p:nvPicPr>
          <p:cNvPr id="117" name="Google Shape;117;p18"/>
          <p:cNvPicPr preferRelativeResize="0"/>
          <p:nvPr/>
        </p:nvPicPr>
        <p:blipFill rotWithShape="1">
          <a:blip r:embed="rId3">
            <a:alphaModFix/>
          </a:blip>
          <a:srcRect l="8375" t="5419" r="7696" b="5151"/>
          <a:stretch/>
        </p:blipFill>
        <p:spPr>
          <a:xfrm>
            <a:off x="3271200" y="1422050"/>
            <a:ext cx="5872800" cy="3610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>
            <a:spLocks noGrp="1"/>
          </p:cNvSpPr>
          <p:nvPr>
            <p:ph type="title"/>
          </p:nvPr>
        </p:nvSpPr>
        <p:spPr>
          <a:xfrm>
            <a:off x="727650" y="5748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0"/>
              <a:t>資料整理 - 通話頻率</a:t>
            </a:r>
            <a:endParaRPr b="0"/>
          </a:p>
        </p:txBody>
      </p:sp>
      <p:sp>
        <p:nvSpPr>
          <p:cNvPr id="123" name="Google Shape;123;p19"/>
          <p:cNvSpPr txBox="1">
            <a:spLocks noGrp="1"/>
          </p:cNvSpPr>
          <p:nvPr>
            <p:ph type="body" idx="1"/>
          </p:nvPr>
        </p:nvSpPr>
        <p:spPr>
          <a:xfrm>
            <a:off x="328575" y="1422050"/>
            <a:ext cx="4611300" cy="36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由右圖可知，絕大多數的客戶只與客服</a:t>
            </a:r>
            <a:br>
              <a:rPr lang="zh-TW" sz="1400"/>
            </a:br>
            <a:r>
              <a:rPr lang="zh-TW" sz="1400"/>
              <a:t>通話1至2次（350人與123人）</a:t>
            </a:r>
            <a:endParaRPr sz="140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觀察文本，可知通話頻率為1次的通話</a:t>
            </a:r>
            <a:br>
              <a:rPr lang="zh-TW" sz="1400"/>
            </a:br>
            <a:r>
              <a:rPr lang="zh-TW" sz="1400"/>
              <a:t>內容大多為以下推銷或再行銷行為：</a:t>
            </a:r>
            <a:endParaRPr sz="1400"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sz="1400"/>
              <a:t>Money訂閱名單</a:t>
            </a:r>
            <a:endParaRPr sz="1400"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sz="1400"/>
              <a:t>EC追蹤</a:t>
            </a:r>
            <a:endParaRPr sz="1400"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sz="1400"/>
              <a:t>Line好友留名單拿7-11咖啡</a:t>
            </a:r>
            <a:endParaRPr sz="1400"/>
          </a:p>
        </p:txBody>
      </p:sp>
      <p:pic>
        <p:nvPicPr>
          <p:cNvPr id="124" name="Google Shape;1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0550" y="846425"/>
            <a:ext cx="5103450" cy="408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>
            <a:spLocks noGrp="1"/>
          </p:cNvSpPr>
          <p:nvPr>
            <p:ph type="title"/>
          </p:nvPr>
        </p:nvSpPr>
        <p:spPr>
          <a:xfrm>
            <a:off x="727650" y="5748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0"/>
              <a:t>資料整理 - 每位客戶被聯絡間隔天數</a:t>
            </a:r>
            <a:endParaRPr b="0"/>
          </a:p>
        </p:txBody>
      </p:sp>
      <p:sp>
        <p:nvSpPr>
          <p:cNvPr id="130" name="Google Shape;130;p20"/>
          <p:cNvSpPr txBox="1">
            <a:spLocks noGrp="1"/>
          </p:cNvSpPr>
          <p:nvPr>
            <p:ph type="body" idx="1"/>
          </p:nvPr>
        </p:nvSpPr>
        <p:spPr>
          <a:xfrm>
            <a:off x="328575" y="1422050"/>
            <a:ext cx="4611300" cy="36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篩選出被聯絡2次以上的客戶（共</a:t>
            </a:r>
            <a:br>
              <a:rPr lang="zh-TW" sz="1400"/>
            </a:br>
            <a:r>
              <a:rPr lang="zh-TW" sz="1400"/>
              <a:t>222人），觀察這些客戶</a:t>
            </a:r>
            <a:r>
              <a:rPr lang="zh-TW" sz="1400" b="1"/>
              <a:t>多少天被</a:t>
            </a:r>
            <a:br>
              <a:rPr lang="zh-TW" sz="1400" b="1"/>
            </a:br>
            <a:r>
              <a:rPr lang="zh-TW" sz="1400" b="1"/>
              <a:t>聯絡一次</a:t>
            </a:r>
            <a:endParaRPr sz="1400" b="1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間隔天數呈現右偏分配，表示客服</a:t>
            </a:r>
            <a:br>
              <a:rPr lang="zh-TW" sz="1400"/>
            </a:br>
            <a:r>
              <a:rPr lang="zh-TW" sz="1400"/>
              <a:t>積極聯絡客戶，</a:t>
            </a:r>
            <a:r>
              <a:rPr lang="zh-TW" sz="1400" b="1"/>
              <a:t>大部分客戶</a:t>
            </a:r>
            <a:br>
              <a:rPr lang="zh-TW" sz="1400" b="1"/>
            </a:br>
            <a:r>
              <a:rPr lang="zh-TW" sz="1400" b="1"/>
              <a:t>每20天內就會被聯絡一次</a:t>
            </a:r>
            <a:br>
              <a:rPr lang="zh-TW" sz="1400"/>
            </a:br>
            <a:endParaRPr sz="1400"/>
          </a:p>
        </p:txBody>
      </p:sp>
      <p:grpSp>
        <p:nvGrpSpPr>
          <p:cNvPr id="131" name="Google Shape;131;p20"/>
          <p:cNvGrpSpPr/>
          <p:nvPr/>
        </p:nvGrpSpPr>
        <p:grpSpPr>
          <a:xfrm>
            <a:off x="3745875" y="1630788"/>
            <a:ext cx="5255248" cy="3193025"/>
            <a:chOff x="3745875" y="1630788"/>
            <a:chExt cx="5255248" cy="3193025"/>
          </a:xfrm>
        </p:grpSpPr>
        <p:pic>
          <p:nvPicPr>
            <p:cNvPr id="132" name="Google Shape;132;p20"/>
            <p:cNvPicPr preferRelativeResize="0"/>
            <p:nvPr/>
          </p:nvPicPr>
          <p:blipFill rotWithShape="1">
            <a:blip r:embed="rId3">
              <a:alphaModFix/>
            </a:blip>
            <a:srcRect l="7135" t="6240" r="7511" b="5248"/>
            <a:stretch/>
          </p:blipFill>
          <p:spPr>
            <a:xfrm>
              <a:off x="3745875" y="1630788"/>
              <a:ext cx="5255248" cy="3193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3" name="Google Shape;133;p2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626998" y="1856573"/>
              <a:ext cx="1199700" cy="186240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>
            <a:spLocks noGrp="1"/>
          </p:cNvSpPr>
          <p:nvPr>
            <p:ph type="body" idx="1"/>
          </p:nvPr>
        </p:nvSpPr>
        <p:spPr>
          <a:xfrm>
            <a:off x="2455800" y="1648950"/>
            <a:ext cx="4232400" cy="18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3600"/>
              <a:t>文字探勘與視覺化</a:t>
            </a:r>
            <a:endParaRPr sz="3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自訂 1">
      <a:majorFont>
        <a:latin typeface="Arial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934</Words>
  <Application>Microsoft Office PowerPoint</Application>
  <PresentationFormat>如螢幕大小 (16:9)</PresentationFormat>
  <Paragraphs>120</Paragraphs>
  <Slides>32</Slides>
  <Notes>29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32</vt:i4>
      </vt:variant>
    </vt:vector>
  </HeadingPairs>
  <TitlesOfParts>
    <vt:vector size="37" baseType="lpstr">
      <vt:lpstr>Raleway</vt:lpstr>
      <vt:lpstr>Lato</vt:lpstr>
      <vt:lpstr>Arial</vt:lpstr>
      <vt:lpstr>Wingdings</vt:lpstr>
      <vt:lpstr>Streamline</vt:lpstr>
      <vt:lpstr>文字探勘淘金： 從客服聯繫紀錄找出淺在銷售機會</vt:lpstr>
      <vt:lpstr>OUTLINE</vt:lpstr>
      <vt:lpstr>PowerPoint 簡報</vt:lpstr>
      <vt:lpstr>資料說明</vt:lpstr>
      <vt:lpstr>PowerPoint 簡報</vt:lpstr>
      <vt:lpstr>資料整理 - 每日通話數</vt:lpstr>
      <vt:lpstr>資料整理 - 通話頻率</vt:lpstr>
      <vt:lpstr>資料整理 - 每位客戶被聯絡間隔天數</vt:lpstr>
      <vt:lpstr>PowerPoint 簡報</vt:lpstr>
      <vt:lpstr>文字探勘與視覺化 - 文字雲</vt:lpstr>
      <vt:lpstr>文字探勘與視覺化 - 熱度圖</vt:lpstr>
      <vt:lpstr>文字探勘與視覺化 - 共線圖</vt:lpstr>
      <vt:lpstr>PowerPoint 簡報</vt:lpstr>
      <vt:lpstr>商品推薦成效</vt:lpstr>
      <vt:lpstr>PowerPoint 簡報</vt:lpstr>
      <vt:lpstr>資料對照</vt:lpstr>
      <vt:lpstr>分析結果</vt:lpstr>
      <vt:lpstr>分析結果</vt:lpstr>
      <vt:lpstr>分析結果</vt:lpstr>
      <vt:lpstr>其他分析結果</vt:lpstr>
      <vt:lpstr>結論</vt:lpstr>
      <vt:lpstr>其他可研究議題 - 行銷活動評估</vt:lpstr>
      <vt:lpstr>PowerPoint 簡報</vt:lpstr>
      <vt:lpstr>專案呈現</vt:lpstr>
      <vt:lpstr>專案流程圖</vt:lpstr>
      <vt:lpstr>PowerPoint 簡報</vt:lpstr>
      <vt:lpstr>Linebot Demo</vt:lpstr>
      <vt:lpstr>開戶流程</vt:lpstr>
      <vt:lpstr>智能客服</vt:lpstr>
      <vt:lpstr>PowerPoint 簡報</vt:lpstr>
      <vt:lpstr>更多資訊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文字探勘淘金： 從客服聯繫紀錄找出淺在銷售機會</dc:title>
  <cp:lastModifiedBy>03361010</cp:lastModifiedBy>
  <cp:revision>11</cp:revision>
  <dcterms:modified xsi:type="dcterms:W3CDTF">2019-06-17T01:59:50Z</dcterms:modified>
</cp:coreProperties>
</file>