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77a6b968_2_1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277a6b968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277a6b968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3277a6b968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277a6b968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3277a6b968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277a6b968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3277a6b968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277a6b968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3277a6b968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277a6b968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3277a6b968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277a6b968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3277a6b968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277a6b968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3277a6b968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277a6b968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3277a6b968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277a6b968_2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3277a6b968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277a6b968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3277a6b968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77a6b968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3277a6b968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277a6b968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3277a6b968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277a6b968_2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3277a6b968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277a6b968_2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3277a6b968_2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277a6b968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3277a6b968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277a6b968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3277a6b968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277a6b968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277a6b968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277a6b968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3277a6b968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277a6b968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3277a6b968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277a6b968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3277a6b968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277a6b968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3277a6b968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277a6b968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3277a6b968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73" name="Google Shape;73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zh.wikipedia.org/zh-tw/Pandas" TargetMode="External"/><Relationship Id="rId5" Type="http://schemas.openxmlformats.org/officeDocument/2006/relationships/hyperlink" Target="https://zh.wikipedia.org/zh-tw/%E9%9D%A2%E6%9D%BF%E6%95%B0%E6%8D%A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colab.research.google.com/drive/1EJsjlKE5q0X7oFHbVlMO2tcgbxjQVNb-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335250" y="1578400"/>
            <a:ext cx="54648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TW" sz="4500">
                <a:solidFill>
                  <a:srgbClr val="FF9900"/>
                </a:solidFill>
              </a:rPr>
              <a:t>東吳大學 X 理律學堂</a:t>
            </a:r>
            <a:endParaRPr sz="4500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TW"/>
              <a:t>資料彙整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TW" sz="2400"/>
              <a:t>2022 . 07 . 06</a:t>
            </a:r>
            <a:endParaRPr sz="2400"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6703575" y="3998200"/>
            <a:ext cx="1851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2000"/>
              <a:t>賴祐全 助教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1297500" y="1176975"/>
            <a:ext cx="7038900" cy="3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觀察內文，假設我們要找出內文中有出現 </a:t>
            </a:r>
            <a:r>
              <a:rPr lang="zh-TW" sz="1800">
                <a:highlight>
                  <a:srgbClr val="FF0000"/>
                </a:highlight>
              </a:rPr>
              <a:t>"士林"</a:t>
            </a:r>
            <a:r>
              <a:rPr lang="zh-TW" sz="1800"/>
              <a:t> 關鍵字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str.contains會列出是否符合條件</a:t>
            </a:r>
            <a:endParaRPr sz="1800"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4225" y="1801300"/>
            <a:ext cx="3687475" cy="31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接著將此判斷式帶入到資料中，列出符合條件的資料</a:t>
            </a:r>
            <a:endParaRPr sz="1800"/>
          </a:p>
        </p:txBody>
      </p:sp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906" y="2053525"/>
            <a:ext cx="673608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欄位處理</a:t>
            </a:r>
            <a:endParaRPr sz="2800"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1297500" y="1158450"/>
            <a:ext cx="70389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從內文中提取判決時間，並新增一個欄位加入資料中</a:t>
            </a:r>
            <a:endParaRPr sz="1800"/>
          </a:p>
        </p:txBody>
      </p:sp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763" y="2148199"/>
            <a:ext cx="7572376" cy="27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欄位處理-內文</a:t>
            </a:r>
            <a:endParaRPr sz="2800"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500"/>
              <a:t>原裁判家網站之裁判結果內文</a:t>
            </a:r>
            <a:endParaRPr sz="1500"/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3775" y="313850"/>
            <a:ext cx="4506500" cy="47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觀察內文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73" name="Google Shape;2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00" y="1419825"/>
            <a:ext cx="8200998" cy="34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/>
          <p:nvPr/>
        </p:nvSpPr>
        <p:spPr>
          <a:xfrm>
            <a:off x="2196700" y="1482325"/>
            <a:ext cx="1553700" cy="1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3054550" y="2170500"/>
            <a:ext cx="258300" cy="1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1938900" y="4555325"/>
            <a:ext cx="802500" cy="1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/>
          <p:nvPr/>
        </p:nvSpPr>
        <p:spPr>
          <a:xfrm>
            <a:off x="5261350" y="2304600"/>
            <a:ext cx="221400" cy="13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"/>
          <p:cNvSpPr/>
          <p:nvPr/>
        </p:nvSpPr>
        <p:spPr>
          <a:xfrm flipH="1" rot="1764431">
            <a:off x="3758770" y="1651887"/>
            <a:ext cx="378809" cy="1339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/>
          <p:nvPr/>
        </p:nvSpPr>
        <p:spPr>
          <a:xfrm flipH="1" rot="1764431">
            <a:off x="5563170" y="2504787"/>
            <a:ext cx="378809" cy="1339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/>
          <p:nvPr/>
        </p:nvSpPr>
        <p:spPr>
          <a:xfrm flipH="1" rot="1764431">
            <a:off x="3321295" y="2353437"/>
            <a:ext cx="378809" cy="1339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/>
          <p:nvPr/>
        </p:nvSpPr>
        <p:spPr>
          <a:xfrm flipH="1" rot="1764431">
            <a:off x="2784145" y="4639712"/>
            <a:ext cx="378809" cy="1339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/>
              <a:t>欄位處理-內文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1297500" y="1155275"/>
            <a:ext cx="70389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找出原本內文中的符號，將其刪掉</a:t>
            </a:r>
            <a:endParaRPr sz="1800"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13" y="1828350"/>
            <a:ext cx="7788974" cy="31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502" y="440388"/>
            <a:ext cx="6740974" cy="44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內文篩選特徵值</a:t>
            </a:r>
            <a:endParaRPr sz="2800"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找出被告與原告應負的責任比例</a:t>
            </a:r>
            <a:endParaRPr sz="1800"/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575" y="2571738"/>
            <a:ext cx="60007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內文篩選特徵值</a:t>
            </a:r>
            <a:endParaRPr sz="2800"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1114900" y="1470900"/>
            <a:ext cx="72216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將上述方法套用至所有資料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並加入到原資料中</a:t>
            </a:r>
            <a:endParaRPr sz="1800"/>
          </a:p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700" y="1879625"/>
            <a:ext cx="5272774" cy="31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內文篩選特徵值</a:t>
            </a:r>
            <a:endParaRPr sz="2800"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顯示結果如下</a:t>
            </a:r>
            <a:endParaRPr sz="1800"/>
          </a:p>
        </p:txBody>
      </p:sp>
      <p:pic>
        <p:nvPicPr>
          <p:cNvPr id="316" name="Google Shape;31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172" y="2571750"/>
            <a:ext cx="8219566" cy="23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資料彙整(pandas)目錄</a:t>
            </a:r>
            <a:endParaRPr sz="28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一、套件介紹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二、觀察資料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三、資料整理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四、內文剖析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五、套用格式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格式套用</a:t>
            </a:r>
            <a:endParaRPr sz="2800"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1297500" y="1232300"/>
            <a:ext cx="70389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利用  apply  方式將自訂方法套用到全部資料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舉例：取出日期</a:t>
            </a:r>
            <a:endParaRPr sz="1800"/>
          </a:p>
        </p:txBody>
      </p:sp>
      <p:pic>
        <p:nvPicPr>
          <p:cNvPr id="323" name="Google Shape;32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638" y="2201675"/>
            <a:ext cx="6434724" cy="27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格式套用</a:t>
            </a:r>
            <a:endParaRPr sz="2800"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1297500" y="1102850"/>
            <a:ext cx="7038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利用  lambda  方式將自訂方法套用到全部資料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舉例：取出日期</a:t>
            </a:r>
            <a:endParaRPr sz="1800"/>
          </a:p>
        </p:txBody>
      </p:sp>
      <p:pic>
        <p:nvPicPr>
          <p:cNvPr id="330" name="Google Shape;3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749" y="2093824"/>
            <a:ext cx="5958501" cy="27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資料存檔</a:t>
            </a:r>
            <a:endParaRPr sz="2800"/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>
                <a:highlight>
                  <a:srgbClr val="FF0000"/>
                </a:highlight>
              </a:rPr>
              <a:t>資料名稱變數</a:t>
            </a:r>
            <a:r>
              <a:rPr lang="zh-TW" sz="1800"/>
              <a:t>.to_csv(“</a:t>
            </a:r>
            <a:r>
              <a:rPr lang="zh-TW" sz="1800">
                <a:highlight>
                  <a:srgbClr val="3C78D8"/>
                </a:highlight>
              </a:rPr>
              <a:t>新資料名稱</a:t>
            </a:r>
            <a:r>
              <a:rPr lang="zh-TW" sz="1800"/>
              <a:t>”)  即可儲存檔案</a:t>
            </a:r>
            <a:endParaRPr sz="1800"/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263" y="2734900"/>
            <a:ext cx="8033475" cy="7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課後小練習</a:t>
            </a:r>
            <a:endParaRPr sz="2800"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1. 分別使用loc、iloc的方式找出資料中第70~80筆的</a:t>
            </a:r>
            <a:r>
              <a:rPr lang="zh-TW" sz="1800">
                <a:highlight>
                  <a:srgbClr val="FF0000"/>
                </a:highlight>
              </a:rPr>
              <a:t>內文、裁判類型、案由</a:t>
            </a:r>
            <a:r>
              <a:rPr lang="zh-TW" sz="1800"/>
              <a:t>的資料(簡易)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2. 轉換案號成新的3個欄位，並加入到資料中(簡易)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3. 計算每個裁判共使用的法規數量，並新增一欄加入資料(簡易)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4. 使用apply、lamdba方式，自訂一個規則，並套用到所有資料中(中等)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pandas介紹</a:t>
            </a:r>
            <a:endParaRPr sz="2800"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167725"/>
            <a:ext cx="70389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pandas是Python程式語言的用於數據操縱和分析的軟體庫。特別是它提供操縱數值表格和時間序列的資料結構和運算操作。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它的名字衍生自術語「面板數據」（</a:t>
            </a:r>
            <a:r>
              <a:rPr lang="zh-TW" sz="1800">
                <a:highlight>
                  <a:srgbClr val="FF0000"/>
                </a:highlight>
              </a:rPr>
              <a:t>pan</a:t>
            </a:r>
            <a:r>
              <a:rPr lang="zh-TW" sz="1800"/>
              <a:t>el </a:t>
            </a:r>
            <a:r>
              <a:rPr lang="zh-TW" sz="1800">
                <a:highlight>
                  <a:srgbClr val="FF0000"/>
                </a:highlight>
              </a:rPr>
              <a:t>da</a:t>
            </a:r>
            <a:r>
              <a:rPr lang="zh-TW" sz="1800"/>
              <a:t>ta）</a:t>
            </a:r>
            <a:endParaRPr sz="1800"/>
          </a:p>
        </p:txBody>
      </p:sp>
      <p:pic>
        <p:nvPicPr>
          <p:cNvPr id="193" name="Google Shape;193;p27"/>
          <p:cNvPicPr preferRelativeResize="0"/>
          <p:nvPr/>
        </p:nvPicPr>
        <p:blipFill rotWithShape="1">
          <a:blip r:embed="rId3">
            <a:alphaModFix/>
          </a:blip>
          <a:srcRect b="27782" l="27092" r="30313" t="20644"/>
          <a:stretch/>
        </p:blipFill>
        <p:spPr>
          <a:xfrm>
            <a:off x="5827300" y="2732475"/>
            <a:ext cx="3057800" cy="21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196725" y="4259475"/>
            <a:ext cx="344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資料來源:</a:t>
            </a:r>
            <a:r>
              <a:rPr b="0" i="0" lang="zh-TW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https://zh.wikipedia.org/zh-tw/Pandas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https://zh.wikipedia.org/zh-tw/%E9%9D%A2%E6%9D%BF%E6%95%B0%E6%8D%AE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資料彙入</a:t>
            </a:r>
            <a:endParaRPr sz="2800"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198550"/>
            <a:ext cx="70389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讀取資料</a:t>
            </a:r>
            <a:endParaRPr sz="1800"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12" y="1909100"/>
            <a:ext cx="8442375" cy="302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5991825" y="151850"/>
            <a:ext cx="306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https://colab.research.google.com/drive/1EJsjlKE5q0X7oFHbVlMO2tcgbxjQVNb-?usp=sharing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1186250"/>
            <a:ext cx="70389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提取部分欄位資料，例如：標題、內文、案由</a:t>
            </a:r>
            <a:endParaRPr sz="1800"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37" y="1969440"/>
            <a:ext cx="8518924" cy="292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297500" y="1214050"/>
            <a:ext cx="7038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提取部分資料</a:t>
            </a:r>
            <a:endParaRPr sz="1800"/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888" y="1120525"/>
            <a:ext cx="5587725" cy="5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375" y="2116350"/>
            <a:ext cx="5784749" cy="285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1297500" y="1195525"/>
            <a:ext cx="70389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觀察一些基本資料：筆數、大小、是否有空值</a:t>
            </a:r>
            <a:endParaRPr sz="1800"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534" y="2571753"/>
            <a:ext cx="6380925" cy="17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1297500" y="1241850"/>
            <a:ext cx="70389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有兩種提取部分資料的方式，分別是loc以及iloc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 sz="1800"/>
              <a:t>loc是以</a:t>
            </a:r>
            <a:r>
              <a:rPr lang="zh-TW" sz="1800">
                <a:highlight>
                  <a:srgbClr val="FF0000"/>
                </a:highlight>
              </a:rPr>
              <a:t>標籤</a:t>
            </a:r>
            <a:r>
              <a:rPr lang="zh-TW" sz="1800"/>
              <a:t>為主，逗號前後分別是行標籤(橫向)以及列標籤(直向)</a:t>
            </a:r>
            <a:endParaRPr sz="1800"/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838" y="2314577"/>
            <a:ext cx="7550224" cy="26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800"/>
              <a:t>觀察資料</a:t>
            </a:r>
            <a:endParaRPr sz="2800"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1297500" y="1167725"/>
            <a:ext cx="70389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1800"/>
              <a:t>iloc是以</a:t>
            </a:r>
            <a:r>
              <a:rPr lang="zh-TW" sz="1800">
                <a:highlight>
                  <a:srgbClr val="FF0000"/>
                </a:highlight>
              </a:rPr>
              <a:t>索引</a:t>
            </a:r>
            <a:r>
              <a:rPr lang="zh-TW" sz="1800"/>
              <a:t>為主，逗號前後分別是行索引(橫向)以及列索引(直向)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213" y="2137328"/>
            <a:ext cx="7231475" cy="25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