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PT Sans Narrow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PTSansNarrow-bold.fntdata"/><Relationship Id="rId23" Type="http://schemas.openxmlformats.org/officeDocument/2006/relationships/slide" Target="slides/slide18.xml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635257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635257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8d0715a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8d0715a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d635257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d635257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8d0715aa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8d0715a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d0715a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d0715a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d0715aa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d0715aa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8d0715a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8d0715a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d635257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d635257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8d0715aa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8d0715aa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d0715a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d0715a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8d0715aa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8d0715aa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d0715a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d0715a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8d0715a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8d0715a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8d0715aa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8d0715aa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8d0715aa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8d0715aa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8d0715aa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8d0715aa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d635257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d635257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d0715aa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d0715aa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d0715aa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d0715a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8d0715aa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8d0715aa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8d0715aa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8d0715aa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8d0715aa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8d0715aa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d0715aa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d0715aa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d635257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d635257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8d0715aa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8d0715aa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d0715a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d0715a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d0715a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d0715a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d0715aa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d0715aa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d0715a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d0715a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d0715a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d0715a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8d0715a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8d0715a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6425" y="1589600"/>
            <a:ext cx="589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zh-TW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東吳大學 X 理律學堂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73275" y="3891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孟家瑜 助教</a:t>
            </a:r>
            <a:endParaRPr b="1"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06475" y="23868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python基礎 2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.split( )     .join( )</a:t>
            </a:r>
            <a:endParaRPr b="1" sz="2200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3" y="1266924"/>
            <a:ext cx="8752677" cy="31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</a:t>
            </a:r>
            <a:r>
              <a:rPr b="1" lang="zh-TW">
                <a:solidFill>
                  <a:schemeClr val="accent6"/>
                </a:solidFill>
              </a:rPr>
              <a:t> </a:t>
            </a:r>
            <a:r>
              <a:rPr b="1" lang="zh-TW"/>
              <a:t>1</a:t>
            </a:r>
            <a:endParaRPr b="1"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因葉益成（已歿）積欠伊賭債新臺幣（下同）60萬元，交付楊清弦美製貝瑞塔手槍1支、美製史密斯手槍1支、制式口徑9mm子彈26顆 、土造金屬子彈1顆、仿美國COLT廠M1911A1型半自動手槍1支、口徑0.45吋制式子彈1顆，而未經許可而持有之。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請將上文中提及的武器依照順序放在串列中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-利用split del insert-</a:t>
            </a:r>
            <a:endParaRPr sz="1500"/>
          </a:p>
          <a:p>
            <a:pPr indent="45720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706675" y="1106725"/>
            <a:ext cx="652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2"/>
                </a:solidFill>
              </a:rPr>
              <a:t>臺灣嘉義地方法院刑事判決 100年度訴字第333號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tuple </a:t>
            </a:r>
            <a:r>
              <a:rPr b="1" lang="zh-TW"/>
              <a:t>元組</a:t>
            </a:r>
            <a:endParaRPr b="1"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962500" y="2039275"/>
            <a:ext cx="6299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元素不允許被修改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形式與串列相似 有順序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元組為安全版之串列(不可變動性)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</a:t>
            </a:r>
            <a:r>
              <a:rPr lang="zh-TW" sz="1600">
                <a:solidFill>
                  <a:schemeClr val="dk1"/>
                </a:solidFill>
              </a:rPr>
              <a:t>型資料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(</a:t>
            </a:r>
            <a:r>
              <a:rPr b="1" lang="zh-TW">
                <a:solidFill>
                  <a:schemeClr val="accent6"/>
                </a:solidFill>
              </a:rPr>
              <a:t>item1, item2, item3, item4)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19100" l="0" r="0" t="0"/>
          <a:stretch/>
        </p:blipFill>
        <p:spPr>
          <a:xfrm>
            <a:off x="1962500" y="3434550"/>
            <a:ext cx="5501000" cy="5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38" y="1062975"/>
            <a:ext cx="8224926" cy="3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index  與</a:t>
            </a:r>
            <a:r>
              <a:rPr b="1" lang="zh-TW" sz="2220"/>
              <a:t>串列方法同</a:t>
            </a:r>
            <a:endParaRPr b="1" sz="2220"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456850" y="1684150"/>
            <a:ext cx="9013076" cy="19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zip   unzip</a:t>
            </a:r>
            <a:endParaRPr b="1" sz="22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655513" y="1556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8" y="1141275"/>
            <a:ext cx="8990426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111563" y="1752500"/>
            <a:ext cx="17865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當兩邊數量不一致時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取較短數量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zh-TW"/>
              <a:t>練習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最高法院民事判例</a:t>
            </a:r>
            <a:r>
              <a:rPr lang="zh-TW" sz="1550">
                <a:highlight>
                  <a:srgbClr val="004B8D"/>
                </a:highlight>
              </a:rPr>
              <a:t>7則</a:t>
            </a:r>
            <a:r>
              <a:rPr lang="zh-TW" sz="1550"/>
              <a:t>  最高法院刑事判例</a:t>
            </a:r>
            <a:r>
              <a:rPr lang="zh-TW" sz="1550">
                <a:highlight>
                  <a:srgbClr val="004B8D"/>
                </a:highlight>
              </a:rPr>
              <a:t>3則  </a:t>
            </a:r>
            <a:r>
              <a:rPr lang="zh-TW" sz="1550"/>
              <a:t>行政法院判例</a:t>
            </a:r>
            <a:r>
              <a:rPr lang="zh-TW" sz="1550">
                <a:highlight>
                  <a:srgbClr val="004B8D"/>
                </a:highlight>
              </a:rPr>
              <a:t>5則</a:t>
            </a:r>
            <a:r>
              <a:rPr lang="zh-TW" sz="1550"/>
              <a:t>  大法官解釋</a:t>
            </a:r>
            <a:r>
              <a:rPr lang="zh-TW" sz="1550">
                <a:highlight>
                  <a:srgbClr val="004B8D"/>
                </a:highlight>
              </a:rPr>
              <a:t>4則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請將</a:t>
            </a:r>
            <a:r>
              <a:rPr b="1" lang="zh-TW" sz="1550" u="sng"/>
              <a:t>判例解釋</a:t>
            </a:r>
            <a:r>
              <a:rPr b="1" lang="zh-TW" sz="1550"/>
              <a:t>部分跟</a:t>
            </a:r>
            <a:r>
              <a:rPr b="1" lang="zh-TW" sz="1550" u="sng"/>
              <a:t>數量</a:t>
            </a:r>
            <a:r>
              <a:rPr b="1" lang="zh-TW" sz="1550"/>
              <a:t>部分分別放入兩個元組</a:t>
            </a:r>
            <a:endParaRPr b="1" sz="1550"/>
          </a:p>
          <a:p>
            <a:pPr indent="-327025" lvl="0" marL="457200" rtl="0" algn="l">
              <a:spcBef>
                <a:spcPts val="80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將</a:t>
            </a:r>
            <a:r>
              <a:rPr b="1" lang="zh-TW" sz="1550" u="sng"/>
              <a:t>判例解釋</a:t>
            </a:r>
            <a:r>
              <a:rPr b="1" lang="zh-TW" sz="1550"/>
              <a:t>部分取前三個 形成新的元組</a:t>
            </a:r>
            <a:endParaRPr b="1"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並將</a:t>
            </a:r>
            <a:r>
              <a:rPr b="1" lang="zh-TW" sz="1550"/>
              <a:t>新的元組跟數量合併 以串列呈現結果</a:t>
            </a:r>
            <a:endParaRPr b="1"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4B8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set </a:t>
            </a:r>
            <a:r>
              <a:rPr b="1" lang="zh-TW"/>
              <a:t>集合</a:t>
            </a:r>
            <a:endParaRPr b="1"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745375" y="2141225"/>
            <a:ext cx="7216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無序、不可重複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元素不可為串列</a:t>
            </a:r>
            <a:endParaRPr sz="16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3400575"/>
            <a:ext cx="5680900" cy="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</a:t>
            </a:r>
            <a:r>
              <a:rPr b="1" lang="zh-TW">
                <a:solidFill>
                  <a:schemeClr val="accent6"/>
                </a:solidFill>
              </a:rPr>
              <a:t>item1, item2, item3, item4}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3" y="695489"/>
            <a:ext cx="8786573" cy="40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980188" y="45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00"/>
              <a:t>交集</a:t>
            </a:r>
            <a:r>
              <a:rPr b="1" lang="zh-TW" sz="2200">
                <a:solidFill>
                  <a:schemeClr val="accent6"/>
                </a:solidFill>
              </a:rPr>
              <a:t>&amp;</a:t>
            </a:r>
            <a:r>
              <a:rPr b="1" lang="zh-TW" sz="2200"/>
              <a:t>      聯集</a:t>
            </a:r>
            <a:r>
              <a:rPr b="1" lang="zh-TW" sz="2200">
                <a:solidFill>
                  <a:schemeClr val="accent6"/>
                </a:solidFill>
              </a:rPr>
              <a:t>|</a:t>
            </a:r>
            <a:r>
              <a:rPr b="1" lang="zh-TW" sz="2200"/>
              <a:t>       差集</a:t>
            </a:r>
            <a:r>
              <a:rPr b="1" lang="zh-TW" sz="2200">
                <a:solidFill>
                  <a:schemeClr val="accent6"/>
                </a:solidFill>
              </a:rPr>
              <a:t>- </a:t>
            </a:r>
            <a:r>
              <a:rPr b="1" lang="zh-TW" sz="2200"/>
              <a:t>       對稱差集</a:t>
            </a:r>
            <a:r>
              <a:rPr b="1" lang="zh-TW" sz="2200">
                <a:solidFill>
                  <a:schemeClr val="accent6"/>
                </a:solidFill>
              </a:rPr>
              <a:t>^</a:t>
            </a:r>
            <a:endParaRPr b="1" sz="2200">
              <a:solidFill>
                <a:schemeClr val="accent6"/>
              </a:solidFill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25" y="1302875"/>
            <a:ext cx="5314026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6937100" y="3916300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聯集-交集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356925" y="43632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有順序性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11708" y="5406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四大容器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-</a:t>
            </a:r>
            <a:r>
              <a:rPr lang="zh-TW" sz="2400"/>
              <a:t>儲存資料-</a:t>
            </a:r>
            <a:endParaRPr sz="24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11700" y="18037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list</a:t>
            </a:r>
            <a:r>
              <a:rPr b="1" lang="zh-TW" sz="2300"/>
              <a:t> 串列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  tuple</a:t>
            </a:r>
            <a:r>
              <a:rPr b="1" lang="zh-TW" sz="2300"/>
              <a:t> 元組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set </a:t>
            </a:r>
            <a:r>
              <a:rPr b="1" lang="zh-TW" sz="2300"/>
              <a:t>集合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dict </a:t>
            </a:r>
            <a:r>
              <a:rPr b="1" lang="zh-TW" sz="2300"/>
              <a:t>字典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59513" y="158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1180" r="1219" t="0"/>
          <a:stretch/>
        </p:blipFill>
        <p:spPr>
          <a:xfrm>
            <a:off x="109663" y="1437175"/>
            <a:ext cx="8924677" cy="27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116" y="1040100"/>
            <a:ext cx="2425397" cy="14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1" name="Google Shape;291;p32"/>
          <p:cNvSpPr txBox="1"/>
          <p:nvPr/>
        </p:nvSpPr>
        <p:spPr>
          <a:xfrm>
            <a:off x="5001188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s1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刑事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</a:t>
            </a:r>
            <a:r>
              <a:rPr lang="zh-TW"/>
              <a:t>   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6037263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s2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行政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   not in   !=    ==</a:t>
            </a:r>
            <a:endParaRPr b="1" sz="2220"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612887"/>
            <a:ext cx="9143999" cy="2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18385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新增 </a:t>
            </a:r>
            <a:r>
              <a:rPr lang="zh-TW"/>
              <a:t>  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950875" y="154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741900"/>
            <a:ext cx="9144003" cy="20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5802175" y="445025"/>
            <a:ext cx="28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.add( )  .update( )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004275" y="27321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不可重複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699875" y="157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503150"/>
            <a:ext cx="8926648" cy="29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>
            <p:ph type="title"/>
          </p:nvPr>
        </p:nvSpPr>
        <p:spPr>
          <a:xfrm>
            <a:off x="4368075" y="445025"/>
            <a:ext cx="4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b="1" lang="zh-TW" sz="2220"/>
              <a:t>.remove( )   .pop( )    .clear( )</a:t>
            </a:r>
            <a:endParaRPr b="1" sz="2220"/>
          </a:p>
        </p:txBody>
      </p:sp>
      <p:sp>
        <p:nvSpPr>
          <p:cNvPr id="316" name="Google Shape;316;p35"/>
          <p:cNvSpPr txBox="1"/>
          <p:nvPr/>
        </p:nvSpPr>
        <p:spPr>
          <a:xfrm>
            <a:off x="1994200" y="2448475"/>
            <a:ext cx="1221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pop隨便一個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681300" y="3219125"/>
            <a:ext cx="16176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沒有del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pop也不能指定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因為沒index  無序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121740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刪除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3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A、B</a:t>
            </a:r>
            <a:r>
              <a:rPr lang="zh-TW" sz="1400"/>
              <a:t>兩人各被課處下列三種刑罰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A：</a:t>
            </a:r>
            <a:r>
              <a:rPr lang="zh-TW" sz="1400">
                <a:highlight>
                  <a:srgbClr val="004B8D"/>
                </a:highlight>
              </a:rPr>
              <a:t>有期徒刑、沒收、罰金 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B：無期徒刑、罰金、褫奪公權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請問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兩人的刑罰總共有哪些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B有而Ａ沒有之刑罰有哪些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兩人之共同刑罰為哪些  並用 in 檢查兩人是否都包含此項</a:t>
            </a:r>
            <a:endParaRPr b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dict </a:t>
            </a:r>
            <a:r>
              <a:rPr b="1" lang="zh-TW"/>
              <a:t>字典</a:t>
            </a:r>
            <a:endParaRPr b="1"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1496700" y="1953700"/>
            <a:ext cx="73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  無索引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以鍵值方式儲存  不可有重複之鍵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可放入不同類型資料</a:t>
            </a:r>
            <a:endParaRPr sz="1600"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1067425" y="9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{key1: value1,key2:value2}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11691" l="0" r="0" t="0"/>
          <a:stretch/>
        </p:blipFill>
        <p:spPr>
          <a:xfrm>
            <a:off x="51125" y="3493725"/>
            <a:ext cx="91440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348825" y="1253100"/>
            <a:ext cx="8446351" cy="29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563975" y="393750"/>
            <a:ext cx="840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   取值  </a:t>
            </a:r>
            <a:r>
              <a:rPr b="1" lang="zh-TW" sz="2220" u="sng"/>
              <a:t>字典</a:t>
            </a:r>
            <a:r>
              <a:rPr b="1" lang="zh-TW" sz="2220"/>
              <a:t>[ ]  .get( )          遍歷  .keys( )  .values( )  .items( )</a:t>
            </a:r>
            <a:endParaRPr b="1" sz="2020"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100"/>
            <a:ext cx="8520599" cy="363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新增 修改</a:t>
            </a:r>
            <a:endParaRPr b="1" sz="2220"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4925"/>
            <a:ext cx="8520598" cy="4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1105575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刪除</a:t>
            </a:r>
            <a:endParaRPr b="1" sz="2220"/>
          </a:p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9601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518176"/>
            <a:ext cx="8469299" cy="26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>
            <p:ph type="title"/>
          </p:nvPr>
        </p:nvSpPr>
        <p:spPr>
          <a:xfrm>
            <a:off x="5890800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del [ ]    .pop( )</a:t>
            </a:r>
            <a:endParaRPr b="1" sz="2220"/>
          </a:p>
        </p:txBody>
      </p:sp>
      <p:sp>
        <p:nvSpPr>
          <p:cNvPr id="362" name="Google Shape;362;p41"/>
          <p:cNvSpPr txBox="1"/>
          <p:nvPr/>
        </p:nvSpPr>
        <p:spPr>
          <a:xfrm>
            <a:off x="6144025" y="2424475"/>
            <a:ext cx="188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del跟pop都用key指定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list </a:t>
            </a:r>
            <a:r>
              <a:rPr b="1" lang="zh-TW"/>
              <a:t>串列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[ item1, item2, item3, item4]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4074" l="0" r="0" t="0"/>
          <a:stretch/>
        </p:blipFill>
        <p:spPr>
          <a:xfrm>
            <a:off x="1382850" y="3425125"/>
            <a:ext cx="6705600" cy="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309200" y="2196275"/>
            <a:ext cx="65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最常見的數據形式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可放入不同類型資料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有順序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4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1297500" y="140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刑事訴訟法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/>
              <a:t>第159條之4、第159條之5、第159條之1、第267條、第299條第1項、第302條第1款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中華民國刑法 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第11條、第38條第1項第1款、第42條第3項、第55條、第56條、第57條、第59條 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請把資料裝成字典(兩對鍵值、無底字為串列)</a:t>
            </a:r>
            <a:endParaRPr b="1" sz="1550"/>
          </a:p>
          <a:p>
            <a:pPr indent="-319643" lvl="0" marL="457200" rtl="0" algn="l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獲取字典所有鍵、值 放在字串裡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print出刑事訴訟法的第四項條款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中華民國刑法 請加上第62條</a:t>
            </a:r>
            <a:endParaRPr b="1" sz="15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2255912" y="14093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list</a:t>
            </a:r>
            <a:r>
              <a:rPr b="1" lang="zh-TW"/>
              <a:t> [  ,  ]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613812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dict </a:t>
            </a:r>
            <a:r>
              <a:rPr b="1" lang="zh-TW"/>
              <a:t>{   :  ,   :   ,   : 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-key不得重複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2255887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set </a:t>
            </a:r>
            <a:r>
              <a:rPr b="1" lang="zh-TW"/>
              <a:t>{  ,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-元素unique</a:t>
            </a:r>
            <a:endParaRPr/>
          </a:p>
        </p:txBody>
      </p:sp>
      <p:sp>
        <p:nvSpPr>
          <p:cNvPr id="377" name="Google Shape;377;p43"/>
          <p:cNvSpPr txBox="1"/>
          <p:nvPr>
            <p:ph idx="1" type="body"/>
          </p:nvPr>
        </p:nvSpPr>
        <p:spPr>
          <a:xfrm>
            <a:off x="4613811" y="140942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tuple</a:t>
            </a:r>
            <a:r>
              <a:rPr b="1" lang="zh-TW"/>
              <a:t> (  ,  )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-元素不可更動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9935800" y="168807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60625" y="154186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75" y="1032050"/>
            <a:ext cx="7732777" cy="36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850" y="894062"/>
            <a:ext cx="4249750" cy="3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16"/>
          <p:cNvSpPr txBox="1"/>
          <p:nvPr/>
        </p:nvSpPr>
        <p:spPr>
          <a:xfrm>
            <a:off x="4226875" y="505588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0                 1                2                      3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index</a:t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串列切片</a:t>
            </a:r>
            <a:endParaRPr b="1" sz="22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751450" y="1307850"/>
            <a:ext cx="3487800" cy="27324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ls[start:end]                </a:t>
            </a:r>
            <a:r>
              <a:rPr b="1" lang="zh-TW">
                <a:solidFill>
                  <a:srgbClr val="EF6C00"/>
                </a:solidFill>
              </a:rPr>
              <a:t>取從start到end-1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ls[:n]                                 </a:t>
            </a:r>
            <a:r>
              <a:rPr b="1" lang="zh-TW">
                <a:solidFill>
                  <a:srgbClr val="EF6C00"/>
                </a:solidFill>
              </a:rPr>
              <a:t>取前n名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ls[:-n]                          </a:t>
            </a:r>
            <a:r>
              <a:rPr b="1" lang="zh-TW">
                <a:solidFill>
                  <a:srgbClr val="EF6C00"/>
                </a:solidFill>
              </a:rPr>
              <a:t>     </a:t>
            </a:r>
            <a:r>
              <a:rPr b="1" lang="zh-TW">
                <a:solidFill>
                  <a:srgbClr val="EF6C00"/>
                </a:solidFill>
              </a:rPr>
              <a:t>取前面 不包含後n名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ls[n:]                                 </a:t>
            </a:r>
            <a:r>
              <a:rPr b="1" lang="zh-TW">
                <a:solidFill>
                  <a:srgbClr val="EF6C00"/>
                </a:solidFill>
              </a:rPr>
              <a:t>取串列n到最後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ls[-n:]                               </a:t>
            </a:r>
            <a:r>
              <a:rPr b="1" lang="zh-TW">
                <a:solidFill>
                  <a:srgbClr val="EF6C00"/>
                </a:solidFill>
              </a:rPr>
              <a:t>取串列後n名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ls[:]                              </a:t>
            </a:r>
            <a:r>
              <a:rPr b="1" lang="zh-TW">
                <a:solidFill>
                  <a:srgbClr val="EF6C00"/>
                </a:solidFill>
              </a:rPr>
              <a:t>      取</a:t>
            </a:r>
            <a:r>
              <a:rPr b="1" lang="zh-TW">
                <a:solidFill>
                  <a:srgbClr val="EF6C00"/>
                </a:solidFill>
              </a:rPr>
              <a:t>所有元素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/>
              <a:t>ls[start:end:step]    </a:t>
            </a:r>
            <a:r>
              <a:rPr b="1" lang="zh-TW">
                <a:solidFill>
                  <a:srgbClr val="EF6C00"/>
                </a:solidFill>
              </a:rPr>
              <a:t> </a:t>
            </a:r>
            <a:r>
              <a:rPr b="1" lang="zh-TW">
                <a:solidFill>
                  <a:srgbClr val="EF6C00"/>
                </a:solidFill>
              </a:rPr>
              <a:t>每隔step 從start到end-1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740925" y="3862275"/>
            <a:ext cx="19371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index為-1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代表為最後ㄧ元素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4148350" y="1298700"/>
            <a:ext cx="0" cy="275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2761825" y="17107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2761825" y="20644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761825" y="24628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761825" y="28612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2758800" y="32148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2761825" y="3618100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14875" y="167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" y="1307850"/>
            <a:ext cx="8191048" cy="283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725" y="1335460"/>
            <a:ext cx="3562050" cy="2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3" y="1567551"/>
            <a:ext cx="8356475" cy="24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修改 相加 相乘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10800" y="1589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980" r="0" t="0"/>
          <a:stretch/>
        </p:blipFill>
        <p:spPr>
          <a:xfrm>
            <a:off x="311700" y="1475575"/>
            <a:ext cx="8520602" cy="2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type="title"/>
          </p:nvPr>
        </p:nvSpPr>
        <p:spPr>
          <a:xfrm>
            <a:off x="5581200" y="445025"/>
            <a:ext cx="35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.append( )   .insert( )</a:t>
            </a:r>
            <a:r>
              <a:rPr b="1" lang="zh-TW" sz="2400"/>
              <a:t>      </a:t>
            </a:r>
            <a:r>
              <a:rPr b="1" lang="zh-TW"/>
              <a:t>  </a:t>
            </a:r>
            <a:r>
              <a:rPr lang="zh-TW"/>
              <a:t>                                    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2912075" y="2932075"/>
            <a:ext cx="1790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可用index指定位置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128450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新增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31805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刪除</a:t>
            </a:r>
            <a:endParaRPr b="1" sz="2200"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734200" y="166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0" y="1504575"/>
            <a:ext cx="8707200" cy="24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4339150" y="445025"/>
            <a:ext cx="59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del </a:t>
            </a:r>
            <a:r>
              <a:rPr b="1" lang="zh-TW" sz="2200" u="sng"/>
              <a:t>串列</a:t>
            </a:r>
            <a:r>
              <a:rPr b="1" lang="zh-TW" sz="2200"/>
              <a:t>[ ]   .remove( )   .pop( )</a:t>
            </a:r>
            <a:endParaRPr b="1" sz="2200"/>
          </a:p>
        </p:txBody>
      </p:sp>
      <p:sp>
        <p:nvSpPr>
          <p:cNvPr id="206" name="Google Shape;206;p21"/>
          <p:cNvSpPr txBox="1"/>
          <p:nvPr/>
        </p:nvSpPr>
        <p:spPr>
          <a:xfrm>
            <a:off x="2280325" y="2908425"/>
            <a:ext cx="203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pop可回傳刪除之元素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795250" y="2272200"/>
            <a:ext cx="2294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remove可用輸入元素刪除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008700" y="1635975"/>
            <a:ext cx="1511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del可刪除一區段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