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4.xml"/><Relationship Id="rId42" Type="http://schemas.openxmlformats.org/officeDocument/2006/relationships/font" Target="fonts/Lato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6.xml"/><Relationship Id="rId44" Type="http://schemas.openxmlformats.org/officeDocument/2006/relationships/font" Target="fonts/Lato-italic.fntdata"/><Relationship Id="rId21" Type="http://schemas.openxmlformats.org/officeDocument/2006/relationships/slide" Target="slides/slide15.xml"/><Relationship Id="rId43" Type="http://schemas.openxmlformats.org/officeDocument/2006/relationships/font" Target="fonts/La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Montserrat-bold.fntdata"/><Relationship Id="rId16" Type="http://schemas.openxmlformats.org/officeDocument/2006/relationships/slide" Target="slides/slide10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drive/1EJsjlKE5q0X7oFHbVlMO2tcgbxjQVNb-?usp=sharing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277a6b968_2_1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3277a6b968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a26aab8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3a26aab8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a26aab85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3a26aab85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277a6b968_2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3277a6b968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277a6b968_2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3277a6b968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a26aab85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3a26aab85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277a6b968_2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3277a6b968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277a6b968_2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3277a6b968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a26aab85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13a26aab85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a26aab85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13a26aab85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277a6b968_2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13277a6b968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277a6b968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3277a6b968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a26aab85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13a26aab85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a26aab85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3a26aab85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a26aab85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3a26aab85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a26aab85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3a26aab85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277a6b968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13277a6b968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277a6b968_2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13277a6b968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3277a6b968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13277a6b968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277a6b968_2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13277a6b968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277a6b968_2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13277a6b968_2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277a6b968_2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13277a6b968_2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277a6b968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3277a6b968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277a6b968_2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13277a6b968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a26aab85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a26aab85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277a6b968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3277a6b968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zh-TW" sz="13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https://colab.research.google.com/drive/1EJsjlKE5q0X7oFHbVlMO2tcgbxjQVNb-?usp=sharing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277a6b968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3277a6b968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277a6b968_2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3277a6b968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277a6b968_2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3277a6b968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a26aab8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3a26aab8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a26aab85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3a26aab85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6" name="Google Shape;66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73" name="Google Shape;73;p1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hyperlink" Target="https://zh.wikipedia.org/zh-tw/Pandas" TargetMode="External"/><Relationship Id="rId5" Type="http://schemas.openxmlformats.org/officeDocument/2006/relationships/hyperlink" Target="https://zh.wikipedia.org/zh-tw/%E9%9D%A2%E6%9D%BF%E6%95%B0%E6%8D%AE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335250" y="1578400"/>
            <a:ext cx="5464800" cy="2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zh-TW" sz="4500">
                <a:solidFill>
                  <a:srgbClr val="FF9900"/>
                </a:solidFill>
              </a:rPr>
              <a:t>東吳大學 X 理律學堂</a:t>
            </a:r>
            <a:endParaRPr sz="450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zh-TW"/>
              <a:t>資料彙整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zh-TW" sz="2400"/>
              <a:t>2022 . 07 . 06</a:t>
            </a:r>
            <a:endParaRPr sz="2400"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6703575" y="3998200"/>
            <a:ext cx="18510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2000"/>
              <a:t>賴祐全 助教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資料</a:t>
            </a:r>
            <a:r>
              <a:rPr lang="zh-TW" sz="2800"/>
              <a:t>篩選</a:t>
            </a:r>
            <a:endParaRPr sz="2800"/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1297500" y="1195525"/>
            <a:ext cx="70389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假設要同時篩選很</a:t>
            </a:r>
            <a:r>
              <a:rPr lang="zh-TW" sz="1800"/>
              <a:t>多條件</a:t>
            </a:r>
            <a:r>
              <a:rPr lang="zh-TW" sz="1800"/>
              <a:t>可以如何操作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Q：請篩選資料中裁判類型為</a:t>
            </a:r>
            <a:r>
              <a:rPr lang="zh-TW" sz="1800">
                <a:highlight>
                  <a:srgbClr val="6FA8DC"/>
                </a:highlight>
              </a:rPr>
              <a:t>刑事判決</a:t>
            </a:r>
            <a:r>
              <a:rPr lang="zh-TW" sz="1800"/>
              <a:t>，審判長為</a:t>
            </a:r>
            <a:r>
              <a:rPr lang="zh-TW" sz="1800">
                <a:highlight>
                  <a:srgbClr val="6FA8DC"/>
                </a:highlight>
              </a:rPr>
              <a:t>張家豪</a:t>
            </a:r>
            <a:r>
              <a:rPr lang="zh-TW" sz="1800"/>
              <a:t>或</a:t>
            </a:r>
            <a:r>
              <a:rPr lang="zh-TW" sz="1800">
                <a:highlight>
                  <a:srgbClr val="6FA8DC"/>
                </a:highlight>
              </a:rPr>
              <a:t>何世全</a:t>
            </a:r>
            <a:endParaRPr sz="1800">
              <a:highlight>
                <a:srgbClr val="6FA8D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zh-TW" sz="1200"/>
              <a:t>Hint：答案只有10筆資料喔</a:t>
            </a:r>
            <a:endParaRPr sz="1200">
              <a:highlight>
                <a:srgbClr val="6FA8DC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資料篩選</a:t>
            </a:r>
            <a:endParaRPr sz="2800"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1297500" y="1195525"/>
            <a:ext cx="70389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篩選</a:t>
            </a:r>
            <a:r>
              <a:rPr lang="zh-TW" sz="1800"/>
              <a:t>資料：</a:t>
            </a:r>
            <a:r>
              <a:rPr lang="zh-TW" sz="1800"/>
              <a:t>多條件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A：</a:t>
            </a:r>
            <a:endParaRPr sz="1200">
              <a:highlight>
                <a:srgbClr val="6FA8DC"/>
              </a:highlight>
            </a:endParaRPr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1790226"/>
            <a:ext cx="7162800" cy="31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資料篩選</a:t>
            </a:r>
            <a:endParaRPr sz="2800"/>
          </a:p>
        </p:txBody>
      </p:sp>
      <p:sp>
        <p:nvSpPr>
          <p:cNvPr id="258" name="Google Shape;258;p36"/>
          <p:cNvSpPr txBox="1"/>
          <p:nvPr>
            <p:ph idx="1" type="body"/>
          </p:nvPr>
        </p:nvSpPr>
        <p:spPr>
          <a:xfrm>
            <a:off x="1297500" y="1047750"/>
            <a:ext cx="7038900" cy="3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有兩種提取部分資料的方式，分別是loc以及iloc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loc是以</a:t>
            </a:r>
            <a:r>
              <a:rPr lang="zh-TW" sz="1800">
                <a:highlight>
                  <a:srgbClr val="FF0000"/>
                </a:highlight>
              </a:rPr>
              <a:t>標籤</a:t>
            </a:r>
            <a:r>
              <a:rPr lang="zh-TW" sz="1800"/>
              <a:t>為主，逗號前後分別是行標籤(橫向)以及列標籤(直向)</a:t>
            </a:r>
            <a:endParaRPr sz="1800"/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63" y="1962150"/>
            <a:ext cx="7731875" cy="29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資料篩選</a:t>
            </a:r>
            <a:endParaRPr sz="2800"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1297500" y="1167725"/>
            <a:ext cx="70389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iloc是以</a:t>
            </a:r>
            <a:r>
              <a:rPr lang="zh-TW" sz="1800">
                <a:highlight>
                  <a:srgbClr val="FF0000"/>
                </a:highlight>
              </a:rPr>
              <a:t>索引</a:t>
            </a:r>
            <a:r>
              <a:rPr lang="zh-TW" sz="1800"/>
              <a:t>為主，逗號前後分別是行索引(橫向)以及列索引(直向)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12" y="1781175"/>
            <a:ext cx="8250375" cy="305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資料篩選</a:t>
            </a:r>
            <a:endParaRPr sz="2800"/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1297500" y="1167725"/>
            <a:ext cx="70389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如果要取出不連續的資料可以使用以下方式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73" name="Google Shape;2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62" y="2230700"/>
            <a:ext cx="8525875" cy="22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資料篩選</a:t>
            </a:r>
            <a:endParaRPr sz="2800"/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1297500" y="1176975"/>
            <a:ext cx="7038900" cy="3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觀察內文，假設我們要找出內文中有出現 </a:t>
            </a:r>
            <a:r>
              <a:rPr lang="zh-TW" sz="1800">
                <a:highlight>
                  <a:srgbClr val="FF0000"/>
                </a:highlight>
              </a:rPr>
              <a:t>"士林"</a:t>
            </a:r>
            <a:r>
              <a:rPr lang="zh-TW" sz="1800"/>
              <a:t> 關鍵字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str.contains會列出是否符合條件</a:t>
            </a:r>
            <a:endParaRPr sz="1800"/>
          </a:p>
        </p:txBody>
      </p:sp>
      <p:pic>
        <p:nvPicPr>
          <p:cNvPr id="280" name="Google Shape;28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4225" y="1801300"/>
            <a:ext cx="3687475" cy="31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資料篩選</a:t>
            </a:r>
            <a:endParaRPr sz="2800"/>
          </a:p>
        </p:txBody>
      </p:sp>
      <p:sp>
        <p:nvSpPr>
          <p:cNvPr id="286" name="Google Shape;286;p40"/>
          <p:cNvSpPr txBox="1"/>
          <p:nvPr>
            <p:ph idx="1" type="body"/>
          </p:nvPr>
        </p:nvSpPr>
        <p:spPr>
          <a:xfrm>
            <a:off x="1297500" y="973100"/>
            <a:ext cx="7038900" cy="3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接著將此判斷式帶入到資料中，列出符合條件的資料</a:t>
            </a:r>
            <a:endParaRPr sz="1800"/>
          </a:p>
        </p:txBody>
      </p:sp>
      <p:pic>
        <p:nvPicPr>
          <p:cNvPr id="287" name="Google Shape;2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556" y="1399274"/>
            <a:ext cx="7754793" cy="368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資料篩選</a:t>
            </a:r>
            <a:endParaRPr sz="2800"/>
          </a:p>
        </p:txBody>
      </p:sp>
      <p:sp>
        <p:nvSpPr>
          <p:cNvPr id="293" name="Google Shape;293;p41"/>
          <p:cNvSpPr txBox="1"/>
          <p:nvPr>
            <p:ph idx="1" type="body"/>
          </p:nvPr>
        </p:nvSpPr>
        <p:spPr>
          <a:xfrm>
            <a:off x="1297500" y="1120800"/>
            <a:ext cx="7038900" cy="3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如果同時在不同欄位提取文字可以如何操作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Q：請篩選內文中有出現</a:t>
            </a:r>
            <a:r>
              <a:rPr lang="zh-TW" sz="1800">
                <a:highlight>
                  <a:srgbClr val="9FC5E8"/>
                </a:highlight>
              </a:rPr>
              <a:t>士林</a:t>
            </a:r>
            <a:r>
              <a:rPr lang="zh-TW" sz="1800"/>
              <a:t>兩個字且案號中有</a:t>
            </a:r>
            <a:r>
              <a:rPr lang="zh-TW" sz="1800">
                <a:highlight>
                  <a:srgbClr val="9FC5E8"/>
                </a:highlight>
              </a:rPr>
              <a:t>106</a:t>
            </a:r>
            <a:r>
              <a:rPr lang="zh-TW" sz="1800"/>
              <a:t>的數字</a:t>
            </a:r>
            <a:endParaRPr sz="1800">
              <a:highlight>
                <a:srgbClr val="9FC5E8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資料篩選</a:t>
            </a:r>
            <a:endParaRPr sz="2800"/>
          </a:p>
        </p:txBody>
      </p:sp>
      <p:sp>
        <p:nvSpPr>
          <p:cNvPr id="299" name="Google Shape;299;p42"/>
          <p:cNvSpPr txBox="1"/>
          <p:nvPr>
            <p:ph idx="1" type="body"/>
          </p:nvPr>
        </p:nvSpPr>
        <p:spPr>
          <a:xfrm>
            <a:off x="1297500" y="1120800"/>
            <a:ext cx="7038900" cy="3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同時在不同欄位的文字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A：</a:t>
            </a:r>
            <a:endParaRPr sz="1800">
              <a:highlight>
                <a:srgbClr val="9FC5E8"/>
              </a:highlight>
            </a:endParaRPr>
          </a:p>
        </p:txBody>
      </p:sp>
      <p:pic>
        <p:nvPicPr>
          <p:cNvPr id="300" name="Google Shape;3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50" y="2074200"/>
            <a:ext cx="8621300" cy="24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欄位處理</a:t>
            </a:r>
            <a:endParaRPr sz="2800"/>
          </a:p>
        </p:txBody>
      </p:sp>
      <p:sp>
        <p:nvSpPr>
          <p:cNvPr id="306" name="Google Shape;306;p43"/>
          <p:cNvSpPr txBox="1"/>
          <p:nvPr>
            <p:ph idx="1" type="body"/>
          </p:nvPr>
        </p:nvSpPr>
        <p:spPr>
          <a:xfrm>
            <a:off x="1297500" y="1158450"/>
            <a:ext cx="7038900" cy="3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觀察法規欄位的資料格式</a:t>
            </a:r>
            <a:endParaRPr sz="1800"/>
          </a:p>
        </p:txBody>
      </p:sp>
      <p:pic>
        <p:nvPicPr>
          <p:cNvPr id="307" name="Google Shape;3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50" y="2394526"/>
            <a:ext cx="8353499" cy="16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資料彙整(pandas)目錄</a:t>
            </a:r>
            <a:endParaRPr sz="2800"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2400"/>
              <a:t>一、套件介紹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zh-TW" sz="2400"/>
              <a:t>二、觀察資料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zh-TW" sz="2400"/>
              <a:t>三、</a:t>
            </a:r>
            <a:r>
              <a:rPr lang="zh-TW" sz="2400"/>
              <a:t>資料篩選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zh-TW" sz="2400"/>
              <a:t>四、</a:t>
            </a:r>
            <a:r>
              <a:rPr lang="zh-TW" sz="2400"/>
              <a:t>欄位處理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zh-TW" sz="2400"/>
              <a:t>五、格式</a:t>
            </a:r>
            <a:r>
              <a:rPr lang="zh-TW" sz="2400"/>
              <a:t>套用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欄位處理</a:t>
            </a:r>
            <a:endParaRPr sz="2800"/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1297500" y="1158450"/>
            <a:ext cx="7038900" cy="3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轉換成list格式，之後重新匯入資料的時候都要跑一次才會轉換格式</a:t>
            </a:r>
            <a:endParaRPr sz="1800"/>
          </a:p>
        </p:txBody>
      </p:sp>
      <p:pic>
        <p:nvPicPr>
          <p:cNvPr id="314" name="Google Shape;3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75" y="2267975"/>
            <a:ext cx="8066650" cy="15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欄位處理</a:t>
            </a:r>
            <a:endParaRPr sz="2800"/>
          </a:p>
        </p:txBody>
      </p:sp>
      <p:sp>
        <p:nvSpPr>
          <p:cNvPr id="320" name="Google Shape;320;p45"/>
          <p:cNvSpPr txBox="1"/>
          <p:nvPr>
            <p:ph idx="1" type="body"/>
          </p:nvPr>
        </p:nvSpPr>
        <p:spPr>
          <a:xfrm>
            <a:off x="1297500" y="1025225"/>
            <a:ext cx="7038900" cy="3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將處理後的格式更新到資料中</a:t>
            </a:r>
            <a:endParaRPr sz="1800"/>
          </a:p>
        </p:txBody>
      </p:sp>
      <p:pic>
        <p:nvPicPr>
          <p:cNvPr id="321" name="Google Shape;3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42" y="1679750"/>
            <a:ext cx="8514706" cy="33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欄位處理</a:t>
            </a:r>
            <a:endParaRPr sz="2800"/>
          </a:p>
        </p:txBody>
      </p:sp>
      <p:sp>
        <p:nvSpPr>
          <p:cNvPr id="327" name="Google Shape;327;p46"/>
          <p:cNvSpPr txBox="1"/>
          <p:nvPr>
            <p:ph idx="1" type="body"/>
          </p:nvPr>
        </p:nvSpPr>
        <p:spPr>
          <a:xfrm>
            <a:off x="1297500" y="1025225"/>
            <a:ext cx="7038900" cy="3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觀察內文的後半部分有紀錄時間的地方</a:t>
            </a:r>
            <a:endParaRPr sz="1800"/>
          </a:p>
        </p:txBody>
      </p:sp>
      <p:pic>
        <p:nvPicPr>
          <p:cNvPr id="328" name="Google Shape;3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75" y="2154725"/>
            <a:ext cx="8356250" cy="21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6"/>
          <p:cNvSpPr/>
          <p:nvPr/>
        </p:nvSpPr>
        <p:spPr>
          <a:xfrm>
            <a:off x="5004475" y="4048775"/>
            <a:ext cx="1329300" cy="182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欄位處理</a:t>
            </a:r>
            <a:endParaRPr sz="2800"/>
          </a:p>
        </p:txBody>
      </p:sp>
      <p:sp>
        <p:nvSpPr>
          <p:cNvPr id="335" name="Google Shape;335;p47"/>
          <p:cNvSpPr txBox="1"/>
          <p:nvPr>
            <p:ph idx="1" type="body"/>
          </p:nvPr>
        </p:nvSpPr>
        <p:spPr>
          <a:xfrm>
            <a:off x="1297500" y="1158450"/>
            <a:ext cx="7038900" cy="3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從內文中提取判決時間，並新增一個欄位加入資料中</a:t>
            </a:r>
            <a:endParaRPr sz="1800"/>
          </a:p>
        </p:txBody>
      </p:sp>
      <p:pic>
        <p:nvPicPr>
          <p:cNvPr id="336" name="Google Shape;33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750" y="1835424"/>
            <a:ext cx="7572376" cy="27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欄位處理-內文</a:t>
            </a:r>
            <a:endParaRPr sz="2800"/>
          </a:p>
        </p:txBody>
      </p:sp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500"/>
              <a:t>原裁判家網站之裁判結果內文</a:t>
            </a:r>
            <a:endParaRPr sz="1500"/>
          </a:p>
        </p:txBody>
      </p:sp>
      <p:pic>
        <p:nvPicPr>
          <p:cNvPr id="343" name="Google Shape;34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3775" y="313850"/>
            <a:ext cx="4506500" cy="47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觀察內文</a:t>
            </a:r>
            <a:endParaRPr sz="2800"/>
          </a:p>
        </p:txBody>
      </p:sp>
      <p:sp>
        <p:nvSpPr>
          <p:cNvPr id="349" name="Google Shape;349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50" name="Google Shape;35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500" y="1419825"/>
            <a:ext cx="8200998" cy="34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9"/>
          <p:cNvSpPr/>
          <p:nvPr/>
        </p:nvSpPr>
        <p:spPr>
          <a:xfrm>
            <a:off x="2196700" y="1482325"/>
            <a:ext cx="1553700" cy="13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9"/>
          <p:cNvSpPr/>
          <p:nvPr/>
        </p:nvSpPr>
        <p:spPr>
          <a:xfrm>
            <a:off x="3054550" y="2170500"/>
            <a:ext cx="258300" cy="13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9"/>
          <p:cNvSpPr/>
          <p:nvPr/>
        </p:nvSpPr>
        <p:spPr>
          <a:xfrm>
            <a:off x="1938900" y="4555325"/>
            <a:ext cx="802500" cy="13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9"/>
          <p:cNvSpPr/>
          <p:nvPr/>
        </p:nvSpPr>
        <p:spPr>
          <a:xfrm>
            <a:off x="5261350" y="2304600"/>
            <a:ext cx="221400" cy="13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9"/>
          <p:cNvSpPr/>
          <p:nvPr/>
        </p:nvSpPr>
        <p:spPr>
          <a:xfrm flipH="1" rot="1764431">
            <a:off x="3758770" y="1651887"/>
            <a:ext cx="378809" cy="1339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9"/>
          <p:cNvSpPr/>
          <p:nvPr/>
        </p:nvSpPr>
        <p:spPr>
          <a:xfrm flipH="1" rot="1764431">
            <a:off x="5563170" y="2504787"/>
            <a:ext cx="378809" cy="1339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9"/>
          <p:cNvSpPr/>
          <p:nvPr/>
        </p:nvSpPr>
        <p:spPr>
          <a:xfrm flipH="1" rot="1764431">
            <a:off x="3321295" y="2353437"/>
            <a:ext cx="378809" cy="1339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9"/>
          <p:cNvSpPr/>
          <p:nvPr/>
        </p:nvSpPr>
        <p:spPr>
          <a:xfrm flipH="1" rot="1764431">
            <a:off x="2784145" y="4639712"/>
            <a:ext cx="378809" cy="1339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欄位處理-內文</a:t>
            </a:r>
            <a:endParaRPr/>
          </a:p>
        </p:txBody>
      </p:sp>
      <p:sp>
        <p:nvSpPr>
          <p:cNvPr id="364" name="Google Shape;364;p50"/>
          <p:cNvSpPr txBox="1"/>
          <p:nvPr>
            <p:ph idx="1" type="body"/>
          </p:nvPr>
        </p:nvSpPr>
        <p:spPr>
          <a:xfrm>
            <a:off x="1297500" y="1155275"/>
            <a:ext cx="7038900" cy="3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找出原本內文中的符號，將其刪掉</a:t>
            </a:r>
            <a:endParaRPr sz="1800"/>
          </a:p>
        </p:txBody>
      </p:sp>
      <p:pic>
        <p:nvPicPr>
          <p:cNvPr id="365" name="Google Shape;36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13" y="1828350"/>
            <a:ext cx="7788974" cy="31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格式套用</a:t>
            </a:r>
            <a:endParaRPr sz="2800"/>
          </a:p>
        </p:txBody>
      </p:sp>
      <p:sp>
        <p:nvSpPr>
          <p:cNvPr id="371" name="Google Shape;371;p51"/>
          <p:cNvSpPr txBox="1"/>
          <p:nvPr>
            <p:ph idx="1" type="body"/>
          </p:nvPr>
        </p:nvSpPr>
        <p:spPr>
          <a:xfrm>
            <a:off x="1297500" y="1232300"/>
            <a:ext cx="7038900" cy="3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利用  apply  方式將自訂方法套用到全部資料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舉例：取出日期</a:t>
            </a:r>
            <a:endParaRPr sz="1800"/>
          </a:p>
        </p:txBody>
      </p:sp>
      <p:pic>
        <p:nvPicPr>
          <p:cNvPr id="372" name="Google Shape;37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638" y="2201675"/>
            <a:ext cx="6434724" cy="27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格式套用</a:t>
            </a:r>
            <a:endParaRPr sz="2800"/>
          </a:p>
        </p:txBody>
      </p:sp>
      <p:sp>
        <p:nvSpPr>
          <p:cNvPr id="378" name="Google Shape;378;p52"/>
          <p:cNvSpPr txBox="1"/>
          <p:nvPr>
            <p:ph idx="1" type="body"/>
          </p:nvPr>
        </p:nvSpPr>
        <p:spPr>
          <a:xfrm>
            <a:off x="1297500" y="1102850"/>
            <a:ext cx="70389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利用  lambda  方式將自訂方法套用到全部資料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舉例：取出日期</a:t>
            </a:r>
            <a:endParaRPr sz="1800"/>
          </a:p>
        </p:txBody>
      </p:sp>
      <p:pic>
        <p:nvPicPr>
          <p:cNvPr id="379" name="Google Shape;37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749" y="2093824"/>
            <a:ext cx="5958501" cy="27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資料存檔</a:t>
            </a:r>
            <a:endParaRPr sz="2800"/>
          </a:p>
        </p:txBody>
      </p:sp>
      <p:sp>
        <p:nvSpPr>
          <p:cNvPr id="385" name="Google Shape;385;p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>
                <a:highlight>
                  <a:srgbClr val="FF0000"/>
                </a:highlight>
              </a:rPr>
              <a:t>資料名稱變數</a:t>
            </a:r>
            <a:r>
              <a:rPr lang="zh-TW" sz="1800"/>
              <a:t>.to_csv(“</a:t>
            </a:r>
            <a:r>
              <a:rPr lang="zh-TW" sz="1800">
                <a:highlight>
                  <a:srgbClr val="3C78D8"/>
                </a:highlight>
              </a:rPr>
              <a:t>新資料名稱</a:t>
            </a:r>
            <a:r>
              <a:rPr lang="zh-TW" sz="1800"/>
              <a:t>”)  即可儲存檔案</a:t>
            </a:r>
            <a:endParaRPr sz="1800"/>
          </a:p>
        </p:txBody>
      </p:sp>
      <p:pic>
        <p:nvPicPr>
          <p:cNvPr id="386" name="Google Shape;38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263" y="2734900"/>
            <a:ext cx="8033475" cy="7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pandas介紹</a:t>
            </a:r>
            <a:endParaRPr sz="2800"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1297500" y="1167725"/>
            <a:ext cx="70389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pandas是Python程式語言的用於數據操縱和分析的軟體庫。特別是它提供操縱數值表格和時間序列的資料結構和運算操作。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它的名字衍生自術語「面板數據」（</a:t>
            </a:r>
            <a:r>
              <a:rPr lang="zh-TW" sz="1800">
                <a:highlight>
                  <a:srgbClr val="FF0000"/>
                </a:highlight>
              </a:rPr>
              <a:t>pan</a:t>
            </a:r>
            <a:r>
              <a:rPr lang="zh-TW" sz="1800"/>
              <a:t>el </a:t>
            </a:r>
            <a:r>
              <a:rPr lang="zh-TW" sz="1800">
                <a:highlight>
                  <a:srgbClr val="FF0000"/>
                </a:highlight>
              </a:rPr>
              <a:t>da</a:t>
            </a:r>
            <a:r>
              <a:rPr lang="zh-TW" sz="1800"/>
              <a:t>ta）</a:t>
            </a:r>
            <a:endParaRPr sz="1800"/>
          </a:p>
        </p:txBody>
      </p:sp>
      <p:pic>
        <p:nvPicPr>
          <p:cNvPr id="193" name="Google Shape;193;p27"/>
          <p:cNvPicPr preferRelativeResize="0"/>
          <p:nvPr/>
        </p:nvPicPr>
        <p:blipFill rotWithShape="1">
          <a:blip r:embed="rId3">
            <a:alphaModFix/>
          </a:blip>
          <a:srcRect b="27782" l="27092" r="30313" t="20644"/>
          <a:stretch/>
        </p:blipFill>
        <p:spPr>
          <a:xfrm>
            <a:off x="5827300" y="2732475"/>
            <a:ext cx="3057800" cy="21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2196725" y="4259475"/>
            <a:ext cx="344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資料來源:</a:t>
            </a:r>
            <a:r>
              <a:rPr b="0" i="0" lang="zh-TW" sz="12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https://zh.wikipedia.org/zh-tw/Pandas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https://zh.wikipedia.org/zh-tw/%E9%9D%A2%E6%9D%BF%E6%95%B0%E6%8D%AE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課後小練習</a:t>
            </a:r>
            <a:endParaRPr sz="2800"/>
          </a:p>
        </p:txBody>
      </p:sp>
      <p:sp>
        <p:nvSpPr>
          <p:cNvPr id="392" name="Google Shape;392;p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1. 分別使用loc、iloc的方式找出資料中第70~80筆的</a:t>
            </a:r>
            <a:r>
              <a:rPr lang="zh-TW" sz="1800">
                <a:highlight>
                  <a:srgbClr val="9FC5E8"/>
                </a:highlight>
              </a:rPr>
              <a:t>內文、裁判類型、案由</a:t>
            </a:r>
            <a:r>
              <a:rPr lang="zh-TW" sz="1800"/>
              <a:t>的資料(簡易)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2. 轉換案號成新的3個欄位，並加入到資料中(簡易)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3. 計算每個裁判共使用的法規數量，並新增一欄加入資料(簡易)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4. 使用apply</a:t>
            </a:r>
            <a:r>
              <a:rPr lang="zh-TW" sz="1800"/>
              <a:t>或是</a:t>
            </a:r>
            <a:r>
              <a:rPr lang="zh-TW" sz="1800"/>
              <a:t>lamdba的方式自訂一個規則，並套用到所有資料中(中等)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資料彙入</a:t>
            </a:r>
            <a:endParaRPr sz="2800"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1297500" y="1198550"/>
            <a:ext cx="70389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讀取資料</a:t>
            </a:r>
            <a:endParaRPr sz="1800"/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812" y="1909100"/>
            <a:ext cx="8442375" cy="302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9773" y="142636"/>
            <a:ext cx="1401350" cy="14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5760350" y="673050"/>
            <a:ext cx="172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程式碼colab連結: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觀察資料</a:t>
            </a:r>
            <a:endParaRPr sz="2800"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1297500" y="1186250"/>
            <a:ext cx="70389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提取部分欄位資料，例如：標題、內文、案由</a:t>
            </a:r>
            <a:endParaRPr sz="1800"/>
          </a:p>
        </p:txBody>
      </p:sp>
      <p:pic>
        <p:nvPicPr>
          <p:cNvPr id="210" name="Google Shape;2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537" y="1969440"/>
            <a:ext cx="8518924" cy="2920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觀察資料</a:t>
            </a:r>
            <a:endParaRPr sz="2800"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1297500" y="1214050"/>
            <a:ext cx="7038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提取部分資料</a:t>
            </a:r>
            <a:endParaRPr sz="1800"/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6888" y="1120525"/>
            <a:ext cx="5587725" cy="5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8375" y="2116350"/>
            <a:ext cx="5784749" cy="285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觀察資料</a:t>
            </a:r>
            <a:endParaRPr sz="2800"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1297500" y="1195525"/>
            <a:ext cx="70389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觀察</a:t>
            </a:r>
            <a:r>
              <a:rPr lang="zh-TW" sz="1800"/>
              <a:t>一些基本</a:t>
            </a:r>
            <a:r>
              <a:rPr lang="zh-TW" sz="1800"/>
              <a:t>資料：筆數、大小、是否有空值</a:t>
            </a:r>
            <a:r>
              <a:rPr lang="zh-TW" sz="1800"/>
              <a:t>、欄位名稱</a:t>
            </a:r>
            <a:endParaRPr sz="1800"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88" y="2380500"/>
            <a:ext cx="8360425" cy="15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資料</a:t>
            </a:r>
            <a:r>
              <a:rPr lang="zh-TW" sz="2800"/>
              <a:t>篩選</a:t>
            </a:r>
            <a:endParaRPr sz="2800"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1297500" y="1195525"/>
            <a:ext cx="70389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根據條件篩選資料：單一條件</a:t>
            </a:r>
            <a:endParaRPr sz="1800"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788" y="1588400"/>
            <a:ext cx="7934324" cy="34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資料</a:t>
            </a:r>
            <a:r>
              <a:rPr lang="zh-TW" sz="2800"/>
              <a:t>篩選</a:t>
            </a:r>
            <a:endParaRPr sz="2800"/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1297500" y="1195525"/>
            <a:ext cx="70389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根據條件篩選資料：兩個條件</a:t>
            </a:r>
            <a:endParaRPr sz="1800"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25" y="1586031"/>
            <a:ext cx="7934752" cy="3443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