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PT Sans Narrow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46" Type="http://schemas.openxmlformats.org/officeDocument/2006/relationships/font" Target="fonts/PTSansNarrow-bold.fntdata"/><Relationship Id="rId23" Type="http://schemas.openxmlformats.org/officeDocument/2006/relationships/slide" Target="slides/slide18.xml"/><Relationship Id="rId45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635257d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635257d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8d0715aa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8d0715aa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d635257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d635257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8d0715aa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8d0715aa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8d0715aa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8d0715aa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28d0715aa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28d0715aa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8d0715aa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8d0715aa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2d635257d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2d635257d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8d0715aa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8d0715aa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8d0715aa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8d0715aa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8d0715aa5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8d0715aa5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8d0715aa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8d0715aa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8d0715aa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8d0715aa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8d0715aa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8d0715aa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8d0715aa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8d0715aa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8d0715aa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8d0715aa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d635257d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d635257d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8d0715aa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8d0715aa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28d0715aa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28d0715aa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8d0715aa5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8d0715aa5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8d0715aa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28d0715aa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28d0715aa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28d0715aa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8d0715aa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8d0715aa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d635257d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2d635257d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8d0715aa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8d0715aa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8d0715aa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8d0715aa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8d0715aa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8d0715aa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d0715aa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d0715aa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8d0715aa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8d0715aa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8d0715aa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8d0715aa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8d0715aa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8d0715aa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26425" y="1589600"/>
            <a:ext cx="5894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zh-TW" sz="54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東吳大學 X 理律學堂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173275" y="3891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/>
              <a:t>孟家瑜 助教</a:t>
            </a:r>
            <a:endParaRPr b="1" sz="1800"/>
          </a:p>
        </p:txBody>
      </p:sp>
      <p:sp>
        <p:nvSpPr>
          <p:cNvPr id="136" name="Google Shape;136;p13"/>
          <p:cNvSpPr txBox="1"/>
          <p:nvPr/>
        </p:nvSpPr>
        <p:spPr>
          <a:xfrm>
            <a:off x="4706475" y="2386850"/>
            <a:ext cx="6454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python基礎 2</a:t>
            </a:r>
            <a:endParaRPr b="1" sz="3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.split( )     .join( )</a:t>
            </a:r>
            <a:endParaRPr b="1" sz="2200"/>
          </a:p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/>
        </p:nvSpPr>
        <p:spPr>
          <a:xfrm>
            <a:off x="22710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22" name="Google Shape;2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75" y="1307850"/>
            <a:ext cx="8742449" cy="321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練習</a:t>
            </a:r>
            <a:r>
              <a:rPr b="1" lang="zh-TW">
                <a:solidFill>
                  <a:schemeClr val="accent6"/>
                </a:solidFill>
              </a:rPr>
              <a:t> </a:t>
            </a:r>
            <a:r>
              <a:rPr b="1" lang="zh-TW"/>
              <a:t>1</a:t>
            </a:r>
            <a:endParaRPr b="1"/>
          </a:p>
        </p:txBody>
      </p:sp>
      <p:sp>
        <p:nvSpPr>
          <p:cNvPr id="228" name="Google Shape;22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因葉益成（已歿）積欠伊賭債新臺幣（下同）60萬元，交付楊清弦美製貝瑞塔手槍1支、美製史密斯手槍1支、制式口徑9mm子彈26顆 、土造金屬子彈1顆、仿美國COLT廠M1911A1型半自動手槍1支、口徑0.45吋制式子彈1顆，而未經許可而持有之。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500"/>
              <a:t>請將上文中提及的武器依照順序放在串列中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-利用split del insert-</a:t>
            </a:r>
            <a:endParaRPr sz="1500"/>
          </a:p>
          <a:p>
            <a:pPr indent="45720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1706675" y="1106725"/>
            <a:ext cx="6525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50">
                <a:solidFill>
                  <a:schemeClr val="dk2"/>
                </a:solidFill>
              </a:rPr>
              <a:t>臺灣嘉義地方法院刑事判決 100年度訴字第333號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22710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tuple </a:t>
            </a:r>
            <a:r>
              <a:rPr b="1" lang="zh-TW"/>
              <a:t>元組</a:t>
            </a:r>
            <a:endParaRPr b="1"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1962500" y="2039275"/>
            <a:ext cx="6299100" cy="26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元素不允許被修改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形式與串列相似 有順序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元組為安全版之串列(不可變動性)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可放入不同類型資料</a:t>
            </a:r>
            <a:endParaRPr sz="1600"/>
          </a:p>
        </p:txBody>
      </p:sp>
      <p:sp>
        <p:nvSpPr>
          <p:cNvPr id="237" name="Google Shape;237;p24"/>
          <p:cNvSpPr txBox="1"/>
          <p:nvPr>
            <p:ph idx="1" type="body"/>
          </p:nvPr>
        </p:nvSpPr>
        <p:spPr>
          <a:xfrm>
            <a:off x="1044875" y="9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(</a:t>
            </a:r>
            <a:r>
              <a:rPr b="1" lang="zh-TW">
                <a:solidFill>
                  <a:schemeClr val="accent6"/>
                </a:solidFill>
              </a:rPr>
              <a:t>item1, item2, item3, item4)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19100" l="0" r="0" t="0"/>
          <a:stretch/>
        </p:blipFill>
        <p:spPr>
          <a:xfrm>
            <a:off x="1962500" y="3434550"/>
            <a:ext cx="5501000" cy="5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38" y="1062975"/>
            <a:ext cx="8224926" cy="35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5"/>
          <p:cNvSpPr txBox="1"/>
          <p:nvPr/>
        </p:nvSpPr>
        <p:spPr>
          <a:xfrm>
            <a:off x="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tuple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index  與</a:t>
            </a:r>
            <a:r>
              <a:rPr b="1" lang="zh-TW" sz="2220"/>
              <a:t>串列方法同</a:t>
            </a:r>
            <a:endParaRPr b="1" sz="2220"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0" l="1429" r="0" t="0"/>
          <a:stretch/>
        </p:blipFill>
        <p:spPr>
          <a:xfrm>
            <a:off x="456850" y="1684150"/>
            <a:ext cx="9013076" cy="19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/>
        </p:nvSpPr>
        <p:spPr>
          <a:xfrm>
            <a:off x="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tuple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zip   unzip</a:t>
            </a:r>
            <a:endParaRPr b="1" sz="2200"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655513" y="1556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88" y="1141275"/>
            <a:ext cx="8990426" cy="330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3111563" y="1752500"/>
            <a:ext cx="17865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當兩邊數量不一致時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取較短數量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27"/>
          <p:cNvSpPr txBox="1"/>
          <p:nvPr/>
        </p:nvSpPr>
        <p:spPr>
          <a:xfrm>
            <a:off x="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tuple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zh-TW"/>
              <a:t>練習 2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550"/>
              <a:t>最高法院民事判例</a:t>
            </a:r>
            <a:r>
              <a:rPr lang="zh-TW" sz="1550">
                <a:highlight>
                  <a:srgbClr val="004B8D"/>
                </a:highlight>
              </a:rPr>
              <a:t>7則</a:t>
            </a:r>
            <a:r>
              <a:rPr lang="zh-TW" sz="1550"/>
              <a:t>  最高法院刑事判例</a:t>
            </a:r>
            <a:r>
              <a:rPr lang="zh-TW" sz="1550">
                <a:highlight>
                  <a:srgbClr val="004B8D"/>
                </a:highlight>
              </a:rPr>
              <a:t>3則  </a:t>
            </a:r>
            <a:r>
              <a:rPr lang="zh-TW" sz="1550"/>
              <a:t>行政法院判例</a:t>
            </a:r>
            <a:r>
              <a:rPr lang="zh-TW" sz="1550">
                <a:highlight>
                  <a:srgbClr val="004B8D"/>
                </a:highlight>
              </a:rPr>
              <a:t>5則</a:t>
            </a:r>
            <a:r>
              <a:rPr lang="zh-TW" sz="1550"/>
              <a:t>  大法官解釋</a:t>
            </a:r>
            <a:r>
              <a:rPr lang="zh-TW" sz="1550">
                <a:highlight>
                  <a:srgbClr val="004B8D"/>
                </a:highlight>
              </a:rPr>
              <a:t>4則</a:t>
            </a:r>
            <a:endParaRPr sz="155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550"/>
              <a:t>請將</a:t>
            </a:r>
            <a:r>
              <a:rPr b="1" lang="zh-TW" sz="1550" u="sng"/>
              <a:t>判例解釋</a:t>
            </a:r>
            <a:r>
              <a:rPr b="1" lang="zh-TW" sz="1550"/>
              <a:t>部分跟</a:t>
            </a:r>
            <a:r>
              <a:rPr b="1" lang="zh-TW" sz="1550" u="sng"/>
              <a:t>數量</a:t>
            </a:r>
            <a:r>
              <a:rPr b="1" lang="zh-TW" sz="1550"/>
              <a:t>部分分別放入兩個元組</a:t>
            </a:r>
            <a:endParaRPr b="1" sz="1550"/>
          </a:p>
          <a:p>
            <a:pPr indent="-327025" lvl="0" marL="457200" rtl="0" algn="l">
              <a:spcBef>
                <a:spcPts val="800"/>
              </a:spcBef>
              <a:spcAft>
                <a:spcPts val="0"/>
              </a:spcAft>
              <a:buSzPts val="1550"/>
              <a:buAutoNum type="arabicPeriod"/>
            </a:pPr>
            <a:r>
              <a:rPr b="1" lang="zh-TW" sz="1550"/>
              <a:t>將</a:t>
            </a:r>
            <a:r>
              <a:rPr b="1" lang="zh-TW" sz="1550" u="sng"/>
              <a:t>判例解釋</a:t>
            </a:r>
            <a:r>
              <a:rPr b="1" lang="zh-TW" sz="1550"/>
              <a:t>部分取前三個 形成新的元組</a:t>
            </a:r>
            <a:endParaRPr b="1"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AutoNum type="arabicPeriod"/>
            </a:pPr>
            <a:r>
              <a:rPr b="1" lang="zh-TW" sz="1550"/>
              <a:t>並將</a:t>
            </a:r>
            <a:r>
              <a:rPr b="1" lang="zh-TW" sz="1550"/>
              <a:t>新的元組跟數量合併 以串列呈現結果</a:t>
            </a:r>
            <a:endParaRPr b="1"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4B8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tuple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set </a:t>
            </a:r>
            <a:r>
              <a:rPr b="1" lang="zh-TW"/>
              <a:t>集合</a:t>
            </a:r>
            <a:endParaRPr b="1"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1745375" y="2141225"/>
            <a:ext cx="7216800" cy="28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無序、不可重複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元素不可為串列</a:t>
            </a:r>
            <a:endParaRPr sz="1600"/>
          </a:p>
        </p:txBody>
      </p:sp>
      <p:pic>
        <p:nvPicPr>
          <p:cNvPr id="277" name="Google Shape;2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25" y="3400575"/>
            <a:ext cx="5680900" cy="5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1044875" y="9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{</a:t>
            </a:r>
            <a:r>
              <a:rPr b="1" lang="zh-TW">
                <a:solidFill>
                  <a:schemeClr val="accent6"/>
                </a:solidFill>
              </a:rPr>
              <a:t>item1, item2, item3, item4}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3" y="695489"/>
            <a:ext cx="8786573" cy="405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980188" y="455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00"/>
              <a:t>交集</a:t>
            </a:r>
            <a:r>
              <a:rPr b="1" lang="zh-TW" sz="2200">
                <a:solidFill>
                  <a:schemeClr val="accent6"/>
                </a:solidFill>
              </a:rPr>
              <a:t>&amp;</a:t>
            </a:r>
            <a:r>
              <a:rPr b="1" lang="zh-TW" sz="2200"/>
              <a:t>      聯集</a:t>
            </a:r>
            <a:r>
              <a:rPr b="1" lang="zh-TW" sz="2200">
                <a:solidFill>
                  <a:schemeClr val="accent6"/>
                </a:solidFill>
              </a:rPr>
              <a:t>|</a:t>
            </a:r>
            <a:r>
              <a:rPr b="1" lang="zh-TW" sz="2200"/>
              <a:t>       差集</a:t>
            </a:r>
            <a:r>
              <a:rPr b="1" lang="zh-TW" sz="2200">
                <a:solidFill>
                  <a:schemeClr val="accent6"/>
                </a:solidFill>
              </a:rPr>
              <a:t>- </a:t>
            </a:r>
            <a:r>
              <a:rPr b="1" lang="zh-TW" sz="2200"/>
              <a:t>       對稱差集</a:t>
            </a:r>
            <a:r>
              <a:rPr b="1" lang="zh-TW" sz="2200">
                <a:solidFill>
                  <a:schemeClr val="accent6"/>
                </a:solidFill>
              </a:rPr>
              <a:t>^</a:t>
            </a:r>
            <a:endParaRPr b="1" sz="2200">
              <a:solidFill>
                <a:schemeClr val="accent6"/>
              </a:solidFill>
            </a:endParaRPr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625" y="1302875"/>
            <a:ext cx="5314026" cy="35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6937100" y="3916300"/>
            <a:ext cx="95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聯集-交集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1356925" y="4363275"/>
            <a:ext cx="95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有順序性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19305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311708" y="5406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F6C00"/>
                </a:solidFill>
              </a:rPr>
              <a:t>四大容器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-</a:t>
            </a:r>
            <a:r>
              <a:rPr lang="zh-TW" sz="2400"/>
              <a:t>儲存資料-</a:t>
            </a:r>
            <a:endParaRPr sz="2400"/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11700" y="1803775"/>
            <a:ext cx="85206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lt2"/>
                </a:solidFill>
              </a:rPr>
              <a:t>list</a:t>
            </a:r>
            <a:r>
              <a:rPr b="1" lang="zh-TW" sz="2300"/>
              <a:t> 串列 </a:t>
            </a:r>
            <a:endParaRPr b="1" sz="2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/>
              <a:t>  </a:t>
            </a:r>
            <a:r>
              <a:rPr b="1" lang="zh-TW" sz="2300">
                <a:solidFill>
                  <a:schemeClr val="lt2"/>
                </a:solidFill>
              </a:rPr>
              <a:t>  tuple</a:t>
            </a:r>
            <a:r>
              <a:rPr b="1" lang="zh-TW" sz="2300"/>
              <a:t> 元組 </a:t>
            </a:r>
            <a:endParaRPr b="1" sz="2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lt2"/>
                </a:solidFill>
              </a:rPr>
              <a:t>set </a:t>
            </a:r>
            <a:r>
              <a:rPr b="1" lang="zh-TW" sz="2300"/>
              <a:t>集合</a:t>
            </a:r>
            <a:endParaRPr b="1" sz="2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300"/>
              <a:t>  </a:t>
            </a:r>
            <a:r>
              <a:rPr b="1" lang="zh-TW" sz="2300">
                <a:solidFill>
                  <a:schemeClr val="lt2"/>
                </a:solidFill>
              </a:rPr>
              <a:t>dict </a:t>
            </a:r>
            <a:r>
              <a:rPr b="1" lang="zh-TW" sz="2300"/>
              <a:t>字典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 txBox="1"/>
          <p:nvPr>
            <p:ph idx="1" type="body"/>
          </p:nvPr>
        </p:nvSpPr>
        <p:spPr>
          <a:xfrm>
            <a:off x="659513" y="1589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32"/>
          <p:cNvPicPr preferRelativeResize="0"/>
          <p:nvPr/>
        </p:nvPicPr>
        <p:blipFill rotWithShape="1">
          <a:blip r:embed="rId3">
            <a:alphaModFix/>
          </a:blip>
          <a:srcRect b="0" l="1180" r="1219" t="0"/>
          <a:stretch/>
        </p:blipFill>
        <p:spPr>
          <a:xfrm>
            <a:off x="109663" y="1437175"/>
            <a:ext cx="8924677" cy="272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116" y="1040100"/>
            <a:ext cx="2425397" cy="1411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4" name="Google Shape;304;p32"/>
          <p:cNvSpPr txBox="1"/>
          <p:nvPr/>
        </p:nvSpPr>
        <p:spPr>
          <a:xfrm>
            <a:off x="5001188" y="1330100"/>
            <a:ext cx="93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s1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刑事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民事</a:t>
            </a:r>
            <a:r>
              <a:rPr lang="zh-TW"/>
              <a:t>   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037263" y="1330100"/>
            <a:ext cx="93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1"/>
                </a:solidFill>
              </a:rPr>
              <a:t>s2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行政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民事   </a:t>
            </a:r>
            <a:endParaRPr/>
          </a:p>
        </p:txBody>
      </p:sp>
      <p:sp>
        <p:nvSpPr>
          <p:cNvPr id="306" name="Google Shape;306;p32"/>
          <p:cNvSpPr txBox="1"/>
          <p:nvPr/>
        </p:nvSpPr>
        <p:spPr>
          <a:xfrm>
            <a:off x="19305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in   not in   !=    ==</a:t>
            </a:r>
            <a:endParaRPr b="1" sz="2220"/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950" y="1612887"/>
            <a:ext cx="9143999" cy="2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 txBox="1"/>
          <p:nvPr/>
        </p:nvSpPr>
        <p:spPr>
          <a:xfrm>
            <a:off x="19305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1183850" y="445025"/>
            <a:ext cx="246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66"/>
              <a:t>新增 </a:t>
            </a:r>
            <a:r>
              <a:rPr lang="zh-TW"/>
              <a:t>  </a:t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950875" y="1545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1741900"/>
            <a:ext cx="9144003" cy="200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 txBox="1"/>
          <p:nvPr>
            <p:ph type="title"/>
          </p:nvPr>
        </p:nvSpPr>
        <p:spPr>
          <a:xfrm>
            <a:off x="5802175" y="445025"/>
            <a:ext cx="286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66"/>
              <a:t>.add( )  .update( )</a:t>
            </a:r>
            <a:endParaRPr/>
          </a:p>
        </p:txBody>
      </p:sp>
      <p:sp>
        <p:nvSpPr>
          <p:cNvPr id="323" name="Google Shape;323;p34"/>
          <p:cNvSpPr txBox="1"/>
          <p:nvPr/>
        </p:nvSpPr>
        <p:spPr>
          <a:xfrm>
            <a:off x="3004275" y="2732175"/>
            <a:ext cx="959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不可重複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19305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699875" y="1578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50" y="1503150"/>
            <a:ext cx="8926648" cy="29377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/>
          <p:nvPr>
            <p:ph type="title"/>
          </p:nvPr>
        </p:nvSpPr>
        <p:spPr>
          <a:xfrm>
            <a:off x="4368075" y="445025"/>
            <a:ext cx="41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4594"/>
              <a:buNone/>
            </a:pPr>
            <a:r>
              <a:rPr b="1" lang="zh-TW" sz="2220"/>
              <a:t>.remove( )   .pop( )    .clear( )</a:t>
            </a:r>
            <a:endParaRPr b="1" sz="2220"/>
          </a:p>
        </p:txBody>
      </p:sp>
      <p:sp>
        <p:nvSpPr>
          <p:cNvPr id="332" name="Google Shape;332;p35"/>
          <p:cNvSpPr txBox="1"/>
          <p:nvPr/>
        </p:nvSpPr>
        <p:spPr>
          <a:xfrm>
            <a:off x="1994200" y="2448475"/>
            <a:ext cx="12210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pop隨便一個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35"/>
          <p:cNvSpPr txBox="1"/>
          <p:nvPr/>
        </p:nvSpPr>
        <p:spPr>
          <a:xfrm>
            <a:off x="5681300" y="3219125"/>
            <a:ext cx="1617600" cy="83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沒有del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pop也不能指定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因為沒index  無序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35"/>
          <p:cNvSpPr txBox="1"/>
          <p:nvPr>
            <p:ph type="title"/>
          </p:nvPr>
        </p:nvSpPr>
        <p:spPr>
          <a:xfrm>
            <a:off x="1217400" y="445025"/>
            <a:ext cx="246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66"/>
              <a:t>刪除</a:t>
            </a:r>
            <a:r>
              <a:rPr lang="zh-TW"/>
              <a:t> </a:t>
            </a:r>
            <a:endParaRPr/>
          </a:p>
        </p:txBody>
      </p:sp>
      <p:sp>
        <p:nvSpPr>
          <p:cNvPr id="335" name="Google Shape;335;p35"/>
          <p:cNvSpPr txBox="1"/>
          <p:nvPr/>
        </p:nvSpPr>
        <p:spPr>
          <a:xfrm>
            <a:off x="19305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練習 3</a:t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A、B</a:t>
            </a:r>
            <a:r>
              <a:rPr lang="zh-TW" sz="1400"/>
              <a:t>兩人各被課處下列三種刑罰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004B8D"/>
                </a:highlight>
              </a:rPr>
              <a:t>A：</a:t>
            </a:r>
            <a:r>
              <a:rPr lang="zh-TW" sz="1400">
                <a:highlight>
                  <a:srgbClr val="004B8D"/>
                </a:highlight>
              </a:rPr>
              <a:t>有期徒刑、沒收、罰金 </a:t>
            </a:r>
            <a:endParaRPr sz="140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highlight>
                  <a:srgbClr val="004B8D"/>
                </a:highlight>
              </a:rPr>
              <a:t>B：無期徒刑、罰金、褫奪公權</a:t>
            </a:r>
            <a:endParaRPr sz="140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004B8D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請問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兩人的刑罰總共有哪些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B有而Ａ沒有之刑罰有哪些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zh-TW" sz="1400"/>
              <a:t>兩人之共同刑罰為哪些  並用 in 檢查兩人是否都包含此項</a:t>
            </a:r>
            <a:endParaRPr b="1" sz="1400"/>
          </a:p>
        </p:txBody>
      </p:sp>
      <p:sp>
        <p:nvSpPr>
          <p:cNvPr id="342" name="Google Shape;342;p36"/>
          <p:cNvSpPr txBox="1"/>
          <p:nvPr/>
        </p:nvSpPr>
        <p:spPr>
          <a:xfrm>
            <a:off x="19305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dict </a:t>
            </a:r>
            <a:r>
              <a:rPr b="1" lang="zh-TW"/>
              <a:t>字典</a:t>
            </a:r>
            <a:endParaRPr b="1"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1496700" y="1953700"/>
            <a:ext cx="73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無序  無索引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以鍵值方式儲存  不可有重複之鍵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zh-TW" sz="1600"/>
              <a:t>可放入不同類型資料</a:t>
            </a:r>
            <a:endParaRPr sz="1600"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1067425" y="972350"/>
            <a:ext cx="2716500" cy="1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{key1: value1,key2:value2}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350" name="Google Shape;350;p37"/>
          <p:cNvPicPr preferRelativeResize="0"/>
          <p:nvPr/>
        </p:nvPicPr>
        <p:blipFill rotWithShape="1">
          <a:blip r:embed="rId3">
            <a:alphaModFix/>
          </a:blip>
          <a:srcRect b="11691" l="0" r="0" t="0"/>
          <a:stretch/>
        </p:blipFill>
        <p:spPr>
          <a:xfrm>
            <a:off x="51125" y="3493725"/>
            <a:ext cx="914400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7"/>
          <p:cNvSpPr txBox="1"/>
          <p:nvPr/>
        </p:nvSpPr>
        <p:spPr>
          <a:xfrm>
            <a:off x="4894250" y="972350"/>
            <a:ext cx="16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{key: value}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37"/>
          <p:cNvSpPr/>
          <p:nvPr/>
        </p:nvSpPr>
        <p:spPr>
          <a:xfrm rot="10800000">
            <a:off x="4463650" y="969950"/>
            <a:ext cx="2039400" cy="466500"/>
          </a:xfrm>
          <a:prstGeom prst="homePlate">
            <a:avLst>
              <a:gd fmla="val 50000" name="adj"/>
            </a:avLst>
          </a:prstGeom>
          <a:noFill/>
          <a:ln cap="flat" cmpd="sng" w="28575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 b="0" l="872" r="0" t="0"/>
          <a:stretch/>
        </p:blipFill>
        <p:spPr>
          <a:xfrm>
            <a:off x="348825" y="1253100"/>
            <a:ext cx="8446351" cy="29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 txBox="1"/>
          <p:nvPr/>
        </p:nvSpPr>
        <p:spPr>
          <a:xfrm>
            <a:off x="124925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563975" y="393750"/>
            <a:ext cx="8403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   取值  </a:t>
            </a:r>
            <a:r>
              <a:rPr b="1" lang="zh-TW" sz="2220" u="sng"/>
              <a:t>字典</a:t>
            </a:r>
            <a:r>
              <a:rPr b="1" lang="zh-TW" sz="2220"/>
              <a:t>[ ]  .get( )          遍歷  .keys( )  .values( )  .items( )</a:t>
            </a:r>
            <a:endParaRPr b="1" sz="2020"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7" name="Google Shape;3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13" y="1091125"/>
            <a:ext cx="8549776" cy="370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9"/>
          <p:cNvSpPr txBox="1"/>
          <p:nvPr/>
        </p:nvSpPr>
        <p:spPr>
          <a:xfrm>
            <a:off x="124925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新增 修改</a:t>
            </a:r>
            <a:endParaRPr b="1" sz="2220"/>
          </a:p>
        </p:txBody>
      </p:sp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"/>
          <p:cNvSpPr txBox="1"/>
          <p:nvPr/>
        </p:nvSpPr>
        <p:spPr>
          <a:xfrm>
            <a:off x="124925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dict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76" name="Google Shape;37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00" y="920225"/>
            <a:ext cx="8622198" cy="42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1105575" y="445025"/>
            <a:ext cx="254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刪除</a:t>
            </a:r>
            <a:endParaRPr b="1" sz="2220"/>
          </a:p>
        </p:txBody>
      </p:sp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9601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50" y="1518176"/>
            <a:ext cx="8469299" cy="268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1"/>
          <p:cNvSpPr txBox="1"/>
          <p:nvPr>
            <p:ph type="title"/>
          </p:nvPr>
        </p:nvSpPr>
        <p:spPr>
          <a:xfrm>
            <a:off x="5890800" y="445025"/>
            <a:ext cx="254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2220"/>
              <a:t>del [ ]    .pop( )</a:t>
            </a:r>
            <a:endParaRPr b="1" sz="2220"/>
          </a:p>
        </p:txBody>
      </p:sp>
      <p:sp>
        <p:nvSpPr>
          <p:cNvPr id="385" name="Google Shape;385;p41"/>
          <p:cNvSpPr txBox="1"/>
          <p:nvPr/>
        </p:nvSpPr>
        <p:spPr>
          <a:xfrm>
            <a:off x="6144025" y="2424475"/>
            <a:ext cx="1883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del跟pop都用key指定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124925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list </a:t>
            </a:r>
            <a:r>
              <a:rPr b="1" lang="zh-TW"/>
              <a:t>串列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44875" y="96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[ item1, item2, item3, item4]</a:t>
            </a:r>
            <a:endParaRPr b="1">
              <a:solidFill>
                <a:schemeClr val="accent6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14074" l="0" r="0" t="0"/>
          <a:stretch/>
        </p:blipFill>
        <p:spPr>
          <a:xfrm>
            <a:off x="1382850" y="3425125"/>
            <a:ext cx="6705600" cy="3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1309200" y="2196275"/>
            <a:ext cx="652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zh-TW" sz="1600">
                <a:solidFill>
                  <a:schemeClr val="lt1"/>
                </a:solidFill>
              </a:rPr>
              <a:t>最常見的數據形式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zh-TW" sz="1600">
                <a:solidFill>
                  <a:schemeClr val="lt1"/>
                </a:solidFill>
              </a:rPr>
              <a:t>可放入不同類型資料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zh-TW" sz="1600">
                <a:solidFill>
                  <a:schemeClr val="lt1"/>
                </a:solidFill>
              </a:rPr>
              <a:t>有順序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練習 4</a:t>
            </a:r>
            <a:endParaRPr/>
          </a:p>
        </p:txBody>
      </p:sp>
      <p:sp>
        <p:nvSpPr>
          <p:cNvPr id="392" name="Google Shape;392;p42"/>
          <p:cNvSpPr txBox="1"/>
          <p:nvPr>
            <p:ph idx="1" type="body"/>
          </p:nvPr>
        </p:nvSpPr>
        <p:spPr>
          <a:xfrm>
            <a:off x="1297500" y="1409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>
                <a:highlight>
                  <a:srgbClr val="004B8D"/>
                </a:highlight>
              </a:rPr>
              <a:t>刑事訴訟法</a:t>
            </a:r>
            <a:endParaRPr sz="155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/>
              <a:t>第159條之4、第159條之5、第159條之1、第267條、第299條第1項、第302條第1款</a:t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>
                <a:highlight>
                  <a:srgbClr val="004B8D"/>
                </a:highlight>
              </a:rPr>
              <a:t>中華民國刑法 </a:t>
            </a:r>
            <a:endParaRPr sz="1550">
              <a:highlight>
                <a:srgbClr val="004B8D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550"/>
              <a:t>第11條、第38條第1項第1款、第42條第3項、第55條、第56條、第57條、第59條 </a:t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550"/>
              <a:t>請把資料裝成字典(兩對鍵值、無底字為串列)</a:t>
            </a:r>
            <a:endParaRPr b="1" sz="1550"/>
          </a:p>
          <a:p>
            <a:pPr indent="-319643" lvl="0" marL="457200" rtl="0" algn="l">
              <a:spcBef>
                <a:spcPts val="8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1550"/>
              <a:t>獲取字典所有鍵、值 放在串列裡</a:t>
            </a:r>
            <a:endParaRPr b="1" sz="15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1550"/>
              <a:t>print出刑事訴訟法的第四項條款</a:t>
            </a:r>
            <a:endParaRPr b="1" sz="1550"/>
          </a:p>
          <a:p>
            <a:pPr indent="-31964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zh-TW" sz="1550"/>
              <a:t>中華民國刑法 請加上第62條</a:t>
            </a:r>
            <a:endParaRPr b="1" sz="1550"/>
          </a:p>
        </p:txBody>
      </p:sp>
      <p:sp>
        <p:nvSpPr>
          <p:cNvPr id="393" name="Google Shape;393;p42"/>
          <p:cNvSpPr txBox="1"/>
          <p:nvPr/>
        </p:nvSpPr>
        <p:spPr>
          <a:xfrm>
            <a:off x="124925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2255912" y="140937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F6C00"/>
                </a:solidFill>
              </a:rPr>
              <a:t>list</a:t>
            </a:r>
            <a:r>
              <a:rPr b="1" lang="zh-TW"/>
              <a:t> [  ,  ]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-有index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400" name="Google Shape;400;p43"/>
          <p:cNvSpPr txBox="1"/>
          <p:nvPr>
            <p:ph idx="1" type="body"/>
          </p:nvPr>
        </p:nvSpPr>
        <p:spPr>
          <a:xfrm>
            <a:off x="4613812" y="277297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dict </a:t>
            </a:r>
            <a:r>
              <a:rPr b="1" lang="zh-TW"/>
              <a:t>{   :  ,   :   ,   :   }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-無index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-key不得重複</a:t>
            </a:r>
            <a:endParaRPr/>
          </a:p>
        </p:txBody>
      </p:sp>
      <p:sp>
        <p:nvSpPr>
          <p:cNvPr id="401" name="Google Shape;401;p43"/>
          <p:cNvSpPr txBox="1"/>
          <p:nvPr>
            <p:ph idx="1" type="body"/>
          </p:nvPr>
        </p:nvSpPr>
        <p:spPr>
          <a:xfrm>
            <a:off x="2255887" y="277297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set </a:t>
            </a:r>
            <a:r>
              <a:rPr b="1" lang="zh-TW"/>
              <a:t>{  ,  }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-無index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-元素unique</a:t>
            </a:r>
            <a:endParaRPr/>
          </a:p>
        </p:txBody>
      </p:sp>
      <p:sp>
        <p:nvSpPr>
          <p:cNvPr id="402" name="Google Shape;402;p43"/>
          <p:cNvSpPr txBox="1"/>
          <p:nvPr>
            <p:ph idx="1" type="body"/>
          </p:nvPr>
        </p:nvSpPr>
        <p:spPr>
          <a:xfrm>
            <a:off x="4613811" y="1409425"/>
            <a:ext cx="2274300" cy="12633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accent6"/>
                </a:solidFill>
              </a:rPr>
              <a:t>tuple</a:t>
            </a:r>
            <a:r>
              <a:rPr b="1" lang="zh-TW"/>
              <a:t> (  ,  )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-有index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-元素不可更動</a:t>
            </a:r>
            <a:endParaRPr/>
          </a:p>
        </p:txBody>
      </p:sp>
      <p:sp>
        <p:nvSpPr>
          <p:cNvPr id="403" name="Google Shape;403;p43"/>
          <p:cNvSpPr txBox="1"/>
          <p:nvPr/>
        </p:nvSpPr>
        <p:spPr>
          <a:xfrm>
            <a:off x="9935800" y="168807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60625" y="1541863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175" y="1032050"/>
            <a:ext cx="7732777" cy="36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3850" y="894062"/>
            <a:ext cx="4249750" cy="30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8" name="Google Shape;158;p16"/>
          <p:cNvSpPr txBox="1"/>
          <p:nvPr/>
        </p:nvSpPr>
        <p:spPr>
          <a:xfrm>
            <a:off x="4226875" y="505588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rgbClr val="EF6C00"/>
                </a:solidFill>
              </a:rPr>
              <a:t>0                 1                2                      3</a:t>
            </a:r>
            <a:endParaRPr b="1">
              <a:solidFill>
                <a:srgbClr val="EF6C00"/>
              </a:solidFill>
            </a:endParaRPr>
          </a:p>
        </p:txBody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index</a:t>
            </a:r>
            <a:endParaRPr b="1" sz="2200"/>
          </a:p>
        </p:txBody>
      </p:sp>
      <p:sp>
        <p:nvSpPr>
          <p:cNvPr id="160" name="Google Shape;160;p16"/>
          <p:cNvSpPr txBox="1"/>
          <p:nvPr/>
        </p:nvSpPr>
        <p:spPr>
          <a:xfrm>
            <a:off x="22710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串列切片</a:t>
            </a:r>
            <a:endParaRPr b="1" sz="2200"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2751450" y="1307850"/>
            <a:ext cx="3487800" cy="2732400"/>
          </a:xfrm>
          <a:prstGeom prst="rect">
            <a:avLst/>
          </a:prstGeom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ls[start:end]                </a:t>
            </a:r>
            <a:r>
              <a:rPr b="1" lang="zh-TW">
                <a:solidFill>
                  <a:srgbClr val="EF6C00"/>
                </a:solidFill>
              </a:rPr>
              <a:t>取從start到end-1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ls[:n]                                 </a:t>
            </a:r>
            <a:r>
              <a:rPr b="1" lang="zh-TW">
                <a:solidFill>
                  <a:srgbClr val="EF6C00"/>
                </a:solidFill>
              </a:rPr>
              <a:t>取前n名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ls[:-n]                          </a:t>
            </a:r>
            <a:r>
              <a:rPr b="1" lang="zh-TW">
                <a:solidFill>
                  <a:srgbClr val="EF6C00"/>
                </a:solidFill>
              </a:rPr>
              <a:t>     </a:t>
            </a:r>
            <a:r>
              <a:rPr b="1" lang="zh-TW">
                <a:solidFill>
                  <a:srgbClr val="EF6C00"/>
                </a:solidFill>
              </a:rPr>
              <a:t>取前面 不包含後n名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ls[n:]                                 </a:t>
            </a:r>
            <a:r>
              <a:rPr b="1" lang="zh-TW">
                <a:solidFill>
                  <a:srgbClr val="EF6C00"/>
                </a:solidFill>
              </a:rPr>
              <a:t>取串列n到最後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ls[-n:]                               </a:t>
            </a:r>
            <a:r>
              <a:rPr b="1" lang="zh-TW">
                <a:solidFill>
                  <a:srgbClr val="EF6C00"/>
                </a:solidFill>
              </a:rPr>
              <a:t>取串列後n名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ls[:]                              </a:t>
            </a:r>
            <a:r>
              <a:rPr b="1" lang="zh-TW">
                <a:solidFill>
                  <a:srgbClr val="EF6C00"/>
                </a:solidFill>
              </a:rPr>
              <a:t>      取</a:t>
            </a:r>
            <a:r>
              <a:rPr b="1" lang="zh-TW">
                <a:solidFill>
                  <a:srgbClr val="EF6C00"/>
                </a:solidFill>
              </a:rPr>
              <a:t>所有元素</a:t>
            </a:r>
            <a:endParaRPr b="1">
              <a:solidFill>
                <a:srgbClr val="EF6C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/>
              <a:t>ls[start:end:step]    </a:t>
            </a:r>
            <a:r>
              <a:rPr b="1" lang="zh-TW">
                <a:solidFill>
                  <a:srgbClr val="EF6C00"/>
                </a:solidFill>
              </a:rPr>
              <a:t> </a:t>
            </a:r>
            <a:r>
              <a:rPr b="1" lang="zh-TW">
                <a:solidFill>
                  <a:srgbClr val="EF6C00"/>
                </a:solidFill>
              </a:rPr>
              <a:t>每隔step 從start到end-1</a:t>
            </a:r>
            <a:endParaRPr b="1">
              <a:solidFill>
                <a:srgbClr val="EF6C00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6740925" y="3862275"/>
            <a:ext cx="1937100" cy="61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index為-1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代表為最後ㄧ元素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68" name="Google Shape;168;p17"/>
          <p:cNvCxnSpPr/>
          <p:nvPr/>
        </p:nvCxnSpPr>
        <p:spPr>
          <a:xfrm>
            <a:off x="4148350" y="1298700"/>
            <a:ext cx="0" cy="2750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/>
          <p:nvPr/>
        </p:nvCxnSpPr>
        <p:spPr>
          <a:xfrm>
            <a:off x="2761825" y="171077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2761825" y="206442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2761825" y="246282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2761825" y="286122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2758800" y="3214875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/>
          <p:nvPr/>
        </p:nvCxnSpPr>
        <p:spPr>
          <a:xfrm>
            <a:off x="2761825" y="3618100"/>
            <a:ext cx="3473100" cy="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 txBox="1"/>
          <p:nvPr/>
        </p:nvSpPr>
        <p:spPr>
          <a:xfrm>
            <a:off x="22710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014875" y="1674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75" y="1307850"/>
            <a:ext cx="8191048" cy="283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725" y="1335460"/>
            <a:ext cx="3562050" cy="27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 txBox="1"/>
          <p:nvPr/>
        </p:nvSpPr>
        <p:spPr>
          <a:xfrm>
            <a:off x="22710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63" y="1567551"/>
            <a:ext cx="8356475" cy="24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修改 相加 相乘</a:t>
            </a:r>
            <a:endParaRPr b="1" sz="2200"/>
          </a:p>
        </p:txBody>
      </p:sp>
      <p:sp>
        <p:nvSpPr>
          <p:cNvPr id="192" name="Google Shape;192;p19"/>
          <p:cNvSpPr txBox="1"/>
          <p:nvPr/>
        </p:nvSpPr>
        <p:spPr>
          <a:xfrm>
            <a:off x="22710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50" y="1176342"/>
            <a:ext cx="9143999" cy="358906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810800" y="1589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4199025" y="445025"/>
            <a:ext cx="53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/>
              <a:t>.append( )   .insert( )  </a:t>
            </a:r>
            <a:r>
              <a:rPr b="1" lang="zh-TW"/>
              <a:t> .extend( )</a:t>
            </a:r>
            <a:r>
              <a:rPr b="1" lang="zh-TW" sz="2400"/>
              <a:t>     </a:t>
            </a:r>
            <a:r>
              <a:rPr b="1" lang="zh-TW"/>
              <a:t>  </a:t>
            </a:r>
            <a:r>
              <a:rPr lang="zh-TW"/>
              <a:t>                                    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2918100" y="2571750"/>
            <a:ext cx="17901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可用index指定位置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0"/>
          <p:cNvSpPr txBox="1"/>
          <p:nvPr>
            <p:ph type="title"/>
          </p:nvPr>
        </p:nvSpPr>
        <p:spPr>
          <a:xfrm>
            <a:off x="1284500" y="445025"/>
            <a:ext cx="20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新增</a:t>
            </a:r>
            <a:endParaRPr b="1" sz="2200"/>
          </a:p>
        </p:txBody>
      </p:sp>
      <p:sp>
        <p:nvSpPr>
          <p:cNvPr id="202" name="Google Shape;202;p20"/>
          <p:cNvSpPr txBox="1"/>
          <p:nvPr/>
        </p:nvSpPr>
        <p:spPr>
          <a:xfrm>
            <a:off x="22710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318050" y="445025"/>
            <a:ext cx="20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刪除</a:t>
            </a:r>
            <a:endParaRPr b="1" sz="2200"/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734200" y="1668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00" y="1504575"/>
            <a:ext cx="8707200" cy="2482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 txBox="1"/>
          <p:nvPr>
            <p:ph type="title"/>
          </p:nvPr>
        </p:nvSpPr>
        <p:spPr>
          <a:xfrm>
            <a:off x="4339150" y="445025"/>
            <a:ext cx="592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del </a:t>
            </a:r>
            <a:r>
              <a:rPr b="1" lang="zh-TW" sz="2200" u="sng"/>
              <a:t>串列</a:t>
            </a:r>
            <a:r>
              <a:rPr b="1" lang="zh-TW" sz="2200"/>
              <a:t>[ ]   .remove( )   .pop( )</a:t>
            </a:r>
            <a:endParaRPr b="1" sz="2200"/>
          </a:p>
        </p:txBody>
      </p:sp>
      <p:sp>
        <p:nvSpPr>
          <p:cNvPr id="211" name="Google Shape;211;p21"/>
          <p:cNvSpPr txBox="1"/>
          <p:nvPr/>
        </p:nvSpPr>
        <p:spPr>
          <a:xfrm>
            <a:off x="2280325" y="2908425"/>
            <a:ext cx="2033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pop可回傳刪除之元素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2795250" y="2272200"/>
            <a:ext cx="22947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remove可用輸入元素刪除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4008700" y="1635975"/>
            <a:ext cx="15117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del可刪除一區段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227100" y="589200"/>
            <a:ext cx="269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