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Bree Serif" charset="1" panose="02000503040000020004"/>
      <p:regular r:id="rId14"/>
    </p:embeddedFont>
    <p:embeddedFont>
      <p:font typeface="Kuchek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22086" y="3582263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9"/>
                </a:lnTo>
                <a:lnTo>
                  <a:pt x="0" y="11734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2533" y="-6458518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8"/>
                </a:lnTo>
                <a:lnTo>
                  <a:pt x="0" y="11734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6986" y="1976977"/>
            <a:ext cx="6383531" cy="1778214"/>
            <a:chOff x="0" y="0"/>
            <a:chExt cx="6909363" cy="19246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24691"/>
            </a:xfrm>
            <a:custGeom>
              <a:avLst/>
              <a:gdLst/>
              <a:ahLst/>
              <a:cxnLst/>
              <a:rect r="r" b="b" t="t" l="l"/>
              <a:pathLst>
                <a:path h="1924691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2346"/>
                  </a:cubicBezTo>
                  <a:cubicBezTo>
                    <a:pt x="0" y="1489716"/>
                    <a:pt x="434975" y="1924691"/>
                    <a:pt x="969645" y="1924691"/>
                  </a:cubicBezTo>
                  <a:lnTo>
                    <a:pt x="5939718" y="1924691"/>
                  </a:lnTo>
                  <a:cubicBezTo>
                    <a:pt x="6474388" y="1924691"/>
                    <a:pt x="6909363" y="1489716"/>
                    <a:pt x="6909363" y="962346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899291"/>
                  </a:moveTo>
                  <a:lnTo>
                    <a:pt x="969645" y="1899291"/>
                  </a:lnTo>
                  <a:cubicBezTo>
                    <a:pt x="448945" y="1899291"/>
                    <a:pt x="25400" y="1475746"/>
                    <a:pt x="25400" y="962346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2346"/>
                  </a:cubicBezTo>
                  <a:cubicBezTo>
                    <a:pt x="6883963" y="1475746"/>
                    <a:pt x="6460418" y="1899291"/>
                    <a:pt x="5939718" y="189929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691874" y="2319281"/>
            <a:ext cx="8904252" cy="92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2"/>
              </a:lnSpc>
              <a:spcBef>
                <a:spcPct val="0"/>
              </a:spcBef>
            </a:pPr>
            <a:r>
              <a:rPr lang="en-US" sz="5201">
                <a:solidFill>
                  <a:srgbClr val="000000"/>
                </a:solidFill>
                <a:latin typeface="Glacial Indifference"/>
              </a:rPr>
              <a:t>09/11/2023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3495" y="5133975"/>
            <a:ext cx="18288000" cy="301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0"/>
              </a:lnSpc>
            </a:pPr>
            <a:r>
              <a:rPr lang="en-US" sz="9867">
                <a:solidFill>
                  <a:srgbClr val="000000"/>
                </a:solidFill>
                <a:latin typeface="Kuchek Bold"/>
              </a:rPr>
              <a:t>Projeto Final  </a:t>
            </a:r>
          </a:p>
          <a:p>
            <a:pPr algn="ctr" marL="0" indent="0" lvl="0">
              <a:lnSpc>
                <a:spcPts val="11840"/>
              </a:lnSpc>
              <a:spcBef>
                <a:spcPct val="0"/>
              </a:spcBef>
            </a:pPr>
            <a:r>
              <a:rPr lang="en-US" sz="9867">
                <a:solidFill>
                  <a:srgbClr val="000000"/>
                </a:solidFill>
                <a:latin typeface="Kuchek Bold"/>
              </a:rPr>
              <a:t>The Village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44522" y="6634477"/>
            <a:ext cx="3229556" cy="365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00000"/>
                </a:solidFill>
                <a:latin typeface="Bree Serif"/>
              </a:rPr>
              <a:t> </a:t>
            </a:r>
          </a:p>
          <a:p>
            <a:pPr algn="ctr">
              <a:lnSpc>
                <a:spcPts val="2410"/>
              </a:lnSpc>
            </a:pPr>
          </a:p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00000"/>
                </a:solidFill>
                <a:latin typeface="Bree Serif"/>
              </a:rPr>
              <a:t>PEDRO CYRNE</a:t>
            </a:r>
          </a:p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00000"/>
                </a:solidFill>
                <a:latin typeface="Bree Serif"/>
              </a:rPr>
              <a:t>LUCAS FERREIRA</a:t>
            </a:r>
          </a:p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00000"/>
                </a:solidFill>
                <a:latin typeface="Bree Serif"/>
              </a:rPr>
              <a:t>GABRIEL FELIPPE</a:t>
            </a:r>
          </a:p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00000"/>
                </a:solidFill>
                <a:latin typeface="Bree Serif"/>
              </a:rPr>
              <a:t>URIEL RELVAS</a:t>
            </a:r>
          </a:p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00000"/>
                </a:solidFill>
                <a:latin typeface="Bree Serif"/>
              </a:rPr>
              <a:t>CELSO VINICIUS</a:t>
            </a:r>
          </a:p>
          <a:p>
            <a:pPr algn="ctr">
              <a:lnSpc>
                <a:spcPts val="2410"/>
              </a:lnSpc>
            </a:pPr>
          </a:p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00000"/>
                </a:solidFill>
                <a:latin typeface="Bree Serif"/>
              </a:rPr>
              <a:t>PROFESSOR:</a:t>
            </a:r>
          </a:p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00000"/>
                </a:solidFill>
                <a:latin typeface="Bree Serif"/>
              </a:rPr>
              <a:t>LUIZ FERNANDO</a:t>
            </a:r>
          </a:p>
          <a:p>
            <a:pPr algn="ctr">
              <a:lnSpc>
                <a:spcPts val="2410"/>
              </a:lnSpc>
            </a:pPr>
          </a:p>
          <a:p>
            <a:pPr algn="ctr">
              <a:lnSpc>
                <a:spcPts val="241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90826" y="-3651663"/>
            <a:ext cx="14439051" cy="10658645"/>
          </a:xfrm>
          <a:custGeom>
            <a:avLst/>
            <a:gdLst/>
            <a:ahLst/>
            <a:cxnLst/>
            <a:rect r="r" b="b" t="t" l="l"/>
            <a:pathLst>
              <a:path h="10658645" w="14439051">
                <a:moveTo>
                  <a:pt x="0" y="0"/>
                </a:moveTo>
                <a:lnTo>
                  <a:pt x="14439052" y="0"/>
                </a:lnTo>
                <a:lnTo>
                  <a:pt x="14439052" y="10658645"/>
                </a:lnTo>
                <a:lnTo>
                  <a:pt x="0" y="10658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00821" y="2457627"/>
            <a:ext cx="10730307" cy="10730307"/>
          </a:xfrm>
          <a:custGeom>
            <a:avLst/>
            <a:gdLst/>
            <a:ahLst/>
            <a:cxnLst/>
            <a:rect r="r" b="b" t="t" l="l"/>
            <a:pathLst>
              <a:path h="10730307" w="10730307">
                <a:moveTo>
                  <a:pt x="0" y="0"/>
                </a:moveTo>
                <a:lnTo>
                  <a:pt x="10730307" y="0"/>
                </a:lnTo>
                <a:lnTo>
                  <a:pt x="10730307" y="10730307"/>
                </a:lnTo>
                <a:lnTo>
                  <a:pt x="0" y="10730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86008" y="189873"/>
            <a:ext cx="10515984" cy="9751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6"/>
              </a:lnSpc>
            </a:pPr>
            <a:r>
              <a:rPr lang="en-US" sz="3097">
                <a:solidFill>
                  <a:srgbClr val="000000"/>
                </a:solidFill>
                <a:latin typeface="Bree Serif"/>
              </a:rPr>
              <a:t>ANAMNESE</a:t>
            </a:r>
          </a:p>
          <a:p>
            <a:pPr algn="ctr">
              <a:lnSpc>
                <a:spcPts val="4336"/>
              </a:lnSpc>
            </a:pPr>
          </a:p>
          <a:p>
            <a:pPr algn="ctr">
              <a:lnSpc>
                <a:spcPts val="4336"/>
              </a:lnSpc>
            </a:pPr>
          </a:p>
          <a:p>
            <a:pPr algn="ctr">
              <a:lnSpc>
                <a:spcPts val="4336"/>
              </a:lnSpc>
            </a:pPr>
            <a:r>
              <a:rPr lang="en-US" sz="3097">
                <a:solidFill>
                  <a:srgbClr val="000000"/>
                </a:solidFill>
                <a:latin typeface="Bree Serif"/>
              </a:rPr>
              <a:t>Parte gráfica:</a:t>
            </a:r>
          </a:p>
          <a:p>
            <a:pPr algn="ctr">
              <a:lnSpc>
                <a:spcPts val="4336"/>
              </a:lnSpc>
            </a:pPr>
          </a:p>
          <a:p>
            <a:pPr algn="ctr">
              <a:lnSpc>
                <a:spcPts val="4336"/>
              </a:lnSpc>
            </a:pPr>
            <a:r>
              <a:rPr lang="en-US" sz="3097">
                <a:solidFill>
                  <a:srgbClr val="000000"/>
                </a:solidFill>
                <a:latin typeface="Bree Serif"/>
              </a:rPr>
              <a:t>O jogo é 2D, ou seja, duas dimensões X e Y (cima e baixo respectivamente).</a:t>
            </a:r>
          </a:p>
          <a:p>
            <a:pPr algn="ctr">
              <a:lnSpc>
                <a:spcPts val="4336"/>
              </a:lnSpc>
            </a:pPr>
            <a:r>
              <a:rPr lang="en-US" sz="3097">
                <a:solidFill>
                  <a:srgbClr val="000000"/>
                </a:solidFill>
                <a:latin typeface="Bree Serif"/>
              </a:rPr>
              <a:t>Devido ao jogo ser 2D o gráfico dele terá base em “sprites” que são, basicamente, imagens em png.</a:t>
            </a:r>
          </a:p>
          <a:p>
            <a:pPr algn="ctr">
              <a:lnSpc>
                <a:spcPts val="4336"/>
              </a:lnSpc>
            </a:pPr>
          </a:p>
          <a:p>
            <a:pPr algn="ctr">
              <a:lnSpc>
                <a:spcPts val="4336"/>
              </a:lnSpc>
            </a:pPr>
            <a:r>
              <a:rPr lang="en-US" sz="3097">
                <a:solidFill>
                  <a:srgbClr val="000000"/>
                </a:solidFill>
                <a:latin typeface="Bree Serif"/>
              </a:rPr>
              <a:t>Jogabilidade:</a:t>
            </a:r>
          </a:p>
          <a:p>
            <a:pPr algn="ctr">
              <a:lnSpc>
                <a:spcPts val="4336"/>
              </a:lnSpc>
            </a:pPr>
            <a:r>
              <a:rPr lang="en-US" sz="3097">
                <a:solidFill>
                  <a:srgbClr val="000000"/>
                </a:solidFill>
                <a:latin typeface="Bree Serif"/>
              </a:rPr>
              <a:t>Não terá nenhum tipo de combate direto. O jogo teria como base uma exploração do mundo.</a:t>
            </a:r>
          </a:p>
          <a:p>
            <a:pPr algn="ctr">
              <a:lnSpc>
                <a:spcPts val="4336"/>
              </a:lnSpc>
            </a:pPr>
          </a:p>
          <a:p>
            <a:pPr algn="ctr">
              <a:lnSpc>
                <a:spcPts val="4336"/>
              </a:lnSpc>
            </a:pPr>
            <a:r>
              <a:rPr lang="en-US" sz="3097">
                <a:solidFill>
                  <a:srgbClr val="000000"/>
                </a:solidFill>
                <a:latin typeface="Bree Serif"/>
              </a:rPr>
              <a:t>História:</a:t>
            </a:r>
          </a:p>
          <a:p>
            <a:pPr algn="ctr">
              <a:lnSpc>
                <a:spcPts val="4336"/>
              </a:lnSpc>
            </a:pPr>
            <a:r>
              <a:rPr lang="en-US" sz="3097">
                <a:solidFill>
                  <a:srgbClr val="000000"/>
                </a:solidFill>
                <a:latin typeface="Bree Serif"/>
              </a:rPr>
              <a:t>A história é linear, segue uma sequência de acontecimentos e interações simples.</a:t>
            </a:r>
          </a:p>
          <a:p>
            <a:pPr algn="ctr">
              <a:lnSpc>
                <a:spcPts val="433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425" t="0" r="4425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-1768526" y="9469028"/>
            <a:ext cx="7315200" cy="1635945"/>
          </a:xfrm>
          <a:custGeom>
            <a:avLst/>
            <a:gdLst/>
            <a:ahLst/>
            <a:cxnLst/>
            <a:rect r="r" b="b" t="t" l="l"/>
            <a:pathLst>
              <a:path h="1635945" w="7315200">
                <a:moveTo>
                  <a:pt x="0" y="0"/>
                </a:moveTo>
                <a:lnTo>
                  <a:pt x="7315200" y="0"/>
                </a:lnTo>
                <a:lnTo>
                  <a:pt x="7315200" y="1635944"/>
                </a:lnTo>
                <a:lnTo>
                  <a:pt x="0" y="1635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8044" y="1815718"/>
            <a:ext cx="4007946" cy="4007946"/>
          </a:xfrm>
          <a:custGeom>
            <a:avLst/>
            <a:gdLst/>
            <a:ahLst/>
            <a:cxnLst/>
            <a:rect r="r" b="b" t="t" l="l"/>
            <a:pathLst>
              <a:path h="4007946" w="4007946">
                <a:moveTo>
                  <a:pt x="0" y="0"/>
                </a:moveTo>
                <a:lnTo>
                  <a:pt x="4007947" y="0"/>
                </a:lnTo>
                <a:lnTo>
                  <a:pt x="4007947" y="4007946"/>
                </a:lnTo>
                <a:lnTo>
                  <a:pt x="0" y="4007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41175" y="1694728"/>
            <a:ext cx="9285175" cy="548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sz="1950">
                <a:solidFill>
                  <a:srgbClr val="000000"/>
                </a:solidFill>
                <a:latin typeface="Bree Serif"/>
              </a:rPr>
              <a:t>CASO DE USO</a:t>
            </a:r>
          </a:p>
          <a:p>
            <a:pPr algn="ctr">
              <a:lnSpc>
                <a:spcPts val="2730"/>
              </a:lnSpc>
            </a:pPr>
            <a:r>
              <a:rPr lang="en-US" sz="1950">
                <a:solidFill>
                  <a:srgbClr val="000000"/>
                </a:solidFill>
                <a:latin typeface="Bree Serif"/>
              </a:rPr>
              <a:t>Descritivo</a:t>
            </a:r>
          </a:p>
          <a:p>
            <a:pPr algn="ctr">
              <a:lnSpc>
                <a:spcPts val="2730"/>
              </a:lnSpc>
            </a:pPr>
          </a:p>
          <a:p>
            <a:pPr algn="ctr">
              <a:lnSpc>
                <a:spcPts val="2730"/>
              </a:lnSpc>
            </a:pPr>
            <a:r>
              <a:rPr lang="en-US" sz="1950">
                <a:solidFill>
                  <a:srgbClr val="000000"/>
                </a:solidFill>
                <a:latin typeface="Bree Serif"/>
              </a:rPr>
              <a:t> O jogador abre o jogo em seu computador, que logo em seguida, entrará no menu principal. Onde será apresentado algumas opções, como Jogar e Sair. O botão sair encerra o processo do jogo, fechando-o</a:t>
            </a:r>
          </a:p>
          <a:p>
            <a:pPr algn="ctr">
              <a:lnSpc>
                <a:spcPts val="2730"/>
              </a:lnSpc>
            </a:pPr>
            <a:r>
              <a:rPr lang="en-US" sz="1950">
                <a:solidFill>
                  <a:srgbClr val="000000"/>
                </a:solidFill>
                <a:latin typeface="Bree Serif"/>
              </a:rPr>
              <a:t>Já o botão jogar o levará para um nível onde será capaz de começar o jogo em si. </a:t>
            </a:r>
          </a:p>
          <a:p>
            <a:pPr algn="ctr">
              <a:lnSpc>
                <a:spcPts val="2730"/>
              </a:lnSpc>
            </a:pPr>
          </a:p>
          <a:p>
            <a:pPr algn="ctr">
              <a:lnSpc>
                <a:spcPts val="2730"/>
              </a:lnSpc>
            </a:pPr>
            <a:r>
              <a:rPr lang="en-US" sz="1950">
                <a:solidFill>
                  <a:srgbClr val="000000"/>
                </a:solidFill>
                <a:latin typeface="Bree Serif"/>
              </a:rPr>
              <a:t>A Game Engine, Unity, é responsável não só pela maior parte dos cálculos mas também pelo registro de "inputs" do usuário. A movimentação é restrita nos eixos X e Y. A mecânica de "vault", que é o que permite o jogador escalar/se pendurar em certos objetos, interagir com objetos, também irá fazer parte da jogabilidade. </a:t>
            </a:r>
          </a:p>
          <a:p>
            <a:pPr algn="ctr">
              <a:lnSpc>
                <a:spcPts val="2730"/>
              </a:lnSpc>
            </a:pPr>
          </a:p>
          <a:p>
            <a:pPr algn="ctr">
              <a:lnSpc>
                <a:spcPts val="2730"/>
              </a:lnSpc>
            </a:pPr>
            <a:r>
              <a:rPr lang="en-US" sz="1950">
                <a:solidFill>
                  <a:srgbClr val="000000"/>
                </a:solidFill>
                <a:latin typeface="Bree Serif"/>
              </a:rPr>
              <a:t>Também é possível salvar o progresso, como a última localização que o jogador estava e o seu progresso nas “quests” (objetivos).</a:t>
            </a:r>
          </a:p>
          <a:p>
            <a:pPr algn="ctr">
              <a:lnSpc>
                <a:spcPts val="273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10898" y="7414347"/>
            <a:ext cx="6781028" cy="211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Bree Serif"/>
              </a:rPr>
              <a:t>DIAGRAMA DE CASO DE USO: </a:t>
            </a:r>
          </a:p>
          <a:p>
            <a:pPr algn="ctr">
              <a:lnSpc>
                <a:spcPts val="5642"/>
              </a:lnSpc>
            </a:pPr>
          </a:p>
          <a:p>
            <a:pPr algn="ctr">
              <a:lnSpc>
                <a:spcPts val="564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496962" y="8111247"/>
            <a:ext cx="9996749" cy="72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2"/>
              </a:lnSpc>
            </a:pPr>
            <a:r>
              <a:rPr lang="en-US" sz="4266">
                <a:solidFill>
                  <a:srgbClr val="000000"/>
                </a:solidFill>
                <a:latin typeface="Open Sans"/>
              </a:rPr>
              <a:t>—————————-&gt;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4368" y="4166846"/>
            <a:ext cx="1239263" cy="123926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556765" y="5057134"/>
            <a:ext cx="11066776" cy="5174351"/>
          </a:xfrm>
          <a:custGeom>
            <a:avLst/>
            <a:gdLst/>
            <a:ahLst/>
            <a:cxnLst/>
            <a:rect r="r" b="b" t="t" l="l"/>
            <a:pathLst>
              <a:path h="5174351" w="11066776">
                <a:moveTo>
                  <a:pt x="0" y="0"/>
                </a:moveTo>
                <a:lnTo>
                  <a:pt x="11066776" y="0"/>
                </a:lnTo>
                <a:lnTo>
                  <a:pt x="11066776" y="5174351"/>
                </a:lnTo>
                <a:lnTo>
                  <a:pt x="0" y="5174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69271" y="4786478"/>
            <a:ext cx="11790158" cy="5314177"/>
          </a:xfrm>
          <a:custGeom>
            <a:avLst/>
            <a:gdLst/>
            <a:ahLst/>
            <a:cxnLst/>
            <a:rect r="r" b="b" t="t" l="l"/>
            <a:pathLst>
              <a:path h="5314177" w="11790158">
                <a:moveTo>
                  <a:pt x="0" y="0"/>
                </a:moveTo>
                <a:lnTo>
                  <a:pt x="11790158" y="0"/>
                </a:lnTo>
                <a:lnTo>
                  <a:pt x="11790158" y="5314177"/>
                </a:lnTo>
                <a:lnTo>
                  <a:pt x="0" y="531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46837" y="233040"/>
            <a:ext cx="6994327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Bree Serif"/>
              </a:rPr>
              <a:t>Telas: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Bree Serif"/>
              </a:rPr>
              <a:t>Menu Inicial: 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Bree Serif"/>
              </a:rPr>
              <a:t>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170795" y="-4399080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9"/>
                </a:lnTo>
                <a:lnTo>
                  <a:pt x="0" y="117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25463" y="-4838464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8"/>
                </a:lnTo>
                <a:lnTo>
                  <a:pt x="0" y="11734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48129" y="5143500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9"/>
                </a:lnTo>
                <a:lnTo>
                  <a:pt x="0" y="11734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34420" y="-4838464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8"/>
                </a:lnTo>
                <a:lnTo>
                  <a:pt x="0" y="11734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88608" y="1666841"/>
            <a:ext cx="7601561" cy="3643723"/>
          </a:xfrm>
          <a:custGeom>
            <a:avLst/>
            <a:gdLst/>
            <a:ahLst/>
            <a:cxnLst/>
            <a:rect r="r" b="b" t="t" l="l"/>
            <a:pathLst>
              <a:path h="3643723" w="7601561">
                <a:moveTo>
                  <a:pt x="0" y="0"/>
                </a:moveTo>
                <a:lnTo>
                  <a:pt x="7601561" y="0"/>
                </a:lnTo>
                <a:lnTo>
                  <a:pt x="7601561" y="3643723"/>
                </a:lnTo>
                <a:lnTo>
                  <a:pt x="0" y="3643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9" r="0" b="-846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11939" y="5781387"/>
            <a:ext cx="7619340" cy="3780820"/>
          </a:xfrm>
          <a:custGeom>
            <a:avLst/>
            <a:gdLst/>
            <a:ahLst/>
            <a:cxnLst/>
            <a:rect r="r" b="b" t="t" l="l"/>
            <a:pathLst>
              <a:path h="3780820" w="7619340">
                <a:moveTo>
                  <a:pt x="0" y="0"/>
                </a:moveTo>
                <a:lnTo>
                  <a:pt x="7619340" y="0"/>
                </a:lnTo>
                <a:lnTo>
                  <a:pt x="7619340" y="3780820"/>
                </a:lnTo>
                <a:lnTo>
                  <a:pt x="0" y="37808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979" r="0" b="-597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666841"/>
            <a:ext cx="7685977" cy="3643723"/>
          </a:xfrm>
          <a:custGeom>
            <a:avLst/>
            <a:gdLst/>
            <a:ahLst/>
            <a:cxnLst/>
            <a:rect r="r" b="b" t="t" l="l"/>
            <a:pathLst>
              <a:path h="3643723" w="7685977">
                <a:moveTo>
                  <a:pt x="0" y="0"/>
                </a:moveTo>
                <a:lnTo>
                  <a:pt x="7685977" y="0"/>
                </a:lnTo>
                <a:lnTo>
                  <a:pt x="7685977" y="3643723"/>
                </a:lnTo>
                <a:lnTo>
                  <a:pt x="0" y="36437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83" r="0" b="-868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50633" y="-66767"/>
            <a:ext cx="458673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Bree Serif"/>
              </a:rPr>
              <a:t>Em Jogo: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18945" y="5143500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9"/>
                </a:lnTo>
                <a:lnTo>
                  <a:pt x="0" y="11734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13256" y="-6985136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8"/>
                </a:lnTo>
                <a:lnTo>
                  <a:pt x="0" y="11734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18857" y="-142875"/>
            <a:ext cx="3520174" cy="120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</a:pPr>
            <a:r>
              <a:rPr lang="en-US" sz="7010">
                <a:solidFill>
                  <a:srgbClr val="000000"/>
                </a:solidFill>
                <a:latin typeface="Bree Serif"/>
              </a:rPr>
              <a:t>Códigos: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3783" y="1034493"/>
            <a:ext cx="4694360" cy="899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Código responsável pela movimentação dos pássaros:</a:t>
            </a:r>
          </a:p>
          <a:p>
            <a:pPr algn="ctr">
              <a:lnSpc>
                <a:spcPts val="1778"/>
              </a:lnSpc>
            </a:pPr>
          </a:p>
          <a:p>
            <a:pPr algn="ctr">
              <a:lnSpc>
                <a:spcPts val="1778"/>
              </a:lnSpc>
            </a:pPr>
          </a:p>
          <a:p>
            <a:pPr algn="ctr">
              <a:lnSpc>
                <a:spcPts val="1778"/>
              </a:lnSpc>
            </a:pPr>
          </a:p>
          <a:p>
            <a:pPr algn="ctr">
              <a:lnSpc>
                <a:spcPts val="1778"/>
              </a:lnSpc>
            </a:pP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using System.Collections;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using System.Collections.Generic;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using UnityEngine;</a:t>
            </a:r>
          </a:p>
          <a:p>
            <a:pPr algn="ctr">
              <a:lnSpc>
                <a:spcPts val="1778"/>
              </a:lnSpc>
            </a:pP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public class Bird : MonoBehaviour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{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private float velocidade;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public float limiteDeDestruicao;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public int right;</a:t>
            </a:r>
          </a:p>
          <a:p>
            <a:pPr algn="ctr">
              <a:lnSpc>
                <a:spcPts val="1778"/>
              </a:lnSpc>
            </a:pP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private void Start(){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velocidade = Random.Range(0.4f, 2.2f);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right = Random.Range(0, 1);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778"/>
              </a:lnSpc>
            </a:pP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void FixedUpdate()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{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if(right == 1){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transform.Translate(Vector3.right * velocidade * Time.deltaTime);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if (transform.position.x &gt; limiteDeDestruicao)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{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    Destroy(gameObject);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}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}else{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transform.Translate(Vector3.left * velocidade * Time.deltaTime);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if (transform.position.x &lt; limiteDeDestruicao)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{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    Destroy(gameObject);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    }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    }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778"/>
              </a:lnSpc>
            </a:pPr>
            <a:r>
              <a:rPr lang="en-US" sz="1270">
                <a:solidFill>
                  <a:srgbClr val="000000"/>
                </a:solidFill>
                <a:latin typeface="Open Sans Bold"/>
              </a:rPr>
              <a:t>}</a:t>
            </a:r>
          </a:p>
          <a:p>
            <a:pPr algn="ctr">
              <a:lnSpc>
                <a:spcPts val="177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263729" y="1148875"/>
            <a:ext cx="6427169" cy="8878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Código responsável pelo surgimento dos pássaros na fase:</a:t>
            </a:r>
          </a:p>
          <a:p>
            <a:pPr algn="ctr">
              <a:lnSpc>
                <a:spcPts val="2067"/>
              </a:lnSpc>
            </a:pPr>
          </a:p>
          <a:p>
            <a:pPr algn="ctr">
              <a:lnSpc>
                <a:spcPts val="2067"/>
              </a:lnSpc>
            </a:pPr>
          </a:p>
          <a:p>
            <a:pPr algn="ctr">
              <a:lnSpc>
                <a:spcPts val="2067"/>
              </a:lnSpc>
            </a:pPr>
          </a:p>
          <a:p>
            <a:pPr algn="ctr">
              <a:lnSpc>
                <a:spcPts val="2067"/>
              </a:lnSpc>
            </a:pP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using System.Collections;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using System.Collections.Generic;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using UnityEngine;</a:t>
            </a:r>
          </a:p>
          <a:p>
            <a:pPr algn="ctr">
              <a:lnSpc>
                <a:spcPts val="2067"/>
              </a:lnSpc>
            </a:pP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public class BirdSpawner : MonoBehaviour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{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[Header("Valores")]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[SerializeField] private float Tempo_de_Spawn_Min;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[SerializeField] private float Tempo_de_Spawn_Max;</a:t>
            </a:r>
          </a:p>
          <a:p>
            <a:pPr algn="ctr">
              <a:lnSpc>
                <a:spcPts val="2067"/>
              </a:lnSpc>
            </a:pP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[Header("Componentes")]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[SerializeField] private GameObject Passaro;</a:t>
            </a:r>
          </a:p>
          <a:p>
            <a:pPr algn="ctr">
              <a:lnSpc>
                <a:spcPts val="2067"/>
              </a:lnSpc>
            </a:pP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private int Randomizer;</a:t>
            </a:r>
          </a:p>
          <a:p>
            <a:pPr algn="ctr">
              <a:lnSpc>
                <a:spcPts val="2067"/>
              </a:lnSpc>
            </a:pP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void Start()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{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    InvokeRepeating("Spawn_Passaro", Random.Range(Tempo_de_Spawn_Min, Tempo_de_Spawn_Max), Random.Range(Tempo_de_Spawn_Min, Tempo_de_Spawn_Max));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2067"/>
              </a:lnSpc>
            </a:pP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private void Spawn_Passaro(){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    Vector2 posicao = new Vector2(transform.position.x, Random.Range(1, 4));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    Instantiate(Passaro, posicao, Quaternion.identity);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2067"/>
              </a:lnSpc>
            </a:pPr>
            <a:r>
              <a:rPr lang="en-US" sz="1476">
                <a:solidFill>
                  <a:srgbClr val="000000"/>
                </a:solidFill>
                <a:latin typeface="Open Sans Bold"/>
              </a:rPr>
              <a:t>}</a:t>
            </a:r>
          </a:p>
          <a:p>
            <a:pPr algn="ctr">
              <a:lnSpc>
                <a:spcPts val="206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774751" y="660424"/>
            <a:ext cx="3961564" cy="962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Código responsável pelos botões da tela inicial.</a:t>
            </a: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using System.Collections;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using System.Collections.Generic;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using UnityEngine;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using UnityEngine.UI;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using TMPro;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using UnityEngine.SceneManagement;</a:t>
            </a: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public class Buttons : MonoBehaviour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{</a:t>
            </a: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public AudioClip meuSom;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public AudioSource meuAudioSource;</a:t>
            </a: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public void Play(){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meuAudioSource.clip = meuSom;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meuAudioSource.Play();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SceneManager.LoadScene("Loading");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public void Settings(){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meuAudioSource.clip = meuSom;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meuAudioSource.Play();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SceneManager.LoadScene("Settings");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public void Quit(){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meuAudioSource.clip = meuSom;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meuAudioSource.Play();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Application.Quit();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857"/>
              </a:lnSpc>
            </a:pP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public void Next(){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    SceneManager.LoadScene(1);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857"/>
              </a:lnSpc>
            </a:pPr>
            <a:r>
              <a:rPr lang="en-US" sz="1326">
                <a:solidFill>
                  <a:srgbClr val="000000"/>
                </a:solidFill>
                <a:latin typeface="Open Sans Bold"/>
              </a:rPr>
              <a:t>}</a:t>
            </a:r>
          </a:p>
          <a:p>
            <a:pPr algn="ctr">
              <a:lnSpc>
                <a:spcPts val="185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88955" y="7415868"/>
            <a:ext cx="5198089" cy="5198089"/>
          </a:xfrm>
          <a:custGeom>
            <a:avLst/>
            <a:gdLst/>
            <a:ahLst/>
            <a:cxnLst/>
            <a:rect r="r" b="b" t="t" l="l"/>
            <a:pathLst>
              <a:path h="5198089" w="5198089">
                <a:moveTo>
                  <a:pt x="0" y="0"/>
                </a:moveTo>
                <a:lnTo>
                  <a:pt x="5198090" y="0"/>
                </a:lnTo>
                <a:lnTo>
                  <a:pt x="5198090" y="5198089"/>
                </a:lnTo>
                <a:lnTo>
                  <a:pt x="0" y="5198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99045" y="-1570345"/>
            <a:ext cx="5198089" cy="5198089"/>
          </a:xfrm>
          <a:custGeom>
            <a:avLst/>
            <a:gdLst/>
            <a:ahLst/>
            <a:cxnLst/>
            <a:rect r="r" b="b" t="t" l="l"/>
            <a:pathLst>
              <a:path h="5198089" w="5198089">
                <a:moveTo>
                  <a:pt x="0" y="0"/>
                </a:moveTo>
                <a:lnTo>
                  <a:pt x="5198090" y="0"/>
                </a:lnTo>
                <a:lnTo>
                  <a:pt x="5198090" y="5198090"/>
                </a:lnTo>
                <a:lnTo>
                  <a:pt x="0" y="5198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44522" y="-171450"/>
            <a:ext cx="43548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Bree Serif"/>
              </a:rPr>
              <a:t>Códigos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9045" y="1415305"/>
            <a:ext cx="5034083" cy="887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Código responsável pela movimentação da câmera:</a:t>
            </a: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using System.Collections;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using System.Collections.Generic;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using UnityEngine;</a:t>
            </a: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public class CameraMovement : MonoBehaviour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{</a:t>
            </a: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private Vector3 Camera_Offset; //Esse é o valor responsavel pelo offset da camera, nesse caso, o quão longe ela vai se manter do player</a:t>
            </a: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[Header("Values")] 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[SerializeField] private float Camera_Smooth_Multipliyer; //Esse é o valor que sera responsavel pela suavização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[Header("Components")]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[SerializeField] private Transform Camera_Target_Follow; //esse é onde o unity se referira ao transform que a camera ira seguir, ate momento e geralmente o avatar do player</a:t>
            </a: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//Others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private Vector3 Camera_Velocity = Vector3.zero;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private void Awake() =&gt; Camera_Offset = transform.position - Camera_Target_Follow.position; //Toda vez que a camera for ativada, isso era ativado junto. Calculo do offset basicamente.</a:t>
            </a: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private void LateUpdate() //a ultima coisa calculada depois dos updates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{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    Callculus();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}</a:t>
            </a: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private void Callculus(){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    Vector3 Camera_Targeted_Position = Camera_Target_Follow.position + Camera_Offset; //faz os calculos de qual posição a camera deverá ou deveria estar. 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    transform.position = Vector3.SmoothDamp(transform.position, Camera_Targeted_Position, ref Camera_Velocity, Camera_Smooth_Multipliyer); // Basicamente faz a movimentação da camera pelo mapa depois de todas as contas</a:t>
            </a: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        }</a:t>
            </a:r>
          </a:p>
          <a:p>
            <a:pPr algn="ctr">
              <a:lnSpc>
                <a:spcPts val="1402"/>
              </a:lnSpc>
            </a:pPr>
          </a:p>
          <a:p>
            <a:pPr algn="ctr">
              <a:lnSpc>
                <a:spcPts val="1402"/>
              </a:lnSpc>
            </a:pPr>
            <a:r>
              <a:rPr lang="en-US" sz="1001">
                <a:solidFill>
                  <a:srgbClr val="000000"/>
                </a:solidFill>
                <a:latin typeface="Open Sans Bold"/>
              </a:rPr>
              <a:t>}</a:t>
            </a:r>
          </a:p>
          <a:p>
            <a:pPr algn="ctr">
              <a:lnSpc>
                <a:spcPts val="140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4215465" y="678497"/>
            <a:ext cx="3599586" cy="1025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Código responsável pela primeira “quest” do level: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using System.Collections;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using System.Collections.Generic;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using UnityEngine;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using UnityEngine.UI;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using TMPro;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public class firstquest : MonoBehaviour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[Header("Valores")]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int QuestID;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int QuestPosition_X;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int QuestPosition_Y;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[Header("Componentes")]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Animator QuestCache;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TextMeshProUGUI Name;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GameObject DialogBox;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TextMeshProUGUI dialogtext;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Transform QuestTracker;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[Header("Dialogo")]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string[] lines; 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[SerializeField] private float textSpeed;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public int index;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private string clear;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private void Start() 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dialogtext.text = string.Empty;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private void OnTriggerEnter2D(Collider2D other){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if(QuestCache.GetInteger("QuestStatus") == QuestID){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    DialogBox.SetActive(true);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    startdialoge();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    QuestTracker.position = new Vector2 (QuestPosition_X, QuestPosition_Y);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    QuestCache.SetInteger("QuestStatus", QuestID + 1);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}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if(QuestCache.GetInteger("QuestStatus") == 2){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    QuestCache.SetInteger("QuestStatus", 3);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}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private void OnTriggerStay2D(Collider2D other){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if(Input.GetKeyDown(KeyCode.F)){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    DialogSkipper();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}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private void OnTriggerExit2D(Collider2D other){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DialogBox.SetActive(false);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private void startdialoge(){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dialogtext.text = clear;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index = 0;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StartCoroutine(TypeLine());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private void DialogSkipper(){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index += 1;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dialogtext.text = clear;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StartCoroutine(TypeLine());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IEnumerator TypeLine(){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foreach (char c in lines[index].ToCharArray()){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    dialogtext.text += c;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    yield return new WaitForSeconds(textSpeed);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    }</a:t>
            </a: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    }</a:t>
            </a: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</a:p>
          <a:p>
            <a:pPr algn="ctr">
              <a:lnSpc>
                <a:spcPts val="1001"/>
              </a:lnSpc>
            </a:pPr>
            <a:r>
              <a:rPr lang="en-US" sz="715">
                <a:solidFill>
                  <a:srgbClr val="000000"/>
                </a:solidFill>
                <a:latin typeface="Open Sans Bold"/>
              </a:rPr>
              <a:t>}</a:t>
            </a:r>
          </a:p>
          <a:p>
            <a:pPr algn="ctr">
              <a:lnSpc>
                <a:spcPts val="100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88241" y="3615341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8"/>
                </a:lnTo>
                <a:lnTo>
                  <a:pt x="0" y="11734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36378" y="-6425441"/>
            <a:ext cx="15896258" cy="11734329"/>
          </a:xfrm>
          <a:custGeom>
            <a:avLst/>
            <a:gdLst/>
            <a:ahLst/>
            <a:cxnLst/>
            <a:rect r="r" b="b" t="t" l="l"/>
            <a:pathLst>
              <a:path h="11734329" w="15896258">
                <a:moveTo>
                  <a:pt x="0" y="0"/>
                </a:moveTo>
                <a:lnTo>
                  <a:pt x="15896258" y="0"/>
                </a:lnTo>
                <a:lnTo>
                  <a:pt x="15896258" y="11734329"/>
                </a:lnTo>
                <a:lnTo>
                  <a:pt x="0" y="117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1525" y="2964815"/>
            <a:ext cx="16744950" cy="377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9"/>
              </a:lnSpc>
              <a:spcBef>
                <a:spcPct val="0"/>
              </a:spcBef>
            </a:pPr>
            <a:r>
              <a:rPr lang="en-US" sz="21999" u="none">
                <a:solidFill>
                  <a:srgbClr val="000000"/>
                </a:solidFill>
                <a:latin typeface="Kuchek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DAFzsV-IT60</dc:identifier>
  <dcterms:modified xsi:type="dcterms:W3CDTF">2011-08-01T06:04:30Z</dcterms:modified>
  <cp:revision>1</cp:revision>
  <dc:title>Apresentação de slide minimalista gradiente laranja vintage </dc:title>
</cp:coreProperties>
</file>