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367" r:id="rId3"/>
    <p:sldId id="257" r:id="rId4"/>
    <p:sldId id="295" r:id="rId5"/>
    <p:sldId id="297" r:id="rId6"/>
    <p:sldId id="351" r:id="rId7"/>
    <p:sldId id="296" r:id="rId8"/>
    <p:sldId id="352" r:id="rId9"/>
    <p:sldId id="298" r:id="rId10"/>
    <p:sldId id="299" r:id="rId11"/>
    <p:sldId id="301" r:id="rId12"/>
    <p:sldId id="302" r:id="rId13"/>
    <p:sldId id="303" r:id="rId14"/>
    <p:sldId id="304" r:id="rId15"/>
    <p:sldId id="306" r:id="rId16"/>
    <p:sldId id="308" r:id="rId17"/>
    <p:sldId id="309" r:id="rId18"/>
    <p:sldId id="263" r:id="rId19"/>
    <p:sldId id="320" r:id="rId20"/>
    <p:sldId id="264" r:id="rId21"/>
    <p:sldId id="312" r:id="rId22"/>
    <p:sldId id="313" r:id="rId23"/>
    <p:sldId id="353" r:id="rId24"/>
    <p:sldId id="316" r:id="rId25"/>
    <p:sldId id="317" r:id="rId26"/>
    <p:sldId id="354" r:id="rId27"/>
    <p:sldId id="355" r:id="rId28"/>
    <p:sldId id="266" r:id="rId29"/>
    <p:sldId id="318" r:id="rId30"/>
    <p:sldId id="319" r:id="rId31"/>
    <p:sldId id="321" r:id="rId32"/>
    <p:sldId id="267" r:id="rId33"/>
    <p:sldId id="357" r:id="rId34"/>
    <p:sldId id="322" r:id="rId35"/>
    <p:sldId id="326" r:id="rId36"/>
    <p:sldId id="275" r:id="rId37"/>
    <p:sldId id="324" r:id="rId38"/>
    <p:sldId id="358" r:id="rId39"/>
    <p:sldId id="359" r:id="rId40"/>
    <p:sldId id="361" r:id="rId41"/>
    <p:sldId id="276" r:id="rId42"/>
    <p:sldId id="328" r:id="rId43"/>
    <p:sldId id="327" r:id="rId44"/>
    <p:sldId id="278" r:id="rId45"/>
    <p:sldId id="329" r:id="rId46"/>
    <p:sldId id="330" r:id="rId47"/>
    <p:sldId id="368" r:id="rId48"/>
    <p:sldId id="331" r:id="rId49"/>
    <p:sldId id="332" r:id="rId50"/>
    <p:sldId id="333" r:id="rId51"/>
    <p:sldId id="334" r:id="rId52"/>
    <p:sldId id="335" r:id="rId53"/>
    <p:sldId id="337" r:id="rId54"/>
    <p:sldId id="338" r:id="rId55"/>
    <p:sldId id="336" r:id="rId56"/>
    <p:sldId id="340" r:id="rId57"/>
    <p:sldId id="339" r:id="rId58"/>
    <p:sldId id="341" r:id="rId59"/>
    <p:sldId id="343" r:id="rId60"/>
    <p:sldId id="356" r:id="rId61"/>
    <p:sldId id="344" r:id="rId62"/>
    <p:sldId id="346" r:id="rId63"/>
    <p:sldId id="369" r:id="rId64"/>
    <p:sldId id="348" r:id="rId65"/>
    <p:sldId id="347" r:id="rId66"/>
    <p:sldId id="364" r:id="rId67"/>
    <p:sldId id="362" r:id="rId68"/>
    <p:sldId id="365" r:id="rId69"/>
    <p:sldId id="285" r:id="rId70"/>
    <p:sldId id="366" r:id="rId71"/>
    <p:sldId id="350" r:id="rId7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91264352"/>
        <c:axId val="391259256"/>
      </c:barChart>
      <c:catAx>
        <c:axId val="391264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91259256"/>
        <c:crosses val="autoZero"/>
        <c:auto val="1"/>
        <c:lblAlgn val="ctr"/>
        <c:lblOffset val="100"/>
        <c:noMultiLvlLbl val="0"/>
      </c:catAx>
      <c:valAx>
        <c:axId val="391259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91264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391266312"/>
        <c:axId val="392036024"/>
      </c:barChart>
      <c:catAx>
        <c:axId val="3912663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92036024"/>
        <c:crosses val="autoZero"/>
        <c:auto val="1"/>
        <c:lblAlgn val="ctr"/>
        <c:lblOffset val="100"/>
        <c:noMultiLvlLbl val="0"/>
      </c:catAx>
      <c:valAx>
        <c:axId val="392036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91266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4A7FD-859B-4B30-BDA8-A1C31725A674}"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pl-PL"/>
        </a:p>
      </dgm:t>
    </dgm:pt>
    <dgm:pt modelId="{2F613C63-DF4A-4C50-A2FB-B5996CADBA9F}">
      <dgm:prSet phldrT="[Tekst]"/>
      <dgm:spPr/>
      <dgm:t>
        <a:bodyPr/>
        <a:lstStyle/>
        <a:p>
          <a:r>
            <a:rPr lang="pl-PL" dirty="0" smtClean="0"/>
            <a:t>Value</a:t>
          </a:r>
          <a:endParaRPr lang="pl-PL" dirty="0"/>
        </a:p>
      </dgm:t>
    </dgm:pt>
    <dgm:pt modelId="{DDC63A4A-55B8-4DFE-B6C7-03EB1AC2526F}" type="parTrans" cxnId="{7519BE76-DC22-4B6D-8D4D-89C0AE6723D2}">
      <dgm:prSet/>
      <dgm:spPr/>
      <dgm:t>
        <a:bodyPr/>
        <a:lstStyle/>
        <a:p>
          <a:endParaRPr lang="pl-PL"/>
        </a:p>
      </dgm:t>
    </dgm:pt>
    <dgm:pt modelId="{6A290C6B-FC7F-4EDC-8172-E3ACEA2F48A0}" type="sibTrans" cxnId="{7519BE76-DC22-4B6D-8D4D-89C0AE6723D2}">
      <dgm:prSet/>
      <dgm:spPr/>
      <dgm:t>
        <a:bodyPr/>
        <a:lstStyle/>
        <a:p>
          <a:endParaRPr lang="pl-PL"/>
        </a:p>
      </dgm:t>
    </dgm:pt>
    <dgm:pt modelId="{28E7308F-F842-460F-8FC0-4C4DABFADA82}">
      <dgm:prSet phldrT="[Tekst]"/>
      <dgm:spPr>
        <a:solidFill>
          <a:schemeClr val="tx2">
            <a:lumMod val="40000"/>
            <a:lumOff val="60000"/>
          </a:schemeClr>
        </a:solidFill>
      </dgm:spPr>
      <dgm:t>
        <a:bodyPr/>
        <a:lstStyle/>
        <a:p>
          <a:r>
            <a:rPr lang="pl-PL" b="1" dirty="0" smtClean="0"/>
            <a:t>Volume</a:t>
          </a:r>
          <a:endParaRPr lang="pl-PL" b="1" dirty="0"/>
        </a:p>
      </dgm:t>
    </dgm:pt>
    <dgm:pt modelId="{2DB14F79-EC13-439C-8C3A-492CB79B171D}" type="parTrans" cxnId="{CCD03365-D2D8-48CE-AD22-0C23C0B26BBB}">
      <dgm:prSet/>
      <dgm:spPr/>
      <dgm:t>
        <a:bodyPr/>
        <a:lstStyle/>
        <a:p>
          <a:endParaRPr lang="pl-PL"/>
        </a:p>
      </dgm:t>
    </dgm:pt>
    <dgm:pt modelId="{3BA9F74E-3F18-472C-82ED-F48FD17F0ABE}" type="sibTrans" cxnId="{CCD03365-D2D8-48CE-AD22-0C23C0B26BBB}">
      <dgm:prSet/>
      <dgm:spPr/>
      <dgm:t>
        <a:bodyPr/>
        <a:lstStyle/>
        <a:p>
          <a:endParaRPr lang="pl-PL"/>
        </a:p>
      </dgm:t>
    </dgm:pt>
    <dgm:pt modelId="{0A0E3191-7E44-48FD-801D-C41307504041}">
      <dgm:prSet phldrT="[Tekst]"/>
      <dgm:spPr/>
      <dgm:t>
        <a:bodyPr/>
        <a:lstStyle/>
        <a:p>
          <a:r>
            <a:rPr lang="pl-PL" dirty="0" err="1" smtClean="0"/>
            <a:t>Variety</a:t>
          </a:r>
          <a:endParaRPr lang="pl-PL" dirty="0"/>
        </a:p>
      </dgm:t>
    </dgm:pt>
    <dgm:pt modelId="{0D11CCA4-6566-4D6F-BB45-A7FB888D2026}" type="parTrans" cxnId="{EBA24F82-0E2A-417D-9AFA-3B63E742AB0E}">
      <dgm:prSet/>
      <dgm:spPr/>
      <dgm:t>
        <a:bodyPr/>
        <a:lstStyle/>
        <a:p>
          <a:endParaRPr lang="pl-PL"/>
        </a:p>
      </dgm:t>
    </dgm:pt>
    <dgm:pt modelId="{45AC1F9C-1A3C-4767-AD76-0F8F65CF38EC}" type="sibTrans" cxnId="{EBA24F82-0E2A-417D-9AFA-3B63E742AB0E}">
      <dgm:prSet/>
      <dgm:spPr/>
      <dgm:t>
        <a:bodyPr/>
        <a:lstStyle/>
        <a:p>
          <a:endParaRPr lang="pl-PL"/>
        </a:p>
      </dgm:t>
    </dgm:pt>
    <dgm:pt modelId="{E4B0FFCF-E6B7-4680-B9A3-ECEB48713617}">
      <dgm:prSet phldrT="[Tekst]"/>
      <dgm:spPr/>
      <dgm:t>
        <a:bodyPr/>
        <a:lstStyle/>
        <a:p>
          <a:r>
            <a:rPr lang="pl-PL" dirty="0" err="1" smtClean="0"/>
            <a:t>Velocity</a:t>
          </a:r>
          <a:endParaRPr lang="pl-PL" dirty="0"/>
        </a:p>
      </dgm:t>
    </dgm:pt>
    <dgm:pt modelId="{4DCEB89A-9BB6-4E32-8A53-11F445276239}" type="parTrans" cxnId="{9AF2D35E-E0A9-4DFB-8D27-988AD7AB9E88}">
      <dgm:prSet/>
      <dgm:spPr/>
      <dgm:t>
        <a:bodyPr/>
        <a:lstStyle/>
        <a:p>
          <a:endParaRPr lang="pl-PL"/>
        </a:p>
      </dgm:t>
    </dgm:pt>
    <dgm:pt modelId="{CE743588-1C9A-4973-A7CE-9C2B821128EE}" type="sibTrans" cxnId="{9AF2D35E-E0A9-4DFB-8D27-988AD7AB9E88}">
      <dgm:prSet/>
      <dgm:spPr/>
      <dgm:t>
        <a:bodyPr/>
        <a:lstStyle/>
        <a:p>
          <a:endParaRPr lang="pl-PL"/>
        </a:p>
      </dgm:t>
    </dgm:pt>
    <dgm:pt modelId="{F64231E3-1D74-4A6D-ACB7-EFD99665C83F}">
      <dgm:prSet phldrT="[Tekst]"/>
      <dgm:spPr>
        <a:solidFill>
          <a:schemeClr val="tx2">
            <a:lumMod val="40000"/>
            <a:lumOff val="60000"/>
          </a:schemeClr>
        </a:solidFill>
      </dgm:spPr>
      <dgm:t>
        <a:bodyPr/>
        <a:lstStyle/>
        <a:p>
          <a:r>
            <a:rPr lang="pl-PL" dirty="0" err="1" smtClean="0"/>
            <a:t>Veracity</a:t>
          </a:r>
          <a:endParaRPr lang="pl-PL" dirty="0"/>
        </a:p>
      </dgm:t>
    </dgm:pt>
    <dgm:pt modelId="{5EBCE714-27FB-4FBD-AEC6-41BD63897C8D}" type="parTrans" cxnId="{95E953F2-762E-4B86-A4F4-BB6218993368}">
      <dgm:prSet/>
      <dgm:spPr/>
      <dgm:t>
        <a:bodyPr/>
        <a:lstStyle/>
        <a:p>
          <a:endParaRPr lang="pl-PL"/>
        </a:p>
      </dgm:t>
    </dgm:pt>
    <dgm:pt modelId="{E15F169C-249C-484A-BA8B-7A8114DFD4DD}" type="sibTrans" cxnId="{95E953F2-762E-4B86-A4F4-BB6218993368}">
      <dgm:prSet/>
      <dgm:spPr/>
      <dgm:t>
        <a:bodyPr/>
        <a:lstStyle/>
        <a:p>
          <a:endParaRPr lang="pl-PL"/>
        </a:p>
      </dgm:t>
    </dgm:pt>
    <dgm:pt modelId="{D325C16E-F484-4958-90C8-04BB74BF432F}" type="pres">
      <dgm:prSet presAssocID="{8074A7FD-859B-4B30-BDA8-A1C31725A674}" presName="diagram" presStyleCnt="0">
        <dgm:presLayoutVars>
          <dgm:chMax val="1"/>
          <dgm:dir/>
          <dgm:animLvl val="ctr"/>
          <dgm:resizeHandles val="exact"/>
        </dgm:presLayoutVars>
      </dgm:prSet>
      <dgm:spPr/>
      <dgm:t>
        <a:bodyPr/>
        <a:lstStyle/>
        <a:p>
          <a:endParaRPr lang="pl-PL"/>
        </a:p>
      </dgm:t>
    </dgm:pt>
    <dgm:pt modelId="{B3427FB7-D6CA-4F0E-AAF8-162620CF9080}" type="pres">
      <dgm:prSet presAssocID="{8074A7FD-859B-4B30-BDA8-A1C31725A674}" presName="matrix" presStyleCnt="0"/>
      <dgm:spPr/>
    </dgm:pt>
    <dgm:pt modelId="{25AC8A80-D57E-4E71-8E39-919447F0C700}" type="pres">
      <dgm:prSet presAssocID="{8074A7FD-859B-4B30-BDA8-A1C31725A674}" presName="tile1" presStyleLbl="node1" presStyleIdx="0" presStyleCnt="4" custLinFactNeighborX="-633" custLinFactNeighborY="-8795"/>
      <dgm:spPr/>
      <dgm:t>
        <a:bodyPr/>
        <a:lstStyle/>
        <a:p>
          <a:endParaRPr lang="pl-PL"/>
        </a:p>
      </dgm:t>
    </dgm:pt>
    <dgm:pt modelId="{6FC125F3-8CB4-48C5-9472-E232A9BEC2A3}" type="pres">
      <dgm:prSet presAssocID="{8074A7FD-859B-4B30-BDA8-A1C31725A674}" presName="tile1text" presStyleLbl="node1" presStyleIdx="0" presStyleCnt="4">
        <dgm:presLayoutVars>
          <dgm:chMax val="0"/>
          <dgm:chPref val="0"/>
          <dgm:bulletEnabled val="1"/>
        </dgm:presLayoutVars>
      </dgm:prSet>
      <dgm:spPr/>
      <dgm:t>
        <a:bodyPr/>
        <a:lstStyle/>
        <a:p>
          <a:endParaRPr lang="pl-PL"/>
        </a:p>
      </dgm:t>
    </dgm:pt>
    <dgm:pt modelId="{80078C88-5625-4E4F-BBF2-2E0D07543982}" type="pres">
      <dgm:prSet presAssocID="{8074A7FD-859B-4B30-BDA8-A1C31725A674}" presName="tile2" presStyleLbl="node1" presStyleIdx="1" presStyleCnt="4" custLinFactX="100000" custLinFactNeighborX="141687" custLinFactNeighborY="-11963"/>
      <dgm:spPr/>
      <dgm:t>
        <a:bodyPr/>
        <a:lstStyle/>
        <a:p>
          <a:endParaRPr lang="pl-PL"/>
        </a:p>
      </dgm:t>
    </dgm:pt>
    <dgm:pt modelId="{EE76D27B-78C6-431A-934F-F29C35090533}" type="pres">
      <dgm:prSet presAssocID="{8074A7FD-859B-4B30-BDA8-A1C31725A674}" presName="tile2text" presStyleLbl="node1" presStyleIdx="1" presStyleCnt="4">
        <dgm:presLayoutVars>
          <dgm:chMax val="0"/>
          <dgm:chPref val="0"/>
          <dgm:bulletEnabled val="1"/>
        </dgm:presLayoutVars>
      </dgm:prSet>
      <dgm:spPr/>
      <dgm:t>
        <a:bodyPr/>
        <a:lstStyle/>
        <a:p>
          <a:endParaRPr lang="pl-PL"/>
        </a:p>
      </dgm:t>
    </dgm:pt>
    <dgm:pt modelId="{F806DF27-810C-41DD-8716-24C1CE97B03A}" type="pres">
      <dgm:prSet presAssocID="{8074A7FD-859B-4B30-BDA8-A1C31725A674}" presName="tile3" presStyleLbl="node1" presStyleIdx="2" presStyleCnt="4"/>
      <dgm:spPr/>
      <dgm:t>
        <a:bodyPr/>
        <a:lstStyle/>
        <a:p>
          <a:endParaRPr lang="pl-PL"/>
        </a:p>
      </dgm:t>
    </dgm:pt>
    <dgm:pt modelId="{FFE7D6C1-A77F-4275-929E-217D75353C15}" type="pres">
      <dgm:prSet presAssocID="{8074A7FD-859B-4B30-BDA8-A1C31725A674}" presName="tile3text" presStyleLbl="node1" presStyleIdx="2" presStyleCnt="4">
        <dgm:presLayoutVars>
          <dgm:chMax val="0"/>
          <dgm:chPref val="0"/>
          <dgm:bulletEnabled val="1"/>
        </dgm:presLayoutVars>
      </dgm:prSet>
      <dgm:spPr/>
      <dgm:t>
        <a:bodyPr/>
        <a:lstStyle/>
        <a:p>
          <a:endParaRPr lang="pl-PL"/>
        </a:p>
      </dgm:t>
    </dgm:pt>
    <dgm:pt modelId="{DD1BF728-6910-4C1C-8D8E-18ADF9E89331}" type="pres">
      <dgm:prSet presAssocID="{8074A7FD-859B-4B30-BDA8-A1C31725A674}" presName="tile4" presStyleLbl="node1" presStyleIdx="3" presStyleCnt="4"/>
      <dgm:spPr/>
      <dgm:t>
        <a:bodyPr/>
        <a:lstStyle/>
        <a:p>
          <a:endParaRPr lang="pl-PL"/>
        </a:p>
      </dgm:t>
    </dgm:pt>
    <dgm:pt modelId="{57DF48F7-D1DB-49C5-BD5C-81851DDA5FEF}" type="pres">
      <dgm:prSet presAssocID="{8074A7FD-859B-4B30-BDA8-A1C31725A674}" presName="tile4text" presStyleLbl="node1" presStyleIdx="3" presStyleCnt="4">
        <dgm:presLayoutVars>
          <dgm:chMax val="0"/>
          <dgm:chPref val="0"/>
          <dgm:bulletEnabled val="1"/>
        </dgm:presLayoutVars>
      </dgm:prSet>
      <dgm:spPr/>
      <dgm:t>
        <a:bodyPr/>
        <a:lstStyle/>
        <a:p>
          <a:endParaRPr lang="pl-PL"/>
        </a:p>
      </dgm:t>
    </dgm:pt>
    <dgm:pt modelId="{4C950B7A-8E09-48EE-8EF3-BB9E78FE6FAF}" type="pres">
      <dgm:prSet presAssocID="{8074A7FD-859B-4B30-BDA8-A1C31725A674}" presName="centerTile" presStyleLbl="fgShp" presStyleIdx="0" presStyleCnt="1">
        <dgm:presLayoutVars>
          <dgm:chMax val="0"/>
          <dgm:chPref val="0"/>
        </dgm:presLayoutVars>
      </dgm:prSet>
      <dgm:spPr/>
      <dgm:t>
        <a:bodyPr/>
        <a:lstStyle/>
        <a:p>
          <a:endParaRPr lang="pl-PL"/>
        </a:p>
      </dgm:t>
    </dgm:pt>
  </dgm:ptLst>
  <dgm:cxnLst>
    <dgm:cxn modelId="{01A528F9-913A-4C58-980D-0D6D909C6CF5}" type="presOf" srcId="{E4B0FFCF-E6B7-4680-B9A3-ECEB48713617}" destId="{FFE7D6C1-A77F-4275-929E-217D75353C15}" srcOrd="1" destOrd="0" presId="urn:microsoft.com/office/officeart/2005/8/layout/matrix1"/>
    <dgm:cxn modelId="{9AF2D35E-E0A9-4DFB-8D27-988AD7AB9E88}" srcId="{2F613C63-DF4A-4C50-A2FB-B5996CADBA9F}" destId="{E4B0FFCF-E6B7-4680-B9A3-ECEB48713617}" srcOrd="2" destOrd="0" parTransId="{4DCEB89A-9BB6-4E32-8A53-11F445276239}" sibTransId="{CE743588-1C9A-4973-A7CE-9C2B821128EE}"/>
    <dgm:cxn modelId="{AB6E75B9-C428-48EF-9F42-7DB5E6EF1A84}" type="presOf" srcId="{28E7308F-F842-460F-8FC0-4C4DABFADA82}" destId="{25AC8A80-D57E-4E71-8E39-919447F0C700}" srcOrd="0" destOrd="0" presId="urn:microsoft.com/office/officeart/2005/8/layout/matrix1"/>
    <dgm:cxn modelId="{CCD03365-D2D8-48CE-AD22-0C23C0B26BBB}" srcId="{2F613C63-DF4A-4C50-A2FB-B5996CADBA9F}" destId="{28E7308F-F842-460F-8FC0-4C4DABFADA82}" srcOrd="0" destOrd="0" parTransId="{2DB14F79-EC13-439C-8C3A-492CB79B171D}" sibTransId="{3BA9F74E-3F18-472C-82ED-F48FD17F0ABE}"/>
    <dgm:cxn modelId="{7519BE76-DC22-4B6D-8D4D-89C0AE6723D2}" srcId="{8074A7FD-859B-4B30-BDA8-A1C31725A674}" destId="{2F613C63-DF4A-4C50-A2FB-B5996CADBA9F}" srcOrd="0" destOrd="0" parTransId="{DDC63A4A-55B8-4DFE-B6C7-03EB1AC2526F}" sibTransId="{6A290C6B-FC7F-4EDC-8172-E3ACEA2F48A0}"/>
    <dgm:cxn modelId="{C1427096-F1C9-4B53-AD79-E3E0855B3D03}" type="presOf" srcId="{2F613C63-DF4A-4C50-A2FB-B5996CADBA9F}" destId="{4C950B7A-8E09-48EE-8EF3-BB9E78FE6FAF}" srcOrd="0" destOrd="0" presId="urn:microsoft.com/office/officeart/2005/8/layout/matrix1"/>
    <dgm:cxn modelId="{668AFB67-CBEE-4C10-AB92-9C10CC3E713D}" type="presOf" srcId="{28E7308F-F842-460F-8FC0-4C4DABFADA82}" destId="{6FC125F3-8CB4-48C5-9472-E232A9BEC2A3}" srcOrd="1" destOrd="0" presId="urn:microsoft.com/office/officeart/2005/8/layout/matrix1"/>
    <dgm:cxn modelId="{D9C87650-BB94-4D6F-809E-20CB5BF42908}" type="presOf" srcId="{E4B0FFCF-E6B7-4680-B9A3-ECEB48713617}" destId="{F806DF27-810C-41DD-8716-24C1CE97B03A}" srcOrd="0" destOrd="0" presId="urn:microsoft.com/office/officeart/2005/8/layout/matrix1"/>
    <dgm:cxn modelId="{EBA24F82-0E2A-417D-9AFA-3B63E742AB0E}" srcId="{2F613C63-DF4A-4C50-A2FB-B5996CADBA9F}" destId="{0A0E3191-7E44-48FD-801D-C41307504041}" srcOrd="1" destOrd="0" parTransId="{0D11CCA4-6566-4D6F-BB45-A7FB888D2026}" sibTransId="{45AC1F9C-1A3C-4767-AD76-0F8F65CF38EC}"/>
    <dgm:cxn modelId="{794B1912-75F0-4BF4-8507-DCEAE0C567C3}" type="presOf" srcId="{0A0E3191-7E44-48FD-801D-C41307504041}" destId="{80078C88-5625-4E4F-BBF2-2E0D07543982}" srcOrd="0" destOrd="0" presId="urn:microsoft.com/office/officeart/2005/8/layout/matrix1"/>
    <dgm:cxn modelId="{95E953F2-762E-4B86-A4F4-BB6218993368}" srcId="{2F613C63-DF4A-4C50-A2FB-B5996CADBA9F}" destId="{F64231E3-1D74-4A6D-ACB7-EFD99665C83F}" srcOrd="3" destOrd="0" parTransId="{5EBCE714-27FB-4FBD-AEC6-41BD63897C8D}" sibTransId="{E15F169C-249C-484A-BA8B-7A8114DFD4DD}"/>
    <dgm:cxn modelId="{B287FA56-E65A-4A98-B2AA-58A13E513CF5}" type="presOf" srcId="{F64231E3-1D74-4A6D-ACB7-EFD99665C83F}" destId="{DD1BF728-6910-4C1C-8D8E-18ADF9E89331}" srcOrd="0" destOrd="0" presId="urn:microsoft.com/office/officeart/2005/8/layout/matrix1"/>
    <dgm:cxn modelId="{58ED2A32-2365-4944-9D1D-37CE3F89D368}" type="presOf" srcId="{8074A7FD-859B-4B30-BDA8-A1C31725A674}" destId="{D325C16E-F484-4958-90C8-04BB74BF432F}" srcOrd="0" destOrd="0" presId="urn:microsoft.com/office/officeart/2005/8/layout/matrix1"/>
    <dgm:cxn modelId="{7B493ED2-2CCD-43DA-A740-3A546E02802B}" type="presOf" srcId="{0A0E3191-7E44-48FD-801D-C41307504041}" destId="{EE76D27B-78C6-431A-934F-F29C35090533}" srcOrd="1" destOrd="0" presId="urn:microsoft.com/office/officeart/2005/8/layout/matrix1"/>
    <dgm:cxn modelId="{2799B591-D66B-4BF9-A648-A5909F74E91E}" type="presOf" srcId="{F64231E3-1D74-4A6D-ACB7-EFD99665C83F}" destId="{57DF48F7-D1DB-49C5-BD5C-81851DDA5FEF}" srcOrd="1" destOrd="0" presId="urn:microsoft.com/office/officeart/2005/8/layout/matrix1"/>
    <dgm:cxn modelId="{92A19032-651C-4A33-9908-14F629109E40}" type="presParOf" srcId="{D325C16E-F484-4958-90C8-04BB74BF432F}" destId="{B3427FB7-D6CA-4F0E-AAF8-162620CF9080}" srcOrd="0" destOrd="0" presId="urn:microsoft.com/office/officeart/2005/8/layout/matrix1"/>
    <dgm:cxn modelId="{76C4B6E4-916D-4C6C-9D92-31B1523CCAA3}" type="presParOf" srcId="{B3427FB7-D6CA-4F0E-AAF8-162620CF9080}" destId="{25AC8A80-D57E-4E71-8E39-919447F0C700}" srcOrd="0" destOrd="0" presId="urn:microsoft.com/office/officeart/2005/8/layout/matrix1"/>
    <dgm:cxn modelId="{6D38637B-C540-4CDB-99FB-D63C9E145ABE}" type="presParOf" srcId="{B3427FB7-D6CA-4F0E-AAF8-162620CF9080}" destId="{6FC125F3-8CB4-48C5-9472-E232A9BEC2A3}" srcOrd="1" destOrd="0" presId="urn:microsoft.com/office/officeart/2005/8/layout/matrix1"/>
    <dgm:cxn modelId="{94C021E2-97A8-4A96-8972-341E96BE973A}" type="presParOf" srcId="{B3427FB7-D6CA-4F0E-AAF8-162620CF9080}" destId="{80078C88-5625-4E4F-BBF2-2E0D07543982}" srcOrd="2" destOrd="0" presId="urn:microsoft.com/office/officeart/2005/8/layout/matrix1"/>
    <dgm:cxn modelId="{7F6B70CA-FE80-465B-A941-209F04C6AB7D}" type="presParOf" srcId="{B3427FB7-D6CA-4F0E-AAF8-162620CF9080}" destId="{EE76D27B-78C6-431A-934F-F29C35090533}" srcOrd="3" destOrd="0" presId="urn:microsoft.com/office/officeart/2005/8/layout/matrix1"/>
    <dgm:cxn modelId="{A5F72301-66DD-4279-ACCD-F48601062EEF}" type="presParOf" srcId="{B3427FB7-D6CA-4F0E-AAF8-162620CF9080}" destId="{F806DF27-810C-41DD-8716-24C1CE97B03A}" srcOrd="4" destOrd="0" presId="urn:microsoft.com/office/officeart/2005/8/layout/matrix1"/>
    <dgm:cxn modelId="{7896CA39-AEA6-4372-B8E1-D6556113E5AD}" type="presParOf" srcId="{B3427FB7-D6CA-4F0E-AAF8-162620CF9080}" destId="{FFE7D6C1-A77F-4275-929E-217D75353C15}" srcOrd="5" destOrd="0" presId="urn:microsoft.com/office/officeart/2005/8/layout/matrix1"/>
    <dgm:cxn modelId="{B813B54C-7035-4E50-AA68-70A7EC06AB63}" type="presParOf" srcId="{B3427FB7-D6CA-4F0E-AAF8-162620CF9080}" destId="{DD1BF728-6910-4C1C-8D8E-18ADF9E89331}" srcOrd="6" destOrd="0" presId="urn:microsoft.com/office/officeart/2005/8/layout/matrix1"/>
    <dgm:cxn modelId="{FDE893AC-CEA8-47D6-BB27-8A07957AB264}" type="presParOf" srcId="{B3427FB7-D6CA-4F0E-AAF8-162620CF9080}" destId="{57DF48F7-D1DB-49C5-BD5C-81851DDA5FEF}" srcOrd="7" destOrd="0" presId="urn:microsoft.com/office/officeart/2005/8/layout/matrix1"/>
    <dgm:cxn modelId="{BC588515-0A6E-40EF-AA03-72861D81ED67}" type="presParOf" srcId="{D325C16E-F484-4958-90C8-04BB74BF432F}" destId="{4C950B7A-8E09-48EE-8EF3-BB9E78FE6FA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2015-10-23</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2015-10-23</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332107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421869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Faza</a:t>
            </a:r>
            <a:r>
              <a:rPr lang="pl-PL" baseline="0" dirty="0" smtClean="0"/>
              <a:t> Redukcji jest implementowana za pomocą klasy </a:t>
            </a:r>
            <a:r>
              <a:rPr lang="pl-PL" baseline="0" dirty="0" err="1" smtClean="0"/>
              <a:t>Reducer</a:t>
            </a:r>
            <a:r>
              <a:rPr lang="pl-PL" baseline="0" dirty="0" smtClean="0"/>
              <a:t> – 2 pierwsze parametry uogólnione muszą zgadzać się z 2 ostatnimi dla klasy </a:t>
            </a:r>
            <a:r>
              <a:rPr lang="pl-PL" baseline="0" dirty="0" err="1" smtClean="0"/>
              <a:t>Mapper</a:t>
            </a:r>
            <a:r>
              <a:rPr lang="pl-PL" baseline="0" dirty="0" smtClean="0"/>
              <a:t>. Jak już wspomnieliśmy, dla w wywołaniu </a:t>
            </a:r>
            <a:r>
              <a:rPr lang="pl-PL" baseline="0" dirty="0" err="1" smtClean="0"/>
              <a:t>reduce</a:t>
            </a:r>
            <a:r>
              <a:rPr lang="pl-PL" baseline="0" dirty="0" smtClean="0"/>
              <a:t>() liczymy agregat względem pojedynczego klucza grupującego – w naszym przypadku to słowo. Każde słowo jest związane z pewną liczą 1, czyli krzyków „Znalazłem 1 wystąpienie słowa X”. </a:t>
            </a:r>
            <a:r>
              <a:rPr lang="pl-PL" baseline="0" dirty="0" err="1" smtClean="0"/>
              <a:t>Reducer</a:t>
            </a:r>
            <a:r>
              <a:rPr lang="pl-PL" baseline="0" dirty="0" smtClean="0"/>
              <a:t> odpowiada w tym przypadku na pytanie ile raz ktoś wykrzyknął „Znalazłem…”. Naiwnie iterujemy po liście wartości (zmienna </a:t>
            </a:r>
            <a:r>
              <a:rPr lang="pl-PL" baseline="0" dirty="0" err="1" smtClean="0"/>
              <a:t>values</a:t>
            </a:r>
            <a:r>
              <a:rPr lang="pl-PL" baseline="0" dirty="0" smtClean="0"/>
              <a:t>) i emitujemy do pliku wyjściowego parę </a:t>
            </a:r>
            <a:r>
              <a:rPr lang="pl-PL" baseline="0" dirty="0" err="1" smtClean="0"/>
              <a:t>słowo:liczba_wystąpień</a:t>
            </a:r>
            <a:r>
              <a:rPr lang="pl-PL" baseline="0" dirty="0" smtClean="0"/>
              <a: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348961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263960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zasadzie,</a:t>
            </a:r>
            <a:r>
              <a:rPr lang="pl-PL" baseline="0" dirty="0" smtClean="0"/>
              <a:t> w kontekście wyrażania programów w modelu Map </a:t>
            </a:r>
            <a:r>
              <a:rPr lang="pl-PL" baseline="0" dirty="0" err="1" smtClean="0"/>
              <a:t>Reduce</a:t>
            </a:r>
            <a:r>
              <a:rPr lang="pl-PL" baseline="0" dirty="0" smtClean="0"/>
              <a:t> nie można więcej powiedzieć bez wchodzenia w zachowanie systemu (w naszym przypadku </a:t>
            </a:r>
            <a:r>
              <a:rPr lang="pl-PL" baseline="0" dirty="0" err="1" smtClean="0"/>
              <a:t>Hadoop</a:t>
            </a:r>
            <a:r>
              <a:rPr lang="pl-PL" baseline="0" dirty="0" smtClean="0"/>
              <a:t>). Niestety, ograniczeni tematem prezentacji nie mogę pokazać jak skonfigurować oraz uruchomić zapytanie na klastrze Map </a:t>
            </a:r>
            <a:r>
              <a:rPr lang="pl-PL" baseline="0" dirty="0" err="1" smtClean="0"/>
              <a:t>Reduce</a:t>
            </a:r>
            <a:r>
              <a:rPr lang="pl-PL" baseline="0" dirty="0" smtClean="0"/>
              <a:t> – to już czytelnik musi sprawdzić w swoim zakresie.</a:t>
            </a:r>
          </a:p>
          <a:p>
            <a:endParaRPr lang="pl-PL" baseline="0" dirty="0" smtClean="0"/>
          </a:p>
          <a:p>
            <a:r>
              <a:rPr lang="pl-PL" baseline="0" dirty="0" smtClean="0"/>
              <a:t>Warto tylko dodać, że w programach </a:t>
            </a:r>
            <a:r>
              <a:rPr lang="pl-PL" baseline="0" dirty="0" err="1" smtClean="0"/>
              <a:t>MapReduce</a:t>
            </a:r>
            <a:r>
              <a:rPr lang="pl-PL" baseline="0" dirty="0" smtClean="0"/>
              <a:t> istnieje jako-tako determinizm. Dane są posortowane wg. klucza grupowania, więc wywołując kilkukrotnie to samo zapytanie np. rekordy będą drukowane/</a:t>
            </a:r>
            <a:r>
              <a:rPr lang="pl-PL" baseline="0" dirty="0" err="1" smtClean="0"/>
              <a:t>printowane</a:t>
            </a:r>
            <a:r>
              <a:rPr lang="pl-PL" baseline="0" dirty="0" smtClean="0"/>
              <a:t> w tej samej kolejności</a:t>
            </a:r>
          </a:p>
          <a:p>
            <a:endParaRPr lang="pl-PL" baseline="0" dirty="0" smtClean="0"/>
          </a:p>
          <a:p>
            <a:r>
              <a:rPr lang="pl-PL" baseline="0" dirty="0" smtClean="0"/>
              <a:t>Z </a:t>
            </a:r>
            <a:r>
              <a:rPr lang="pl-PL" baseline="0" dirty="0" err="1" smtClean="0"/>
              <a:t>zachowań</a:t>
            </a:r>
            <a:r>
              <a:rPr lang="pl-PL" baseline="0" dirty="0" smtClean="0"/>
              <a:t> nietypowych, warto powiedzieć o istnieniu klasy </a:t>
            </a:r>
            <a:r>
              <a:rPr lang="pl-PL" baseline="0" dirty="0" err="1" smtClean="0"/>
              <a:t>Partitioner</a:t>
            </a:r>
            <a:r>
              <a:rPr lang="pl-PL" baseline="0" dirty="0" smtClean="0"/>
              <a:t> która na podstawie klucza lub wartości </a:t>
            </a:r>
            <a:r>
              <a:rPr lang="pl-PL" baseline="0" dirty="0" err="1" smtClean="0"/>
              <a:t>przyporządkowywuje</a:t>
            </a:r>
            <a:r>
              <a:rPr lang="pl-PL" baseline="0" dirty="0" smtClean="0"/>
              <a:t> adres </a:t>
            </a:r>
            <a:r>
              <a:rPr lang="pl-PL" baseline="0" dirty="0" err="1" smtClean="0"/>
              <a:t>Reducer’a</a:t>
            </a:r>
            <a:r>
              <a:rPr lang="pl-PL" baseline="0" dirty="0" smtClean="0"/>
              <a:t> - numerowane od 0 do parametru w wywołaniu jego metody. Dzięki tej klasie możliwe jest podzielenie danych na różne Reduktory ze względu na atrybut np. miasto, a grupowanie ze względu na województwo. W takim wypadku wynik będzie bezsensowny, bo kilka miast z jednego województwa (ale nie wszystkie) może trafić do jednego </a:t>
            </a:r>
            <a:r>
              <a:rPr lang="pl-PL" baseline="0" dirty="0" err="1" smtClean="0"/>
              <a:t>Reducera</a:t>
            </a:r>
            <a:r>
              <a:rPr lang="pl-PL" baseline="0" dirty="0" smtClean="0"/>
              <a:t>. Ogólna zasada mówi, żeby partycjonowanie/dzielenie działo się ze względu na klucz grupowania lub jego część.</a:t>
            </a:r>
          </a:p>
          <a:p>
            <a:endParaRPr lang="pl-PL" baseline="0" dirty="0" smtClean="0"/>
          </a:p>
          <a:p>
            <a:r>
              <a:rPr lang="pl-PL" baseline="0" dirty="0" smtClean="0"/>
              <a:t>Jeszcze bardziej egzotyczne zachowanie wynika z istnienia dwóch komparatorów. </a:t>
            </a:r>
            <a:r>
              <a:rPr lang="pl-PL" baseline="0" dirty="0" err="1" smtClean="0"/>
              <a:t>Sorting</a:t>
            </a:r>
            <a:r>
              <a:rPr lang="pl-PL" baseline="0" dirty="0" smtClean="0"/>
              <a:t> oraz </a:t>
            </a:r>
            <a:r>
              <a:rPr lang="pl-PL" baseline="0" dirty="0" err="1" smtClean="0"/>
              <a:t>Grouping</a:t>
            </a:r>
            <a:r>
              <a:rPr lang="pl-PL" baseline="0" dirty="0" smtClean="0"/>
              <a:t> </a:t>
            </a:r>
            <a:r>
              <a:rPr lang="pl-PL" baseline="0" dirty="0" err="1" smtClean="0"/>
              <a:t>comparator</a:t>
            </a:r>
            <a:r>
              <a:rPr lang="pl-PL" baseline="0" dirty="0" smtClean="0"/>
              <a:t>. </a:t>
            </a:r>
            <a:r>
              <a:rPr lang="pl-PL" baseline="0" dirty="0" err="1" smtClean="0"/>
              <a:t>Sorting</a:t>
            </a:r>
            <a:r>
              <a:rPr lang="pl-PL" baseline="0" dirty="0" smtClean="0"/>
              <a:t> </a:t>
            </a:r>
            <a:r>
              <a:rPr lang="pl-PL" baseline="0" dirty="0" err="1" smtClean="0"/>
              <a:t>comparator</a:t>
            </a:r>
            <a:r>
              <a:rPr lang="pl-PL" baseline="0" dirty="0" smtClean="0"/>
              <a:t> pominiemy. </a:t>
            </a:r>
            <a:r>
              <a:rPr lang="pl-PL" baseline="0" dirty="0" err="1" smtClean="0"/>
              <a:t>Grouping</a:t>
            </a:r>
            <a:r>
              <a:rPr lang="pl-PL" baseline="0" dirty="0" smtClean="0"/>
              <a:t> </a:t>
            </a:r>
            <a:r>
              <a:rPr lang="pl-PL" baseline="0" dirty="0" err="1" smtClean="0"/>
              <a:t>comparator</a:t>
            </a:r>
            <a:r>
              <a:rPr lang="pl-PL" baseline="0" dirty="0" smtClean="0"/>
              <a:t> odpowiada za wywołanie </a:t>
            </a:r>
            <a:r>
              <a:rPr lang="pl-PL" baseline="0" dirty="0" err="1" smtClean="0"/>
              <a:t>reduce</a:t>
            </a:r>
            <a:r>
              <a:rPr lang="pl-PL" baseline="0" dirty="0" smtClean="0"/>
              <a:t>() – otóż nieprawdą jest że wywołanie </a:t>
            </a:r>
            <a:r>
              <a:rPr lang="pl-PL" baseline="0" dirty="0" err="1" smtClean="0"/>
              <a:t>reduce</a:t>
            </a:r>
            <a:r>
              <a:rPr lang="pl-PL" baseline="0" dirty="0" smtClean="0"/>
              <a:t>() jest na poziomie jednej wartości/jednego obiektu klucza grupującego. W rzeczywistości </a:t>
            </a:r>
            <a:r>
              <a:rPr lang="pl-PL" baseline="0" dirty="0" err="1" smtClean="0"/>
              <a:t>reduce</a:t>
            </a:r>
            <a:r>
              <a:rPr lang="pl-PL" baseline="0" dirty="0" smtClean="0"/>
              <a:t>() wywoływane jest na poziomie zmiany wartości wynikającej z porównania kluczy grupujących aktualnego oraz poprzedniego rekordu. Ergo, można wyemitować n-krotkę &lt;</a:t>
            </a:r>
            <a:r>
              <a:rPr lang="pl-PL" baseline="0" dirty="0" err="1" smtClean="0"/>
              <a:t>x,y</a:t>
            </a:r>
            <a:r>
              <a:rPr lang="pl-PL" baseline="0" dirty="0" smtClean="0"/>
              <a:t>&gt; jako klucz grupujący, a właściwe grupowanie przeprowadzić na projekcji tej </a:t>
            </a:r>
            <a:r>
              <a:rPr lang="pl-PL" baseline="0" dirty="0" err="1" smtClean="0"/>
              <a:t>krotki</a:t>
            </a:r>
            <a:r>
              <a:rPr lang="pl-PL" baseline="0" dirty="0" smtClean="0"/>
              <a:t> np. na samym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33542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 o</a:t>
            </a:r>
            <a:r>
              <a:rPr lang="pl-PL" baseline="0" dirty="0" smtClean="0"/>
              <a:t> mój stosunek do modelu Map-</a:t>
            </a:r>
            <a:r>
              <a:rPr lang="pl-PL" baseline="0" dirty="0" err="1" smtClean="0"/>
              <a:t>Reduce</a:t>
            </a:r>
            <a:r>
              <a:rPr lang="pl-PL" baseline="0" dirty="0" smtClean="0"/>
              <a:t> – podchodzę sceptycznie (LOL) ze względu na istniejący w środowisku hura-optymizm. Naczelnym założeniem systemów </a:t>
            </a:r>
            <a:r>
              <a:rPr lang="pl-PL" baseline="0" dirty="0" err="1" smtClean="0"/>
              <a:t>MapReduce</a:t>
            </a:r>
            <a:r>
              <a:rPr lang="pl-PL" baseline="0" dirty="0" smtClean="0"/>
              <a:t> było odizolowanie programisty od wydajności zapytań – a potem okazało się że „jednak potrzebujemy kontrolować proces trochę bardziej”. Stąd mechanizmy takie jak </a:t>
            </a:r>
            <a:r>
              <a:rPr lang="pl-PL" baseline="0" dirty="0" err="1" smtClean="0"/>
              <a:t>GroupingComparator</a:t>
            </a:r>
            <a:r>
              <a:rPr lang="pl-PL" baseline="0" dirty="0" smtClean="0"/>
              <a:t> które zaburzają model. Z jednej stron brak pomocy w postaci indeksów/statystyk, z drugiej wcześniej wspomnianej egzotyki.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400668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Realizacja</a:t>
            </a:r>
            <a:r>
              <a:rPr lang="pl-PL" baseline="0" dirty="0" smtClean="0"/>
              <a:t> tego algorytmu za pomocą</a:t>
            </a:r>
            <a:r>
              <a:rPr lang="pl-PL" dirty="0" smtClean="0"/>
              <a:t> mechanizmu Distributed Cache jest</a:t>
            </a:r>
            <a:r>
              <a:rPr lang="pl-PL" baseline="0" dirty="0" smtClean="0"/>
              <a:t> o tyle prostsza, że nie wymaga żadnych importów i operowania na strumieniach (pół prawdy). W konfiguracji wystarczy użyć metody </a:t>
            </a:r>
            <a:r>
              <a:rPr lang="pl-PL" baseline="0" dirty="0" err="1" smtClean="0"/>
              <a:t>addLocalFiles</a:t>
            </a:r>
            <a:r>
              <a:rPr lang="pl-PL" baseline="0" dirty="0" smtClean="0"/>
              <a:t>() klasy Job lub </a:t>
            </a:r>
            <a:r>
              <a:rPr lang="pl-PL" baseline="0" dirty="0" err="1" smtClean="0"/>
              <a:t>DistributedCache</a:t>
            </a:r>
            <a:r>
              <a:rPr lang="pl-PL" baseline="0" dirty="0" smtClean="0"/>
              <a:t> (statyczna). A potem już można dobrać się do pliku za pomocą klasy File. Rozwiązanie jest średnio wygodne dla przetwarzania CSV (pomimo czytania linii po linii) i bardzo mało wygodne dla </a:t>
            </a:r>
            <a:r>
              <a:rPr lang="pl-PL" baseline="0" dirty="0" err="1" smtClean="0"/>
              <a:t>semistruktur</a:t>
            </a:r>
            <a:r>
              <a:rPr lang="pl-PL" baseline="0" dirty="0" smtClean="0"/>
              <a:t> np. JSON.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108217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Istnieją</a:t>
            </a:r>
            <a:r>
              <a:rPr lang="pl-PL" baseline="0" dirty="0" smtClean="0"/>
              <a:t> dwie duże modyfikacje Map </a:t>
            </a:r>
            <a:r>
              <a:rPr lang="pl-PL" baseline="0" dirty="0" err="1" smtClean="0"/>
              <a:t>Join</a:t>
            </a:r>
            <a:r>
              <a:rPr lang="pl-PL" baseline="0" dirty="0" smtClean="0"/>
              <a:t>. Pierwsza z nich to JDBM </a:t>
            </a:r>
            <a:r>
              <a:rPr lang="pl-PL" baseline="0" dirty="0" err="1" smtClean="0"/>
              <a:t>Join</a:t>
            </a:r>
            <a:r>
              <a:rPr lang="pl-PL" baseline="0" dirty="0" smtClean="0"/>
              <a:t>, która to jest jedynie podmienieniem biblioteki kolekcji, dzięki czemu dane są utrzymywane w pamięci wirtualnej – co eliminuje nam </a:t>
            </a:r>
            <a:r>
              <a:rPr lang="pl-PL" baseline="0" dirty="0" err="1" smtClean="0"/>
              <a:t>OutOfMemoryException</a:t>
            </a:r>
            <a:r>
              <a:rPr lang="pl-PL" baseline="0" dirty="0" smtClean="0"/>
              <a:t>, ale spada nam wydajność.</a:t>
            </a:r>
          </a:p>
          <a:p>
            <a:endParaRPr lang="pl-PL" baseline="0" dirty="0" smtClean="0"/>
          </a:p>
          <a:p>
            <a:r>
              <a:rPr lang="pl-PL" baseline="0" dirty="0" smtClean="0"/>
              <a:t>Druga modyfikacja, to </a:t>
            </a:r>
            <a:r>
              <a:rPr lang="pl-PL" baseline="0" dirty="0" err="1" smtClean="0"/>
              <a:t>Reversed</a:t>
            </a:r>
            <a:r>
              <a:rPr lang="pl-PL" baseline="0" dirty="0" smtClean="0"/>
              <a:t> Map </a:t>
            </a:r>
            <a:r>
              <a:rPr lang="pl-PL" baseline="0" dirty="0" err="1" smtClean="0"/>
              <a:t>Join</a:t>
            </a:r>
            <a:r>
              <a:rPr lang="pl-PL" baseline="0" dirty="0" smtClean="0"/>
              <a:t> która polega na tym że odwracamy </a:t>
            </a:r>
            <a:r>
              <a:rPr lang="pl-PL" baseline="0" dirty="0" err="1" smtClean="0"/>
              <a:t>cache’owanie</a:t>
            </a:r>
            <a:r>
              <a:rPr lang="pl-PL" baseline="0" dirty="0" smtClean="0"/>
              <a:t>. To plik wejściowy, a nie zdalny jest </a:t>
            </a:r>
            <a:r>
              <a:rPr lang="pl-PL" baseline="0" dirty="0" err="1" smtClean="0"/>
              <a:t>cache’owany</a:t>
            </a:r>
            <a:r>
              <a:rPr lang="pl-PL" baseline="0" dirty="0" smtClean="0"/>
              <a:t>. Jako że blok </a:t>
            </a:r>
            <a:r>
              <a:rPr lang="pl-PL" baseline="0" dirty="0" err="1" smtClean="0"/>
              <a:t>Mappera</a:t>
            </a:r>
            <a:r>
              <a:rPr lang="pl-PL" baseline="0" dirty="0" smtClean="0"/>
              <a:t> ma rozmiar zdefiniowany w konfiguracji klastra (domyślnie 64MB) to dokładnie tyle będziemy trzymać w pamięci głównej (no dobra… „prawie” tyle – to Java na litość Boską).</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887736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 co chodzi – prawie ta</a:t>
            </a:r>
            <a:r>
              <a:rPr lang="pl-PL" baseline="0" dirty="0" smtClean="0"/>
              <a:t> sama graficzna prezentacja, oprócz tego, że najpierw buforujemy rekordy z pliku 2 (lokalnego wg. </a:t>
            </a:r>
            <a:r>
              <a:rPr lang="pl-PL" baseline="0" dirty="0" err="1" smtClean="0"/>
              <a:t>Mappera</a:t>
            </a:r>
            <a:r>
              <a:rPr lang="pl-PL" baseline="0" dirty="0" smtClean="0"/>
              <a:t>) – wczytywanie kolejnych rekordów odbywa się w każdym wywołaniu map() – funkcja nie wykonuje żadnej emisji rekordu. Dopiero gdy skończymy przetwarzanie pliku, gdy </a:t>
            </a:r>
            <a:r>
              <a:rPr lang="pl-PL" baseline="0" dirty="0" err="1" smtClean="0"/>
              <a:t>Mapper</a:t>
            </a:r>
            <a:r>
              <a:rPr lang="pl-PL" baseline="0" dirty="0" smtClean="0"/>
              <a:t> zacznie sprzątać dane – wywołując metodę </a:t>
            </a:r>
            <a:r>
              <a:rPr lang="pl-PL" baseline="0" dirty="0" err="1" smtClean="0"/>
              <a:t>cleanup</a:t>
            </a:r>
            <a:r>
              <a:rPr lang="pl-PL" baseline="0" dirty="0" smtClean="0"/>
              <a:t>(), zaczynamy wykonywać złączenie poprzez wczytywanie danych z pliku 1, operując wyłącznie na ostatnio wczytanym rekordzie – efekt? Prawie nie ma </a:t>
            </a:r>
            <a:r>
              <a:rPr lang="pl-PL" baseline="0" dirty="0" err="1" smtClean="0"/>
              <a:t>OOM’ów</a:t>
            </a:r>
            <a:r>
              <a:rPr lang="pl-PL" baseline="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712834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Powtórka slajdu z Broadcast </a:t>
            </a:r>
            <a:r>
              <a:rPr lang="pl-PL" dirty="0" err="1" smtClean="0"/>
              <a:t>Join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580899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możliwe usprawnienia algorytmu </a:t>
            </a:r>
            <a:r>
              <a:rPr lang="pl-PL" baseline="0" dirty="0" err="1" smtClean="0"/>
              <a:t>Repartition</a:t>
            </a:r>
            <a:r>
              <a:rPr lang="pl-PL" baseline="0" dirty="0" smtClean="0"/>
              <a:t> </a:t>
            </a:r>
            <a:r>
              <a:rPr lang="pl-PL" baseline="0" dirty="0" err="1" smtClean="0"/>
              <a:t>Join</a:t>
            </a:r>
            <a:r>
              <a:rPr lang="pl-PL" baseline="0" dirty="0" smtClean="0"/>
              <a:t>, istnieje odmiana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(wyszukana nazwa). </a:t>
            </a:r>
          </a:p>
          <a:p>
            <a:r>
              <a:rPr lang="pl-PL" baseline="0" dirty="0" smtClean="0"/>
              <a:t>Usprawnienie to minimalizuje potrzebę buforowania w taki sposób, że wszystkie dane trafiają do </a:t>
            </a:r>
            <a:r>
              <a:rPr lang="pl-PL" baseline="0" dirty="0" err="1" smtClean="0"/>
              <a:t>Reducera</a:t>
            </a:r>
            <a:r>
              <a:rPr lang="pl-PL" baseline="0" dirty="0" smtClean="0"/>
              <a:t> posortowane nie tylko ze względu na klucz obcy, ale też źródło. W ten sposób wszystkie dane oprócz tych pochodzących z ostatniego źródła muszą być buforowane. Podczas przetwarzania ostatniego źródła złączenie można wykonać w locie.</a:t>
            </a:r>
          </a:p>
          <a:p>
            <a:r>
              <a:rPr lang="pl-PL" baseline="0" dirty="0" smtClean="0"/>
              <a:t>Brzmi prosto, ale istnieje kilka zasadniczych problemów jak np.:</a:t>
            </a:r>
          </a:p>
          <a:p>
            <a:r>
              <a:rPr lang="pl-PL" baseline="0" dirty="0" smtClean="0"/>
              <a:t>-sortowanie po kluczach wymaga emisji klucza jako pary &lt;klucz obcy, źródło&gt; - w ten sposób uzyskujemy sortowanie rekordów, ale używając domyślną funkcję rozdzielającą (klasa </a:t>
            </a:r>
            <a:r>
              <a:rPr lang="pl-PL" baseline="0" dirty="0" err="1" smtClean="0"/>
              <a:t>Partitioner</a:t>
            </a:r>
            <a:r>
              <a:rPr lang="pl-PL" baseline="0" dirty="0" smtClean="0"/>
              <a:t>), może się zdarzyć że rekordy o identycznym kluczu obcym trafią do różnych </a:t>
            </a:r>
            <a:r>
              <a:rPr lang="pl-PL" baseline="0" dirty="0" err="1" smtClean="0"/>
              <a:t>Reducerów</a:t>
            </a:r>
            <a:r>
              <a:rPr lang="pl-PL" baseline="0" dirty="0" smtClean="0"/>
              <a:t> – można to rozwiązać poprzez implementację własnego </a:t>
            </a:r>
            <a:r>
              <a:rPr lang="pl-PL" baseline="0" dirty="0" err="1" smtClean="0"/>
              <a:t>Partitionera</a:t>
            </a:r>
            <a:r>
              <a:rPr lang="pl-PL" baseline="0" dirty="0" smtClean="0"/>
              <a:t> lub przeciążając </a:t>
            </a:r>
            <a:r>
              <a:rPr lang="pl-PL" baseline="0" dirty="0" err="1" smtClean="0"/>
              <a:t>hashCode</a:t>
            </a:r>
            <a:r>
              <a:rPr lang="pl-PL" baseline="0" dirty="0" smtClean="0"/>
              <a:t>() dla klasy </a:t>
            </a:r>
            <a:r>
              <a:rPr lang="pl-PL" baseline="0" dirty="0" err="1" smtClean="0"/>
              <a:t>krotki</a:t>
            </a:r>
            <a:r>
              <a:rPr lang="pl-PL" baseline="0" dirty="0" smtClean="0"/>
              <a:t>.</a:t>
            </a:r>
          </a:p>
          <a:p>
            <a:r>
              <a:rPr lang="pl-PL" baseline="0" dirty="0" smtClean="0"/>
              <a:t>-dodatkowy problem to grupowanie które jest zależne od metody </a:t>
            </a:r>
            <a:r>
              <a:rPr lang="pl-PL" baseline="0" dirty="0" err="1" smtClean="0"/>
              <a:t>compareTo</a:t>
            </a:r>
            <a:r>
              <a:rPr lang="pl-PL" baseline="0" dirty="0" smtClean="0"/>
              <a:t>() – nie możemy manipulować tą metodą jeśli chcemy utrzymać porządek. Żeby wymusić inne grupowanie musimy </a:t>
            </a:r>
            <a:r>
              <a:rPr lang="pl-PL" baseline="0" dirty="0" err="1" smtClean="0"/>
              <a:t>doimplementować</a:t>
            </a:r>
            <a:r>
              <a:rPr lang="pl-PL" baseline="0" dirty="0" smtClean="0"/>
              <a:t> klasę (</a:t>
            </a:r>
            <a:r>
              <a:rPr lang="pl-PL" baseline="0" dirty="0" err="1" smtClean="0"/>
              <a:t>Writable</a:t>
            </a:r>
            <a:r>
              <a:rPr lang="pl-PL" baseline="0" dirty="0" smtClean="0"/>
              <a:t>)</a:t>
            </a:r>
            <a:r>
              <a:rPr lang="pl-PL" baseline="0" dirty="0" err="1" smtClean="0"/>
              <a:t>Comparator</a:t>
            </a:r>
            <a:r>
              <a:rPr lang="pl-PL" baseline="0" dirty="0" smtClean="0"/>
              <a:t> i w konfiguracji podać ją jako </a:t>
            </a:r>
            <a:r>
              <a:rPr lang="pl-PL" baseline="0" dirty="0" err="1" smtClean="0"/>
              <a:t>GroupingComparator</a:t>
            </a:r>
            <a:r>
              <a:rPr lang="pl-PL" baseline="0" dirty="0" smtClean="0"/>
              <a:t>. Uwaga – klasa bazowa </a:t>
            </a:r>
            <a:r>
              <a:rPr lang="pl-PL" baseline="0" dirty="0" err="1" smtClean="0"/>
              <a:t>WritableComparator</a:t>
            </a:r>
            <a:r>
              <a:rPr lang="pl-PL" baseline="0" dirty="0" smtClean="0"/>
              <a:t> </a:t>
            </a:r>
            <a:r>
              <a:rPr lang="pl-PL" baseline="0" dirty="0" err="1" smtClean="0"/>
              <a:t>imho</a:t>
            </a:r>
            <a:r>
              <a:rPr lang="pl-PL" baseline="0" dirty="0" smtClean="0"/>
              <a:t> nie jest dobrze </a:t>
            </a:r>
            <a:r>
              <a:rPr lang="pl-PL" baseline="0" dirty="0" err="1" smtClean="0"/>
              <a:t>odokumentowana</a:t>
            </a:r>
            <a:r>
              <a:rPr lang="pl-PL" baseline="0" dirty="0" smtClean="0"/>
              <a:t> – każde dostarczyć trzy różne implementacje </a:t>
            </a:r>
            <a:r>
              <a:rPr lang="pl-PL" baseline="0" dirty="0" err="1" smtClean="0"/>
              <a:t>compareTo</a:t>
            </a:r>
            <a:r>
              <a:rPr lang="pl-PL" baseline="0" dirty="0" smtClean="0"/>
              <a:t>() – w tym działające na poziomie bajtowym – można je zignorować – tylko trzeba wiedzieć jak ją skonfigurować by wykorzystywała obiekty – poprzez konstruktor z flagą boolowską </a:t>
            </a:r>
            <a:r>
              <a:rPr lang="pl-PL" baseline="0" dirty="0" err="1" smtClean="0"/>
              <a:t>createInstances</a:t>
            </a:r>
            <a:r>
              <a:rPr lang="pl-PL" baseline="0" dirty="0" smtClean="0"/>
              <a:t>. </a:t>
            </a:r>
          </a:p>
          <a:p>
            <a:r>
              <a:rPr lang="pl-PL" dirty="0" smtClean="0"/>
              <a:t>W zasadzie to tyle, sygnatura</a:t>
            </a:r>
            <a:r>
              <a:rPr lang="pl-PL" baseline="0" dirty="0" smtClean="0"/>
              <a:t> może dziwić – tj. podwójne emitowanie źródła (w kluczu i jako wartość) – wynika to z tego że podczas wywołania </a:t>
            </a:r>
            <a:r>
              <a:rPr lang="pl-PL" baseline="0" dirty="0" err="1" smtClean="0"/>
              <a:t>reduce</a:t>
            </a:r>
            <a:r>
              <a:rPr lang="pl-PL" baseline="0" dirty="0" smtClean="0"/>
              <a:t>() mamy dostęp do pierwszej wartości klucza grupującego, akurat w tym przypadku może być inna dla każdej kolejnej wartości/rekordu. Niemniej jednak, </a:t>
            </a:r>
            <a:r>
              <a:rPr lang="pl-PL" b="1" baseline="0" dirty="0" smtClean="0"/>
              <a:t>wydaje</a:t>
            </a:r>
            <a:r>
              <a:rPr lang="pl-PL" baseline="0" dirty="0" smtClean="0"/>
              <a:t> mi się że sygnatura krotek pochodzi z czasów tzw. </a:t>
            </a:r>
            <a:r>
              <a:rPr lang="pl-PL" b="1" baseline="0" dirty="0" smtClean="0"/>
              <a:t>starego API </a:t>
            </a:r>
            <a:r>
              <a:rPr lang="pl-PL" baseline="0" dirty="0" smtClean="0"/>
              <a:t>(pakiet </a:t>
            </a:r>
            <a:r>
              <a:rPr lang="pl-PL" b="1" baseline="0" dirty="0" err="1" smtClean="0"/>
              <a:t>mapred</a:t>
            </a:r>
            <a:r>
              <a:rPr lang="pl-PL" baseline="0" dirty="0" smtClean="0"/>
              <a:t>), gdy podczas wywołania </a:t>
            </a:r>
            <a:r>
              <a:rPr lang="pl-PL" baseline="0" dirty="0" err="1" smtClean="0"/>
              <a:t>reduce</a:t>
            </a:r>
            <a:r>
              <a:rPr lang="pl-PL" baseline="0" dirty="0" smtClean="0"/>
              <a:t>() nie było dostępu do obszernej klasy </a:t>
            </a:r>
            <a:r>
              <a:rPr lang="pl-PL" baseline="0" dirty="0" err="1" smtClean="0"/>
              <a:t>Context</a:t>
            </a:r>
            <a:r>
              <a:rPr lang="pl-PL" baseline="0" dirty="0" smtClean="0"/>
              <a:t>. W </a:t>
            </a:r>
            <a:r>
              <a:rPr lang="pl-PL" b="1" baseline="0" dirty="0" smtClean="0"/>
              <a:t>nowym API </a:t>
            </a:r>
            <a:r>
              <a:rPr lang="pl-PL" baseline="0" dirty="0" smtClean="0"/>
              <a:t>(pakiet </a:t>
            </a:r>
            <a:r>
              <a:rPr lang="pl-PL" b="1" baseline="0" dirty="0" err="1" smtClean="0"/>
              <a:t>mapreduce</a:t>
            </a:r>
            <a:r>
              <a:rPr lang="pl-PL" baseline="0" dirty="0" smtClean="0"/>
              <a:t>) sygnatura </a:t>
            </a:r>
            <a:r>
              <a:rPr lang="pl-PL" baseline="0" dirty="0" err="1" smtClean="0"/>
              <a:t>reduce</a:t>
            </a:r>
            <a:r>
              <a:rPr lang="pl-PL" baseline="0" dirty="0" smtClean="0"/>
              <a:t>() zawiera </a:t>
            </a:r>
            <a:r>
              <a:rPr lang="pl-PL" baseline="0" dirty="0" err="1" smtClean="0"/>
              <a:t>Context</a:t>
            </a:r>
            <a:r>
              <a:rPr lang="pl-PL" baseline="0" dirty="0" smtClean="0"/>
              <a:t>, który ma możliwość podejrzenia aktualnej wartości klucza – pytanie co zwraca, akurat kiedy to piszę, nie jestem pewien.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264991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a:t>
            </a:r>
            <a:r>
              <a:rPr lang="pl-PL" baseline="0" dirty="0" smtClean="0"/>
              <a:t> o graficzna idee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 zasadzie faza Map bez zmian oprócz emisji szerszego klucza. W </a:t>
            </a:r>
            <a:r>
              <a:rPr lang="pl-PL" baseline="0" dirty="0" err="1" smtClean="0"/>
              <a:t>Reduce</a:t>
            </a:r>
            <a:r>
              <a:rPr lang="pl-PL" baseline="0" dirty="0" smtClean="0"/>
              <a:t> delikatne zmiany, rekordy przychodzą w posortowanej kolejności (nie do końca poprawnie zaznaczona idea na rysunku – poprzez sortowanie buforów). W momencie gdy przetwarzamy rekordy z ostatniego pliku możemy wykonać emisję złączonych rekordów. W zasadzie najwięcej dzieje się w kodzie tj. </a:t>
            </a:r>
            <a:r>
              <a:rPr lang="pl-PL" baseline="0" dirty="0" err="1" smtClean="0"/>
              <a:t>GroupingComparator</a:t>
            </a:r>
            <a:r>
              <a:rPr lang="pl-PL" baseline="0" dirty="0" smtClean="0"/>
              <a:t> i klasa </a:t>
            </a:r>
            <a:r>
              <a:rPr lang="pl-PL" baseline="0" dirty="0" err="1" smtClean="0"/>
              <a:t>krotki</a:t>
            </a:r>
            <a:r>
              <a:rPr lang="pl-PL" baseline="0" dirty="0" smtClean="0"/>
              <a:t>, ale to za dużo kodu że by pokazywać. W fazie </a:t>
            </a:r>
            <a:r>
              <a:rPr lang="pl-PL" baseline="0" dirty="0" err="1" smtClean="0"/>
              <a:t>Reduce</a:t>
            </a:r>
            <a:r>
              <a:rPr lang="pl-PL" baseline="0" dirty="0" smtClean="0"/>
              <a:t> jest też sporo miejsca dla optymalizacji. Przed przetwarzaniem danych z ostatniego zbioru można wykonać </a:t>
            </a:r>
            <a:r>
              <a:rPr lang="pl-PL" baseline="0" dirty="0" err="1" smtClean="0"/>
              <a:t>scache’ować</a:t>
            </a:r>
            <a:r>
              <a:rPr lang="pl-PL" baseline="0" dirty="0" smtClean="0"/>
              <a:t> cross </a:t>
            </a:r>
            <a:r>
              <a:rPr lang="pl-PL" baseline="0" dirty="0" err="1" smtClean="0"/>
              <a:t>join</a:t>
            </a:r>
            <a:r>
              <a:rPr lang="pl-PL" baseline="0" dirty="0" smtClean="0"/>
              <a:t> na buforach.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3820336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Zalety</a:t>
            </a:r>
            <a:r>
              <a:rPr lang="pl-PL" baseline="0" dirty="0" smtClean="0"/>
              <a:t> gdzieś już wypłynęły pod drodze – nie było ich wiele, można dodać tylko że dla złączenia dwóch źródeł danych połączonych asocjacją jeden-do-wielu algorytm jest bardzo wydajny. Jeśli chodzi o wady, to osobiście uważam że algorytm ciężko zastosować w praktyce ze względu stopień jako ogólności czy sposób przekazywania parametrów. Otóż, w cieniu tego co sobie powiedzieliśmy, program „podaj mi złączenie pomiędzy tabelą X i  Y” nie zadziała tak samo jak program „podaj mi złączenie pomiędzy tabelą Y i X” – tutaj klient musi mieć pewną wiedzę </a:t>
            </a:r>
            <a:r>
              <a:rPr lang="pl-PL" baseline="0" dirty="0" err="1" smtClean="0"/>
              <a:t>a’priori</a:t>
            </a:r>
            <a:r>
              <a:rPr lang="pl-PL" baseline="0" dirty="0" smtClean="0"/>
              <a:t> odnośnie danych jakie analizuje. </a:t>
            </a:r>
          </a:p>
          <a:p>
            <a:r>
              <a:rPr lang="pl-PL" baseline="0" dirty="0" smtClean="0"/>
              <a:t>I tu może pojawić się chęć dodatkowych zapytań o rozkłady klucza i asocjacji – statystki, coś czego powinniśmy unikać.</a:t>
            </a:r>
          </a:p>
          <a:p>
            <a:r>
              <a:rPr lang="pl-PL" baseline="0" dirty="0" smtClean="0"/>
              <a:t>Dodatkowo nie chcemy mieć programu który działa dla konkretnego zestawu danych, dla </a:t>
            </a:r>
            <a:r>
              <a:rPr lang="pl-PL" baseline="0" dirty="0" err="1" smtClean="0"/>
              <a:t>CSV’ek</a:t>
            </a:r>
            <a:r>
              <a:rPr lang="pl-PL" baseline="0" dirty="0" smtClean="0"/>
              <a:t> o 10 i 8 atrybutach o kluczach obcych na 2,4 i 3,8 pozycji separowanych przecinkiem i myślnikami, pierwszy połączony z drugim asocjacją jeden do wielu – uogólnianie programów </a:t>
            </a:r>
            <a:r>
              <a:rPr lang="pl-PL" baseline="0" dirty="0" err="1" smtClean="0"/>
              <a:t>MapReduce</a:t>
            </a:r>
            <a:r>
              <a:rPr lang="pl-PL" baseline="0" dirty="0" smtClean="0"/>
              <a:t> też ciekawy problem, niestety nie na tą prezentację – ale niestety algorytm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bardzo ciężko uogólnić. Wszystko można, ale wykrycia asocjacji ciężko (można zrobić </a:t>
            </a:r>
            <a:r>
              <a:rPr lang="pl-PL" baseline="0" dirty="0" err="1" smtClean="0"/>
              <a:t>lackluster</a:t>
            </a:r>
            <a:r>
              <a:rPr lang="pl-PL" baseline="0" dirty="0" smtClean="0"/>
              <a:t> i posortować ścieżki do plików ze względu na rozmiary tych plików).</a:t>
            </a:r>
          </a:p>
          <a:p>
            <a:r>
              <a:rPr lang="pl-PL" baseline="0" dirty="0" smtClean="0"/>
              <a:t>Ciekawostka, </a:t>
            </a:r>
            <a:r>
              <a:rPr lang="pl-PL" baseline="0" dirty="0" err="1" smtClean="0"/>
              <a:t>Hive</a:t>
            </a:r>
            <a:r>
              <a:rPr lang="pl-PL" baseline="0" dirty="0" smtClean="0"/>
              <a:t> – jeden z </a:t>
            </a:r>
            <a:r>
              <a:rPr lang="pl-PL" baseline="0" dirty="0" err="1" smtClean="0"/>
              <a:t>frameworków</a:t>
            </a:r>
            <a:r>
              <a:rPr lang="pl-PL" baseline="0" dirty="0" smtClean="0"/>
              <a:t> </a:t>
            </a:r>
            <a:r>
              <a:rPr lang="pl-PL" baseline="0" dirty="0" err="1" smtClean="0"/>
              <a:t>Hadoopowych</a:t>
            </a:r>
            <a:r>
              <a:rPr lang="pl-PL" baseline="0" dirty="0" smtClean="0"/>
              <a:t> umożliwiających wykonywanie SQL - implementuje ten algorytm, ale z ograniczeniem asocjacji – tracimy deklaratywność.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4116528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Tyle w</a:t>
            </a:r>
            <a:r>
              <a:rPr lang="pl-PL" baseline="0" dirty="0" smtClean="0"/>
              <a:t> kontekście klasycznych, deterministycznych algorytmów. Istnieje jeszcze jeden ciekawy – Cross </a:t>
            </a:r>
            <a:r>
              <a:rPr lang="pl-PL" baseline="0" dirty="0" err="1" smtClean="0"/>
              <a:t>Join</a:t>
            </a:r>
            <a:r>
              <a:rPr lang="pl-PL" baseline="0" dirty="0" smtClean="0"/>
              <a:t> w Map </a:t>
            </a:r>
            <a:r>
              <a:rPr lang="pl-PL" baseline="0" dirty="0" err="1" smtClean="0"/>
              <a:t>Reduce</a:t>
            </a:r>
            <a:r>
              <a:rPr lang="pl-PL" baseline="0" dirty="0" smtClean="0"/>
              <a:t>, ale ma zbyt </a:t>
            </a:r>
            <a:r>
              <a:rPr lang="pl-PL" baseline="0" dirty="0" err="1" smtClean="0"/>
              <a:t>hardcore’ową</a:t>
            </a:r>
            <a:r>
              <a:rPr lang="pl-PL" baseline="0" dirty="0" smtClean="0"/>
              <a:t> implementację – można ją znaleźć w książce </a:t>
            </a:r>
            <a:r>
              <a:rPr lang="pl-PL" sz="1200" dirty="0" err="1" smtClean="0"/>
              <a:t>MapReduce</a:t>
            </a:r>
            <a:r>
              <a:rPr lang="pl-PL" sz="1200" dirty="0" smtClean="0"/>
              <a:t> Design </a:t>
            </a:r>
            <a:r>
              <a:rPr lang="pl-PL" sz="1200" dirty="0" err="1" smtClean="0"/>
              <a:t>Patterns</a:t>
            </a:r>
            <a:r>
              <a:rPr lang="pl-PL" sz="1200" dirty="0" smtClean="0"/>
              <a:t>, Donald Miner &amp; Adam </a:t>
            </a:r>
            <a:r>
              <a:rPr lang="pl-PL" sz="1200" dirty="0" err="1" smtClean="0"/>
              <a:t>Shook</a:t>
            </a:r>
            <a:r>
              <a:rPr lang="pl-PL" sz="1200" dirty="0" smtClean="0"/>
              <a:t> (</a:t>
            </a:r>
            <a:r>
              <a:rPr lang="pl-PL" sz="1200" dirty="0" err="1" smtClean="0"/>
              <a:t>hardcore’owa</a:t>
            </a:r>
            <a:r>
              <a:rPr lang="pl-PL" sz="1200" dirty="0" smtClean="0"/>
              <a:t> znaczy „silnie zależna od</a:t>
            </a:r>
            <a:r>
              <a:rPr lang="pl-PL" sz="1200" baseline="0" dirty="0" smtClean="0"/>
              <a:t> systemu” – nie możemy sobie pozwolić na omawianie </a:t>
            </a:r>
            <a:r>
              <a:rPr lang="pl-PL" sz="1200" baseline="0" dirty="0" err="1" smtClean="0"/>
              <a:t>FileInputFormat’ów</a:t>
            </a:r>
            <a:r>
              <a:rPr lang="pl-PL" sz="1200" baseline="0" dirty="0" smtClean="0"/>
              <a:t> i </a:t>
            </a:r>
            <a:r>
              <a:rPr lang="pl-PL" sz="1200" baseline="0" dirty="0" err="1" smtClean="0"/>
              <a:t>InputSplit’ów</a:t>
            </a:r>
            <a:r>
              <a:rPr lang="pl-PL" sz="1200" baseline="0" dirty="0" smtClean="0"/>
              <a:t> – zresztą między nami mówiąc dla </a:t>
            </a:r>
            <a:r>
              <a:rPr lang="pl-PL" sz="1200" b="1" baseline="0" dirty="0" smtClean="0"/>
              <a:t>bardzo</a:t>
            </a:r>
            <a:r>
              <a:rPr lang="pl-PL" sz="1200" baseline="0" dirty="0" smtClean="0"/>
              <a:t> małych plików czas wykonania był lekko mówiąc… bardzo… długi).</a:t>
            </a:r>
          </a:p>
          <a:p>
            <a:endParaRPr lang="pl-PL" sz="1200" baseline="0" dirty="0" smtClean="0"/>
          </a:p>
          <a:p>
            <a:r>
              <a:rPr lang="pl-PL" sz="1200" baseline="0" dirty="0" smtClean="0"/>
              <a:t>Teraz przejdziemy do algorytmów Wielozadaniowych/Wielofazowych, czyli takich w których wymagane jest wykonanie sekwencji programów </a:t>
            </a:r>
            <a:r>
              <a:rPr lang="pl-PL" sz="1200" baseline="0" dirty="0" err="1" smtClean="0"/>
              <a:t>MapReduce</a:t>
            </a:r>
            <a:r>
              <a:rPr lang="pl-PL" sz="1200"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898762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tej klasie algorytmów wypada wspomnieć o pewnym ewenemencie – algorytmie </a:t>
            </a:r>
            <a:r>
              <a:rPr lang="pl-PL" baseline="0" dirty="0" err="1" smtClean="0"/>
              <a:t>Composite</a:t>
            </a:r>
            <a:r>
              <a:rPr lang="pl-PL" baseline="0" dirty="0" smtClean="0"/>
              <a:t> </a:t>
            </a:r>
            <a:r>
              <a:rPr lang="pl-PL" baseline="0" dirty="0" err="1" smtClean="0"/>
              <a:t>Join</a:t>
            </a:r>
            <a:r>
              <a:rPr lang="pl-PL" baseline="0" dirty="0" smtClean="0"/>
              <a:t> – algorytm który nawet doczekał się swego czasu implementacji w standardowej bibliotece </a:t>
            </a:r>
            <a:r>
              <a:rPr lang="pl-PL" baseline="0" dirty="0" err="1" smtClean="0"/>
              <a:t>Hadoopa</a:t>
            </a:r>
            <a:r>
              <a:rPr lang="pl-PL" baseline="0" dirty="0" smtClean="0"/>
              <a:t>. Jest to w zasadzie jedno wielkie nadużycie sposobu wykonywania programów </a:t>
            </a:r>
            <a:r>
              <a:rPr lang="pl-PL" baseline="0" dirty="0" err="1" smtClean="0"/>
              <a:t>MapReduce</a:t>
            </a:r>
            <a:r>
              <a:rPr lang="pl-PL" baseline="0" dirty="0" smtClean="0"/>
              <a:t>. Otóż, taki eksperyment myślowy: mamy plik wejściowy z dowolnie wymieszaną kolejnością rekordów. Teraz ładujemy go do naszego klastra i uruchamiamy program na, powiedzmy, 10 Reduktorach który nic nie robi oprócz grupowania danych po kluczu obcym. Faza </a:t>
            </a:r>
            <a:r>
              <a:rPr lang="pl-PL" baseline="0" dirty="0" err="1" smtClean="0"/>
              <a:t>Reduce</a:t>
            </a:r>
            <a:r>
              <a:rPr lang="pl-PL" baseline="0" dirty="0" smtClean="0"/>
              <a:t> przepisuje każdą wartość. Otrzymujemy w ten sposób 10 plików, każdy z nich nazwany w ustandaryzowany sposób, w jednym katalogu, wszystkie pliki lokalnie posortowane po kluczach obcych.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4096086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W zasadzie można sobie </a:t>
            </a:r>
            <a:r>
              <a:rPr lang="pl-PL" dirty="0" err="1" smtClean="0"/>
              <a:t>wyborazić</a:t>
            </a:r>
            <a:r>
              <a:rPr lang="pl-PL" baseline="0" dirty="0" smtClean="0"/>
              <a:t>, że uruchamiamy </a:t>
            </a:r>
            <a:r>
              <a:rPr lang="pl-PL" baseline="0" dirty="0" err="1" smtClean="0"/>
              <a:t>Mapper</a:t>
            </a:r>
            <a:r>
              <a:rPr lang="pl-PL" baseline="0" dirty="0" smtClean="0"/>
              <a:t> dla każdego pliku (nie bloku) i zaciągamy analogicznie utworzone pliki z innego źródła danych o korespondującej nazwie – tj. nazwa pliku taka sama, katalog inny. Wszystko mamy posortowane, więc można wykonać </a:t>
            </a:r>
            <a:r>
              <a:rPr lang="pl-PL" baseline="0" dirty="0" err="1" smtClean="0"/>
              <a:t>Zig</a:t>
            </a:r>
            <a:r>
              <a:rPr lang="pl-PL" baseline="0" dirty="0" smtClean="0"/>
              <a:t>-Zag.  Jeśli nie chce nam się implementować to możemy (mogliśmy) skorzystać z gotowej implementacji z pakietu </a:t>
            </a:r>
            <a:r>
              <a:rPr lang="pl-PL" b="1" dirty="0" err="1" smtClean="0"/>
              <a:t>org.apache.hadoop.contrib.utils.join</a:t>
            </a:r>
            <a:r>
              <a:rPr lang="pl-PL" b="1" baseline="0" dirty="0" smtClean="0"/>
              <a:t> </a:t>
            </a:r>
            <a:r>
              <a:rPr lang="pl-PL" b="0" baseline="0" dirty="0" smtClean="0"/>
              <a:t>- mi nie działała, bo stare API gryzie się z nowym.</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860663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idea pierwszego Joba nie wydaje się szczególnie skomplikowana. Cały trud w implementacji ekstrakcji klucz obcego.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4134306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Drugi</a:t>
            </a:r>
            <a:r>
              <a:rPr lang="pl-PL" baseline="0" dirty="0" smtClean="0"/>
              <a:t> Job, na pierwszy rzut oka wydaje się skomplikowany. W setup() otwieramy połączenia do tak samo nazwanych plików częściowych w pozostałych katalogach (tu katalogi nazwane plik1, plik2,…) i wykonujemy złączenie </a:t>
            </a:r>
            <a:r>
              <a:rPr lang="pl-PL" baseline="0" dirty="0" err="1" smtClean="0"/>
              <a:t>ZigZag</a:t>
            </a:r>
            <a:r>
              <a:rPr lang="pl-PL" baseline="0" dirty="0" smtClean="0"/>
              <a:t>. Jedna jest tylko wątpliwość, co jeśli mamy 1000MB plik, użyjemy 10 </a:t>
            </a:r>
            <a:r>
              <a:rPr lang="pl-PL" baseline="0" dirty="0" err="1" smtClean="0"/>
              <a:t>Reducerów</a:t>
            </a:r>
            <a:r>
              <a:rPr lang="pl-PL" baseline="0" dirty="0" smtClean="0"/>
              <a:t> i otrzymamy 100MB plik, a bloki są rozmiaru 64 MB – ergo lokalnie mamy co najwyżej 1 blok pliku, co z pozostałymi 36 MB? Skąd wiemy jak zaciągnąć brakujący fragment lokalnie.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249598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Boom</a:t>
            </a:r>
            <a:r>
              <a:rPr lang="pl-PL" baseline="0" dirty="0" smtClean="0"/>
              <a:t> na systemy Map-</a:t>
            </a:r>
            <a:r>
              <a:rPr lang="pl-PL" baseline="0" dirty="0" err="1" smtClean="0"/>
              <a:t>Reduce</a:t>
            </a:r>
            <a:r>
              <a:rPr lang="pl-PL" baseline="0" dirty="0" smtClean="0"/>
              <a:t> trwa od 2005 roku, gdy Google opublikowało artykuł „</a:t>
            </a:r>
            <a:r>
              <a:rPr lang="pl-PL" baseline="0" dirty="0" err="1" smtClean="0"/>
              <a:t>MapReduce</a:t>
            </a:r>
            <a:r>
              <a:rPr lang="pl-PL" baseline="0" dirty="0" smtClean="0"/>
              <a:t>: </a:t>
            </a:r>
            <a:r>
              <a:rPr lang="pl-PL" baseline="0" dirty="0" err="1" smtClean="0"/>
              <a:t>Simplified</a:t>
            </a:r>
            <a:r>
              <a:rPr lang="pl-PL" baseline="0" dirty="0" smtClean="0"/>
              <a:t> Data Processing on </a:t>
            </a:r>
            <a:r>
              <a:rPr lang="pl-PL" baseline="0" dirty="0" err="1" smtClean="0"/>
              <a:t>Large</a:t>
            </a:r>
            <a:r>
              <a:rPr lang="pl-PL" baseline="0" dirty="0" smtClean="0"/>
              <a:t> </a:t>
            </a:r>
            <a:r>
              <a:rPr lang="pl-PL" baseline="0" dirty="0" err="1" smtClean="0"/>
              <a:t>Clusters</a:t>
            </a:r>
            <a:r>
              <a:rPr lang="pl-PL" baseline="0" dirty="0" smtClean="0"/>
              <a:t>” w którym opisuje system wykorzystywany wewnętrznie do wykonywania efektywnych skanów dużych zbiorów danych. Przetwarzanie w opisywanym systemie wykonywane jest dwufazowo – najpierw dane są grupowane (faza Map) po czym z każdej grupy wyliczany jest pewien agregat (faza </a:t>
            </a:r>
            <a:r>
              <a:rPr lang="pl-PL" baseline="0" dirty="0" err="1" smtClean="0"/>
              <a:t>Reduce</a:t>
            </a:r>
            <a:r>
              <a:rPr lang="pl-PL" baseline="0" dirty="0" smtClean="0"/>
              <a:t>). Ze względu na sposób w jaki są pisane programy w tym systemie, ochrzczono go Map-</a:t>
            </a:r>
            <a:r>
              <a:rPr lang="pl-PL" baseline="0" dirty="0" err="1" smtClean="0"/>
              <a:t>Reduce</a:t>
            </a:r>
            <a:r>
              <a:rPr lang="pl-PL" baseline="0" dirty="0" smtClean="0"/>
              <a:t>.  Krótko po publikacji powstała pierwsza otwarta implementacja tego systemu – </a:t>
            </a:r>
            <a:r>
              <a:rPr lang="pl-PL" baseline="0" dirty="0" err="1" smtClean="0"/>
              <a:t>Hadoop</a:t>
            </a:r>
            <a:r>
              <a:rPr lang="pl-PL" baseline="0" dirty="0" smtClean="0"/>
              <a:t>, utrzymywana na licencji Apache, open – </a:t>
            </a:r>
            <a:r>
              <a:rPr lang="pl-PL" baseline="0" dirty="0" err="1" smtClean="0"/>
              <a:t>source</a:t>
            </a:r>
            <a:r>
              <a:rPr lang="pl-PL" baseline="0" dirty="0" smtClean="0"/>
              <a:t>.</a:t>
            </a:r>
            <a:endParaRPr lang="pl-PL" i="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778321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Ano można to zrealizować ze pomocą</a:t>
            </a:r>
            <a:r>
              <a:rPr lang="pl-PL" baseline="0" dirty="0" smtClean="0"/>
              <a:t> rozszerzenia  klasy </a:t>
            </a:r>
            <a:r>
              <a:rPr lang="pl-PL" baseline="0" dirty="0" err="1" smtClean="0"/>
              <a:t>FileInputFormat</a:t>
            </a:r>
            <a:r>
              <a:rPr lang="pl-PL" baseline="0" dirty="0" smtClean="0"/>
              <a:t> i przeciążenia metody </a:t>
            </a:r>
            <a:r>
              <a:rPr lang="pl-PL" baseline="0" dirty="0" err="1" smtClean="0"/>
              <a:t>isSplitable</a:t>
            </a:r>
            <a:r>
              <a:rPr lang="pl-PL" baseline="0" dirty="0" smtClean="0"/>
              <a:t>(). W ten sposób podpowiadamy systemowi, że pliku nie może być podzielony. Tak wygląda implementacja na poziomie plików, ale istnieje trochę bardziej skomplikowana implementacja na poziomie bloków. Przykład w przetoczonej książce </a:t>
            </a:r>
            <a:r>
              <a:rPr lang="pl-PL" baseline="0" dirty="0" err="1" smtClean="0"/>
              <a:t>MapReduce</a:t>
            </a:r>
            <a:r>
              <a:rPr lang="pl-PL" baseline="0" dirty="0" smtClean="0"/>
              <a:t> Design </a:t>
            </a:r>
            <a:r>
              <a:rPr lang="pl-PL" baseline="0" dirty="0" err="1" smtClean="0"/>
              <a:t>Patterns</a:t>
            </a:r>
            <a:r>
              <a:rPr lang="pl-PL" baseline="0" dirty="0" smtClean="0"/>
              <a:t>. IMHO, blokowa implementacja musiałaby być bardzo złożona i obsługiwać złośliwe dystrybucje klucza obcego – osobiście nie widzę zalet. Raczej algorytm ten sterowałbym liczbą 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1689900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Istnieje</a:t>
            </a:r>
            <a:r>
              <a:rPr lang="pl-PL" baseline="0" dirty="0" smtClean="0"/>
              <a:t> grupa algorytmów które celują w optymalizację fazy </a:t>
            </a:r>
            <a:r>
              <a:rPr lang="pl-PL" baseline="0" dirty="0" err="1" smtClean="0"/>
              <a:t>Shuffle</a:t>
            </a:r>
            <a:r>
              <a:rPr lang="pl-PL" baseline="0" dirty="0" smtClean="0"/>
              <a:t> poprzez odfiltrowanie rekordów o kluczach obcych które nie występują po drugiej stronie złączenia. Grupa tych algorytmów opiera się na pół-złączeniach – </a:t>
            </a:r>
            <a:r>
              <a:rPr lang="pl-PL" baseline="0" dirty="0" err="1" smtClean="0"/>
              <a:t>Semi</a:t>
            </a:r>
            <a:r>
              <a:rPr lang="pl-PL" baseline="0" dirty="0" smtClean="0"/>
              <a:t> </a:t>
            </a:r>
            <a:r>
              <a:rPr lang="pl-PL" baseline="0" dirty="0" err="1" smtClean="0"/>
              <a:t>Join’ach</a:t>
            </a:r>
            <a:r>
              <a:rPr lang="pl-PL" baseline="0" dirty="0" smtClean="0"/>
              <a:t>. Niestety algorytmy te muszą działać wielofazowo/wielozadaniowe – w jednym Jobie wymagałoby to mechanizmu przesłania konkretnej kolumny w fazie Map. Ten system tego nie potrafi.</a:t>
            </a:r>
          </a:p>
          <a:p>
            <a:r>
              <a:rPr lang="pl-PL" baseline="0" dirty="0" smtClean="0"/>
              <a:t>Ogólna zasada jest tego rodzaju algorytmów jest taka że jeden Job wyciąga klucze obce (dla pojedynczego pliku pomocniczego - liczba Reduktorów musi być równa 1). Po czym podczas drugiego </a:t>
            </a:r>
            <a:r>
              <a:rPr lang="pl-PL" baseline="0" dirty="0" err="1" smtClean="0"/>
              <a:t>Job’a</a:t>
            </a:r>
            <a:r>
              <a:rPr lang="pl-PL" baseline="0" dirty="0" smtClean="0"/>
              <a:t> plik jest zaczytywany – uwaga, Distributed Cache powoduje że plik pomocniczy przesyłany jest też do </a:t>
            </a:r>
            <a:r>
              <a:rPr lang="pl-PL" baseline="0" dirty="0" err="1" smtClean="0"/>
              <a:t>Mapperów</a:t>
            </a:r>
            <a:r>
              <a:rPr lang="pl-PL" baseline="0" dirty="0" smtClean="0"/>
              <a:t> które przetwarzają dane z których wyznaczony został plik pomocniczy, więc raczej korzystamy z </a:t>
            </a:r>
            <a:r>
              <a:rPr lang="pl-PL" baseline="0" dirty="0" err="1" smtClean="0"/>
              <a:t>FileSystem</a:t>
            </a:r>
            <a:r>
              <a:rPr lang="pl-PL" baseline="0" dirty="0" smtClean="0"/>
              <a:t> API – prawdopodobnie ładowany do </a:t>
            </a:r>
            <a:r>
              <a:rPr lang="pl-PL" baseline="0" dirty="0" err="1" smtClean="0"/>
              <a:t>HashSet’u</a:t>
            </a:r>
            <a:r>
              <a:rPr lang="pl-PL" baseline="0" dirty="0" smtClean="0"/>
              <a:t> i w przed emisją </a:t>
            </a:r>
            <a:r>
              <a:rPr lang="pl-PL" baseline="0" dirty="0" err="1" smtClean="0"/>
              <a:t>krotki</a:t>
            </a:r>
            <a:r>
              <a:rPr lang="pl-PL" baseline="0" dirty="0" smtClean="0"/>
              <a:t> sprawdzane jest czy klucz obcy znajduje się w naszym buforze.</a:t>
            </a:r>
          </a:p>
          <a:p>
            <a:r>
              <a:rPr lang="pl-PL" baseline="0" dirty="0" smtClean="0"/>
              <a:t>Chyba ten algorytm jest najczęściej modyfikowany – istnieje dziwna wersja Per-Split gdzie filtrowanie jest na poziomie danych wejściowych </a:t>
            </a:r>
            <a:r>
              <a:rPr lang="pl-PL" baseline="0" dirty="0" err="1" smtClean="0"/>
              <a:t>Mappera</a:t>
            </a:r>
            <a:r>
              <a:rPr lang="pl-PL" baseline="0" dirty="0" smtClean="0"/>
              <a:t> (bo po co </a:t>
            </a:r>
            <a:r>
              <a:rPr lang="pl-PL" baseline="0" dirty="0" err="1" smtClean="0"/>
              <a:t>Mapperowi</a:t>
            </a:r>
            <a:r>
              <a:rPr lang="pl-PL" baseline="0" dirty="0" smtClean="0"/>
              <a:t> cały indeks, skoro przetwarza tylko 64 MB – wcale nie tak głupie jak może się wydawać), czy też cała masa implementacji filtrów </a:t>
            </a:r>
            <a:r>
              <a:rPr lang="pl-PL" baseline="0" dirty="0" err="1" smtClean="0"/>
              <a:t>Blooma</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1716705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Gałąź</a:t>
            </a:r>
            <a:r>
              <a:rPr lang="pl-PL" baseline="0" dirty="0" smtClean="0"/>
              <a:t> zastosowań w zasadzie nie wykracza poza wewnętrzne </a:t>
            </a:r>
            <a:r>
              <a:rPr lang="pl-PL" baseline="0" dirty="0" err="1" smtClean="0"/>
              <a:t>równozłączenia</a:t>
            </a:r>
            <a:r>
              <a:rPr lang="pl-PL" baseline="0" dirty="0" smtClean="0"/>
              <a:t> (bo nie da się ich zastosować do złączeń zewnętrznych). IMHO nie warto się trudzić z implementacją (żaden znany mi Framework nie implementuje żadnego z tych algorytmów), dane musiałby mieć naprawdę nietypową dystrybucję kluczy obcych oraz krotek wiszących żeby filtrowanie miało sens. Żeby nie było – ono </a:t>
            </a:r>
            <a:r>
              <a:rPr lang="pl-PL" b="1" baseline="0" dirty="0" smtClean="0"/>
              <a:t>ma</a:t>
            </a:r>
            <a:r>
              <a:rPr lang="pl-PL" baseline="0" dirty="0" smtClean="0"/>
              <a:t> sens, tylko każdy Job to jednak rozruch klastra, </a:t>
            </a:r>
            <a:r>
              <a:rPr lang="pl-PL" baseline="0" dirty="0" err="1" smtClean="0"/>
              <a:t>shuffle</a:t>
            </a:r>
            <a:r>
              <a:rPr lang="pl-PL" baseline="0" dirty="0" smtClean="0"/>
              <a:t> oraz zapis do klastra (wraz z replikacją)</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696659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zasadzie termin Map/</a:t>
            </a:r>
            <a:r>
              <a:rPr lang="pl-PL" baseline="0" dirty="0" err="1" smtClean="0"/>
              <a:t>Reduce</a:t>
            </a:r>
            <a:r>
              <a:rPr lang="pl-PL" baseline="0" dirty="0" smtClean="0"/>
              <a:t> oznacza klasę systemów o wspomnianym modelu programistycznym. </a:t>
            </a:r>
            <a:r>
              <a:rPr lang="pl-PL" baseline="0" dirty="0" err="1" smtClean="0"/>
              <a:t>Hadoop</a:t>
            </a:r>
            <a:r>
              <a:rPr lang="pl-PL" baseline="0" dirty="0" smtClean="0"/>
              <a:t> czy Google </a:t>
            </a:r>
            <a:r>
              <a:rPr lang="pl-PL" baseline="0" dirty="0" err="1" smtClean="0"/>
              <a:t>MapReduce</a:t>
            </a:r>
            <a:r>
              <a:rPr lang="pl-PL" baseline="0" dirty="0" smtClean="0"/>
              <a:t> nie są jedynymi reprezentantami – czego często środowisko bazodanowe nie jest świadome. Cechą wspólną tych systemów jest to że stanowią one remedium na problem dużych objętościowo danych. Ten problem często jest wiązany z terminem Big Data, a dokładnie z jego odmianą dotyczącą dużych wolumenów. Systemu </a:t>
            </a:r>
            <a:r>
              <a:rPr lang="pl-PL" baseline="0" dirty="0" err="1" smtClean="0"/>
              <a:t>MapReduce</a:t>
            </a:r>
            <a:r>
              <a:rPr lang="pl-PL" baseline="0" dirty="0" smtClean="0"/>
              <a:t> nie nadają się na wykonywanie analiz danych szybko napływających, albo jako systemu analityczne Real-Time, ze względu na </a:t>
            </a:r>
            <a:r>
              <a:rPr lang="pl-PL" b="1" baseline="0" dirty="0" smtClean="0"/>
              <a:t>ogromną</a:t>
            </a:r>
            <a:r>
              <a:rPr lang="pl-PL" baseline="0" dirty="0" smtClean="0"/>
              <a:t> latencję zapytań (czas pomiędzy wpłynięciem zapytania do systemu, a rozpoczęciem obliczeń).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1395501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51</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temacie implementacji, każdy </a:t>
            </a:r>
            <a:r>
              <a:rPr lang="pl-PL" baseline="0" dirty="0" err="1" smtClean="0"/>
              <a:t>Mapper</a:t>
            </a:r>
            <a:r>
              <a:rPr lang="pl-PL" baseline="0" dirty="0" smtClean="0"/>
              <a:t> dla każdego rekordu musi losować liczbę z zakresu 0 do liczby partycji pliku którego blok ma przetwarzać. Proces daje się zautomatyzować, tak że wystarczy jeden </a:t>
            </a:r>
            <a:r>
              <a:rPr lang="pl-PL" baseline="0" dirty="0" err="1" smtClean="0"/>
              <a:t>Mapper</a:t>
            </a:r>
            <a:r>
              <a:rPr lang="pl-PL" baseline="0" dirty="0" smtClean="0"/>
              <a:t> do obsługi wszystkich różnych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52</a:t>
            </a:fld>
            <a:endParaRPr lang="pl-PL" dirty="0"/>
          </a:p>
        </p:txBody>
      </p:sp>
    </p:spTree>
    <p:extLst>
      <p:ext uri="{BB962C8B-B14F-4D97-AF65-F5344CB8AC3E}">
        <p14:creationId xmlns:p14="http://schemas.microsoft.com/office/powerpoint/2010/main" val="1162574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53</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54</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55</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56</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57</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58</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59</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wygląda typowy klaster takiego systemu: ano, małej wielkości klaster składa się z ok. 100 węzłów, średnie z 500, a duże klastry </a:t>
            </a:r>
            <a:r>
              <a:rPr lang="pl-PL" baseline="0" dirty="0" err="1" smtClean="0"/>
              <a:t>MapReduce</a:t>
            </a:r>
            <a:r>
              <a:rPr lang="pl-PL" baseline="0" dirty="0" smtClean="0"/>
              <a:t> posiadają więcej niż 1000 węzłów. Węzły dzielą się na dwa rodzaje – pierwszy z nich to </a:t>
            </a:r>
            <a:r>
              <a:rPr lang="pl-PL" baseline="0" dirty="0" err="1" smtClean="0"/>
              <a:t>MasterNode</a:t>
            </a:r>
            <a:r>
              <a:rPr lang="pl-PL" baseline="0" dirty="0" smtClean="0"/>
              <a:t>/</a:t>
            </a:r>
            <a:r>
              <a:rPr lang="pl-PL" baseline="0" dirty="0" err="1" smtClean="0"/>
              <a:t>NameNode</a:t>
            </a:r>
            <a:r>
              <a:rPr lang="pl-PL" baseline="0" dirty="0" smtClean="0"/>
              <a:t> odpowiedzialny za indeksowanie plików – de facto stanowi on bazę danych dla plików – awaria takiego węzła to niemożność wykonywania zapytań – single point of </a:t>
            </a:r>
            <a:r>
              <a:rPr lang="pl-PL" baseline="0" dirty="0" err="1" smtClean="0"/>
              <a:t>failure</a:t>
            </a:r>
            <a:r>
              <a:rPr lang="pl-PL" baseline="0" dirty="0" smtClean="0"/>
              <a:t>. Drugi typ węzła to </a:t>
            </a:r>
            <a:r>
              <a:rPr lang="pl-PL" baseline="0" dirty="0" err="1" smtClean="0"/>
              <a:t>ChunkServer</a:t>
            </a:r>
            <a:r>
              <a:rPr lang="pl-PL" baseline="0" dirty="0" smtClean="0"/>
              <a:t>/</a:t>
            </a:r>
            <a:r>
              <a:rPr lang="pl-PL" baseline="0" dirty="0" err="1" smtClean="0"/>
              <a:t>WorkerNode</a:t>
            </a:r>
            <a:r>
              <a:rPr lang="pl-PL" baseline="0" dirty="0" smtClean="0"/>
              <a:t>  które przechowują dane oraz wykonują obliczenia w ramach zapytania.</a:t>
            </a:r>
          </a:p>
          <a:p>
            <a:endParaRPr lang="pl-PL" baseline="0" dirty="0" smtClean="0"/>
          </a:p>
          <a:p>
            <a:r>
              <a:rPr lang="pl-PL" baseline="0" dirty="0" smtClean="0"/>
              <a:t>Warto pamiętać, warstwa składowania danych jest niezależna od warstwy obliczeniowej. W zasadzie można wyobrazić sobie warstwę obliczeniową jako </a:t>
            </a:r>
            <a:r>
              <a:rPr lang="pl-PL" baseline="0" dirty="0" err="1" smtClean="0"/>
              <a:t>bezpamięciowy</a:t>
            </a:r>
            <a:r>
              <a:rPr lang="pl-PL" baseline="0" dirty="0" smtClean="0"/>
              <a:t> kalkulator wykonujący dwie operacje – Grupowanie i Agregacja – na niewiele się taka forma przydaje, oprócz do tego że można programowo symulować wykonanie.</a:t>
            </a:r>
          </a:p>
          <a:p>
            <a:endParaRPr lang="pl-PL" baseline="0" dirty="0" smtClean="0"/>
          </a:p>
          <a:p>
            <a:r>
              <a:rPr lang="pl-PL" baseline="0" dirty="0" smtClean="0"/>
              <a:t>Rozwarstwienie jest o tyle znamienne, że programiści są odizolowani od sposobu w jaki klaster działa – od warstwy fizycznej/składowania danych. W zasadzie użytkownik końcowy ma dostać „efektywny kalkulator”.</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53890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60</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61</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62</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63</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64</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65</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66</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67</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68</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69</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a:t>
            </a:r>
            <a:r>
              <a:rPr lang="pl-PL" baseline="0" dirty="0" smtClean="0"/>
              <a:t> Map/</a:t>
            </a:r>
            <a:r>
              <a:rPr lang="pl-PL" baseline="0" dirty="0" err="1" smtClean="0"/>
              <a:t>Reduce</a:t>
            </a:r>
            <a:r>
              <a:rPr lang="pl-PL" baseline="0" dirty="0" smtClean="0"/>
              <a:t> został zaprojektowany w taki sposób żeby umożliwić maksymalne zrównoleglenie operacji przeglądu pliku/plików dowolnego rodzaju. Z tego względu załadowany do systemu </a:t>
            </a:r>
            <a:r>
              <a:rPr lang="pl-PL" baseline="0" dirty="0" err="1" smtClean="0"/>
              <a:t>Hadoop</a:t>
            </a:r>
            <a:r>
              <a:rPr lang="pl-PL" baseline="0" dirty="0" smtClean="0"/>
              <a:t> plik jest dzielony na bloki domyślnie 64 MB i każdy z tych bloków jest umieszczany na osobnym – losowym - węźle. Rzeczywistość jest trochę bardziej skomplikowana, ponieważ każdy blok jest replikowany domyślnie 3-krotnie i kolejne repliki są umieszczane „jak najdalej” od węzłów które posiadają dany blok (tj. w innej podsieci).</a:t>
            </a:r>
          </a:p>
          <a:p>
            <a:endParaRPr lang="pl-PL" baseline="0" dirty="0" smtClean="0"/>
          </a:p>
          <a:p>
            <a:r>
              <a:rPr lang="pl-PL" baseline="0" dirty="0" smtClean="0"/>
              <a:t>Ładując w ten sposób pliki, można zauważyć, że operacja przeglądu całkowitego (skanu) pliku daje się </a:t>
            </a:r>
            <a:r>
              <a:rPr lang="pl-PL" baseline="0" dirty="0" err="1" smtClean="0"/>
              <a:t>zrównolegić</a:t>
            </a:r>
            <a:r>
              <a:rPr lang="pl-PL" baseline="0" dirty="0" smtClean="0"/>
              <a:t> – plik o rozmiarze 1 GB można załadować na 16 niezależnych węzłów (każdy ma 64 MB). Przegląd całkowity takiego pliku 1 GB zostaje wykonany w takim samym czasie w jakim wykonujemy przegląd pliku 64 MB – mamy liniowe skalowanie.</a:t>
            </a:r>
          </a:p>
          <a:p>
            <a:endParaRPr lang="pl-PL" baseline="0" dirty="0" smtClean="0"/>
          </a:p>
          <a:p>
            <a:r>
              <a:rPr lang="pl-PL" baseline="0" dirty="0" smtClean="0"/>
              <a:t>Właśnie to się dzieje w pierwszej fazie programu Map-</a:t>
            </a:r>
            <a:r>
              <a:rPr lang="pl-PL" baseline="0" dirty="0" err="1" smtClean="0"/>
              <a:t>Reduce</a:t>
            </a:r>
            <a:r>
              <a:rPr lang="pl-PL" baseline="0" dirty="0" smtClean="0"/>
              <a:t>, czyli Map – grupowanie. Podczas tej fazy każdy agent zwany </a:t>
            </a:r>
            <a:r>
              <a:rPr lang="pl-PL" baseline="0" dirty="0" err="1" smtClean="0"/>
              <a:t>Mapperem</a:t>
            </a:r>
            <a:r>
              <a:rPr lang="pl-PL" baseline="0" dirty="0" smtClean="0"/>
              <a:t> interpretuje posiadany przez siebie blok pliku np. jako kolejne linie pliku CSV (i takiej interpretacji będziemy się trzymać) i dokonuje procesu mapowania/odwzorowywania/grupowania, czyli wysyła do drugiej fazy programu dowolną liczbę par </a:t>
            </a:r>
            <a:r>
              <a:rPr lang="pl-PL" baseline="0" dirty="0" err="1" smtClean="0"/>
              <a:t>klucz:wartość</a:t>
            </a:r>
            <a:r>
              <a:rPr lang="pl-PL" baseline="0" dirty="0" smtClean="0"/>
              <a:t>. Np. analizując plik CSV z nazwami miast, województw, liczbą ludności dla każdego </a:t>
            </a:r>
            <a:r>
              <a:rPr lang="pl-PL" baseline="0" dirty="0" err="1" smtClean="0"/>
              <a:t>wiersa</a:t>
            </a:r>
            <a:r>
              <a:rPr lang="pl-PL" baseline="0" dirty="0" smtClean="0"/>
              <a:t> możemy wysłać (emitować) parę województwo (klucz) : </a:t>
            </a:r>
            <a:r>
              <a:rPr lang="pl-PL" baseline="0" dirty="0" err="1" smtClean="0"/>
              <a:t>liczba_ludności</a:t>
            </a:r>
            <a:r>
              <a:rPr lang="pl-PL" baseline="0" dirty="0" smtClean="0"/>
              <a:t> (wartość). Może się zdarzyć – i wręcz model ten po to powstał, że wiele wartości zostaje wyemitowanych o tym samym kluczu.</a:t>
            </a:r>
          </a:p>
          <a:p>
            <a:endParaRPr lang="pl-PL" baseline="0" dirty="0" smtClean="0"/>
          </a:p>
          <a:p>
            <a:r>
              <a:rPr lang="pl-PL" baseline="0" dirty="0" smtClean="0"/>
              <a:t>Właśnie do obsługi tych wartości służy faza </a:t>
            </a:r>
            <a:r>
              <a:rPr lang="pl-PL" baseline="0" dirty="0" err="1" smtClean="0"/>
              <a:t>Reduce</a:t>
            </a:r>
            <a:r>
              <a:rPr lang="pl-PL" baseline="0" dirty="0" smtClean="0"/>
              <a:t> – redukcji/agregacji, wykonywana przez </a:t>
            </a:r>
            <a:r>
              <a:rPr lang="pl-PL" baseline="0" dirty="0" err="1" smtClean="0"/>
              <a:t>agenty</a:t>
            </a:r>
            <a:r>
              <a:rPr lang="pl-PL" baseline="0" dirty="0" smtClean="0"/>
              <a:t> zwane </a:t>
            </a:r>
            <a:r>
              <a:rPr lang="pl-PL" baseline="0" dirty="0" err="1" smtClean="0"/>
              <a:t>Reducer’ami</a:t>
            </a:r>
            <a:r>
              <a:rPr lang="pl-PL" baseline="0" dirty="0" smtClean="0"/>
              <a:t>. W ramach pojedynczego wywołania funkcji </a:t>
            </a:r>
            <a:r>
              <a:rPr lang="pl-PL" baseline="0" dirty="0" err="1" smtClean="0"/>
              <a:t>reduce</a:t>
            </a:r>
            <a:r>
              <a:rPr lang="pl-PL" baseline="0" dirty="0" smtClean="0"/>
              <a:t>() programista ma dostęp do </a:t>
            </a:r>
            <a:r>
              <a:rPr lang="pl-PL" baseline="0" dirty="0" err="1" smtClean="0"/>
              <a:t>wszystki</a:t>
            </a:r>
            <a:r>
              <a:rPr lang="pl-PL" baseline="0" dirty="0" smtClean="0"/>
              <a:t> wyemitowanych wartości o wspólnym kluczu i wykonuje dowolną operację np. sumowanie, zlicza wartości, buforuje wartości do zbioru (</a:t>
            </a:r>
            <a:r>
              <a:rPr lang="pl-PL" baseline="0" dirty="0" err="1" smtClean="0"/>
              <a:t>distinct</a:t>
            </a:r>
            <a:r>
              <a:rPr lang="pl-PL" baseline="0" dirty="0" smtClean="0"/>
              <a:t>), wybiera maksymalną wartość, pozycję pewnego </a:t>
            </a:r>
            <a:r>
              <a:rPr lang="pl-PL" baseline="0" dirty="0" err="1" smtClean="0"/>
              <a:t>elemntu</a:t>
            </a:r>
            <a:r>
              <a:rPr lang="pl-PL" baseline="0" dirty="0" smtClean="0"/>
              <a:t> w linii tekstu, czy też przepisuje wszystkie wartości jak są, albo bardziej abstrakcyjnie, duplikuje wpis np. pionowo [</a:t>
            </a:r>
            <a:r>
              <a:rPr lang="pl-PL" baseline="0" dirty="0" err="1" smtClean="0"/>
              <a:t>liczba_ludności,liczba_ludności</a:t>
            </a:r>
            <a:r>
              <a:rPr lang="pl-PL" baseline="0" dirty="0" smtClean="0"/>
              <a:t>], lub poziomo czyli dwukrotny wpis w pliku </a:t>
            </a:r>
            <a:r>
              <a:rPr lang="pl-PL" baseline="0" dirty="0" err="1" smtClean="0"/>
              <a:t>liczby_ludności</a:t>
            </a:r>
            <a:r>
              <a:rPr lang="pl-PL" baseline="0" dirty="0" smtClean="0"/>
              <a:t>. Całkowita dowolność. W przypadku złączeń, wartościami będą rekordy.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70</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71</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względu na fakt że oryginalny system Map-</a:t>
            </a:r>
            <a:r>
              <a:rPr lang="pl-PL" dirty="0" err="1" smtClean="0"/>
              <a:t>Reduce</a:t>
            </a:r>
            <a:r>
              <a:rPr lang="pl-PL" dirty="0" smtClean="0"/>
              <a:t> jest do użytku </a:t>
            </a:r>
            <a:r>
              <a:rPr lang="pl-PL" dirty="0" err="1" smtClean="0"/>
              <a:t>wewnętrzenego</a:t>
            </a:r>
            <a:r>
              <a:rPr lang="pl-PL" baseline="0" dirty="0" smtClean="0"/>
              <a:t> (zamknięta implementacja), wszystkie przykłady oraz algorytmy będą omawiane w kontekście otwartej implementacji </a:t>
            </a:r>
            <a:r>
              <a:rPr lang="pl-PL" baseline="0" dirty="0" err="1" smtClean="0"/>
              <a:t>Hadoop</a:t>
            </a:r>
            <a:r>
              <a:rPr lang="pl-PL" baseline="0" dirty="0" smtClean="0"/>
              <a:t>. Niektóre z algorytmów nie wpasowują się w model programistyczny ze względu na fakt, iż korzystają z właściwości samego systemu.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316877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1091247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2015-10-23</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2015-10-23</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2015-10-23</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hadoop.apache.org/docs/r2.7.0/api/org/apache/hadoop/io/WritableComparable.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hadoop.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omes.cs.washington.edu/~billhowe/mapreduce_a_major_step_backward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Faza </a:t>
            </a:r>
            <a:r>
              <a:rPr lang="pl-PL" dirty="0" err="1" smtClean="0"/>
              <a:t>Reduce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3957049049"/>
              </p:ext>
            </p:extLst>
          </p:nvPr>
        </p:nvGraphicFramePr>
        <p:xfrm>
          <a:off x="838200" y="2060339"/>
          <a:ext cx="10514584" cy="297507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Reducer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WordReducer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Reducer</a:t>
                      </a:r>
                      <a:r>
                        <a:rPr lang="pl-PL" sz="1800" kern="1200" dirty="0" smtClean="0">
                          <a:solidFill>
                            <a:schemeClr val="dk1"/>
                          </a:solidFill>
                          <a:effectLst/>
                          <a:latin typeface="+mn-lt"/>
                          <a:ea typeface="+mn-ea"/>
                          <a:cs typeface="+mn-cs"/>
                        </a:rPr>
                        <a:t>&lt;String, </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String, String&gt; {</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protected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Iterable</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&gt;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wywołanie per grupa</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int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0;                                                                                                                 // inicjalizacja licznika</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iteracja po wszystkich ‚1’</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zliczenie ich</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  zapis</a:t>
                      </a:r>
                    </a:p>
                    <a:p>
                      <a:r>
                        <a:rPr lang="pl-PL" sz="1800" kern="1200" dirty="0" smtClean="0">
                          <a:solidFill>
                            <a:schemeClr val="dk1"/>
                          </a:solidFill>
                          <a:effectLst/>
                          <a:latin typeface="+mn-lt"/>
                          <a:ea typeface="+mn-ea"/>
                          <a:cs typeface="+mn-cs"/>
                        </a:rPr>
                        <a:t>    }  </a:t>
                      </a:r>
                    </a:p>
                    <a:p>
                      <a:r>
                        <a:rPr lang="pl-PL" sz="18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5361754"/>
            <a:ext cx="10514584" cy="492470"/>
          </a:xfrm>
        </p:spPr>
        <p:txBody>
          <a:bodyPr>
            <a:normAutofit fontScale="85000" lnSpcReduction="10000"/>
          </a:bodyPr>
          <a:lstStyle/>
          <a:p>
            <a:pPr marL="0" indent="0">
              <a:buNone/>
            </a:pPr>
            <a:r>
              <a:rPr lang="pl-PL" dirty="0" smtClean="0"/>
              <a:t>Faza Redukcji jest ostatnia, więc emisja rekordu następuje bezpośrednio do pliku</a:t>
            </a:r>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342576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Combine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527518872"/>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4920323"/>
            <a:ext cx="10514584" cy="1801151"/>
          </a:xfrm>
        </p:spPr>
        <p:txBody>
          <a:bodyPr>
            <a:normAutofit/>
          </a:bodyPr>
          <a:lstStyle/>
          <a:p>
            <a:pPr marL="0" indent="0">
              <a:buNone/>
            </a:pPr>
            <a:r>
              <a:rPr lang="pl-PL" sz="2400" dirty="0" smtClean="0"/>
              <a:t>Podczas konfiguracji zadania (Job/</a:t>
            </a:r>
            <a:r>
              <a:rPr lang="pl-PL" sz="2400" dirty="0" err="1" smtClean="0"/>
              <a:t>Tool</a:t>
            </a:r>
            <a:r>
              <a:rPr lang="pl-PL" sz="2400" dirty="0" smtClean="0"/>
              <a:t>) możemy podpowiedzieć </a:t>
            </a:r>
            <a:r>
              <a:rPr lang="pl-PL" sz="2400" dirty="0" err="1" smtClean="0"/>
              <a:t>Hadoopowi</a:t>
            </a:r>
            <a:r>
              <a:rPr lang="pl-PL" sz="2400" dirty="0" smtClean="0"/>
              <a:t>, żeby wykonał:</a:t>
            </a:r>
          </a:p>
          <a:p>
            <a:r>
              <a:rPr lang="pl-PL" sz="2400" dirty="0" smtClean="0"/>
              <a:t>Lokalną Redukcję (na buforze </a:t>
            </a:r>
            <a:r>
              <a:rPr lang="pl-PL" sz="2400" dirty="0" err="1" smtClean="0"/>
              <a:t>Mappera</a:t>
            </a:r>
            <a:r>
              <a:rPr lang="pl-PL" sz="2400" dirty="0" smtClean="0"/>
              <a:t>) – za pomocą klasy </a:t>
            </a:r>
            <a:r>
              <a:rPr lang="pl-PL" sz="2400" dirty="0" err="1" smtClean="0"/>
              <a:t>WordReducer</a:t>
            </a:r>
            <a:endParaRPr lang="pl-PL" sz="2400" dirty="0" smtClean="0"/>
          </a:p>
          <a:p>
            <a:r>
              <a:rPr lang="pl-PL" sz="2400" dirty="0" smtClean="0"/>
              <a:t>Fazę Redukcji – za pomocą klasy WordReducer</a:t>
            </a:r>
            <a:r>
              <a:rPr lang="pl-PL" sz="2400" dirty="0"/>
              <a:t>2</a:t>
            </a:r>
            <a:endParaRPr lang="pl-PL" sz="2400" dirty="0" smtClean="0"/>
          </a:p>
          <a:p>
            <a:pPr marL="0" indent="0">
              <a:buNone/>
            </a:pPr>
            <a:endParaRPr lang="pl-PL" sz="2400" dirty="0" smtClean="0"/>
          </a:p>
          <a:p>
            <a:pPr marL="0" indent="0">
              <a:buNone/>
            </a:pPr>
            <a:endParaRPr lang="pl-PL" sz="2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318274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15</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Czy to wszystko? / Zacznij te złączenia</a:t>
            </a:r>
            <a:endParaRPr lang="pl-PL" dirty="0"/>
          </a:p>
        </p:txBody>
      </p:sp>
      <p:sp>
        <p:nvSpPr>
          <p:cNvPr id="3" name="Symbol zastępczy zawartości 2"/>
          <p:cNvSpPr>
            <a:spLocks noGrp="1"/>
          </p:cNvSpPr>
          <p:nvPr>
            <p:ph sz="quarter" idx="15"/>
          </p:nvPr>
        </p:nvSpPr>
        <p:spPr>
          <a:xfrm>
            <a:off x="838200" y="2130553"/>
            <a:ext cx="10514584" cy="4225797"/>
          </a:xfrm>
        </p:spPr>
        <p:txBody>
          <a:bodyPr>
            <a:normAutofit/>
          </a:bodyPr>
          <a:lstStyle/>
          <a:p>
            <a:pPr marL="0" indent="0">
              <a:buNone/>
            </a:pPr>
            <a:r>
              <a:rPr lang="pl-PL" sz="2400" dirty="0" smtClean="0"/>
              <a:t>Co powinniśmy wiedzieć:</a:t>
            </a:r>
          </a:p>
          <a:p>
            <a:r>
              <a:rPr lang="pl-PL" sz="2400" dirty="0" smtClean="0"/>
              <a:t>Konfiguracja – niestety pominąłem, to nie wykład o programowaniu w MR</a:t>
            </a:r>
          </a:p>
          <a:p>
            <a:r>
              <a:rPr lang="pl-PL" sz="2400" dirty="0" smtClean="0"/>
              <a:t>Faza Redukcji zaczyna się tylko wtedy gdy faza Mapowania się zakończyła</a:t>
            </a:r>
          </a:p>
          <a:p>
            <a:r>
              <a:rPr lang="pl-PL" sz="2400" dirty="0" smtClean="0"/>
              <a:t>Determinizm (zazwyczaj)</a:t>
            </a:r>
          </a:p>
          <a:p>
            <a:r>
              <a:rPr lang="pl-PL" sz="2400" dirty="0" smtClean="0"/>
              <a:t>Dane na </a:t>
            </a:r>
            <a:r>
              <a:rPr lang="pl-PL" sz="2400" dirty="0" err="1" smtClean="0"/>
              <a:t>Reducer’ach</a:t>
            </a:r>
            <a:r>
              <a:rPr lang="pl-PL" sz="2400" dirty="0" smtClean="0"/>
              <a:t> są posortowane wg. porządku klasy klucza (</a:t>
            </a:r>
            <a:r>
              <a:rPr lang="pl-PL" sz="2400" dirty="0" err="1" smtClean="0"/>
              <a:t>Comparable</a:t>
            </a:r>
            <a:r>
              <a:rPr lang="pl-PL" sz="2400" dirty="0" smtClean="0"/>
              <a:t>*)</a:t>
            </a:r>
          </a:p>
          <a:p>
            <a:r>
              <a:rPr lang="pl-PL" sz="2400" b="1" dirty="0" smtClean="0"/>
              <a:t>Wywołanie </a:t>
            </a:r>
            <a:r>
              <a:rPr lang="pl-PL" sz="2400" b="1" dirty="0" err="1" smtClean="0"/>
              <a:t>reduce</a:t>
            </a:r>
            <a:r>
              <a:rPr lang="pl-PL" sz="2400" b="1" dirty="0" smtClean="0"/>
              <a:t>() jest na poziomie wykrycia zmiany wartości zwracanej tzw. komparatora grupującego – </a:t>
            </a:r>
            <a:r>
              <a:rPr lang="pl-PL" sz="2400" b="1" dirty="0" err="1" smtClean="0"/>
              <a:t>GroupingComparator</a:t>
            </a:r>
            <a:r>
              <a:rPr lang="pl-PL" sz="2400" b="1" dirty="0" smtClean="0"/>
              <a:t> (domyślnie wywołania </a:t>
            </a:r>
            <a:r>
              <a:rPr lang="pl-PL" sz="2400" b="1" dirty="0" err="1" smtClean="0"/>
              <a:t>compareTo</a:t>
            </a:r>
            <a:r>
              <a:rPr lang="pl-PL" sz="2400" b="1" dirty="0" smtClean="0"/>
              <a:t>() na kluczach) -&gt; najczęściej: sortuje po &lt;A,B&gt;, grupuje &lt;A&gt;</a:t>
            </a:r>
          </a:p>
          <a:p>
            <a:r>
              <a:rPr lang="pl-PL" sz="2400" dirty="0" err="1" smtClean="0"/>
              <a:t>Partitioner</a:t>
            </a:r>
            <a:r>
              <a:rPr lang="pl-PL" sz="2400" dirty="0" smtClean="0"/>
              <a:t> - klasa dzieląca dane na </a:t>
            </a:r>
            <a:r>
              <a:rPr lang="pl-PL" sz="2400" dirty="0" err="1" smtClean="0"/>
              <a:t>Reducer’y</a:t>
            </a:r>
            <a:r>
              <a:rPr lang="pl-PL" sz="2400" dirty="0" smtClean="0"/>
              <a:t> (fizyczna separacja): np. dzielę dane ze względu na &lt;A&gt;, sortuje po &lt;B, C&gt;, grupuje po &lt;B&gt; - szczyt finezji</a:t>
            </a:r>
          </a:p>
          <a:p>
            <a:endParaRPr lang="pl-PL" sz="2400" b="1" dirty="0" smtClean="0"/>
          </a:p>
          <a:p>
            <a:endParaRPr lang="pl-PL" sz="2400" dirty="0" smtClean="0"/>
          </a:p>
          <a:p>
            <a:endParaRPr lang="pl-PL" sz="2400" dirty="0" smtClean="0"/>
          </a:p>
          <a:p>
            <a:pPr marL="0" indent="0">
              <a:buNone/>
            </a:pPr>
            <a:endParaRPr lang="pl-PL" sz="2400"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a:t>
            </a:r>
            <a:r>
              <a:rPr lang="pl-PL" sz="1400" dirty="0" err="1" smtClean="0"/>
              <a:t>WritableComparable</a:t>
            </a:r>
            <a:r>
              <a:rPr lang="pl-PL" sz="1400" dirty="0"/>
              <a:t>, link: </a:t>
            </a:r>
            <a:r>
              <a:rPr lang="pl-PL" sz="1400" dirty="0">
                <a:hlinkClick r:id="rId3"/>
              </a:rPr>
              <a:t>https://hadoop.apache.org/docs/r2.7.0/api/org/apache/hadoop/io/WritableComparable.html</a:t>
            </a:r>
            <a:endParaRPr lang="pl-PL" sz="1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357904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Mój 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2907792"/>
          </a:xfrm>
        </p:spPr>
        <p:txBody>
          <a:bodyPr>
            <a:normAutofit/>
          </a:bodyPr>
          <a:lstStyle/>
          <a:p>
            <a:pPr marL="514350" indent="-514350">
              <a:buFont typeface="+mj-lt"/>
              <a:buAutoNum type="arabicPeriod"/>
            </a:pPr>
            <a:r>
              <a:rPr lang="pl-PL" dirty="0" smtClean="0"/>
              <a:t>„W rozważaniach teoretycznych przyjmuje się następujący model”</a:t>
            </a:r>
          </a:p>
          <a:p>
            <a:pPr marL="514350" indent="-514350">
              <a:buFont typeface="+mj-lt"/>
              <a:buAutoNum type="arabicPeriod"/>
            </a:pPr>
            <a:endParaRPr lang="pl-PL" dirty="0"/>
          </a:p>
          <a:p>
            <a:pPr marL="0" indent="0">
              <a:buNone/>
            </a:pPr>
            <a:endParaRPr lang="pl-PL" dirty="0"/>
          </a:p>
          <a:p>
            <a:pPr marL="514350" indent="-514350">
              <a:buFont typeface="+mj-lt"/>
              <a:buAutoNum type="arabicPeriod" startAt="2"/>
            </a:pPr>
            <a:r>
              <a:rPr lang="pl-PL" dirty="0" smtClean="0"/>
              <a:t>?</a:t>
            </a:r>
          </a:p>
        </p:txBody>
      </p:sp>
      <p:graphicFrame>
        <p:nvGraphicFramePr>
          <p:cNvPr id="6" name="Tabela 5"/>
          <p:cNvGraphicFramePr>
            <a:graphicFrameLocks noGrp="1"/>
          </p:cNvGraphicFramePr>
          <p:nvPr>
            <p:extLst>
              <p:ext uri="{D42A27DB-BD31-4B8C-83A1-F6EECF244321}">
                <p14:modId xmlns:p14="http://schemas.microsoft.com/office/powerpoint/2010/main" val="763365973"/>
              </p:ext>
            </p:extLst>
          </p:nvPr>
        </p:nvGraphicFramePr>
        <p:xfrm>
          <a:off x="3273552" y="274343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5038932"/>
            <a:ext cx="10514584" cy="81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3600" dirty="0" smtClean="0"/>
              <a:t>Złączenia!</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3277953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809744"/>
          </a:xfrm>
        </p:spPr>
        <p:txBody>
          <a:bodyPr>
            <a:normAutofit/>
          </a:bodyPr>
          <a:lstStyle/>
          <a:p>
            <a:pPr marL="0" indent="0">
              <a:buNone/>
            </a:pPr>
            <a:r>
              <a:rPr lang="pl-PL" dirty="0"/>
              <a:t>Inne nazwy: Map-</a:t>
            </a:r>
            <a:r>
              <a:rPr lang="pl-PL" dirty="0" err="1"/>
              <a:t>Side</a:t>
            </a:r>
            <a:r>
              <a:rPr lang="pl-PL" dirty="0"/>
              <a:t> </a:t>
            </a:r>
            <a:r>
              <a:rPr lang="pl-PL" dirty="0" err="1"/>
              <a:t>Join</a:t>
            </a:r>
            <a:r>
              <a:rPr lang="pl-PL" dirty="0"/>
              <a:t>, </a:t>
            </a:r>
            <a:r>
              <a:rPr lang="pl-PL" dirty="0" err="1"/>
              <a:t>Replicated</a:t>
            </a:r>
            <a:r>
              <a:rPr lang="pl-PL" dirty="0"/>
              <a:t> </a:t>
            </a:r>
            <a:r>
              <a:rPr lang="pl-PL" dirty="0" err="1"/>
              <a:t>Join</a:t>
            </a:r>
            <a:endParaRPr lang="pl-PL" dirty="0"/>
          </a:p>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endParaRPr lang="pl-PL" i="1" dirty="0" smtClean="0"/>
          </a:p>
          <a:p>
            <a:r>
              <a:rPr lang="pl-PL" dirty="0" smtClean="0"/>
              <a:t>W </a:t>
            </a:r>
            <a:r>
              <a:rPr lang="pl-PL" dirty="0" err="1" smtClean="0"/>
              <a:t>Mapperze</a:t>
            </a:r>
            <a:r>
              <a:rPr lang="pl-PL" dirty="0" smtClean="0"/>
              <a:t>:</a:t>
            </a:r>
          </a:p>
          <a:p>
            <a:pPr lvl="1"/>
            <a:r>
              <a:rPr lang="pl-PL" dirty="0" smtClean="0"/>
              <a:t>Wczytać cały plik do pamięci</a:t>
            </a:r>
          </a:p>
          <a:p>
            <a:pPr lvl="1"/>
            <a:r>
              <a:rPr lang="pl-PL" dirty="0" smtClean="0"/>
              <a:t>Zbudować </a:t>
            </a:r>
            <a:r>
              <a:rPr lang="pl-PL" dirty="0" err="1" smtClean="0"/>
              <a:t>HashMap’ę</a:t>
            </a:r>
            <a:r>
              <a:rPr lang="pl-PL" dirty="0" smtClean="0"/>
              <a:t> w oparciu o klucz obcy</a:t>
            </a:r>
          </a:p>
          <a:p>
            <a:pPr lvl="1"/>
            <a:r>
              <a:rPr lang="pl-PL" dirty="0" smtClean="0"/>
              <a:t>Dla każdego wczytanego rekordu pliku wejściowego znaleźć wpis w </a:t>
            </a:r>
            <a:r>
              <a:rPr lang="pl-PL" dirty="0" err="1" smtClean="0"/>
              <a:t>HashMapie</a:t>
            </a:r>
            <a:endParaRPr lang="pl-PL" dirty="0" smtClean="0"/>
          </a:p>
          <a:p>
            <a:pPr lvl="1"/>
            <a:r>
              <a:rPr lang="pl-PL" dirty="0" smtClean="0"/>
              <a:t>Wyemitować dowolnie wczytany rekord + rekord z </a:t>
            </a:r>
            <a:r>
              <a:rPr lang="pl-PL" dirty="0" err="1" smtClean="0"/>
              <a:t>Hashmap’y</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Realizacja:</a:t>
            </a:r>
          </a:p>
          <a:p>
            <a:r>
              <a:rPr lang="pl-PL" dirty="0" smtClean="0"/>
              <a:t>Przy konfiguracji: </a:t>
            </a:r>
            <a:r>
              <a:rPr lang="pl-PL" dirty="0" err="1" smtClean="0"/>
              <a:t>addLocalFiles</a:t>
            </a:r>
            <a:r>
              <a:rPr lang="pl-PL" dirty="0" smtClean="0"/>
              <a:t>(</a:t>
            </a:r>
            <a:r>
              <a:rPr lang="pl-PL" dirty="0" err="1" smtClean="0"/>
              <a:t>Configuration</a:t>
            </a:r>
            <a:r>
              <a:rPr lang="pl-PL" dirty="0" smtClean="0"/>
              <a:t> </a:t>
            </a:r>
            <a:r>
              <a:rPr lang="pl-PL" dirty="0" err="1" smtClean="0"/>
              <a:t>conf</a:t>
            </a:r>
            <a:r>
              <a:rPr lang="pl-PL" dirty="0" smtClean="0"/>
              <a:t>, String </a:t>
            </a:r>
            <a:r>
              <a:rPr lang="pl-PL" dirty="0" err="1" smtClean="0"/>
              <a:t>str</a:t>
            </a:r>
            <a:r>
              <a:rPr lang="pl-PL" dirty="0" smtClean="0"/>
              <a:t>) – dodanie plików do cache</a:t>
            </a:r>
          </a:p>
          <a:p>
            <a:r>
              <a:rPr lang="pl-PL" dirty="0" smtClean="0"/>
              <a:t>W metodzie </a:t>
            </a:r>
            <a:r>
              <a:rPr lang="pl-PL" i="1" dirty="0" smtClean="0"/>
              <a:t>setup() </a:t>
            </a:r>
            <a:r>
              <a:rPr lang="pl-PL" dirty="0" err="1" smtClean="0"/>
              <a:t>Mapper’a</a:t>
            </a:r>
            <a:r>
              <a:rPr lang="pl-PL" dirty="0" smtClean="0"/>
              <a:t>:</a:t>
            </a:r>
          </a:p>
          <a:p>
            <a:pPr lvl="1"/>
            <a:r>
              <a:rPr lang="pl-PL" dirty="0" err="1" smtClean="0"/>
              <a:t>Path</a:t>
            </a:r>
            <a:r>
              <a:rPr lang="pl-PL" dirty="0" smtClean="0"/>
              <a:t>[] </a:t>
            </a:r>
            <a:r>
              <a:rPr lang="pl-PL" dirty="0" err="1" smtClean="0"/>
              <a:t>path</a:t>
            </a:r>
            <a:r>
              <a:rPr lang="pl-PL" dirty="0" smtClean="0"/>
              <a:t> = </a:t>
            </a:r>
            <a:r>
              <a:rPr lang="pl-PL" dirty="0" err="1" smtClean="0"/>
              <a:t>DistributedCache.getLocalCacheFiles</a:t>
            </a:r>
            <a:r>
              <a:rPr lang="pl-PL" dirty="0" smtClean="0"/>
              <a:t>(</a:t>
            </a:r>
            <a:r>
              <a:rPr lang="pl-PL" dirty="0" err="1"/>
              <a:t>Configuration</a:t>
            </a:r>
            <a:r>
              <a:rPr lang="pl-PL" dirty="0"/>
              <a:t> </a:t>
            </a:r>
            <a:r>
              <a:rPr lang="pl-PL" dirty="0" err="1" smtClean="0"/>
              <a:t>conf</a:t>
            </a:r>
            <a:r>
              <a:rPr lang="pl-PL" dirty="0" smtClean="0"/>
              <a:t>) – pobranie ścieżek plików cache</a:t>
            </a:r>
          </a:p>
          <a:p>
            <a:pPr lvl="1"/>
            <a:r>
              <a:rPr lang="pl-PL" dirty="0" smtClean="0"/>
              <a:t>File </a:t>
            </a:r>
            <a:r>
              <a:rPr lang="pl-PL" dirty="0" err="1" smtClean="0"/>
              <a:t>file</a:t>
            </a:r>
            <a:r>
              <a:rPr lang="pl-PL" dirty="0" smtClean="0"/>
              <a:t> = </a:t>
            </a:r>
            <a:r>
              <a:rPr lang="pl-PL" dirty="0" err="1" smtClean="0"/>
              <a:t>new</a:t>
            </a:r>
            <a:r>
              <a:rPr lang="pl-PL" dirty="0" smtClean="0"/>
              <a:t> File(</a:t>
            </a:r>
            <a:r>
              <a:rPr lang="pl-PL" dirty="0" err="1" smtClean="0"/>
              <a:t>path</a:t>
            </a:r>
            <a:r>
              <a:rPr lang="pl-PL" dirty="0" smtClean="0"/>
              <a:t>[?]) – odczyt pliku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Tree>
    <p:extLst>
      <p:ext uri="{BB962C8B-B14F-4D97-AF65-F5344CB8AC3E}">
        <p14:creationId xmlns:p14="http://schemas.microsoft.com/office/powerpoint/2010/main" val="4133897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20000"/>
          </a:bodyPr>
          <a:lstStyle/>
          <a:p>
            <a:pPr marL="0" indent="0">
              <a:buNone/>
            </a:pPr>
            <a:r>
              <a:rPr lang="pl-PL" dirty="0" smtClean="0"/>
              <a:t>Zalety:</a:t>
            </a:r>
          </a:p>
          <a:p>
            <a:r>
              <a:rPr lang="pl-PL" dirty="0" err="1" smtClean="0"/>
              <a:t>Równozłączenie</a:t>
            </a:r>
            <a:r>
              <a:rPr lang="pl-PL" dirty="0" smtClean="0"/>
              <a:t> – </a:t>
            </a:r>
            <a:r>
              <a:rPr lang="pl-PL" dirty="0" err="1" smtClean="0"/>
              <a:t>HashMap’a</a:t>
            </a:r>
            <a:r>
              <a:rPr lang="pl-PL" dirty="0" smtClean="0"/>
              <a:t> + </a:t>
            </a:r>
            <a:r>
              <a:rPr lang="pl-PL" dirty="0" err="1" smtClean="0"/>
              <a:t>Hash</a:t>
            </a:r>
            <a:r>
              <a:rPr lang="pl-PL" dirty="0" smtClean="0"/>
              <a:t> </a:t>
            </a:r>
            <a:r>
              <a:rPr lang="pl-PL" dirty="0" err="1" smtClean="0"/>
              <a:t>Join</a:t>
            </a:r>
            <a:endParaRPr lang="pl-PL" dirty="0"/>
          </a:p>
          <a:p>
            <a:r>
              <a:rPr lang="pl-PL" dirty="0" smtClean="0"/>
              <a:t>Złączenie </a:t>
            </a:r>
            <a:r>
              <a:rPr lang="pl-PL" dirty="0" err="1" smtClean="0"/>
              <a:t>theta</a:t>
            </a:r>
            <a:r>
              <a:rPr lang="pl-PL" dirty="0" smtClean="0"/>
              <a:t> – dowolna kolekcja  + Inner </a:t>
            </a:r>
            <a:r>
              <a:rPr lang="pl-PL" dirty="0" err="1" smtClean="0"/>
              <a:t>Loop</a:t>
            </a:r>
            <a:endParaRPr lang="pl-PL" dirty="0" smtClean="0"/>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JDBM/</a:t>
            </a:r>
            <a:r>
              <a:rPr lang="pl-PL" dirty="0" err="1" smtClean="0"/>
              <a:t>Reversed</a:t>
            </a:r>
            <a:r>
              <a:rPr lang="pl-PL" dirty="0" smtClean="0"/>
              <a:t> Map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Modyfikacje:</a:t>
            </a:r>
          </a:p>
          <a:p>
            <a:r>
              <a:rPr lang="pl-PL" dirty="0" smtClean="0"/>
              <a:t>JDBM </a:t>
            </a:r>
            <a:r>
              <a:rPr lang="pl-PL" dirty="0" err="1" smtClean="0"/>
              <a:t>Join</a:t>
            </a:r>
            <a:r>
              <a:rPr lang="pl-PL" dirty="0" smtClean="0"/>
              <a:t>:</a:t>
            </a:r>
          </a:p>
          <a:p>
            <a:pPr lvl="1"/>
            <a:r>
              <a:rPr lang="pl-PL" dirty="0" smtClean="0"/>
              <a:t>wykorzystanie </a:t>
            </a:r>
            <a:r>
              <a:rPr lang="pl-PL" dirty="0"/>
              <a:t>kolekcji z biblioteki </a:t>
            </a:r>
            <a:r>
              <a:rPr lang="pl-PL" dirty="0" smtClean="0"/>
              <a:t>'jdbm:jdbm:1.0' – usuwa problem związany z OOM, ale spada wydajność</a:t>
            </a:r>
          </a:p>
          <a:p>
            <a:r>
              <a:rPr lang="pl-PL" dirty="0" err="1" smtClean="0"/>
              <a:t>Reversed</a:t>
            </a:r>
            <a:r>
              <a:rPr lang="pl-PL" dirty="0" smtClean="0"/>
              <a:t> Map </a:t>
            </a:r>
            <a:r>
              <a:rPr lang="pl-PL" dirty="0" err="1" smtClean="0"/>
              <a:t>Join</a:t>
            </a:r>
            <a:r>
              <a:rPr lang="pl-PL" dirty="0" smtClean="0"/>
              <a:t>:</a:t>
            </a:r>
          </a:p>
          <a:p>
            <a:pPr lvl="1"/>
            <a:r>
              <a:rPr lang="pl-PL" dirty="0" smtClean="0"/>
              <a:t>setup() – nic nie robi</a:t>
            </a:r>
          </a:p>
          <a:p>
            <a:pPr lvl="1"/>
            <a:r>
              <a:rPr lang="pl-PL" dirty="0" smtClean="0"/>
              <a:t>map() – </a:t>
            </a:r>
            <a:r>
              <a:rPr lang="pl-PL" dirty="0" err="1" smtClean="0"/>
              <a:t>cache’uje</a:t>
            </a:r>
            <a:r>
              <a:rPr lang="pl-PL" dirty="0" smtClean="0"/>
              <a:t> dane wejściowe</a:t>
            </a:r>
          </a:p>
          <a:p>
            <a:pPr lvl="1"/>
            <a:r>
              <a:rPr lang="pl-PL" dirty="0" err="1"/>
              <a:t>c</a:t>
            </a:r>
            <a:r>
              <a:rPr lang="pl-PL" dirty="0" err="1" smtClean="0"/>
              <a:t>leanup</a:t>
            </a:r>
            <a:r>
              <a:rPr lang="pl-PL" dirty="0" smtClean="0"/>
              <a:t>() – wczytuje rozgłaszany plik i łączy dane</a:t>
            </a:r>
          </a:p>
          <a:p>
            <a:pPr lvl="1"/>
            <a:r>
              <a:rPr lang="pl-PL" dirty="0" smtClean="0"/>
              <a:t>W 99% przypadków usuwa OOM, ale łamie model (map() nie emituje rekordu)</a:t>
            </a:r>
          </a:p>
          <a:p>
            <a:pPr lvl="1"/>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Tree>
    <p:extLst>
      <p:ext uri="{BB962C8B-B14F-4D97-AF65-F5344CB8AC3E}">
        <p14:creationId xmlns:p14="http://schemas.microsoft.com/office/powerpoint/2010/main" val="2856880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a:t>
            </a:r>
            <a:r>
              <a:rPr lang="pl-PL" dirty="0" err="1" smtClean="0"/>
              <a:t>Reversed</a:t>
            </a:r>
            <a:r>
              <a:rPr lang="pl-PL" dirty="0" smtClean="0"/>
              <a:t> Map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5429"/>
            <a:ext cx="12184791" cy="6138117"/>
          </a:xfrm>
          <a:prstGeom prst="rect">
            <a:avLst/>
          </a:prstGeom>
        </p:spPr>
      </p:pic>
    </p:spTree>
    <p:extLst>
      <p:ext uri="{BB962C8B-B14F-4D97-AF65-F5344CB8AC3E}">
        <p14:creationId xmlns:p14="http://schemas.microsoft.com/office/powerpoint/2010/main" val="4011472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Powtórka idei: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670"/>
            <a:ext cx="12184791" cy="6138117"/>
          </a:xfrm>
          <a:prstGeom prst="rect">
            <a:avLst/>
          </a:prstGeom>
        </p:spPr>
      </p:pic>
    </p:spTree>
    <p:extLst>
      <p:ext uri="{BB962C8B-B14F-4D97-AF65-F5344CB8AC3E}">
        <p14:creationId xmlns:p14="http://schemas.microsoft.com/office/powerpoint/2010/main" val="1104173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a:t>
            </a:r>
            <a:r>
              <a:rPr lang="pl-PL" smtClean="0"/>
              <a:t>. </a:t>
            </a:r>
            <a:r>
              <a:rPr lang="pl-PL" smtClean="0"/>
              <a:t>po </a:t>
            </a:r>
            <a:r>
              <a:rPr lang="pl-PL" dirty="0" smtClean="0"/>
              <a:t>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29</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a:t>
            </a:r>
          </a:p>
          <a:p>
            <a:r>
              <a:rPr lang="pl-PL" dirty="0" smtClean="0"/>
              <a:t>Złączenia</a:t>
            </a:r>
          </a:p>
          <a:p>
            <a:pPr lvl="1"/>
            <a:r>
              <a:rPr lang="pl-PL" dirty="0" smtClean="0"/>
              <a:t>Podejście </a:t>
            </a:r>
            <a:r>
              <a:rPr lang="pl-PL" dirty="0"/>
              <a:t>klasyczne  </a:t>
            </a:r>
            <a:endParaRPr lang="pl-PL" dirty="0" smtClean="0"/>
          </a:p>
          <a:p>
            <a:pPr lvl="1"/>
            <a:r>
              <a:rPr lang="pl-PL" dirty="0" smtClean="0"/>
              <a:t>Podejście z równoważeniem </a:t>
            </a:r>
            <a:r>
              <a:rPr lang="pl-PL" dirty="0"/>
              <a:t>obciążenia  </a:t>
            </a:r>
            <a:endParaRPr lang="pl-PL" dirty="0" smtClean="0"/>
          </a:p>
          <a:p>
            <a:pPr lvl="1"/>
            <a:r>
              <a:rPr lang="pl-PL" dirty="0" err="1" smtClean="0"/>
              <a:t>Hive</a:t>
            </a:r>
            <a:r>
              <a:rPr lang="pl-PL" dirty="0" smtClean="0"/>
              <a:t> </a:t>
            </a:r>
          </a:p>
          <a:p>
            <a:pPr lvl="1"/>
            <a:r>
              <a:rPr lang="pl-PL" smtClean="0"/>
              <a:t>Wydajność </a:t>
            </a:r>
            <a:endParaRPr lang="pl-PL" dirty="0" smtClean="0"/>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a:t>
            </a:r>
          </a:p>
          <a:p>
            <a:pPr marL="0" indent="0">
              <a:buNone/>
            </a:pPr>
            <a:r>
              <a:rPr lang="pl-PL" dirty="0" smtClean="0"/>
              <a:t>			odwrotnej gwiazdy</a:t>
            </a:r>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smtClean="0"/>
              <a:t>Buforowanie wszystkich rekordów – miejsce na OOM</a:t>
            </a:r>
          </a:p>
          <a:p>
            <a:r>
              <a:rPr lang="pl-PL" b="1" dirty="0" smtClean="0"/>
              <a:t>„Krzywe” dystrybucje wartości klucza obcego</a:t>
            </a:r>
          </a:p>
          <a:p>
            <a:r>
              <a:rPr lang="pl-PL" dirty="0" err="1" smtClean="0"/>
              <a:t>Wielozłącze</a:t>
            </a:r>
            <a:r>
              <a:rPr lang="pl-PL" dirty="0" smtClean="0"/>
              <a:t> pomiędzy źródłami danych o różnych kluczach obcych wymaga wielu </a:t>
            </a:r>
            <a:r>
              <a:rPr lang="pl-PL" dirty="0" err="1" smtClean="0"/>
              <a:t>Job’ów</a:t>
            </a:r>
            <a:r>
              <a:rPr lang="pl-PL" dirty="0" smtClean="0"/>
              <a:t>, a to wymaga </a:t>
            </a:r>
            <a:r>
              <a:rPr lang="pl-PL" b="1" dirty="0" err="1" smtClean="0"/>
              <a:t>Shuffle</a:t>
            </a:r>
            <a:r>
              <a:rPr lang="pl-PL" b="1" dirty="0" smtClean="0"/>
              <a:t>, Zapisu </a:t>
            </a:r>
            <a:r>
              <a:rPr lang="pl-PL" b="1" dirty="0" err="1" smtClean="0"/>
              <a:t>Reducer’a</a:t>
            </a:r>
            <a:r>
              <a:rPr lang="pl-PL" b="1" dirty="0" smtClean="0"/>
              <a:t> i Rozstawienia</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30</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5475" y="220370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a:t>
            </a:r>
          </a:p>
          <a:p>
            <a:r>
              <a:rPr lang="pl-PL" dirty="0" smtClean="0"/>
              <a:t>Najczęściej znormalizowane są dane słownikowe (np. Miasto) nie mające wpływu na wynik ciekawej dla nas agregacji np. sumy sprzedaży w mieście – możemy redukować (lokalnie) wg. Kluczy obcych</a:t>
            </a:r>
          </a:p>
          <a:p>
            <a:r>
              <a:rPr lang="pl-PL" dirty="0" smtClean="0"/>
              <a:t>Ergo: pod każdym kluczem znajdzie się co najwyżej 1 – LICZBA_MAPPERÓW rekordów (przy zaleceniu, że każdy Reduktor powinien przetwarzać min 2 GB)</a:t>
            </a:r>
          </a:p>
          <a:p>
            <a:r>
              <a:rPr lang="pl-PL" dirty="0" smtClean="0"/>
              <a:t>Dystrybucja klucza obcego przestaje mieć znaczenie</a:t>
            </a:r>
          </a:p>
          <a:p>
            <a:r>
              <a:rPr lang="pl-PL" dirty="0" smtClean="0"/>
              <a:t>Dołóżmy do tego filtrowanie po stronie </a:t>
            </a:r>
            <a:r>
              <a:rPr lang="pl-PL" dirty="0" err="1" smtClean="0"/>
              <a:t>Mappera</a:t>
            </a:r>
            <a:endParaRPr lang="pl-PL"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fontScale="77500" lnSpcReduction="20000"/>
          </a:bodyPr>
          <a:lstStyle/>
          <a:p>
            <a:r>
              <a:rPr lang="pl-PL" dirty="0" smtClean="0"/>
              <a:t>Optymalizacja polegająca na emitowaniu w </a:t>
            </a:r>
            <a:r>
              <a:rPr lang="pl-PL" dirty="0" err="1" smtClean="0"/>
              <a:t>Mapperach</a:t>
            </a:r>
            <a:r>
              <a:rPr lang="pl-PL" dirty="0"/>
              <a:t> </a:t>
            </a:r>
            <a:r>
              <a:rPr lang="pl-PL" dirty="0" smtClean="0"/>
              <a:t>pary:</a:t>
            </a:r>
          </a:p>
          <a:p>
            <a:pPr marL="0" indent="0">
              <a:buNone/>
            </a:pPr>
            <a:r>
              <a:rPr lang="pl-PL" dirty="0" smtClean="0"/>
              <a:t>	&lt;&lt; </a:t>
            </a:r>
            <a:r>
              <a:rPr lang="pl-PL" dirty="0"/>
              <a:t>klucz obcy </a:t>
            </a:r>
            <a:r>
              <a:rPr lang="pl-PL" dirty="0" smtClean="0"/>
              <a:t>, źródło&gt;&gt;,  </a:t>
            </a:r>
            <a:r>
              <a:rPr lang="pl-PL" dirty="0"/>
              <a:t>&lt;źródło, rekord</a:t>
            </a:r>
            <a:r>
              <a:rPr lang="pl-PL" dirty="0" smtClean="0"/>
              <a:t>&gt;&gt;</a:t>
            </a:r>
          </a:p>
          <a:p>
            <a:r>
              <a:rPr lang="pl-PL" dirty="0" smtClean="0"/>
              <a:t>Posortowanie po &lt;klucz </a:t>
            </a:r>
            <a:r>
              <a:rPr lang="pl-PL" dirty="0"/>
              <a:t>obcy , źródło</a:t>
            </a:r>
            <a:r>
              <a:rPr lang="pl-PL" dirty="0" smtClean="0"/>
              <a:t>&gt;&gt;, tak by najpierw wczytane były rekordy pochodzące z najmniej licznego źródła</a:t>
            </a:r>
          </a:p>
          <a:p>
            <a:r>
              <a:rPr lang="pl-PL" dirty="0" smtClean="0"/>
              <a:t>Grupowanie po &lt;klucz obcy&gt; &lt;- </a:t>
            </a:r>
            <a:r>
              <a:rPr lang="pl-PL" dirty="0" err="1" smtClean="0"/>
              <a:t>GroupingComparator</a:t>
            </a:r>
            <a:endParaRPr lang="pl-PL" dirty="0" smtClean="0"/>
          </a:p>
          <a:p>
            <a:r>
              <a:rPr lang="pl-PL" dirty="0" smtClean="0"/>
              <a:t>Dzielenie po &lt;klucz obcy&gt; &lt;- </a:t>
            </a:r>
            <a:r>
              <a:rPr lang="pl-PL" dirty="0" err="1" smtClean="0"/>
              <a:t>Partitioner</a:t>
            </a:r>
            <a:endParaRPr lang="pl-PL" dirty="0" smtClean="0"/>
          </a:p>
          <a:p>
            <a:r>
              <a:rPr lang="pl-PL" dirty="0" smtClean="0"/>
              <a:t>Buforowanie rekordów z wszystkich, oprócz ostatniego źródła</a:t>
            </a:r>
          </a:p>
          <a:p>
            <a:r>
              <a:rPr lang="pl-PL" dirty="0" smtClean="0"/>
              <a:t>Dla ostatniego źródła:</a:t>
            </a:r>
          </a:p>
          <a:p>
            <a:pPr lvl="1"/>
            <a:r>
              <a:rPr lang="pl-PL" dirty="0" smtClean="0"/>
              <a:t>Wczytujemy rekord</a:t>
            </a:r>
          </a:p>
          <a:p>
            <a:pPr lvl="1"/>
            <a:r>
              <a:rPr lang="pl-PL" dirty="0" smtClean="0"/>
              <a:t>Liczymy złączenie w locie</a:t>
            </a:r>
            <a:endParaRPr lang="pl-PL" dirty="0"/>
          </a:p>
          <a:p>
            <a:pPr marL="0" indent="0">
              <a:buNone/>
            </a:pPr>
            <a:r>
              <a:rPr lang="pl-PL" dirty="0" smtClean="0"/>
              <a:t>! Wydaje mi się że w nowym API może zadziałać </a:t>
            </a:r>
            <a:r>
              <a:rPr lang="pl-PL" dirty="0"/>
              <a:t>na &lt;&lt; klucz obcy , źródło&gt;&gt;, </a:t>
            </a:r>
            <a:r>
              <a:rPr lang="pl-PL" dirty="0" smtClean="0"/>
              <a:t>rekord&gt;</a:t>
            </a:r>
            <a:endParaRPr lang="pl-PL"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Tree>
    <p:extLst>
      <p:ext uri="{BB962C8B-B14F-4D97-AF65-F5344CB8AC3E}">
        <p14:creationId xmlns:p14="http://schemas.microsoft.com/office/powerpoint/2010/main" val="211337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33</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57"/>
            <a:ext cx="12184791" cy="6138117"/>
          </a:xfrm>
          <a:prstGeom prst="rect">
            <a:avLst/>
          </a:prstGeom>
        </p:spPr>
      </p:pic>
    </p:spTree>
    <p:extLst>
      <p:ext uri="{BB962C8B-B14F-4D97-AF65-F5344CB8AC3E}">
        <p14:creationId xmlns:p14="http://schemas.microsoft.com/office/powerpoint/2010/main" val="1462686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Improved</a:t>
            </a:r>
            <a:r>
              <a:rPr lang="pl-PL" dirty="0"/>
              <a:t> </a:t>
            </a:r>
            <a:r>
              <a:rPr lang="pl-PL" dirty="0" err="1"/>
              <a:t>Repartition</a:t>
            </a:r>
            <a:r>
              <a:rPr lang="pl-PL" dirty="0"/>
              <a:t> </a:t>
            </a:r>
            <a:r>
              <a:rPr lang="pl-PL" dirty="0" err="1"/>
              <a:t>Join</a:t>
            </a:r>
            <a:endParaRPr lang="pl-PL" dirty="0"/>
          </a:p>
        </p:txBody>
      </p:sp>
      <mc:AlternateContent xmlns:mc="http://schemas.openxmlformats.org/markup-compatibility/2006" xmlns:a14="http://schemas.microsoft.com/office/drawing/2010/main">
        <mc:Choice Requires="a14">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 i wady w zasadzie takie same jak dla </a:t>
                </a:r>
                <a:r>
                  <a:rPr lang="pl-PL" dirty="0" err="1" smtClean="0"/>
                  <a:t>Repartition</a:t>
                </a:r>
                <a:r>
                  <a:rPr lang="pl-PL" dirty="0" smtClean="0"/>
                  <a:t> </a:t>
                </a:r>
                <a:r>
                  <a:rPr lang="pl-PL" dirty="0" err="1" smtClean="0"/>
                  <a:t>Join</a:t>
                </a:r>
                <a:r>
                  <a:rPr lang="pl-PL" dirty="0" smtClean="0"/>
                  <a:t>, oprócz:</a:t>
                </a:r>
              </a:p>
              <a:p>
                <a:pPr marL="0" indent="0">
                  <a:buFont typeface="Arial" panose="020B0604020202020204" pitchFamily="34" charset="0"/>
                  <a:buNone/>
                </a:pPr>
                <a:r>
                  <a:rPr lang="pl-PL" dirty="0" smtClean="0"/>
                  <a:t>Zalety:</a:t>
                </a:r>
              </a:p>
              <a:p>
                <a:r>
                  <a:rPr lang="pl-PL" dirty="0" smtClean="0"/>
                  <a:t>Buforowanie </a:t>
                </a:r>
                <a14:m>
                  <m:oMath xmlns:m="http://schemas.openxmlformats.org/officeDocument/2006/math">
                    <m:r>
                      <a:rPr lang="pl-PL" i="1">
                        <a:latin typeface="Cambria Math" panose="02040503050406030204" pitchFamily="18" charset="0"/>
                      </a:rPr>
                      <m:t>𝑁</m:t>
                    </m:r>
                    <m:r>
                      <a:rPr lang="pl-PL" b="0" i="1" smtClean="0">
                        <a:latin typeface="Cambria Math" panose="02040503050406030204" pitchFamily="18" charset="0"/>
                      </a:rPr>
                      <m:t>−1 </m:t>
                    </m:r>
                  </m:oMath>
                </a14:m>
                <a:r>
                  <a:rPr lang="pl-PL" dirty="0" smtClean="0"/>
                  <a:t>łączonych źródeł danych</a:t>
                </a:r>
              </a:p>
              <a:p>
                <a:r>
                  <a:rPr lang="pl-PL" dirty="0" smtClean="0"/>
                  <a:t>Przetwarzanie krotek z ostatniego źródła produkuje wynik w locie</a:t>
                </a:r>
              </a:p>
              <a:p>
                <a:pPr marL="0" indent="0">
                  <a:buNone/>
                </a:pPr>
                <a:r>
                  <a:rPr lang="pl-PL" dirty="0" smtClean="0"/>
                  <a:t>Wady:</a:t>
                </a:r>
              </a:p>
              <a:p>
                <a:r>
                  <a:rPr lang="pl-PL" dirty="0"/>
                  <a:t>Kolejność przekazywanych parametrów ma znaczenie</a:t>
                </a:r>
              </a:p>
              <a:p>
                <a:r>
                  <a:rPr lang="pl-PL" dirty="0" smtClean="0"/>
                  <a:t>Redundancja wysłania danych dot. źródła</a:t>
                </a:r>
              </a:p>
              <a:p>
                <a:r>
                  <a:rPr lang="pl-PL" dirty="0"/>
                  <a:t>Spróbujcie napisać do tego kod </a:t>
                </a:r>
                <a:r>
                  <a:rPr lang="pl-PL" dirty="0" smtClean="0"/>
                  <a:t>ogólny</a:t>
                </a:r>
              </a:p>
              <a:p>
                <a:endParaRPr lang="pl-PL" dirty="0" smtClean="0"/>
              </a:p>
            </p:txBody>
          </p:sp>
        </mc:Choice>
        <mc:Fallback xmlns="">
          <p:sp>
            <p:nvSpPr>
              <p:cNvPr id="6" name="Symbol zastępczy tekstu 5"/>
              <p:cNvSpPr txBox="1">
                <a:spLocks noRot="1" noChangeAspect="1" noMove="1" noResize="1" noEditPoints="1" noAdjustHandles="1" noChangeArrowheads="1" noChangeShapeType="1" noTextEdit="1"/>
              </p:cNvSpPr>
              <p:nvPr/>
            </p:nvSpPr>
            <p:spPr>
              <a:xfrm>
                <a:off x="838200" y="2048256"/>
                <a:ext cx="10747248" cy="4379976"/>
              </a:xfrm>
              <a:prstGeom prst="rect">
                <a:avLst/>
              </a:prstGeom>
              <a:blipFill rotWithShape="0">
                <a:blip r:embed="rId3"/>
                <a:stretch>
                  <a:fillRect l="-1191" t="-2225"/>
                </a:stretch>
              </a:blipFill>
            </p:spPr>
            <p:txBody>
              <a:bodyPr/>
              <a:lstStyle/>
              <a:p>
                <a:r>
                  <a:rPr lang="pl-PL">
                    <a:noFill/>
                  </a:rPr>
                  <a:t> </a:t>
                </a:r>
              </a:p>
            </p:txBody>
          </p:sp>
        </mc:Fallback>
      </mc:AlternateContent>
      <p:sp>
        <p:nvSpPr>
          <p:cNvPr id="8" name="Symbol zastępczy numeru slajdu 7"/>
          <p:cNvSpPr>
            <a:spLocks noGrp="1"/>
          </p:cNvSpPr>
          <p:nvPr>
            <p:ph type="sldNum" sz="quarter" idx="12"/>
          </p:nvPr>
        </p:nvSpPr>
        <p:spPr/>
        <p:txBody>
          <a:bodyPr/>
          <a:lstStyle/>
          <a:p>
            <a:fld id="{B7B2D0E0-4D7E-4A80-B5CA-CB21EB201799}" type="slidenum">
              <a:rPr lang="pl-PL" smtClean="0"/>
              <a:t>34</a:t>
            </a:fld>
            <a:endParaRPr lang="pl-PL" dirty="0"/>
          </a:p>
        </p:txBody>
      </p:sp>
      <p:sp>
        <p:nvSpPr>
          <p:cNvPr id="7" name="Objaśnienie owalne 6"/>
          <p:cNvSpPr/>
          <p:nvPr/>
        </p:nvSpPr>
        <p:spPr>
          <a:xfrm rot="18589586" flipV="1">
            <a:off x="6536503" y="5539593"/>
            <a:ext cx="1778398" cy="999358"/>
          </a:xfrm>
          <a:prstGeom prst="wedgeEllipseCallout">
            <a:avLst/>
          </a:prstGeom>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9" name="Symbol zastępczy tekstu 5"/>
          <p:cNvSpPr txBox="1">
            <a:spLocks/>
          </p:cNvSpPr>
          <p:nvPr/>
        </p:nvSpPr>
        <p:spPr>
          <a:xfrm rot="19260723">
            <a:off x="6767164" y="5526922"/>
            <a:ext cx="1920240" cy="8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600" dirty="0" smtClean="0">
                <a:solidFill>
                  <a:schemeClr val="bg2">
                    <a:lumMod val="75000"/>
                  </a:schemeClr>
                </a:solidFill>
              </a:rPr>
              <a:t>-Ale </a:t>
            </a:r>
            <a:r>
              <a:rPr lang="pl-PL" sz="1600" dirty="0" err="1" smtClean="0">
                <a:solidFill>
                  <a:schemeClr val="bg2">
                    <a:lumMod val="75000"/>
                  </a:schemeClr>
                </a:solidFill>
              </a:rPr>
              <a:t>Hive</a:t>
            </a:r>
            <a:r>
              <a:rPr lang="pl-PL" sz="1600" dirty="0" smtClean="0">
                <a:solidFill>
                  <a:schemeClr val="bg2">
                    <a:lumMod val="75000"/>
                  </a:schemeClr>
                </a:solidFill>
              </a:rPr>
              <a:t> to robi</a:t>
            </a:r>
          </a:p>
          <a:p>
            <a:pPr marL="0" indent="0">
              <a:buFont typeface="Arial" panose="020B0604020202020204" pitchFamily="34" charset="0"/>
              <a:buNone/>
            </a:pPr>
            <a:r>
              <a:rPr lang="pl-PL" sz="1600" dirty="0" smtClean="0">
                <a:solidFill>
                  <a:schemeClr val="bg2">
                    <a:lumMod val="75000"/>
                  </a:schemeClr>
                </a:solidFill>
              </a:rPr>
              <a:t>-Nie, nie robi</a:t>
            </a:r>
          </a:p>
        </p:txBody>
      </p:sp>
    </p:spTree>
    <p:extLst>
      <p:ext uri="{BB962C8B-B14F-4D97-AF65-F5344CB8AC3E}">
        <p14:creationId xmlns:p14="http://schemas.microsoft.com/office/powerpoint/2010/main" val="588020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3606853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Directed</a:t>
            </a:r>
            <a:r>
              <a:rPr lang="pl-PL" dirty="0" smtClean="0"/>
              <a:t> </a:t>
            </a:r>
            <a:r>
              <a:rPr lang="pl-PL" dirty="0" err="1" smtClean="0"/>
              <a:t>Join</a:t>
            </a:r>
            <a:endParaRPr lang="pl-PL" dirty="0"/>
          </a:p>
        </p:txBody>
      </p:sp>
      <p:sp>
        <p:nvSpPr>
          <p:cNvPr id="6" name="Symbol zastępczy tekstu 5"/>
          <p:cNvSpPr>
            <a:spLocks noGrp="1"/>
          </p:cNvSpPr>
          <p:nvPr>
            <p:ph type="body" sz="quarter" idx="4294967295"/>
          </p:nvPr>
        </p:nvSpPr>
        <p:spPr>
          <a:xfrm>
            <a:off x="838200" y="2048256"/>
            <a:ext cx="10704616" cy="3968496"/>
          </a:xfrm>
        </p:spPr>
        <p:txBody>
          <a:bodyPr>
            <a:normAutofit fontScale="92500" lnSpcReduction="20000"/>
          </a:bodyPr>
          <a:lstStyle/>
          <a:p>
            <a:r>
              <a:rPr lang="pl-PL" dirty="0" smtClean="0"/>
              <a:t>Nazywany też: </a:t>
            </a:r>
            <a:r>
              <a:rPr lang="pl-PL" dirty="0" err="1" smtClean="0"/>
              <a:t>Composite</a:t>
            </a:r>
            <a:r>
              <a:rPr lang="pl-PL" dirty="0" smtClean="0"/>
              <a:t> </a:t>
            </a:r>
            <a:r>
              <a:rPr lang="pl-PL" dirty="0" err="1" smtClean="0"/>
              <a:t>Join</a:t>
            </a:r>
            <a:r>
              <a:rPr lang="pl-PL" dirty="0" smtClean="0"/>
              <a:t>*</a:t>
            </a:r>
          </a:p>
          <a:p>
            <a:r>
              <a:rPr lang="pl-PL" dirty="0" err="1" smtClean="0"/>
              <a:t>Exploit</a:t>
            </a:r>
            <a:r>
              <a:rPr lang="pl-PL" dirty="0" smtClean="0"/>
              <a:t> „efektów ubocznych” wywołania programów Map-</a:t>
            </a:r>
            <a:r>
              <a:rPr lang="pl-PL" dirty="0" err="1" smtClean="0"/>
              <a:t>Reduce</a:t>
            </a:r>
            <a:endParaRPr lang="pl-PL" dirty="0" smtClean="0"/>
          </a:p>
          <a:p>
            <a:r>
              <a:rPr lang="pl-PL" dirty="0" smtClean="0"/>
              <a:t>Eksperyment:</a:t>
            </a:r>
          </a:p>
          <a:p>
            <a:pPr lvl="1"/>
            <a:r>
              <a:rPr lang="pl-PL" dirty="0" smtClean="0"/>
              <a:t>Każdy plik ładujemy do </a:t>
            </a:r>
            <a:r>
              <a:rPr lang="pl-PL" dirty="0" err="1" smtClean="0"/>
              <a:t>Hadoop’a</a:t>
            </a:r>
            <a:r>
              <a:rPr lang="pl-PL" dirty="0"/>
              <a:t> </a:t>
            </a:r>
            <a:r>
              <a:rPr lang="pl-PL" dirty="0" smtClean="0"/>
              <a:t>i osobno dla każdego uruchamiamy program</a:t>
            </a:r>
          </a:p>
          <a:p>
            <a:pPr lvl="1"/>
            <a:r>
              <a:rPr lang="pl-PL" dirty="0" err="1" smtClean="0"/>
              <a:t>Mapper</a:t>
            </a:r>
            <a:r>
              <a:rPr lang="pl-PL" dirty="0" smtClean="0"/>
              <a:t> emituje rekordy grupując po kluczu obcym</a:t>
            </a:r>
          </a:p>
          <a:p>
            <a:pPr lvl="1"/>
            <a:r>
              <a:rPr lang="pl-PL" dirty="0" smtClean="0"/>
              <a:t>Wykorzystujemy </a:t>
            </a:r>
            <a:r>
              <a:rPr lang="pl-PL" dirty="0" err="1" smtClean="0"/>
              <a:t>IdentityReducer</a:t>
            </a:r>
            <a:r>
              <a:rPr lang="pl-PL" dirty="0" smtClean="0"/>
              <a:t> – przepisuje wszystko co dostał</a:t>
            </a:r>
          </a:p>
          <a:p>
            <a:r>
              <a:rPr lang="pl-PL" dirty="0" smtClean="0"/>
              <a:t>Wynik:</a:t>
            </a:r>
          </a:p>
          <a:p>
            <a:pPr lvl="1"/>
            <a:r>
              <a:rPr lang="pl-PL" dirty="0" smtClean="0"/>
              <a:t>Każdy plik podzielony na liczbę mniejszych plików równą liczbie wykorzystanych </a:t>
            </a:r>
            <a:r>
              <a:rPr lang="pl-PL" dirty="0" err="1" smtClean="0"/>
              <a:t>Reducer’ów</a:t>
            </a:r>
            <a:endParaRPr lang="pl-PL" dirty="0" smtClean="0"/>
          </a:p>
          <a:p>
            <a:pPr lvl="1"/>
            <a:r>
              <a:rPr lang="pl-PL" dirty="0" smtClean="0"/>
              <a:t>Każdy plik X-tego </a:t>
            </a:r>
            <a:r>
              <a:rPr lang="pl-PL" dirty="0" err="1" smtClean="0"/>
              <a:t>Reducera</a:t>
            </a:r>
            <a:r>
              <a:rPr lang="pl-PL" dirty="0" smtClean="0"/>
              <a:t> o nazwie part-r-0000X posiada ten sam zakres kluczy obcych</a:t>
            </a:r>
          </a:p>
          <a:p>
            <a:pPr lvl="1"/>
            <a:r>
              <a:rPr lang="pl-PL" dirty="0" smtClean="0"/>
              <a:t>Wyniki posortowane po kluczach obcych</a:t>
            </a:r>
          </a:p>
          <a:p>
            <a:pPr lvl="1"/>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Dobrze opisany w: </a:t>
            </a:r>
            <a:r>
              <a:rPr lang="pl-PL" sz="1400" dirty="0" err="1" smtClean="0"/>
              <a:t>MapReduce</a:t>
            </a:r>
            <a:r>
              <a:rPr lang="pl-PL" sz="1400" dirty="0" smtClean="0"/>
              <a:t> Design </a:t>
            </a:r>
            <a:r>
              <a:rPr lang="pl-PL" sz="1400" dirty="0" err="1" smtClean="0"/>
              <a:t>Patterns</a:t>
            </a:r>
            <a:r>
              <a:rPr lang="pl-PL" sz="1400" dirty="0" smtClean="0"/>
              <a:t>, Donald Miner &amp; Adam </a:t>
            </a:r>
            <a:r>
              <a:rPr lang="pl-PL" sz="1400" dirty="0" err="1" smtClean="0"/>
              <a:t>Shook</a:t>
            </a:r>
            <a:endParaRPr lang="pl-PL" sz="1000" dirty="0"/>
          </a:p>
        </p:txBody>
      </p:sp>
    </p:spTree>
    <p:extLst>
      <p:ext uri="{BB962C8B-B14F-4D97-AF65-F5344CB8AC3E}">
        <p14:creationId xmlns:p14="http://schemas.microsoft.com/office/powerpoint/2010/main" val="218437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013" cy="3136392"/>
          </a:xfrm>
        </p:spPr>
        <p:txBody>
          <a:bodyPr>
            <a:normAutofit fontScale="92500" lnSpcReduction="10000"/>
          </a:bodyPr>
          <a:lstStyle/>
          <a:p>
            <a:r>
              <a:rPr lang="pl-PL" dirty="0" smtClean="0"/>
              <a:t>Zakładając że do przetwarzania plików wykorzystany został ten sam </a:t>
            </a:r>
            <a:r>
              <a:rPr lang="pl-PL" dirty="0" err="1" smtClean="0"/>
              <a:t>Partitioner</a:t>
            </a:r>
            <a:r>
              <a:rPr lang="pl-PL" dirty="0"/>
              <a:t> </a:t>
            </a:r>
            <a:r>
              <a:rPr lang="pl-PL" dirty="0" smtClean="0"/>
              <a:t>– dla każdego k-tego pliku danych ze źródła 1 można wykonać Map </a:t>
            </a:r>
            <a:r>
              <a:rPr lang="pl-PL" dirty="0" err="1" smtClean="0"/>
              <a:t>Join</a:t>
            </a:r>
            <a:r>
              <a:rPr lang="pl-PL" dirty="0" smtClean="0"/>
              <a:t> dla k-tego pliku danych ze źródła 2</a:t>
            </a:r>
          </a:p>
          <a:p>
            <a:r>
              <a:rPr lang="pl-PL" dirty="0" smtClean="0"/>
              <a:t>W teorii można to zautomatyzować </a:t>
            </a:r>
          </a:p>
          <a:p>
            <a:r>
              <a:rPr lang="pl-PL" dirty="0" smtClean="0"/>
              <a:t>Trzeba dopilnować żeby </a:t>
            </a:r>
            <a:r>
              <a:rPr lang="pl-PL" dirty="0" err="1" smtClean="0"/>
              <a:t>Mapper</a:t>
            </a:r>
            <a:r>
              <a:rPr lang="pl-PL" dirty="0" smtClean="0"/>
              <a:t> przetworzył cały plik</a:t>
            </a:r>
          </a:p>
          <a:p>
            <a:r>
              <a:rPr lang="pl-PL" dirty="0" smtClean="0"/>
              <a:t>To rozwiązanie jest już zaimplementowane w pakiecie (</a:t>
            </a:r>
            <a:r>
              <a:rPr lang="pl-PL" dirty="0"/>
              <a:t>Wymaga dodatkowej konfiguracji m.in.: </a:t>
            </a:r>
            <a:r>
              <a:rPr lang="pl-PL" dirty="0" err="1" smtClean="0"/>
              <a:t>CompositeInputFormat</a:t>
            </a:r>
            <a:r>
              <a:rPr lang="pl-PL" dirty="0" smtClean="0"/>
              <a:t>): </a:t>
            </a:r>
            <a:r>
              <a:rPr lang="pl-PL" b="1" dirty="0" err="1" smtClean="0"/>
              <a:t>org.apache.hadoop.contrib.utils.join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sp>
        <p:nvSpPr>
          <p:cNvPr id="3" name="Objaśnienie ze strzałką w górę 2"/>
          <p:cNvSpPr/>
          <p:nvPr/>
        </p:nvSpPr>
        <p:spPr>
          <a:xfrm>
            <a:off x="1149096" y="5231320"/>
            <a:ext cx="8833104" cy="130759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8" name="Prostokąt 7"/>
          <p:cNvSpPr/>
          <p:nvPr/>
        </p:nvSpPr>
        <p:spPr>
          <a:xfrm>
            <a:off x="1602454" y="5586983"/>
            <a:ext cx="8538242" cy="923330"/>
          </a:xfrm>
          <a:prstGeom prst="rect">
            <a:avLst/>
          </a:prstGeom>
        </p:spPr>
        <p:txBody>
          <a:bodyPr wrap="square">
            <a:spAutoFit/>
          </a:bodyPr>
          <a:lstStyle/>
          <a:p>
            <a:endParaRPr lang="pl-PL" dirty="0">
              <a:solidFill>
                <a:schemeClr val="bg2">
                  <a:lumMod val="50000"/>
                </a:schemeClr>
              </a:solidFill>
            </a:endParaRPr>
          </a:p>
          <a:p>
            <a:r>
              <a:rPr lang="pl-PL" dirty="0">
                <a:solidFill>
                  <a:schemeClr val="bg2">
                    <a:lumMod val="50000"/>
                  </a:schemeClr>
                </a:solidFill>
              </a:rPr>
              <a:t>Biblioteka jest napisana w starym API – nie testowałem jej – dostałem po twarzy </a:t>
            </a:r>
            <a:r>
              <a:rPr lang="pl-PL" dirty="0" err="1" smtClean="0">
                <a:solidFill>
                  <a:schemeClr val="bg2">
                    <a:lumMod val="50000"/>
                  </a:schemeClr>
                </a:solidFill>
              </a:rPr>
              <a:t>ClassCastException</a:t>
            </a:r>
            <a:r>
              <a:rPr lang="pl-PL" dirty="0" smtClean="0">
                <a:solidFill>
                  <a:schemeClr val="bg2">
                    <a:lumMod val="50000"/>
                  </a:schemeClr>
                </a:solidFill>
              </a:rPr>
              <a:t>, zaimplementowałem sam i </a:t>
            </a:r>
            <a:r>
              <a:rPr lang="pl-PL" dirty="0">
                <a:solidFill>
                  <a:schemeClr val="bg2">
                    <a:lumMod val="50000"/>
                  </a:schemeClr>
                </a:solidFill>
              </a:rPr>
              <a:t>zamiotłem sprawę pod dywan</a:t>
            </a:r>
          </a:p>
        </p:txBody>
      </p:sp>
    </p:spTree>
    <p:extLst>
      <p:ext uri="{BB962C8B-B14F-4D97-AF65-F5344CB8AC3E}">
        <p14:creationId xmlns:p14="http://schemas.microsoft.com/office/powerpoint/2010/main" val="1765816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a:t>
            </a:r>
            <a:r>
              <a:rPr lang="pl-PL" dirty="0" err="1" smtClean="0"/>
              <a:t>preprocessing</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362"/>
            <a:ext cx="12184791" cy="6138117"/>
          </a:xfrm>
          <a:prstGeom prst="rect">
            <a:avLst/>
          </a:prstGeom>
        </p:spPr>
      </p:pic>
    </p:spTree>
    <p:extLst>
      <p:ext uri="{BB962C8B-B14F-4D97-AF65-F5344CB8AC3E}">
        <p14:creationId xmlns:p14="http://schemas.microsoft.com/office/powerpoint/2010/main" val="2458096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złączenie</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5" y="1196943"/>
            <a:ext cx="12184791" cy="6138117"/>
          </a:xfrm>
          <a:prstGeom prst="rect">
            <a:avLst/>
          </a:prstGeom>
        </p:spPr>
      </p:pic>
    </p:spTree>
    <p:extLst>
      <p:ext uri="{BB962C8B-B14F-4D97-AF65-F5344CB8AC3E}">
        <p14:creationId xmlns:p14="http://schemas.microsoft.com/office/powerpoint/2010/main" val="200227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Rok 2004  (grudzień)</a:t>
            </a:r>
            <a:endParaRPr lang="pl-PL" dirty="0"/>
          </a:p>
        </p:txBody>
      </p:sp>
      <p:sp>
        <p:nvSpPr>
          <p:cNvPr id="3" name="Symbol zastępczy zawartości 2"/>
          <p:cNvSpPr>
            <a:spLocks noGrp="1"/>
          </p:cNvSpPr>
          <p:nvPr>
            <p:ph sz="quarter" idx="15"/>
          </p:nvPr>
        </p:nvSpPr>
        <p:spPr/>
        <p:txBody>
          <a:bodyPr/>
          <a:lstStyle/>
          <a:p>
            <a:pPr marL="0" indent="0">
              <a:buNone/>
            </a:pPr>
            <a:endParaRPr lang="pl-PL" dirty="0" smtClean="0"/>
          </a:p>
          <a:p>
            <a:pPr marL="0" indent="0">
              <a:buNone/>
            </a:pPr>
            <a:r>
              <a:rPr lang="pl-PL" dirty="0" smtClean="0"/>
              <a:t>Google publikuje artykuł:</a:t>
            </a:r>
          </a:p>
          <a:p>
            <a:pPr marL="0" indent="0">
              <a:buNone/>
            </a:pPr>
            <a:endParaRPr lang="pl-PL" dirty="0"/>
          </a:p>
          <a:p>
            <a:pPr marL="0" indent="0" algn="ctr">
              <a:buNone/>
            </a:pPr>
            <a:r>
              <a:rPr lang="pl-PL" dirty="0" smtClean="0"/>
              <a:t>„</a:t>
            </a:r>
            <a:r>
              <a:rPr lang="en-US" dirty="0" smtClean="0"/>
              <a:t>MapReduce</a:t>
            </a:r>
            <a:r>
              <a:rPr lang="en-US" dirty="0"/>
              <a:t>: Simplified Data Processing on Large </a:t>
            </a:r>
            <a:r>
              <a:rPr lang="en-US" dirty="0" smtClean="0"/>
              <a:t>Clusters</a:t>
            </a:r>
            <a:r>
              <a:rPr lang="pl-PL" dirty="0" smtClean="0"/>
              <a:t>”, </a:t>
            </a:r>
          </a:p>
          <a:p>
            <a:pPr marL="0" indent="0" algn="ctr">
              <a:buNone/>
            </a:pPr>
            <a:r>
              <a:rPr lang="pl-PL" sz="2400" dirty="0" err="1" smtClean="0"/>
              <a:t>J.Dean</a:t>
            </a:r>
            <a:r>
              <a:rPr lang="pl-PL" sz="2400" dirty="0" smtClean="0"/>
              <a:t> &amp; </a:t>
            </a:r>
            <a:r>
              <a:rPr lang="pl-PL" sz="2400" dirty="0" err="1" smtClean="0"/>
              <a:t>S.Ghemawat</a:t>
            </a:r>
            <a:r>
              <a:rPr lang="pl-PL" sz="2400" dirty="0" smtClean="0"/>
              <a:t>, </a:t>
            </a:r>
          </a:p>
          <a:p>
            <a:pPr marL="0" indent="0" algn="ctr">
              <a:buNone/>
            </a:pPr>
            <a:r>
              <a:rPr lang="en-US" sz="2400" dirty="0" smtClean="0"/>
              <a:t>Sixth </a:t>
            </a:r>
            <a:r>
              <a:rPr lang="en-US" sz="2400" dirty="0"/>
              <a:t>Symposium on Operating System Design and Implementation</a:t>
            </a:r>
            <a:r>
              <a:rPr lang="pl-PL" dirty="0" smtClean="0"/>
              <a:t>*</a:t>
            </a:r>
            <a:endParaRPr lang="pl-PL" dirty="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Link: http</a:t>
            </a:r>
            <a:r>
              <a:rPr lang="pl-PL" sz="1400" dirty="0"/>
              <a:t>://static.googleusercontent.com/media/research.google.com/pl//archive/mapreduce-osdi04.pdf</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393121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584" cy="3805968"/>
          </a:xfrm>
        </p:spPr>
        <p:txBody>
          <a:bodyPr>
            <a:normAutofit/>
          </a:bodyPr>
          <a:lstStyle/>
          <a:p>
            <a:pPr marL="0" indent="0">
              <a:buNone/>
            </a:pPr>
            <a:r>
              <a:rPr lang="pl-PL" dirty="0" smtClean="0"/>
              <a:t>„Atomowe” przetwarzanie pliku można łatwo zrealizować za pomocą:</a:t>
            </a:r>
          </a:p>
          <a:p>
            <a:pPr lvl="1"/>
            <a:r>
              <a:rPr lang="pl-PL" dirty="0" smtClean="0"/>
              <a:t>Dziedziczenia klasy </a:t>
            </a:r>
            <a:r>
              <a:rPr lang="pl-PL" dirty="0" err="1" smtClean="0"/>
              <a:t>FileInputFormat</a:t>
            </a:r>
            <a:endParaRPr lang="pl-PL" dirty="0" smtClean="0"/>
          </a:p>
          <a:p>
            <a:pPr lvl="1"/>
            <a:r>
              <a:rPr lang="pl-PL" dirty="0" smtClean="0"/>
              <a:t>Przeciążenia metody: </a:t>
            </a:r>
            <a:r>
              <a:rPr lang="pl-PL" dirty="0" err="1" smtClean="0"/>
              <a:t>isSplitable</a:t>
            </a:r>
            <a:r>
              <a:rPr lang="pl-PL" dirty="0" smtClean="0"/>
              <a:t>(){ return </a:t>
            </a:r>
            <a:r>
              <a:rPr lang="pl-PL" dirty="0" err="1" smtClean="0"/>
              <a:t>true</a:t>
            </a:r>
            <a:r>
              <a:rPr lang="pl-PL" dirty="0" smtClean="0"/>
              <a:t>;}</a:t>
            </a:r>
          </a:p>
          <a:p>
            <a:endParaRPr lang="pl-PL" dirty="0"/>
          </a:p>
          <a:p>
            <a:pPr marL="0" indent="0">
              <a:buNone/>
            </a:pPr>
            <a:r>
              <a:rPr lang="pl-PL" dirty="0" err="1" smtClean="0"/>
              <a:t>Directed</a:t>
            </a:r>
            <a:r>
              <a:rPr lang="pl-PL" dirty="0" smtClean="0"/>
              <a:t> </a:t>
            </a:r>
            <a:r>
              <a:rPr lang="pl-PL" dirty="0" err="1" smtClean="0"/>
              <a:t>Join</a:t>
            </a:r>
            <a:r>
              <a:rPr lang="pl-PL" dirty="0" smtClean="0"/>
              <a:t> można zaimplementować nie na poziomie plików, a tzw. Input Splitów (danych wejściowych </a:t>
            </a:r>
            <a:r>
              <a:rPr lang="pl-PL" dirty="0" err="1" smtClean="0"/>
              <a:t>Mapper’a</a:t>
            </a:r>
            <a:r>
              <a:rPr lang="pl-PL" dirty="0" smtClean="0"/>
              <a:t>)</a:t>
            </a:r>
          </a:p>
          <a:p>
            <a:pPr marL="0" indent="0">
              <a:buNone/>
            </a:pPr>
            <a:r>
              <a:rPr lang="pl-PL" dirty="0" smtClean="0"/>
              <a:t>Przykład znajduje się w książce: </a:t>
            </a:r>
            <a:r>
              <a:rPr lang="pl-PL" dirty="0" err="1"/>
              <a:t>MapReduce</a:t>
            </a:r>
            <a:r>
              <a:rPr lang="pl-PL" dirty="0"/>
              <a:t> Design </a:t>
            </a:r>
            <a:r>
              <a:rPr lang="pl-PL" dirty="0" err="1"/>
              <a:t>Patterns</a:t>
            </a:r>
            <a:r>
              <a:rPr lang="pl-PL" dirty="0"/>
              <a:t>, Donald Miner &amp; Adam </a:t>
            </a:r>
            <a:r>
              <a:rPr lang="pl-PL" dirty="0" err="1"/>
              <a:t>Shook</a:t>
            </a:r>
            <a:endParaRPr lang="pl-PL" sz="1600"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3253820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Dodatkowe </a:t>
            </a:r>
            <a:r>
              <a:rPr lang="pl-PL" dirty="0" err="1" smtClean="0"/>
              <a:t>Job’y</a:t>
            </a:r>
            <a:r>
              <a:rPr lang="pl-PL" dirty="0" smtClean="0"/>
              <a:t> do filtrowania krotek wiszących (na bazie pół-złączeń)</a:t>
            </a:r>
          </a:p>
          <a:p>
            <a:r>
              <a:rPr lang="pl-PL" dirty="0" smtClean="0"/>
              <a:t>Dowolność implementacji, np.:</a:t>
            </a:r>
          </a:p>
          <a:p>
            <a:pPr lvl="1"/>
            <a:r>
              <a:rPr lang="pl-PL" dirty="0" smtClean="0"/>
              <a:t>Job 1: Wczytujemy 1 plik</a:t>
            </a:r>
          </a:p>
          <a:p>
            <a:pPr lvl="2"/>
            <a:r>
              <a:rPr lang="pl-PL" dirty="0" smtClean="0"/>
              <a:t>Map - emitujemy jedynie klucze obce</a:t>
            </a:r>
          </a:p>
          <a:p>
            <a:pPr lvl="2"/>
            <a:r>
              <a:rPr lang="pl-PL" dirty="0" err="1" smtClean="0"/>
              <a:t>Reduce</a:t>
            </a:r>
            <a:r>
              <a:rPr lang="pl-PL" dirty="0" smtClean="0"/>
              <a:t> – usuwamy duplikaty</a:t>
            </a:r>
            <a:endParaRPr lang="pl-PL" dirty="0"/>
          </a:p>
          <a:p>
            <a:pPr lvl="1"/>
            <a:r>
              <a:rPr lang="pl-PL" dirty="0" smtClean="0"/>
              <a:t>Job 2: Wczytujemy 2 pliki</a:t>
            </a:r>
          </a:p>
          <a:p>
            <a:pPr lvl="2"/>
            <a:r>
              <a:rPr lang="pl-PL" dirty="0" smtClean="0"/>
              <a:t>Map – emitujemy klucze obce które pojawiają się w pliku wynikowym z </a:t>
            </a:r>
            <a:r>
              <a:rPr lang="pl-PL" dirty="0" err="1" smtClean="0"/>
              <a:t>Job’a</a:t>
            </a:r>
            <a:r>
              <a:rPr lang="pl-PL" dirty="0" smtClean="0"/>
              <a:t> 1</a:t>
            </a:r>
          </a:p>
          <a:p>
            <a:pPr lvl="2"/>
            <a:r>
              <a:rPr lang="pl-PL" dirty="0" err="1" smtClean="0"/>
              <a:t>Reduce</a:t>
            </a:r>
            <a:r>
              <a:rPr lang="pl-PL" dirty="0" smtClean="0"/>
              <a:t> – jak w </a:t>
            </a:r>
            <a:r>
              <a:rPr lang="pl-PL" dirty="0" err="1" smtClean="0"/>
              <a:t>Repartition</a:t>
            </a:r>
            <a:r>
              <a:rPr lang="pl-PL" dirty="0" smtClean="0"/>
              <a:t> </a:t>
            </a:r>
            <a:r>
              <a:rPr lang="pl-PL" dirty="0" err="1" smtClean="0"/>
              <a:t>Join</a:t>
            </a:r>
            <a:endParaRPr lang="pl-PL" dirty="0"/>
          </a:p>
          <a:p>
            <a:r>
              <a:rPr lang="pl-PL" dirty="0" smtClean="0"/>
              <a:t>Istnieje zaawansowana wersja zwana Per-Split </a:t>
            </a:r>
            <a:r>
              <a:rPr lang="pl-PL" dirty="0" err="1" smtClean="0"/>
              <a:t>Semi-Join</a:t>
            </a:r>
            <a:r>
              <a:rPr lang="pl-PL" dirty="0" smtClean="0"/>
              <a:t>, gdzie filtrowanie odbywa się nie na poziomie pliku (wszystkich </a:t>
            </a:r>
            <a:r>
              <a:rPr lang="pl-PL" dirty="0" err="1" smtClean="0"/>
              <a:t>Mapperów</a:t>
            </a:r>
            <a:r>
              <a:rPr lang="pl-PL" dirty="0" smtClean="0"/>
              <a:t>), a pojedynczego </a:t>
            </a:r>
            <a:r>
              <a:rPr lang="pl-PL" dirty="0" err="1" smtClean="0"/>
              <a:t>Mappera</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2162744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Celem jest usunięcie krotek wiszących </a:t>
            </a:r>
          </a:p>
          <a:p>
            <a:r>
              <a:rPr lang="pl-PL" dirty="0" smtClean="0"/>
              <a:t>W warunkach „produkcyjnych” </a:t>
            </a:r>
            <a:r>
              <a:rPr lang="pl-PL" dirty="0" err="1" smtClean="0"/>
              <a:t>Combiner</a:t>
            </a:r>
            <a:r>
              <a:rPr lang="pl-PL" dirty="0" smtClean="0"/>
              <a:t> i tak zredukuje ich liczbę – więc po co się trudzić</a:t>
            </a:r>
          </a:p>
          <a:p>
            <a:r>
              <a:rPr lang="pl-PL" dirty="0" smtClean="0"/>
              <a:t>Nie znam </a:t>
            </a:r>
            <a:r>
              <a:rPr lang="pl-PL" dirty="0" err="1" smtClean="0"/>
              <a:t>framework’a</a:t>
            </a:r>
            <a:r>
              <a:rPr lang="pl-PL" dirty="0" smtClean="0"/>
              <a:t> który używa jakąkolwiek z technik wielofazowych tu wymienionych</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Tree>
    <p:extLst>
      <p:ext uri="{BB962C8B-B14F-4D97-AF65-F5344CB8AC3E}">
        <p14:creationId xmlns:p14="http://schemas.microsoft.com/office/powerpoint/2010/main" val="3224251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Wykorzystanie</a:t>
            </a:r>
            <a:endParaRPr lang="pl-PL" dirty="0"/>
          </a:p>
        </p:txBody>
      </p:sp>
      <p:sp>
        <p:nvSpPr>
          <p:cNvPr id="3" name="Symbol zastępczy zawartości 2"/>
          <p:cNvSpPr>
            <a:spLocks noGrp="1"/>
          </p:cNvSpPr>
          <p:nvPr>
            <p:ph sz="quarter" idx="15"/>
          </p:nvPr>
        </p:nvSpPr>
        <p:spPr>
          <a:xfrm>
            <a:off x="838200" y="2048256"/>
            <a:ext cx="6408761" cy="3958844"/>
          </a:xfrm>
        </p:spPr>
        <p:txBody>
          <a:bodyPr>
            <a:normAutofit fontScale="92500" lnSpcReduction="20000"/>
          </a:bodyPr>
          <a:lstStyle/>
          <a:p>
            <a:r>
              <a:rPr lang="pl-PL" dirty="0" smtClean="0"/>
              <a:t>Najczęściej we </a:t>
            </a:r>
            <a:r>
              <a:rPr lang="pl-PL" dirty="0" err="1" smtClean="0"/>
              <a:t>Frameworkach</a:t>
            </a:r>
            <a:r>
              <a:rPr lang="pl-PL" dirty="0" smtClean="0"/>
              <a:t>/Systemach Map/</a:t>
            </a:r>
            <a:r>
              <a:rPr lang="pl-PL" dirty="0" err="1" smtClean="0"/>
              <a:t>Reduce</a:t>
            </a:r>
            <a:r>
              <a:rPr lang="pl-PL" dirty="0"/>
              <a:t> </a:t>
            </a:r>
            <a:r>
              <a:rPr lang="pl-PL" dirty="0" smtClean="0"/>
              <a:t>np.:</a:t>
            </a:r>
          </a:p>
          <a:p>
            <a:pPr lvl="1"/>
            <a:r>
              <a:rPr lang="pl-PL" dirty="0" smtClean="0"/>
              <a:t>Google Map/</a:t>
            </a:r>
            <a:r>
              <a:rPr lang="pl-PL" dirty="0" err="1" smtClean="0"/>
              <a:t>Reduce</a:t>
            </a:r>
            <a:endParaRPr lang="pl-PL" dirty="0" smtClean="0"/>
          </a:p>
          <a:p>
            <a:pPr lvl="1"/>
            <a:r>
              <a:rPr lang="pl-PL" dirty="0" err="1" smtClean="0"/>
              <a:t>Hadoop</a:t>
            </a:r>
            <a:endParaRPr lang="pl-PL" dirty="0" smtClean="0"/>
          </a:p>
          <a:p>
            <a:pPr lvl="1"/>
            <a:r>
              <a:rPr lang="pl-PL" dirty="0" err="1" smtClean="0"/>
              <a:t>Stratosphere</a:t>
            </a:r>
            <a:r>
              <a:rPr lang="pl-PL" dirty="0" smtClean="0"/>
              <a:t> (model PACT)</a:t>
            </a:r>
          </a:p>
          <a:p>
            <a:r>
              <a:rPr lang="pl-PL" dirty="0" smtClean="0"/>
              <a:t>Systemy najczęściej wiązane z trendem Big Data</a:t>
            </a:r>
          </a:p>
          <a:p>
            <a:r>
              <a:rPr lang="pl-PL" dirty="0" smtClean="0"/>
              <a:t>Źródła w Java</a:t>
            </a:r>
          </a:p>
          <a:p>
            <a:r>
              <a:rPr lang="pl-PL" dirty="0" smtClean="0"/>
              <a:t>Duże wolumeny</a:t>
            </a:r>
          </a:p>
          <a:p>
            <a:r>
              <a:rPr lang="pl-PL" dirty="0" smtClean="0"/>
              <a:t>Czasochłonne zapytania</a:t>
            </a:r>
          </a:p>
          <a:p>
            <a:r>
              <a:rPr lang="pl-PL" dirty="0" smtClean="0"/>
              <a:t>Optymalizacja pod skan</a:t>
            </a:r>
          </a:p>
        </p:txBody>
      </p:sp>
      <p:graphicFrame>
        <p:nvGraphicFramePr>
          <p:cNvPr id="7" name="Diagram 6"/>
          <p:cNvGraphicFramePr/>
          <p:nvPr>
            <p:extLst>
              <p:ext uri="{D42A27DB-BD31-4B8C-83A1-F6EECF244321}">
                <p14:modId xmlns:p14="http://schemas.microsoft.com/office/powerpoint/2010/main" val="1625710506"/>
              </p:ext>
            </p:extLst>
          </p:nvPr>
        </p:nvGraphicFramePr>
        <p:xfrm>
          <a:off x="7545695" y="2593075"/>
          <a:ext cx="4314209" cy="3414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ymbol zastępczy numeru slajdu 5"/>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35892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51</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52</a:t>
            </a:fld>
            <a:endParaRPr lang="pl-PL" dirty="0"/>
          </a:p>
        </p:txBody>
      </p:sp>
      <p:sp>
        <p:nvSpPr>
          <p:cNvPr id="7" name="Symbol zastępczy tekstu 5"/>
          <p:cNvSpPr txBox="1">
            <a:spLocks/>
          </p:cNvSpPr>
          <p:nvPr/>
        </p:nvSpPr>
        <p:spPr>
          <a:xfrm>
            <a:off x="838200" y="2048255"/>
            <a:ext cx="11213592" cy="467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implementujemy </a:t>
            </a:r>
            <a:r>
              <a:rPr lang="pl-PL" dirty="0" err="1" smtClean="0"/>
              <a:t>Mappery</a:t>
            </a:r>
            <a:r>
              <a:rPr lang="pl-PL" dirty="0"/>
              <a:t> </a:t>
            </a:r>
            <a:r>
              <a:rPr lang="pl-PL" dirty="0" smtClean="0"/>
              <a:t>dla pliku 1 tak by:</a:t>
            </a:r>
          </a:p>
          <a:p>
            <a:r>
              <a:rPr lang="pl-PL" dirty="0" smtClean="0"/>
              <a:t>Losowały liczbę ze zbioru {0,1}</a:t>
            </a:r>
          </a:p>
          <a:p>
            <a:r>
              <a:rPr lang="pl-PL" dirty="0" smtClean="0"/>
              <a:t>Jeśli wylosowano 0, emitujemy rekordy &lt;0,wiersz&gt;,&lt;1,wiersz&gt; i &lt;2,wiersz&gt;</a:t>
            </a:r>
          </a:p>
          <a:p>
            <a:r>
              <a:rPr lang="pl-PL" dirty="0"/>
              <a:t>Jeśli wylosowano </a:t>
            </a:r>
            <a:r>
              <a:rPr lang="pl-PL" dirty="0" smtClean="0"/>
              <a:t>1, </a:t>
            </a:r>
            <a:r>
              <a:rPr lang="pl-PL" dirty="0"/>
              <a:t>emitujemy rekordy </a:t>
            </a:r>
            <a:r>
              <a:rPr lang="pl-PL" dirty="0" smtClean="0"/>
              <a:t>&lt;3,wiersz&gt;, &lt;4,wiersz</a:t>
            </a:r>
            <a:r>
              <a:rPr lang="pl-PL" dirty="0"/>
              <a:t>&gt; i </a:t>
            </a:r>
            <a:r>
              <a:rPr lang="pl-PL" dirty="0" smtClean="0"/>
              <a:t>&lt;5,wiersz&gt;</a:t>
            </a:r>
          </a:p>
          <a:p>
            <a:pPr marL="0" indent="0">
              <a:buNone/>
            </a:pPr>
            <a:r>
              <a:rPr lang="pl-PL" dirty="0" smtClean="0"/>
              <a:t>Z kolei </a:t>
            </a:r>
            <a:r>
              <a:rPr lang="pl-PL" dirty="0" err="1" smtClean="0"/>
              <a:t>Mapper</a:t>
            </a:r>
            <a:r>
              <a:rPr lang="pl-PL" dirty="0" smtClean="0"/>
              <a:t> </a:t>
            </a:r>
            <a:r>
              <a:rPr lang="pl-PL" dirty="0"/>
              <a:t>dla pliku </a:t>
            </a:r>
            <a:r>
              <a:rPr lang="pl-PL" dirty="0" smtClean="0"/>
              <a:t>2 analogicznie na </a:t>
            </a:r>
            <a:r>
              <a:rPr lang="pl-PL" dirty="0" err="1" smtClean="0"/>
              <a:t>kolumach</a:t>
            </a:r>
            <a:r>
              <a:rPr lang="pl-PL" dirty="0" smtClean="0"/>
              <a:t>:</a:t>
            </a:r>
          </a:p>
          <a:p>
            <a:r>
              <a:rPr lang="pl-PL" dirty="0" smtClean="0"/>
              <a:t>Losujemy liczbę ze zbioru {0,1,2}</a:t>
            </a:r>
          </a:p>
          <a:p>
            <a:r>
              <a:rPr lang="pl-PL" dirty="0"/>
              <a:t>Jeśli wylosowano 0, emitujemy rekordy &lt;0,wiersz</a:t>
            </a:r>
            <a:r>
              <a:rPr lang="pl-PL" dirty="0" smtClean="0"/>
              <a:t>&gt;,&lt;3,wiersz&gt;</a:t>
            </a:r>
          </a:p>
          <a:p>
            <a:r>
              <a:rPr lang="pl-PL" dirty="0" err="1" smtClean="0"/>
              <a:t>Itd</a:t>
            </a:r>
            <a:r>
              <a:rPr lang="pl-PL" dirty="0" smtClean="0"/>
              <a:t>….</a:t>
            </a:r>
          </a:p>
        </p:txBody>
      </p:sp>
    </p:spTree>
    <p:extLst>
      <p:ext uri="{BB962C8B-B14F-4D97-AF65-F5344CB8AC3E}">
        <p14:creationId xmlns:p14="http://schemas.microsoft.com/office/powerpoint/2010/main" val="958267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53</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54</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55</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56</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57</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59</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Cechy ogólne</a:t>
            </a:r>
            <a:endParaRPr lang="pl-PL" dirty="0"/>
          </a:p>
        </p:txBody>
      </p:sp>
      <p:sp>
        <p:nvSpPr>
          <p:cNvPr id="3" name="Symbol zastępczy zawartości 2"/>
          <p:cNvSpPr>
            <a:spLocks noGrp="1"/>
          </p:cNvSpPr>
          <p:nvPr>
            <p:ph sz="quarter" idx="15"/>
          </p:nvPr>
        </p:nvSpPr>
        <p:spPr/>
        <p:txBody>
          <a:bodyPr>
            <a:normAutofit/>
          </a:bodyPr>
          <a:lstStyle/>
          <a:p>
            <a:r>
              <a:rPr lang="pl-PL" dirty="0" smtClean="0"/>
              <a:t>System rozproszony, dwa typy węzłów:</a:t>
            </a:r>
          </a:p>
          <a:p>
            <a:pPr lvl="1"/>
            <a:r>
              <a:rPr lang="pl-PL" dirty="0" err="1" smtClean="0"/>
              <a:t>MasterNode</a:t>
            </a:r>
            <a:r>
              <a:rPr lang="pl-PL" dirty="0"/>
              <a:t> </a:t>
            </a:r>
            <a:r>
              <a:rPr lang="pl-PL" dirty="0" smtClean="0"/>
              <a:t>(*</a:t>
            </a:r>
            <a:r>
              <a:rPr lang="pl-PL" dirty="0" err="1" smtClean="0"/>
              <a:t>NameNode</a:t>
            </a:r>
            <a:r>
              <a:rPr lang="pl-PL" dirty="0" smtClean="0"/>
              <a:t>) – odpowiedzialny za indeksowanie plików </a:t>
            </a:r>
          </a:p>
          <a:p>
            <a:pPr lvl="1"/>
            <a:r>
              <a:rPr lang="pl-PL" dirty="0" err="1" smtClean="0"/>
              <a:t>ChunkServer</a:t>
            </a:r>
            <a:r>
              <a:rPr lang="pl-PL" dirty="0" smtClean="0"/>
              <a:t> (*</a:t>
            </a:r>
            <a:r>
              <a:rPr lang="pl-PL" dirty="0" err="1" smtClean="0"/>
              <a:t>WorkerNode</a:t>
            </a:r>
            <a:r>
              <a:rPr lang="pl-PL" dirty="0" smtClean="0"/>
              <a:t>) – odpowiedzialny za działanie agentów</a:t>
            </a:r>
          </a:p>
          <a:p>
            <a:r>
              <a:rPr lang="pl-PL" dirty="0" smtClean="0"/>
              <a:t>Dwie warstwy działające niezależnie, realizowane agentami: </a:t>
            </a:r>
          </a:p>
          <a:p>
            <a:pPr lvl="1"/>
            <a:r>
              <a:rPr lang="pl-PL" b="1" dirty="0" smtClean="0"/>
              <a:t>Obliczeniowa</a:t>
            </a:r>
          </a:p>
          <a:p>
            <a:pPr lvl="1"/>
            <a:r>
              <a:rPr lang="pl-PL" dirty="0" smtClean="0"/>
              <a:t>Przechowywująca dane (w postaci surowej)</a:t>
            </a:r>
          </a:p>
          <a:p>
            <a:r>
              <a:rPr lang="pl-PL" dirty="0" smtClean="0"/>
              <a:t>System </a:t>
            </a:r>
            <a:r>
              <a:rPr lang="pl-PL" dirty="0" err="1" smtClean="0"/>
              <a:t>Google’a</a:t>
            </a:r>
            <a:r>
              <a:rPr lang="pl-PL" dirty="0" smtClean="0"/>
              <a:t> jest do użytku wewnętrznego</a:t>
            </a:r>
          </a:p>
          <a:p>
            <a:r>
              <a:rPr lang="pl-PL" dirty="0" smtClean="0"/>
              <a:t>Model programistyczny Map/</a:t>
            </a:r>
            <a:r>
              <a:rPr lang="pl-PL" dirty="0" err="1" smtClean="0"/>
              <a:t>Reduce</a:t>
            </a:r>
            <a:endParaRPr lang="pl-PL" dirty="0" smtClean="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Odpowiedniki nazw w otwartej implementacji systemu Map/</a:t>
            </a:r>
            <a:r>
              <a:rPr lang="pl-PL" sz="1400" dirty="0" err="1" smtClean="0"/>
              <a:t>Reduce</a:t>
            </a:r>
            <a:r>
              <a:rPr lang="pl-PL" sz="1400" dirty="0" smtClean="0"/>
              <a:t> - </a:t>
            </a:r>
            <a:r>
              <a:rPr lang="pl-PL" sz="1400" dirty="0" err="1" smtClean="0"/>
              <a:t>Hadoop</a:t>
            </a:r>
            <a:r>
              <a:rPr lang="pl-PL" sz="1400" dirty="0" smtClean="0"/>
              <a:t> </a:t>
            </a:r>
            <a:endParaRPr lang="pl-PL" sz="1400"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6</a:t>
            </a:fld>
            <a:endParaRPr lang="pl-PL" dirty="0"/>
          </a:p>
        </p:txBody>
      </p:sp>
    </p:spTree>
    <p:extLst>
      <p:ext uri="{BB962C8B-B14F-4D97-AF65-F5344CB8AC3E}">
        <p14:creationId xmlns:p14="http://schemas.microsoft.com/office/powerpoint/2010/main" val="1757089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60</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61</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64</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65</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66</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67</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68</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69</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a:bodyPr>
          <a:lstStyle/>
          <a:p>
            <a:pPr marL="0" indent="0">
              <a:buNone/>
            </a:pPr>
            <a:r>
              <a:rPr lang="pl-PL" dirty="0" smtClean="0"/>
              <a:t>Model projektowania programów o dużym </a:t>
            </a:r>
            <a:r>
              <a:rPr lang="pl-PL" smtClean="0"/>
              <a:t>stopniu zrównoleglenia.</a:t>
            </a:r>
            <a:endParaRPr lang="pl-PL" dirty="0" smtClean="0"/>
          </a:p>
          <a:p>
            <a:pPr marL="0" indent="0">
              <a:buNone/>
            </a:pPr>
            <a:r>
              <a:rPr lang="pl-PL" dirty="0" smtClean="0"/>
              <a:t>Program Map/</a:t>
            </a:r>
            <a:r>
              <a:rPr lang="pl-PL" dirty="0" err="1" smtClean="0"/>
              <a:t>Reduce</a:t>
            </a:r>
            <a:r>
              <a:rPr lang="pl-PL" dirty="0" smtClean="0"/>
              <a:t> składa się z dwóch faz:</a:t>
            </a:r>
          </a:p>
          <a:p>
            <a:pPr marL="914400" lvl="1" indent="-457200">
              <a:buFont typeface="+mj-lt"/>
              <a:buAutoNum type="arabicPeriod"/>
            </a:pPr>
            <a:r>
              <a:rPr lang="pl-PL" dirty="0" smtClean="0"/>
              <a:t>Mapowania/Grupowania – odpowiadają za nią tzw. </a:t>
            </a:r>
            <a:r>
              <a:rPr lang="pl-PL" dirty="0" err="1" smtClean="0"/>
              <a:t>Mappery</a:t>
            </a:r>
            <a:r>
              <a:rPr lang="pl-PL" dirty="0" smtClean="0"/>
              <a:t>, wywołujące 1 </a:t>
            </a:r>
            <a:r>
              <a:rPr lang="pl-PL" dirty="0"/>
              <a:t>raz dla każdej cząstki danych </a:t>
            </a:r>
            <a:r>
              <a:rPr lang="pl-PL" dirty="0" smtClean="0"/>
              <a:t>metodę map(</a:t>
            </a:r>
            <a:r>
              <a:rPr lang="pl-PL" i="1" dirty="0" err="1" smtClean="0"/>
              <a:t>k,v</a:t>
            </a:r>
            <a:r>
              <a:rPr lang="pl-PL" i="1" dirty="0" smtClean="0"/>
              <a:t>) – </a:t>
            </a:r>
            <a:r>
              <a:rPr lang="pl-PL" dirty="0" smtClean="0"/>
              <a:t>wartości przekazywane najczęściej jako </a:t>
            </a:r>
            <a:r>
              <a:rPr lang="pl-PL" i="1" dirty="0" smtClean="0"/>
              <a:t>v</a:t>
            </a:r>
          </a:p>
          <a:p>
            <a:pPr marL="914400" lvl="1" indent="-457200">
              <a:buFont typeface="+mj-lt"/>
              <a:buAutoNum type="arabicPeriod"/>
            </a:pPr>
            <a:r>
              <a:rPr lang="pl-PL" dirty="0" smtClean="0"/>
              <a:t>Redukcji/Agregacji – odpowiadają za nią tzw. </a:t>
            </a:r>
            <a:r>
              <a:rPr lang="pl-PL" dirty="0" err="1" smtClean="0"/>
              <a:t>Reducery</a:t>
            </a:r>
            <a:r>
              <a:rPr lang="pl-PL" dirty="0" smtClean="0"/>
              <a:t>, wywołujące 1 </a:t>
            </a:r>
            <a:r>
              <a:rPr lang="pl-PL" dirty="0"/>
              <a:t>raz dla każdej grupy o kluczu </a:t>
            </a:r>
            <a:r>
              <a:rPr lang="pl-PL" i="1" dirty="0" smtClean="0"/>
              <a:t>k </a:t>
            </a:r>
            <a:r>
              <a:rPr lang="pl-PL" dirty="0" smtClean="0"/>
              <a:t>metodę </a:t>
            </a:r>
            <a:r>
              <a:rPr lang="pl-PL" dirty="0" err="1" smtClean="0"/>
              <a:t>reduce</a:t>
            </a:r>
            <a:r>
              <a:rPr lang="pl-PL" dirty="0" smtClean="0"/>
              <a:t>(</a:t>
            </a:r>
            <a:r>
              <a:rPr lang="pl-PL" dirty="0" err="1" smtClean="0"/>
              <a:t>k,list</a:t>
            </a:r>
            <a:r>
              <a:rPr lang="pl-PL" dirty="0" smtClean="0"/>
              <a:t>&lt;v&gt;)</a:t>
            </a:r>
            <a:endParaRPr lang="pl-PL" i="1" dirty="0"/>
          </a:p>
          <a:p>
            <a:pPr marL="0" indent="0">
              <a:buNone/>
            </a:pPr>
            <a:r>
              <a:rPr lang="pl-PL" dirty="0" smtClean="0"/>
              <a:t>Dodatkowo istnieje metoda </a:t>
            </a:r>
            <a:r>
              <a:rPr lang="pl-PL" dirty="0" err="1" smtClean="0"/>
              <a:t>write</a:t>
            </a:r>
            <a:r>
              <a:rPr lang="pl-PL" dirty="0" smtClean="0"/>
              <a:t>(</a:t>
            </a:r>
            <a:r>
              <a:rPr lang="pl-PL" dirty="0" err="1" smtClean="0"/>
              <a:t>k,v</a:t>
            </a:r>
            <a:r>
              <a:rPr lang="pl-PL" dirty="0" smtClean="0"/>
              <a:t>) wiążąca wartość </a:t>
            </a:r>
            <a:r>
              <a:rPr lang="pl-PL" i="1" dirty="0" smtClean="0"/>
              <a:t>v </a:t>
            </a:r>
            <a:r>
              <a:rPr lang="pl-PL" dirty="0" smtClean="0"/>
              <a:t>z kluczem </a:t>
            </a:r>
            <a:r>
              <a:rPr lang="pl-PL" i="1" dirty="0" smtClean="0"/>
              <a:t>k</a:t>
            </a:r>
          </a:p>
          <a:p>
            <a:pPr marL="0" indent="0">
              <a:buNone/>
            </a:pPr>
            <a:r>
              <a:rPr lang="pl-PL" b="1" dirty="0" err="1" smtClean="0"/>
              <a:t>Mappery</a:t>
            </a:r>
            <a:r>
              <a:rPr lang="pl-PL" b="1" dirty="0" smtClean="0"/>
              <a:t> i </a:t>
            </a:r>
            <a:r>
              <a:rPr lang="pl-PL" b="1" dirty="0" err="1" smtClean="0"/>
              <a:t>Reducery</a:t>
            </a:r>
            <a:r>
              <a:rPr lang="pl-PL" b="1" dirty="0" smtClean="0"/>
              <a:t> mają cykl życia setup-map/</a:t>
            </a:r>
            <a:r>
              <a:rPr lang="pl-PL" b="1" dirty="0" err="1" smtClean="0"/>
              <a:t>reduce-cleanup</a:t>
            </a:r>
            <a:endParaRPr lang="pl-PL" b="1" dirty="0" smtClean="0"/>
          </a:p>
          <a:p>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70</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smtClean="0"/>
              <a:t>Dziękuję </a:t>
            </a:r>
            <a:r>
              <a:rPr lang="pl-PL" dirty="0" smtClean="0"/>
              <a:t>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71</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Hadoop</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Otwarta implementacja Map </a:t>
            </a:r>
            <a:r>
              <a:rPr lang="pl-PL" dirty="0" err="1" smtClean="0"/>
              <a:t>Reduce</a:t>
            </a:r>
            <a:endParaRPr lang="pl-PL" dirty="0"/>
          </a:p>
        </p:txBody>
      </p:sp>
      <p:pic>
        <p:nvPicPr>
          <p:cNvPr id="7" name="Symbol zastępczy zawartości 6"/>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1432534" y="2100209"/>
            <a:ext cx="9846880" cy="3517593"/>
          </a:xfrm>
        </p:spPr>
      </p:pic>
      <p:sp>
        <p:nvSpPr>
          <p:cNvPr id="8" name="pole tekstowe 7"/>
          <p:cNvSpPr txBox="1"/>
          <p:nvPr/>
        </p:nvSpPr>
        <p:spPr>
          <a:xfrm>
            <a:off x="838200" y="6413698"/>
            <a:ext cx="9418320" cy="307777"/>
          </a:xfrm>
          <a:prstGeom prst="rect">
            <a:avLst/>
          </a:prstGeom>
          <a:noFill/>
        </p:spPr>
        <p:txBody>
          <a:bodyPr wrap="square" rtlCol="0">
            <a:spAutoFit/>
          </a:bodyPr>
          <a:lstStyle/>
          <a:p>
            <a:r>
              <a:rPr lang="pl-PL" sz="1400" dirty="0" smtClean="0"/>
              <a:t>Link: </a:t>
            </a:r>
            <a:r>
              <a:rPr lang="pl-PL" sz="1400" dirty="0">
                <a:hlinkClick r:id="rId4"/>
              </a:rPr>
              <a:t>https://hadoop.apache.org/</a:t>
            </a: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331416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Ze względu na prostotę D.J. </a:t>
            </a:r>
            <a:r>
              <a:rPr lang="pl-PL" dirty="0" err="1" smtClean="0"/>
              <a:t>DeWitt</a:t>
            </a:r>
            <a:r>
              <a:rPr lang="pl-PL" dirty="0" smtClean="0"/>
              <a:t> i </a:t>
            </a:r>
            <a:r>
              <a:rPr lang="pl-PL" dirty="0" err="1" smtClean="0"/>
              <a:t>M.Stonebreaker</a:t>
            </a:r>
            <a:r>
              <a:rPr lang="pl-PL" dirty="0" smtClean="0"/>
              <a:t> opublikowali artykuł zatytułowany: </a:t>
            </a:r>
            <a:r>
              <a:rPr lang="en-US" b="1" dirty="0"/>
              <a:t>MapReduce: A major step </a:t>
            </a:r>
            <a:r>
              <a:rPr lang="en-US" b="1" dirty="0" smtClean="0"/>
              <a:t>backwards</a:t>
            </a:r>
            <a:r>
              <a:rPr lang="pl-PL" b="1" dirty="0" smtClean="0"/>
              <a:t> </a:t>
            </a:r>
            <a:r>
              <a:rPr lang="pl-PL" dirty="0" smtClean="0">
                <a:hlinkClick r:id="rId3"/>
              </a:rPr>
              <a:t>link</a:t>
            </a:r>
            <a:endParaRPr lang="pl-PL" dirty="0" smtClean="0"/>
          </a:p>
          <a:p>
            <a:pPr marL="0" indent="0">
              <a:buNone/>
            </a:pPr>
            <a:r>
              <a:rPr lang="pl-PL" dirty="0" smtClean="0"/>
              <a:t>Wracając do pytania: nie do końca… ale wrócimy do tego</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1992</TotalTime>
  <Words>10064</Words>
  <Application>Microsoft Office PowerPoint</Application>
  <PresentationFormat>Panoramiczny</PresentationFormat>
  <Paragraphs>969</Paragraphs>
  <Slides>71</Slides>
  <Notes>71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71</vt:i4>
      </vt:variant>
    </vt:vector>
  </HeadingPairs>
  <TitlesOfParts>
    <vt:vector size="76" baseType="lpstr">
      <vt:lpstr>Arial</vt:lpstr>
      <vt:lpstr>Calibri</vt:lpstr>
      <vt:lpstr>Calibri Light</vt:lpstr>
      <vt:lpstr>Cambria Math</vt:lpstr>
      <vt:lpstr>Motyw pakietu Office</vt:lpstr>
      <vt:lpstr>Złączenia w modelu Map/Reduce</vt:lpstr>
      <vt:lpstr>  Autor  </vt:lpstr>
      <vt:lpstr>Agenda</vt:lpstr>
      <vt:lpstr>Map-Reduce</vt:lpstr>
      <vt:lpstr>Map-Reduce</vt:lpstr>
      <vt:lpstr>Map-Reduce</vt:lpstr>
      <vt:lpstr>Map-Reduce</vt:lpstr>
      <vt:lpstr>Hadoop</vt:lpstr>
      <vt:lpstr>Model programistyczny</vt:lpstr>
      <vt:lpstr>Model programistyczny</vt:lpstr>
      <vt:lpstr>Model programistyczny</vt:lpstr>
      <vt:lpstr>Model programistyczny</vt:lpstr>
      <vt:lpstr>Prezentacja programu PowerPoint</vt:lpstr>
      <vt:lpstr>Model programistyczny</vt:lpstr>
      <vt:lpstr>Prezentacja programu PowerPoint</vt:lpstr>
      <vt:lpstr>Model programistyczny</vt:lpstr>
      <vt:lpstr>Model programistyczny</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Prezentacja programu PowerPoint</vt:lpstr>
      <vt:lpstr>Złączenia</vt:lpstr>
      <vt:lpstr>Prezentacja programu PowerPoint</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Dziękuję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180</cp:revision>
  <dcterms:created xsi:type="dcterms:W3CDTF">2015-10-04T10:18:10Z</dcterms:created>
  <dcterms:modified xsi:type="dcterms:W3CDTF">2015-10-23T09:15:16Z</dcterms:modified>
</cp:coreProperties>
</file>