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367" r:id="rId3"/>
    <p:sldId id="257" r:id="rId4"/>
    <p:sldId id="296" r:id="rId5"/>
    <p:sldId id="371" r:id="rId6"/>
    <p:sldId id="370" r:id="rId7"/>
    <p:sldId id="298" r:id="rId8"/>
    <p:sldId id="263" r:id="rId9"/>
    <p:sldId id="320" r:id="rId10"/>
    <p:sldId id="264" r:id="rId11"/>
    <p:sldId id="312" r:id="rId12"/>
    <p:sldId id="353" r:id="rId13"/>
    <p:sldId id="316" r:id="rId14"/>
    <p:sldId id="266" r:id="rId15"/>
    <p:sldId id="318" r:id="rId16"/>
    <p:sldId id="319" r:id="rId17"/>
    <p:sldId id="321" r:id="rId18"/>
    <p:sldId id="327" r:id="rId19"/>
    <p:sldId id="278" r:id="rId20"/>
    <p:sldId id="329" r:id="rId21"/>
    <p:sldId id="330" r:id="rId22"/>
    <p:sldId id="368" r:id="rId23"/>
    <p:sldId id="331" r:id="rId24"/>
    <p:sldId id="332" r:id="rId25"/>
    <p:sldId id="333" r:id="rId26"/>
    <p:sldId id="334" r:id="rId27"/>
    <p:sldId id="337" r:id="rId28"/>
    <p:sldId id="336" r:id="rId29"/>
    <p:sldId id="338" r:id="rId30"/>
    <p:sldId id="340" r:id="rId31"/>
    <p:sldId id="339" r:id="rId32"/>
    <p:sldId id="364" r:id="rId33"/>
    <p:sldId id="362" r:id="rId34"/>
    <p:sldId id="365" r:id="rId35"/>
    <p:sldId id="285" r:id="rId36"/>
    <p:sldId id="366" r:id="rId37"/>
    <p:sldId id="350" r:id="rId38"/>
    <p:sldId id="372" r:id="rId39"/>
    <p:sldId id="373" r:id="rId40"/>
    <p:sldId id="374" r:id="rId41"/>
    <p:sldId id="375" r:id="rId42"/>
    <p:sldId id="376" r:id="rId43"/>
    <p:sldId id="377" r:id="rId44"/>
    <p:sldId id="378" r:id="rId45"/>
    <p:sldId id="379" r:id="rId46"/>
    <p:sldId id="380" r:id="rId47"/>
    <p:sldId id="381" r:id="rId4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3" d="2"/>
        <a:sy n="3" d="2"/>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188141240"/>
        <c:axId val="188142024"/>
      </c:barChart>
      <c:catAx>
        <c:axId val="1881412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188142024"/>
        <c:crosses val="autoZero"/>
        <c:auto val="1"/>
        <c:lblAlgn val="ctr"/>
        <c:lblOffset val="100"/>
        <c:noMultiLvlLbl val="0"/>
      </c:catAx>
      <c:valAx>
        <c:axId val="188142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188141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188143592"/>
        <c:axId val="188140456"/>
      </c:barChart>
      <c:catAx>
        <c:axId val="1881435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188140456"/>
        <c:crosses val="autoZero"/>
        <c:auto val="1"/>
        <c:lblAlgn val="ctr"/>
        <c:lblOffset val="100"/>
        <c:noMultiLvlLbl val="0"/>
      </c:catAx>
      <c:valAx>
        <c:axId val="188140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1881435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2015-10-22</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2015-10-22</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784200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134943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 programistyczny Map</a:t>
            </a:r>
            <a:r>
              <a:rPr lang="pl-PL" baseline="0" dirty="0" smtClean="0"/>
              <a:t> </a:t>
            </a:r>
            <a:r>
              <a:rPr lang="pl-PL" baseline="0" dirty="0" err="1" smtClean="0"/>
              <a:t>Reduce</a:t>
            </a:r>
            <a:r>
              <a:rPr lang="pl-PL" baseline="0" dirty="0" smtClean="0"/>
              <a:t> jest związany z systemami w których jest on wykorzystywany zwanych nomen-omen systemami </a:t>
            </a:r>
            <a:r>
              <a:rPr lang="pl-PL" baseline="0" dirty="0" err="1" smtClean="0"/>
              <a:t>MapReduce</a:t>
            </a:r>
            <a:r>
              <a:rPr lang="pl-PL" baseline="0" dirty="0" smtClean="0"/>
              <a:t> (na cześć pierwszego tej klasy systemu). Systemy te są systemami rozproszonymi które zostały zaprojektowane tak by dać programistom narzędzie do napisania programów działających równolegle, aczkolwiek by nie martwili się oni o aspekty wydajnościowe, ani o aspekty związane z lokalizacją danych wejściowych, czy odpornością na awarie takich systemów. Ogólnie rzecz biorąc programiści dostali przepis jak pisać program, a system zatroszczy się by każdy z jego etapów był wykonany równolegle. Programy w modelu Map </a:t>
            </a:r>
            <a:r>
              <a:rPr lang="pl-PL" baseline="0" dirty="0" err="1" smtClean="0"/>
              <a:t>Reduce</a:t>
            </a:r>
            <a:r>
              <a:rPr lang="pl-PL" baseline="0" dirty="0" smtClean="0"/>
              <a:t> składają się z dwóch faz grupowania – czyli fazy Map, oraz fazy redukcji/agregacji/spłaszczania danych – czyli </a:t>
            </a:r>
            <a:r>
              <a:rPr lang="pl-PL" baseline="0" dirty="0" err="1" smtClean="0"/>
              <a:t>Reduce</a:t>
            </a:r>
            <a:r>
              <a:rPr lang="pl-PL" baseline="0" dirty="0" smtClean="0"/>
              <a:t>. W ramach programu w na klastrze ożywają </a:t>
            </a:r>
            <a:r>
              <a:rPr lang="pl-PL" baseline="0" dirty="0" err="1" smtClean="0"/>
              <a:t>agenty</a:t>
            </a:r>
            <a:r>
              <a:rPr lang="pl-PL" baseline="0" dirty="0" smtClean="0"/>
              <a:t> odpowiedzialne za obie te fazy odpowiednio </a:t>
            </a:r>
            <a:r>
              <a:rPr lang="pl-PL" baseline="0" dirty="0" err="1" smtClean="0"/>
              <a:t>Mapper’y</a:t>
            </a:r>
            <a:r>
              <a:rPr lang="pl-PL" baseline="0" dirty="0" smtClean="0"/>
              <a:t> i </a:t>
            </a:r>
            <a:r>
              <a:rPr lang="pl-PL" baseline="0" dirty="0" err="1" smtClean="0"/>
              <a:t>Reducer’y</a:t>
            </a:r>
            <a:r>
              <a:rPr lang="pl-PL" baseline="0" dirty="0" smtClean="0"/>
              <a:t>. Każdy agent posiada swój własny cykl życia zamknięty w metodach setup(), kilkukrotnym wywołaniu odpowiedniej metody map()/</a:t>
            </a:r>
            <a:r>
              <a:rPr lang="pl-PL" baseline="0" dirty="0" err="1" smtClean="0"/>
              <a:t>reduce</a:t>
            </a:r>
            <a:r>
              <a:rPr lang="pl-PL" baseline="0" dirty="0" smtClean="0"/>
              <a:t>() i na koniec </a:t>
            </a:r>
            <a:r>
              <a:rPr lang="pl-PL" baseline="0" dirty="0" err="1" smtClean="0"/>
              <a:t>cleanup</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3274407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1694769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3270385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240419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120372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1840795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1485372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412379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36680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Warto</a:t>
            </a:r>
            <a:r>
              <a:rPr lang="pl-PL" baseline="0" dirty="0" smtClean="0"/>
              <a:t> wspomnieć, że z perspektywy </a:t>
            </a:r>
            <a:r>
              <a:rPr lang="pl-PL" baseline="0" dirty="0" err="1" smtClean="0"/>
              <a:t>MapReduce</a:t>
            </a:r>
            <a:r>
              <a:rPr lang="pl-PL" baseline="0" dirty="0" smtClean="0"/>
              <a:t> jedynie możemy odpalić zadanie (Job) w jednej z dwóch konfiguracji. Jako zadanie wyłącznie z fazą mapowania oraz pełnoprawne zadanie </a:t>
            </a:r>
            <a:r>
              <a:rPr lang="pl-PL" baseline="0" dirty="0" err="1" smtClean="0"/>
              <a:t>MapReduce</a:t>
            </a:r>
            <a:r>
              <a:rPr lang="pl-PL" baseline="0" dirty="0" smtClean="0"/>
              <a:t>. Każda inna kombinacja jest niedozwolona. Zadania można łączyć w sekwencje, ale z perspektywy systemu to będą odrębne zadania. Oznacza to że każdy Job będzie musiał przez proces jego rozstawienia, przesłania pliku JAR do wszystkich węzłów, wewnętrzną fazę </a:t>
            </a:r>
            <a:r>
              <a:rPr lang="pl-PL" baseline="0" dirty="0" err="1" smtClean="0"/>
              <a:t>shuffle</a:t>
            </a:r>
            <a:r>
              <a:rPr lang="pl-PL" baseline="0" dirty="0" smtClean="0"/>
              <a:t> oraz zapis (z replikacją) wyników..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188698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10912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73453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2015-10-22</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2015-10-22</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2015-10-22</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10</a:t>
            </a:fld>
            <a:endParaRPr lang="pl-PL" dirty="0"/>
          </a:p>
        </p:txBody>
      </p:sp>
      <p:sp>
        <p:nvSpPr>
          <p:cNvPr id="6" name="Znak zakazu 5"/>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308094"/>
          </a:xfrm>
        </p:spPr>
        <p:txBody>
          <a:bodyPr>
            <a:normAutofit/>
          </a:bodyPr>
          <a:lstStyle/>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p>
          <a:p>
            <a:r>
              <a:rPr lang="pl-PL" dirty="0" smtClean="0"/>
              <a:t>Zbudować lokalny indeks na kluczu obcym</a:t>
            </a:r>
          </a:p>
          <a:p>
            <a:r>
              <a:rPr lang="pl-PL" dirty="0" smtClean="0"/>
              <a:t>Wczytywać rekordy i łączyć za pomocą indeksu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12</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10000"/>
          </a:bodyPr>
          <a:lstStyle/>
          <a:p>
            <a:pPr marL="0" indent="0">
              <a:buNone/>
            </a:pPr>
            <a:r>
              <a:rPr lang="pl-PL" dirty="0" smtClean="0"/>
              <a:t>Zalety:</a:t>
            </a:r>
          </a:p>
          <a:p>
            <a:r>
              <a:rPr lang="pl-PL" dirty="0" smtClean="0"/>
              <a:t>Obsługa </a:t>
            </a:r>
            <a:r>
              <a:rPr lang="pl-PL" dirty="0" err="1" smtClean="0"/>
              <a:t>theta</a:t>
            </a:r>
            <a:r>
              <a:rPr lang="pl-PL" dirty="0" smtClean="0"/>
              <a:t> - złączeń</a:t>
            </a:r>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15</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odwrotnej gwiazdy</a:t>
            </a:r>
          </a:p>
          <a:p>
            <a:pPr marL="0" indent="0">
              <a:buFont typeface="Arial" panose="020B0604020202020204" pitchFamily="34" charset="0"/>
              <a:buNone/>
            </a:pPr>
            <a:endParaRPr lang="pl-PL" dirty="0" smtClean="0"/>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err="1" smtClean="0"/>
              <a:t>OutOfMemoryException</a:t>
            </a:r>
            <a:endParaRPr lang="pl-PL" dirty="0" smtClean="0"/>
          </a:p>
          <a:p>
            <a:r>
              <a:rPr lang="pl-PL" dirty="0" err="1" smtClean="0"/>
              <a:t>Wielozłącze</a:t>
            </a:r>
            <a:r>
              <a:rPr lang="pl-PL" dirty="0" smtClean="0"/>
              <a:t> za pomocą sekwencyjnego łączenia </a:t>
            </a:r>
            <a:r>
              <a:rPr lang="pl-PL" dirty="0" err="1" smtClean="0"/>
              <a:t>Job’ów</a:t>
            </a:r>
            <a:endParaRPr lang="pl-PL" b="1"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16</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13" y="299814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 – miejsce dla lokalnej Redukcji</a:t>
            </a:r>
          </a:p>
          <a:p>
            <a:r>
              <a:rPr lang="pl-PL" dirty="0" smtClean="0"/>
              <a:t>Filtrowanie rekordów</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
        <p:nvSpPr>
          <p:cNvPr id="4" name="Znak zakazu 3"/>
          <p:cNvSpPr/>
          <p:nvPr/>
        </p:nvSpPr>
        <p:spPr>
          <a:xfrm>
            <a:off x="10348857" y="4260029"/>
            <a:ext cx="333487" cy="333487"/>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29</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a:t>
            </a:r>
            <a:r>
              <a:rPr lang="pl-PL" dirty="0" smtClean="0"/>
              <a:t>20 </a:t>
            </a:r>
            <a:r>
              <a:rPr lang="pl-PL" dirty="0"/>
              <a:t>minut</a:t>
            </a:r>
            <a:endParaRPr lang="pl-PL" dirty="0" smtClean="0"/>
          </a:p>
          <a:p>
            <a:pPr lvl="1"/>
            <a:r>
              <a:rPr lang="pl-PL" dirty="0" smtClean="0"/>
              <a:t>Podejście z równoważeniem </a:t>
            </a:r>
            <a:r>
              <a:rPr lang="pl-PL" dirty="0"/>
              <a:t>obciążenia  – </a:t>
            </a:r>
            <a:r>
              <a:rPr lang="pl-PL" dirty="0" smtClean="0"/>
              <a:t>12 minut</a:t>
            </a:r>
            <a:endParaRPr lang="pl-PL" dirty="0"/>
          </a:p>
          <a:p>
            <a:pPr lvl="1"/>
            <a:r>
              <a:rPr lang="pl-PL" dirty="0" smtClean="0"/>
              <a:t>Wydajność </a:t>
            </a:r>
            <a:r>
              <a:rPr lang="pl-PL" dirty="0" smtClean="0"/>
              <a:t>– 3 minuty</a:t>
            </a:r>
          </a:p>
          <a:p>
            <a:r>
              <a:rPr lang="pl-PL" dirty="0" smtClean="0"/>
              <a:t>Podsumowanie</a:t>
            </a:r>
          </a:p>
          <a:p>
            <a:pPr marL="0" indent="0">
              <a:buNone/>
            </a:pPr>
            <a:r>
              <a:rPr lang="pl-PL" dirty="0" smtClean="0"/>
              <a:t>+ </a:t>
            </a:r>
            <a:r>
              <a:rPr lang="pl-PL" dirty="0" err="1" smtClean="0"/>
              <a:t>Hive</a:t>
            </a:r>
            <a:endParaRPr lang="pl-PL" dirty="0" smtClean="0"/>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30</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33</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34</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Dziękuję </a:t>
            </a:r>
            <a:r>
              <a:rPr lang="pl-PL" dirty="0" smtClean="0"/>
              <a:t>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37</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Slajdy dodatkowe</a:t>
            </a:r>
            <a:endParaRPr lang="pl-PL" dirty="0"/>
          </a:p>
        </p:txBody>
      </p:sp>
      <p:sp>
        <p:nvSpPr>
          <p:cNvPr id="2" name="Symbol zastępczy tekstu 1"/>
          <p:cNvSpPr>
            <a:spLocks noGrp="1"/>
          </p:cNvSpPr>
          <p:nvPr>
            <p:ph type="body" idx="1"/>
          </p:nvPr>
        </p:nvSpPr>
        <p:spPr/>
        <p:txBody>
          <a:bodyPr/>
          <a:lstStyle/>
          <a:p>
            <a:pPr algn="r"/>
            <a:r>
              <a:rPr lang="pl-PL" dirty="0" err="1" smtClean="0"/>
              <a:t>Hive</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38</a:t>
            </a:fld>
            <a:endParaRPr lang="pl-PL" dirty="0"/>
          </a:p>
        </p:txBody>
      </p:sp>
    </p:spTree>
    <p:extLst>
      <p:ext uri="{BB962C8B-B14F-4D97-AF65-F5344CB8AC3E}">
        <p14:creationId xmlns:p14="http://schemas.microsoft.com/office/powerpoint/2010/main" val="1014344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474401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lnSpcReduction="10000"/>
          </a:bodyPr>
          <a:lstStyle/>
          <a:p>
            <a:r>
              <a:rPr lang="pl-PL" dirty="0"/>
              <a:t>Systemy </a:t>
            </a:r>
            <a:r>
              <a:rPr lang="pl-PL" dirty="0" err="1"/>
              <a:t>MapReduce</a:t>
            </a:r>
            <a:endParaRPr lang="pl-PL" dirty="0"/>
          </a:p>
          <a:p>
            <a:r>
              <a:rPr lang="pl-PL" dirty="0" smtClean="0"/>
              <a:t>Model projektowania programów o dużym stopniu zrównoleglenia:</a:t>
            </a:r>
          </a:p>
          <a:p>
            <a:pPr lvl="1"/>
            <a:r>
              <a:rPr lang="pl-PL" dirty="0" smtClean="0"/>
              <a:t>Pierwsza faza Map (Grupowanie)</a:t>
            </a:r>
          </a:p>
          <a:p>
            <a:pPr lvl="1"/>
            <a:r>
              <a:rPr lang="pl-PL" dirty="0" smtClean="0"/>
              <a:t>Druga faza </a:t>
            </a:r>
            <a:r>
              <a:rPr lang="pl-PL" dirty="0" err="1" smtClean="0"/>
              <a:t>Reduce</a:t>
            </a:r>
            <a:r>
              <a:rPr lang="pl-PL" dirty="0" smtClean="0"/>
              <a:t> (Agregacja)</a:t>
            </a:r>
          </a:p>
          <a:p>
            <a:r>
              <a:rPr lang="pl-PL" dirty="0" smtClean="0"/>
              <a:t>Obiekty wykonujące (niezależne)</a:t>
            </a:r>
          </a:p>
          <a:p>
            <a:pPr lvl="1"/>
            <a:r>
              <a:rPr lang="pl-PL" dirty="0" err="1" smtClean="0"/>
              <a:t>Mapper</a:t>
            </a:r>
            <a:endParaRPr lang="pl-PL" dirty="0" smtClean="0"/>
          </a:p>
          <a:p>
            <a:pPr lvl="1"/>
            <a:r>
              <a:rPr lang="pl-PL" dirty="0" err="1" smtClean="0"/>
              <a:t>Reducer</a:t>
            </a:r>
            <a:endParaRPr lang="pl-PL" dirty="0" smtClean="0"/>
          </a:p>
          <a:p>
            <a:r>
              <a:rPr lang="pl-PL" dirty="0" smtClean="0"/>
              <a:t>Cykl życia dla każdego obiektu</a:t>
            </a:r>
          </a:p>
          <a:p>
            <a:r>
              <a:rPr lang="pl-PL" dirty="0" smtClean="0"/>
              <a:t>Java (</a:t>
            </a:r>
            <a:r>
              <a:rPr lang="pl-PL" dirty="0" err="1" smtClean="0"/>
              <a:t>Hadoop</a:t>
            </a:r>
            <a:r>
              <a:rPr lang="pl-PL" dirty="0" smtClean="0"/>
              <a:t>)</a:t>
            </a:r>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1701074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1674110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615209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98365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927018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3075615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1469396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Dziękuję </a:t>
            </a:r>
            <a:r>
              <a:rPr lang="pl-PL" dirty="0" smtClean="0"/>
              <a:t>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47</a:t>
            </a:fld>
            <a:endParaRPr lang="pl-PL" dirty="0"/>
          </a:p>
        </p:txBody>
      </p:sp>
    </p:spTree>
    <p:extLst>
      <p:ext uri="{BB962C8B-B14F-4D97-AF65-F5344CB8AC3E}">
        <p14:creationId xmlns:p14="http://schemas.microsoft.com/office/powerpoint/2010/main" val="156905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48597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5"/>
            <a:ext cx="10514584" cy="4438605"/>
          </a:xfrm>
        </p:spPr>
        <p:txBody>
          <a:bodyPr>
            <a:normAutofit/>
          </a:bodyPr>
          <a:lstStyle/>
          <a:p>
            <a:pPr marL="0" indent="0">
              <a:buNone/>
            </a:pPr>
            <a:r>
              <a:rPr lang="pl-PL" dirty="0" smtClean="0"/>
              <a:t>Dozwolone kombinacje programów </a:t>
            </a:r>
            <a:r>
              <a:rPr lang="pl-PL" dirty="0" err="1" smtClean="0"/>
              <a:t>MapReduce</a:t>
            </a:r>
            <a:r>
              <a:rPr lang="pl-PL" dirty="0" smtClean="0"/>
              <a:t>:</a:t>
            </a:r>
          </a:p>
          <a:p>
            <a:endParaRPr lang="pl-PL" dirty="0" smtClean="0"/>
          </a:p>
          <a:p>
            <a:r>
              <a:rPr lang="pl-PL" dirty="0" smtClean="0"/>
              <a:t>Map-</a:t>
            </a:r>
            <a:r>
              <a:rPr lang="pl-PL" dirty="0" err="1" smtClean="0"/>
              <a:t>only</a:t>
            </a:r>
            <a:endParaRPr lang="pl-PL" dirty="0" smtClean="0"/>
          </a:p>
          <a:p>
            <a:endParaRPr lang="pl-PL" dirty="0" smtClean="0"/>
          </a:p>
          <a:p>
            <a:r>
              <a:rPr lang="pl-PL" dirty="0" smtClean="0"/>
              <a:t>Map-</a:t>
            </a:r>
            <a:r>
              <a:rPr lang="pl-PL" dirty="0" err="1" smtClean="0"/>
              <a:t>Reduce</a:t>
            </a:r>
            <a:endParaRPr lang="pl-PL" dirty="0" smtClean="0"/>
          </a:p>
          <a:p>
            <a:endParaRPr lang="pl-PL" dirty="0"/>
          </a:p>
          <a:p>
            <a:pPr marL="0" indent="0">
              <a:buNone/>
            </a:pPr>
            <a:r>
              <a:rPr lang="pl-PL" dirty="0" smtClean="0"/>
              <a:t>Każda inna jest niedozwolona, np.:</a:t>
            </a:r>
          </a:p>
          <a:p>
            <a:pPr marL="0" indent="0">
              <a:buNone/>
            </a:pP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6</a:t>
            </a:fld>
            <a:endParaRPr lang="pl-PL" dirty="0"/>
          </a:p>
        </p:txBody>
      </p:sp>
      <p:sp>
        <p:nvSpPr>
          <p:cNvPr id="7" name="Prostokąt zaokrąglony 6"/>
          <p:cNvSpPr/>
          <p:nvPr/>
        </p:nvSpPr>
        <p:spPr>
          <a:xfrm>
            <a:off x="3156025" y="2936836"/>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9" name="Prostokąt zaokrąglony 8"/>
          <p:cNvSpPr/>
          <p:nvPr/>
        </p:nvSpPr>
        <p:spPr>
          <a:xfrm>
            <a:off x="3340698"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0" name="Prostokąt zaokrąglony 9"/>
          <p:cNvSpPr/>
          <p:nvPr/>
        </p:nvSpPr>
        <p:spPr>
          <a:xfrm>
            <a:off x="4945380"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2" name="Łącznik prosty ze strzałką 11"/>
          <p:cNvCxnSpPr>
            <a:stCxn id="9" idx="3"/>
            <a:endCxn id="10" idx="1"/>
          </p:cNvCxnSpPr>
          <p:nvPr/>
        </p:nvCxnSpPr>
        <p:spPr>
          <a:xfrm>
            <a:off x="4352813" y="4340709"/>
            <a:ext cx="59256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Prostokąt zaokrąglony 12"/>
          <p:cNvSpPr/>
          <p:nvPr/>
        </p:nvSpPr>
        <p:spPr>
          <a:xfrm>
            <a:off x="899488" y="577362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sp>
        <p:nvSpPr>
          <p:cNvPr id="14" name="Prostokąt zaokrąglony 13"/>
          <p:cNvSpPr/>
          <p:nvPr/>
        </p:nvSpPr>
        <p:spPr>
          <a:xfrm>
            <a:off x="2596515" y="5759103"/>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5" name="Prostokąt zaokrąglony 14"/>
          <p:cNvSpPr/>
          <p:nvPr/>
        </p:nvSpPr>
        <p:spPr>
          <a:xfrm>
            <a:off x="4268253"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6" name="Łącznik prosty ze strzałką 15"/>
          <p:cNvCxnSpPr>
            <a:stCxn id="14" idx="3"/>
            <a:endCxn id="15" idx="1"/>
          </p:cNvCxnSpPr>
          <p:nvPr/>
        </p:nvCxnSpPr>
        <p:spPr>
          <a:xfrm flipV="1">
            <a:off x="3608630" y="6122982"/>
            <a:ext cx="659623" cy="72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Prostokąt zaokrąglony 22"/>
          <p:cNvSpPr/>
          <p:nvPr/>
        </p:nvSpPr>
        <p:spPr>
          <a:xfrm>
            <a:off x="5985077"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cxnSp>
        <p:nvCxnSpPr>
          <p:cNvPr id="25" name="Łącznik prosty ze strzałką 24"/>
          <p:cNvCxnSpPr>
            <a:stCxn id="15" idx="3"/>
            <a:endCxn id="23" idx="1"/>
          </p:cNvCxnSpPr>
          <p:nvPr/>
        </p:nvCxnSpPr>
        <p:spPr>
          <a:xfrm>
            <a:off x="5280368" y="6122982"/>
            <a:ext cx="70470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Prostokąt zaokrąglony 28"/>
          <p:cNvSpPr/>
          <p:nvPr/>
        </p:nvSpPr>
        <p:spPr>
          <a:xfrm>
            <a:off x="7564427" y="5763204"/>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30" name="Prostokąt zaokrąglony 29"/>
          <p:cNvSpPr/>
          <p:nvPr/>
        </p:nvSpPr>
        <p:spPr>
          <a:xfrm>
            <a:off x="9295512" y="576320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33" name="Łącznik łamany 32"/>
          <p:cNvCxnSpPr>
            <a:stCxn id="30" idx="3"/>
            <a:endCxn id="29" idx="1"/>
          </p:cNvCxnSpPr>
          <p:nvPr/>
        </p:nvCxnSpPr>
        <p:spPr>
          <a:xfrm flipH="1" flipV="1">
            <a:off x="7564427" y="6134344"/>
            <a:ext cx="2743200" cy="1"/>
          </a:xfrm>
          <a:prstGeom prst="bentConnector5">
            <a:avLst>
              <a:gd name="adj1" fmla="val -8333"/>
              <a:gd name="adj2" fmla="val 59974100000"/>
              <a:gd name="adj3" fmla="val 10833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Łącznik prosty ze strzałką 36"/>
          <p:cNvCxnSpPr>
            <a:stCxn id="29" idx="3"/>
            <a:endCxn id="30" idx="1"/>
          </p:cNvCxnSpPr>
          <p:nvPr/>
        </p:nvCxnSpPr>
        <p:spPr>
          <a:xfrm>
            <a:off x="8576542" y="6134344"/>
            <a:ext cx="718970"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5368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Często krytykowana prostota: </a:t>
            </a:r>
          </a:p>
          <a:p>
            <a:pPr marL="0" indent="0">
              <a:buNone/>
            </a:pPr>
            <a:r>
              <a:rPr lang="en-US" b="1" dirty="0" smtClean="0"/>
              <a:t>MapReduce</a:t>
            </a:r>
            <a:r>
              <a:rPr lang="en-US" b="1" dirty="0"/>
              <a:t>: A major step </a:t>
            </a:r>
            <a:r>
              <a:rPr lang="en-US" b="1" dirty="0" smtClean="0"/>
              <a:t>backwards</a:t>
            </a:r>
            <a:r>
              <a:rPr lang="pl-PL" b="1" dirty="0" smtClean="0"/>
              <a:t>; </a:t>
            </a:r>
            <a:r>
              <a:rPr lang="pl-PL" dirty="0" err="1"/>
              <a:t>DeWitt</a:t>
            </a:r>
            <a:r>
              <a:rPr lang="pl-PL" dirty="0"/>
              <a:t>, </a:t>
            </a:r>
            <a:r>
              <a:rPr lang="pl-PL" dirty="0" err="1"/>
              <a:t>Stonebreaker</a:t>
            </a:r>
            <a:r>
              <a:rPr lang="pl-PL" dirty="0"/>
              <a:t> </a:t>
            </a:r>
            <a:endParaRPr lang="pl-PL" b="1" dirty="0" smtClean="0"/>
          </a:p>
          <a:p>
            <a:pPr marL="0" indent="0">
              <a:buNone/>
            </a:pPr>
            <a:r>
              <a:rPr lang="pl-PL" b="1" dirty="0" smtClean="0"/>
              <a:t> </a:t>
            </a:r>
          </a:p>
          <a:p>
            <a:pPr marL="0" indent="0">
              <a:buNone/>
            </a:pPr>
            <a:r>
              <a:rPr lang="pl-PL" dirty="0" smtClean="0"/>
              <a:t>Wracając do pytania: nie</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2359</TotalTime>
  <Words>5549</Words>
  <Application>Microsoft Office PowerPoint</Application>
  <PresentationFormat>Panoramiczny</PresentationFormat>
  <Paragraphs>662</Paragraphs>
  <Slides>47</Slides>
  <Notes>47</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47</vt:i4>
      </vt:variant>
    </vt:vector>
  </HeadingPairs>
  <TitlesOfParts>
    <vt:vector size="52" baseType="lpstr">
      <vt:lpstr>Arial</vt:lpstr>
      <vt:lpstr>Calibri</vt:lpstr>
      <vt:lpstr>Calibri Light</vt:lpstr>
      <vt:lpstr>Cambria Math</vt:lpstr>
      <vt:lpstr>Motyw pakietu Office</vt:lpstr>
      <vt:lpstr>Złączenia w modelu Map/Reduce</vt:lpstr>
      <vt:lpstr>  Autor  </vt:lpstr>
      <vt:lpstr>Agenda</vt:lpstr>
      <vt:lpstr>Map-Reduce</vt:lpstr>
      <vt:lpstr>Prezentacja programu PowerPoint</vt:lpstr>
      <vt:lpstr>Map-Reduce</vt:lpstr>
      <vt:lpstr>Model programistyczny</vt:lpstr>
      <vt:lpstr>Złączenia</vt:lpstr>
      <vt:lpstr>Złączenia</vt:lpstr>
      <vt:lpstr>Prezentacja programu PowerPoint</vt:lpstr>
      <vt:lpstr>Złączenia</vt:lpstr>
      <vt:lpstr>Złączenia</vt:lpstr>
      <vt:lpstr>Złączenia</vt:lpstr>
      <vt:lpstr>Złączenia</vt:lpstr>
      <vt:lpstr>Prezentacja programu PowerPoint</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Wydajność</vt:lpstr>
      <vt:lpstr>Wydajność</vt:lpstr>
      <vt:lpstr>Wydajność</vt:lpstr>
      <vt:lpstr>Podsumowanie</vt:lpstr>
      <vt:lpstr>Materiały</vt:lpstr>
      <vt:lpstr>Dziękuję za uwagę</vt:lpstr>
      <vt:lpstr>Slajdy dodatkowe</vt:lpstr>
      <vt:lpstr>Złączenia</vt:lpstr>
      <vt:lpstr>Złączenia</vt:lpstr>
      <vt:lpstr>Złączenia</vt:lpstr>
      <vt:lpstr>Złączenia</vt:lpstr>
      <vt:lpstr>Złączenia</vt:lpstr>
      <vt:lpstr>Złączenia</vt:lpstr>
      <vt:lpstr>Złączenia</vt:lpstr>
      <vt:lpstr>Hive</vt:lpstr>
      <vt:lpstr>Dziękuję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193</cp:revision>
  <dcterms:created xsi:type="dcterms:W3CDTF">2015-10-04T10:18:10Z</dcterms:created>
  <dcterms:modified xsi:type="dcterms:W3CDTF">2015-10-22T22:21:54Z</dcterms:modified>
</cp:coreProperties>
</file>