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256" r:id="rId2"/>
    <p:sldId id="367" r:id="rId3"/>
    <p:sldId id="257" r:id="rId4"/>
    <p:sldId id="295" r:id="rId5"/>
    <p:sldId id="297" r:id="rId6"/>
    <p:sldId id="351" r:id="rId7"/>
    <p:sldId id="296" r:id="rId8"/>
    <p:sldId id="352" r:id="rId9"/>
    <p:sldId id="298" r:id="rId10"/>
    <p:sldId id="299" r:id="rId11"/>
    <p:sldId id="301" r:id="rId12"/>
    <p:sldId id="302" r:id="rId13"/>
    <p:sldId id="303" r:id="rId14"/>
    <p:sldId id="304" r:id="rId15"/>
    <p:sldId id="306" r:id="rId16"/>
    <p:sldId id="308" r:id="rId17"/>
    <p:sldId id="309" r:id="rId18"/>
    <p:sldId id="263" r:id="rId19"/>
    <p:sldId id="320" r:id="rId20"/>
    <p:sldId id="264" r:id="rId21"/>
    <p:sldId id="312" r:id="rId22"/>
    <p:sldId id="313" r:id="rId23"/>
    <p:sldId id="353" r:id="rId24"/>
    <p:sldId id="316" r:id="rId25"/>
    <p:sldId id="317" r:id="rId26"/>
    <p:sldId id="354" r:id="rId27"/>
    <p:sldId id="355" r:id="rId28"/>
    <p:sldId id="266" r:id="rId29"/>
    <p:sldId id="318" r:id="rId30"/>
    <p:sldId id="319" r:id="rId31"/>
    <p:sldId id="321" r:id="rId32"/>
    <p:sldId id="267" r:id="rId33"/>
    <p:sldId id="357" r:id="rId34"/>
    <p:sldId id="322" r:id="rId35"/>
    <p:sldId id="326" r:id="rId36"/>
    <p:sldId id="275" r:id="rId37"/>
    <p:sldId id="324" r:id="rId38"/>
    <p:sldId id="358" r:id="rId39"/>
    <p:sldId id="359" r:id="rId40"/>
    <p:sldId id="361" r:id="rId41"/>
    <p:sldId id="276" r:id="rId42"/>
    <p:sldId id="328" r:id="rId43"/>
    <p:sldId id="327" r:id="rId44"/>
    <p:sldId id="278" r:id="rId45"/>
    <p:sldId id="329" r:id="rId46"/>
    <p:sldId id="330" r:id="rId47"/>
    <p:sldId id="368" r:id="rId48"/>
    <p:sldId id="331" r:id="rId49"/>
    <p:sldId id="332" r:id="rId50"/>
    <p:sldId id="333" r:id="rId51"/>
    <p:sldId id="334" r:id="rId52"/>
    <p:sldId id="335" r:id="rId53"/>
    <p:sldId id="337" r:id="rId54"/>
    <p:sldId id="338" r:id="rId55"/>
    <p:sldId id="336" r:id="rId56"/>
    <p:sldId id="340" r:id="rId57"/>
    <p:sldId id="339" r:id="rId58"/>
    <p:sldId id="341" r:id="rId59"/>
    <p:sldId id="343" r:id="rId60"/>
    <p:sldId id="356" r:id="rId61"/>
    <p:sldId id="344" r:id="rId62"/>
    <p:sldId id="346" r:id="rId63"/>
    <p:sldId id="369" r:id="rId64"/>
    <p:sldId id="348" r:id="rId65"/>
    <p:sldId id="347" r:id="rId66"/>
    <p:sldId id="364" r:id="rId67"/>
    <p:sldId id="362" r:id="rId68"/>
    <p:sldId id="365" r:id="rId69"/>
    <p:sldId id="285" r:id="rId70"/>
    <p:sldId id="366" r:id="rId71"/>
    <p:sldId id="350" r:id="rId7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iej Penar" initials="MP" lastIdx="1" clrIdx="0">
    <p:extLst>
      <p:ext uri="{19B8F6BF-5375-455C-9EA6-DF929625EA0E}">
        <p15:presenceInfo xmlns:p15="http://schemas.microsoft.com/office/powerpoint/2012/main" userId="322e286036c778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7" autoAdjust="0"/>
    <p:restoredTop sz="79619" autoAdjust="0"/>
  </p:normalViewPr>
  <p:slideViewPr>
    <p:cSldViewPr snapToGrid="0">
      <p:cViewPr varScale="1">
        <p:scale>
          <a:sx n="87" d="100"/>
          <a:sy n="87" d="100"/>
        </p:scale>
        <p:origin x="96" y="138"/>
      </p:cViewPr>
      <p:guideLst/>
    </p:cSldViewPr>
  </p:slideViewPr>
  <p:notesTextViewPr>
    <p:cViewPr>
      <p:scale>
        <a:sx n="1" d="1"/>
        <a:sy n="1" d="1"/>
      </p:scale>
      <p:origin x="0" y="0"/>
    </p:cViewPr>
  </p:notesTextViewPr>
  <p:notesViewPr>
    <p:cSldViewPr snapToGrid="0">
      <p:cViewPr varScale="1">
        <p:scale>
          <a:sx n="85" d="100"/>
          <a:sy n="85" d="100"/>
        </p:scale>
        <p:origin x="316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dirty="0" smtClean="0"/>
              <a:t>Czas</a:t>
            </a:r>
            <a:r>
              <a:rPr lang="pl-PL" baseline="0" dirty="0" smtClean="0"/>
              <a:t> trwania </a:t>
            </a:r>
            <a:r>
              <a:rPr lang="pl-PL" baseline="0" dirty="0" err="1" smtClean="0"/>
              <a:t>Równozłączenie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Arkusz1!$B$1</c:f>
              <c:strCache>
                <c:ptCount val="1"/>
                <c:pt idx="0">
                  <c:v>TABLE A JOIN TABLE B ON A1 = A2</c:v>
                </c:pt>
              </c:strCache>
            </c:strRef>
          </c:tx>
          <c:spPr>
            <a:solidFill>
              <a:schemeClr val="accent1"/>
            </a:solidFill>
            <a:ln>
              <a:noFill/>
            </a:ln>
            <a:effectLst/>
          </c:spPr>
          <c:invertIfNegative val="0"/>
          <c:cat>
            <c:strRef>
              <c:f>Arkusz1!$A$2:$A$5</c:f>
              <c:strCache>
                <c:ptCount val="4"/>
                <c:pt idx="0">
                  <c:v>Hive</c:v>
                </c:pt>
                <c:pt idx="1">
                  <c:v>Pig</c:v>
                </c:pt>
                <c:pt idx="2">
                  <c:v>Even</c:v>
                </c:pt>
                <c:pt idx="3">
                  <c:v>Repartition</c:v>
                </c:pt>
              </c:strCache>
            </c:strRef>
          </c:cat>
          <c:val>
            <c:numRef>
              <c:f>Arkusz1!$B$2:$B$5</c:f>
              <c:numCache>
                <c:formatCode>General</c:formatCode>
                <c:ptCount val="4"/>
                <c:pt idx="0">
                  <c:v>238.7</c:v>
                </c:pt>
                <c:pt idx="1">
                  <c:v>209.7</c:v>
                </c:pt>
                <c:pt idx="2">
                  <c:v>227.7</c:v>
                </c:pt>
                <c:pt idx="3">
                  <c:v>153</c:v>
                </c:pt>
              </c:numCache>
            </c:numRef>
          </c:val>
        </c:ser>
        <c:dLbls>
          <c:showLegendKey val="0"/>
          <c:showVal val="0"/>
          <c:showCatName val="0"/>
          <c:showSerName val="0"/>
          <c:showPercent val="0"/>
          <c:showBubbleSize val="0"/>
        </c:dLbls>
        <c:gapWidth val="219"/>
        <c:overlap val="-27"/>
        <c:axId val="311851808"/>
        <c:axId val="311851024"/>
      </c:barChart>
      <c:catAx>
        <c:axId val="31185180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Algorytm</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11851024"/>
        <c:crosses val="autoZero"/>
        <c:auto val="1"/>
        <c:lblAlgn val="ctr"/>
        <c:lblOffset val="100"/>
        <c:noMultiLvlLbl val="0"/>
      </c:catAx>
      <c:valAx>
        <c:axId val="3118510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Czas wykonania </a:t>
                </a:r>
              </a:p>
              <a:p>
                <a:pPr>
                  <a:defRPr/>
                </a:pPr>
                <a:r>
                  <a:rPr lang="pl-PL" dirty="0" smtClean="0"/>
                  <a:t>[sekundy]</a:t>
                </a:r>
                <a:endParaRPr lang="pl-PL"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11851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noFill/>
    <a:ln>
      <a:noFill/>
    </a:ln>
    <a:effectLst/>
  </c:spPr>
  <c:txPr>
    <a:bodyPr/>
    <a:lstStyle/>
    <a:p>
      <a:pPr>
        <a:defRPr/>
      </a:pPr>
      <a:endParaRPr lang="pl-P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1862" b="0" i="0" u="none" strike="noStrike" baseline="0" dirty="0" smtClean="0">
                <a:effectLst/>
              </a:rPr>
              <a:t>Czas trwania </a:t>
            </a:r>
            <a:r>
              <a:rPr lang="pl-PL" sz="1862" b="0" i="0" u="none" strike="noStrike" baseline="0" dirty="0" err="1" smtClean="0">
                <a:effectLst/>
              </a:rPr>
              <a:t>Theta</a:t>
            </a:r>
            <a:r>
              <a:rPr lang="pl-PL" sz="1862" b="0" i="0" u="none" strike="noStrike" baseline="0" dirty="0" smtClean="0">
                <a:effectLst/>
              </a:rPr>
              <a:t>-złączenia</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Arkusz1!$B$1</c:f>
              <c:strCache>
                <c:ptCount val="1"/>
                <c:pt idx="0">
                  <c:v>TABLE A JOIN TABLE B ON E1 &lt;= date_add(K2, 30) AND E1 &gt;= date_sub(K2, 30)
</c:v>
                </c:pt>
              </c:strCache>
            </c:strRef>
          </c:tx>
          <c:spPr>
            <a:solidFill>
              <a:schemeClr val="accent1"/>
            </a:solidFill>
            <a:ln>
              <a:noFill/>
            </a:ln>
            <a:effectLst/>
          </c:spPr>
          <c:invertIfNegative val="0"/>
          <c:cat>
            <c:strRef>
              <c:f>Arkusz1!$A$2:$A$4</c:f>
              <c:strCache>
                <c:ptCount val="3"/>
                <c:pt idx="0">
                  <c:v>Hive</c:v>
                </c:pt>
                <c:pt idx="1">
                  <c:v>Pig</c:v>
                </c:pt>
                <c:pt idx="2">
                  <c:v>Even</c:v>
                </c:pt>
              </c:strCache>
            </c:strRef>
          </c:cat>
          <c:val>
            <c:numRef>
              <c:f>Arkusz1!$B$2:$B$4</c:f>
              <c:numCache>
                <c:formatCode>General</c:formatCode>
                <c:ptCount val="3"/>
                <c:pt idx="0">
                  <c:v>256</c:v>
                </c:pt>
                <c:pt idx="1">
                  <c:v>430</c:v>
                </c:pt>
                <c:pt idx="2">
                  <c:v>233.7</c:v>
                </c:pt>
              </c:numCache>
            </c:numRef>
          </c:val>
        </c:ser>
        <c:dLbls>
          <c:showLegendKey val="0"/>
          <c:showVal val="0"/>
          <c:showCatName val="0"/>
          <c:showSerName val="0"/>
          <c:showPercent val="0"/>
          <c:showBubbleSize val="0"/>
        </c:dLbls>
        <c:gapWidth val="219"/>
        <c:overlap val="-27"/>
        <c:axId val="305565944"/>
        <c:axId val="218436096"/>
      </c:barChart>
      <c:catAx>
        <c:axId val="30556594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Algorytm</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218436096"/>
        <c:crosses val="autoZero"/>
        <c:auto val="1"/>
        <c:lblAlgn val="ctr"/>
        <c:lblOffset val="100"/>
        <c:noMultiLvlLbl val="0"/>
      </c:catAx>
      <c:valAx>
        <c:axId val="2184360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Czas wykonania </a:t>
                </a:r>
              </a:p>
              <a:p>
                <a:pPr>
                  <a:defRPr/>
                </a:pPr>
                <a:r>
                  <a:rPr lang="pl-PL" dirty="0" smtClean="0"/>
                  <a:t>[sekundy]</a:t>
                </a:r>
                <a:endParaRPr lang="pl-PL"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05565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74A7FD-859B-4B30-BDA8-A1C31725A674}" type="doc">
      <dgm:prSet loTypeId="urn:microsoft.com/office/officeart/2005/8/layout/matrix1" loCatId="matrix" qsTypeId="urn:microsoft.com/office/officeart/2005/8/quickstyle/simple1" qsCatId="simple" csTypeId="urn:microsoft.com/office/officeart/2005/8/colors/accent1_1" csCatId="accent1" phldr="1"/>
      <dgm:spPr/>
      <dgm:t>
        <a:bodyPr/>
        <a:lstStyle/>
        <a:p>
          <a:endParaRPr lang="pl-PL"/>
        </a:p>
      </dgm:t>
    </dgm:pt>
    <dgm:pt modelId="{2F613C63-DF4A-4C50-A2FB-B5996CADBA9F}">
      <dgm:prSet phldrT="[Tekst]"/>
      <dgm:spPr/>
      <dgm:t>
        <a:bodyPr/>
        <a:lstStyle/>
        <a:p>
          <a:r>
            <a:rPr lang="pl-PL" dirty="0" smtClean="0"/>
            <a:t>Value</a:t>
          </a:r>
          <a:endParaRPr lang="pl-PL" dirty="0"/>
        </a:p>
      </dgm:t>
    </dgm:pt>
    <dgm:pt modelId="{DDC63A4A-55B8-4DFE-B6C7-03EB1AC2526F}" type="parTrans" cxnId="{7519BE76-DC22-4B6D-8D4D-89C0AE6723D2}">
      <dgm:prSet/>
      <dgm:spPr/>
      <dgm:t>
        <a:bodyPr/>
        <a:lstStyle/>
        <a:p>
          <a:endParaRPr lang="pl-PL"/>
        </a:p>
      </dgm:t>
    </dgm:pt>
    <dgm:pt modelId="{6A290C6B-FC7F-4EDC-8172-E3ACEA2F48A0}" type="sibTrans" cxnId="{7519BE76-DC22-4B6D-8D4D-89C0AE6723D2}">
      <dgm:prSet/>
      <dgm:spPr/>
      <dgm:t>
        <a:bodyPr/>
        <a:lstStyle/>
        <a:p>
          <a:endParaRPr lang="pl-PL"/>
        </a:p>
      </dgm:t>
    </dgm:pt>
    <dgm:pt modelId="{28E7308F-F842-460F-8FC0-4C4DABFADA82}">
      <dgm:prSet phldrT="[Tekst]"/>
      <dgm:spPr>
        <a:solidFill>
          <a:schemeClr val="tx2">
            <a:lumMod val="40000"/>
            <a:lumOff val="60000"/>
          </a:schemeClr>
        </a:solidFill>
      </dgm:spPr>
      <dgm:t>
        <a:bodyPr/>
        <a:lstStyle/>
        <a:p>
          <a:r>
            <a:rPr lang="pl-PL" b="1" dirty="0" smtClean="0"/>
            <a:t>Volume</a:t>
          </a:r>
          <a:endParaRPr lang="pl-PL" b="1" dirty="0"/>
        </a:p>
      </dgm:t>
    </dgm:pt>
    <dgm:pt modelId="{2DB14F79-EC13-439C-8C3A-492CB79B171D}" type="parTrans" cxnId="{CCD03365-D2D8-48CE-AD22-0C23C0B26BBB}">
      <dgm:prSet/>
      <dgm:spPr/>
      <dgm:t>
        <a:bodyPr/>
        <a:lstStyle/>
        <a:p>
          <a:endParaRPr lang="pl-PL"/>
        </a:p>
      </dgm:t>
    </dgm:pt>
    <dgm:pt modelId="{3BA9F74E-3F18-472C-82ED-F48FD17F0ABE}" type="sibTrans" cxnId="{CCD03365-D2D8-48CE-AD22-0C23C0B26BBB}">
      <dgm:prSet/>
      <dgm:spPr/>
      <dgm:t>
        <a:bodyPr/>
        <a:lstStyle/>
        <a:p>
          <a:endParaRPr lang="pl-PL"/>
        </a:p>
      </dgm:t>
    </dgm:pt>
    <dgm:pt modelId="{0A0E3191-7E44-48FD-801D-C41307504041}">
      <dgm:prSet phldrT="[Tekst]"/>
      <dgm:spPr/>
      <dgm:t>
        <a:bodyPr/>
        <a:lstStyle/>
        <a:p>
          <a:r>
            <a:rPr lang="pl-PL" dirty="0" err="1" smtClean="0"/>
            <a:t>Variety</a:t>
          </a:r>
          <a:endParaRPr lang="pl-PL" dirty="0"/>
        </a:p>
      </dgm:t>
    </dgm:pt>
    <dgm:pt modelId="{0D11CCA4-6566-4D6F-BB45-A7FB888D2026}" type="parTrans" cxnId="{EBA24F82-0E2A-417D-9AFA-3B63E742AB0E}">
      <dgm:prSet/>
      <dgm:spPr/>
      <dgm:t>
        <a:bodyPr/>
        <a:lstStyle/>
        <a:p>
          <a:endParaRPr lang="pl-PL"/>
        </a:p>
      </dgm:t>
    </dgm:pt>
    <dgm:pt modelId="{45AC1F9C-1A3C-4767-AD76-0F8F65CF38EC}" type="sibTrans" cxnId="{EBA24F82-0E2A-417D-9AFA-3B63E742AB0E}">
      <dgm:prSet/>
      <dgm:spPr/>
      <dgm:t>
        <a:bodyPr/>
        <a:lstStyle/>
        <a:p>
          <a:endParaRPr lang="pl-PL"/>
        </a:p>
      </dgm:t>
    </dgm:pt>
    <dgm:pt modelId="{E4B0FFCF-E6B7-4680-B9A3-ECEB48713617}">
      <dgm:prSet phldrT="[Tekst]"/>
      <dgm:spPr/>
      <dgm:t>
        <a:bodyPr/>
        <a:lstStyle/>
        <a:p>
          <a:r>
            <a:rPr lang="pl-PL" dirty="0" err="1" smtClean="0"/>
            <a:t>Velocity</a:t>
          </a:r>
          <a:endParaRPr lang="pl-PL" dirty="0"/>
        </a:p>
      </dgm:t>
    </dgm:pt>
    <dgm:pt modelId="{4DCEB89A-9BB6-4E32-8A53-11F445276239}" type="parTrans" cxnId="{9AF2D35E-E0A9-4DFB-8D27-988AD7AB9E88}">
      <dgm:prSet/>
      <dgm:spPr/>
      <dgm:t>
        <a:bodyPr/>
        <a:lstStyle/>
        <a:p>
          <a:endParaRPr lang="pl-PL"/>
        </a:p>
      </dgm:t>
    </dgm:pt>
    <dgm:pt modelId="{CE743588-1C9A-4973-A7CE-9C2B821128EE}" type="sibTrans" cxnId="{9AF2D35E-E0A9-4DFB-8D27-988AD7AB9E88}">
      <dgm:prSet/>
      <dgm:spPr/>
      <dgm:t>
        <a:bodyPr/>
        <a:lstStyle/>
        <a:p>
          <a:endParaRPr lang="pl-PL"/>
        </a:p>
      </dgm:t>
    </dgm:pt>
    <dgm:pt modelId="{F64231E3-1D74-4A6D-ACB7-EFD99665C83F}">
      <dgm:prSet phldrT="[Tekst]"/>
      <dgm:spPr>
        <a:solidFill>
          <a:schemeClr val="tx2">
            <a:lumMod val="40000"/>
            <a:lumOff val="60000"/>
          </a:schemeClr>
        </a:solidFill>
      </dgm:spPr>
      <dgm:t>
        <a:bodyPr/>
        <a:lstStyle/>
        <a:p>
          <a:r>
            <a:rPr lang="pl-PL" dirty="0" err="1" smtClean="0"/>
            <a:t>Veracity</a:t>
          </a:r>
          <a:endParaRPr lang="pl-PL" dirty="0"/>
        </a:p>
      </dgm:t>
    </dgm:pt>
    <dgm:pt modelId="{5EBCE714-27FB-4FBD-AEC6-41BD63897C8D}" type="parTrans" cxnId="{95E953F2-762E-4B86-A4F4-BB6218993368}">
      <dgm:prSet/>
      <dgm:spPr/>
      <dgm:t>
        <a:bodyPr/>
        <a:lstStyle/>
        <a:p>
          <a:endParaRPr lang="pl-PL"/>
        </a:p>
      </dgm:t>
    </dgm:pt>
    <dgm:pt modelId="{E15F169C-249C-484A-BA8B-7A8114DFD4DD}" type="sibTrans" cxnId="{95E953F2-762E-4B86-A4F4-BB6218993368}">
      <dgm:prSet/>
      <dgm:spPr/>
      <dgm:t>
        <a:bodyPr/>
        <a:lstStyle/>
        <a:p>
          <a:endParaRPr lang="pl-PL"/>
        </a:p>
      </dgm:t>
    </dgm:pt>
    <dgm:pt modelId="{D325C16E-F484-4958-90C8-04BB74BF432F}" type="pres">
      <dgm:prSet presAssocID="{8074A7FD-859B-4B30-BDA8-A1C31725A674}" presName="diagram" presStyleCnt="0">
        <dgm:presLayoutVars>
          <dgm:chMax val="1"/>
          <dgm:dir/>
          <dgm:animLvl val="ctr"/>
          <dgm:resizeHandles val="exact"/>
        </dgm:presLayoutVars>
      </dgm:prSet>
      <dgm:spPr/>
      <dgm:t>
        <a:bodyPr/>
        <a:lstStyle/>
        <a:p>
          <a:endParaRPr lang="pl-PL"/>
        </a:p>
      </dgm:t>
    </dgm:pt>
    <dgm:pt modelId="{B3427FB7-D6CA-4F0E-AAF8-162620CF9080}" type="pres">
      <dgm:prSet presAssocID="{8074A7FD-859B-4B30-BDA8-A1C31725A674}" presName="matrix" presStyleCnt="0"/>
      <dgm:spPr/>
    </dgm:pt>
    <dgm:pt modelId="{25AC8A80-D57E-4E71-8E39-919447F0C700}" type="pres">
      <dgm:prSet presAssocID="{8074A7FD-859B-4B30-BDA8-A1C31725A674}" presName="tile1" presStyleLbl="node1" presStyleIdx="0" presStyleCnt="4" custLinFactNeighborX="-633" custLinFactNeighborY="-8795"/>
      <dgm:spPr/>
      <dgm:t>
        <a:bodyPr/>
        <a:lstStyle/>
        <a:p>
          <a:endParaRPr lang="pl-PL"/>
        </a:p>
      </dgm:t>
    </dgm:pt>
    <dgm:pt modelId="{6FC125F3-8CB4-48C5-9472-E232A9BEC2A3}" type="pres">
      <dgm:prSet presAssocID="{8074A7FD-859B-4B30-BDA8-A1C31725A674}" presName="tile1text" presStyleLbl="node1" presStyleIdx="0" presStyleCnt="4">
        <dgm:presLayoutVars>
          <dgm:chMax val="0"/>
          <dgm:chPref val="0"/>
          <dgm:bulletEnabled val="1"/>
        </dgm:presLayoutVars>
      </dgm:prSet>
      <dgm:spPr/>
      <dgm:t>
        <a:bodyPr/>
        <a:lstStyle/>
        <a:p>
          <a:endParaRPr lang="pl-PL"/>
        </a:p>
      </dgm:t>
    </dgm:pt>
    <dgm:pt modelId="{80078C88-5625-4E4F-BBF2-2E0D07543982}" type="pres">
      <dgm:prSet presAssocID="{8074A7FD-859B-4B30-BDA8-A1C31725A674}" presName="tile2" presStyleLbl="node1" presStyleIdx="1" presStyleCnt="4" custLinFactX="100000" custLinFactNeighborX="141687" custLinFactNeighborY="-11963"/>
      <dgm:spPr/>
      <dgm:t>
        <a:bodyPr/>
        <a:lstStyle/>
        <a:p>
          <a:endParaRPr lang="pl-PL"/>
        </a:p>
      </dgm:t>
    </dgm:pt>
    <dgm:pt modelId="{EE76D27B-78C6-431A-934F-F29C35090533}" type="pres">
      <dgm:prSet presAssocID="{8074A7FD-859B-4B30-BDA8-A1C31725A674}" presName="tile2text" presStyleLbl="node1" presStyleIdx="1" presStyleCnt="4">
        <dgm:presLayoutVars>
          <dgm:chMax val="0"/>
          <dgm:chPref val="0"/>
          <dgm:bulletEnabled val="1"/>
        </dgm:presLayoutVars>
      </dgm:prSet>
      <dgm:spPr/>
      <dgm:t>
        <a:bodyPr/>
        <a:lstStyle/>
        <a:p>
          <a:endParaRPr lang="pl-PL"/>
        </a:p>
      </dgm:t>
    </dgm:pt>
    <dgm:pt modelId="{F806DF27-810C-41DD-8716-24C1CE97B03A}" type="pres">
      <dgm:prSet presAssocID="{8074A7FD-859B-4B30-BDA8-A1C31725A674}" presName="tile3" presStyleLbl="node1" presStyleIdx="2" presStyleCnt="4"/>
      <dgm:spPr/>
      <dgm:t>
        <a:bodyPr/>
        <a:lstStyle/>
        <a:p>
          <a:endParaRPr lang="pl-PL"/>
        </a:p>
      </dgm:t>
    </dgm:pt>
    <dgm:pt modelId="{FFE7D6C1-A77F-4275-929E-217D75353C15}" type="pres">
      <dgm:prSet presAssocID="{8074A7FD-859B-4B30-BDA8-A1C31725A674}" presName="tile3text" presStyleLbl="node1" presStyleIdx="2" presStyleCnt="4">
        <dgm:presLayoutVars>
          <dgm:chMax val="0"/>
          <dgm:chPref val="0"/>
          <dgm:bulletEnabled val="1"/>
        </dgm:presLayoutVars>
      </dgm:prSet>
      <dgm:spPr/>
      <dgm:t>
        <a:bodyPr/>
        <a:lstStyle/>
        <a:p>
          <a:endParaRPr lang="pl-PL"/>
        </a:p>
      </dgm:t>
    </dgm:pt>
    <dgm:pt modelId="{DD1BF728-6910-4C1C-8D8E-18ADF9E89331}" type="pres">
      <dgm:prSet presAssocID="{8074A7FD-859B-4B30-BDA8-A1C31725A674}" presName="tile4" presStyleLbl="node1" presStyleIdx="3" presStyleCnt="4"/>
      <dgm:spPr/>
      <dgm:t>
        <a:bodyPr/>
        <a:lstStyle/>
        <a:p>
          <a:endParaRPr lang="pl-PL"/>
        </a:p>
      </dgm:t>
    </dgm:pt>
    <dgm:pt modelId="{57DF48F7-D1DB-49C5-BD5C-81851DDA5FEF}" type="pres">
      <dgm:prSet presAssocID="{8074A7FD-859B-4B30-BDA8-A1C31725A674}" presName="tile4text" presStyleLbl="node1" presStyleIdx="3" presStyleCnt="4">
        <dgm:presLayoutVars>
          <dgm:chMax val="0"/>
          <dgm:chPref val="0"/>
          <dgm:bulletEnabled val="1"/>
        </dgm:presLayoutVars>
      </dgm:prSet>
      <dgm:spPr/>
      <dgm:t>
        <a:bodyPr/>
        <a:lstStyle/>
        <a:p>
          <a:endParaRPr lang="pl-PL"/>
        </a:p>
      </dgm:t>
    </dgm:pt>
    <dgm:pt modelId="{4C950B7A-8E09-48EE-8EF3-BB9E78FE6FAF}" type="pres">
      <dgm:prSet presAssocID="{8074A7FD-859B-4B30-BDA8-A1C31725A674}" presName="centerTile" presStyleLbl="fgShp" presStyleIdx="0" presStyleCnt="1">
        <dgm:presLayoutVars>
          <dgm:chMax val="0"/>
          <dgm:chPref val="0"/>
        </dgm:presLayoutVars>
      </dgm:prSet>
      <dgm:spPr/>
      <dgm:t>
        <a:bodyPr/>
        <a:lstStyle/>
        <a:p>
          <a:endParaRPr lang="pl-PL"/>
        </a:p>
      </dgm:t>
    </dgm:pt>
  </dgm:ptLst>
  <dgm:cxnLst>
    <dgm:cxn modelId="{01A528F9-913A-4C58-980D-0D6D909C6CF5}" type="presOf" srcId="{E4B0FFCF-E6B7-4680-B9A3-ECEB48713617}" destId="{FFE7D6C1-A77F-4275-929E-217D75353C15}" srcOrd="1" destOrd="0" presId="urn:microsoft.com/office/officeart/2005/8/layout/matrix1"/>
    <dgm:cxn modelId="{9AF2D35E-E0A9-4DFB-8D27-988AD7AB9E88}" srcId="{2F613C63-DF4A-4C50-A2FB-B5996CADBA9F}" destId="{E4B0FFCF-E6B7-4680-B9A3-ECEB48713617}" srcOrd="2" destOrd="0" parTransId="{4DCEB89A-9BB6-4E32-8A53-11F445276239}" sibTransId="{CE743588-1C9A-4973-A7CE-9C2B821128EE}"/>
    <dgm:cxn modelId="{AB6E75B9-C428-48EF-9F42-7DB5E6EF1A84}" type="presOf" srcId="{28E7308F-F842-460F-8FC0-4C4DABFADA82}" destId="{25AC8A80-D57E-4E71-8E39-919447F0C700}" srcOrd="0" destOrd="0" presId="urn:microsoft.com/office/officeart/2005/8/layout/matrix1"/>
    <dgm:cxn modelId="{CCD03365-D2D8-48CE-AD22-0C23C0B26BBB}" srcId="{2F613C63-DF4A-4C50-A2FB-B5996CADBA9F}" destId="{28E7308F-F842-460F-8FC0-4C4DABFADA82}" srcOrd="0" destOrd="0" parTransId="{2DB14F79-EC13-439C-8C3A-492CB79B171D}" sibTransId="{3BA9F74E-3F18-472C-82ED-F48FD17F0ABE}"/>
    <dgm:cxn modelId="{7519BE76-DC22-4B6D-8D4D-89C0AE6723D2}" srcId="{8074A7FD-859B-4B30-BDA8-A1C31725A674}" destId="{2F613C63-DF4A-4C50-A2FB-B5996CADBA9F}" srcOrd="0" destOrd="0" parTransId="{DDC63A4A-55B8-4DFE-B6C7-03EB1AC2526F}" sibTransId="{6A290C6B-FC7F-4EDC-8172-E3ACEA2F48A0}"/>
    <dgm:cxn modelId="{C1427096-F1C9-4B53-AD79-E3E0855B3D03}" type="presOf" srcId="{2F613C63-DF4A-4C50-A2FB-B5996CADBA9F}" destId="{4C950B7A-8E09-48EE-8EF3-BB9E78FE6FAF}" srcOrd="0" destOrd="0" presId="urn:microsoft.com/office/officeart/2005/8/layout/matrix1"/>
    <dgm:cxn modelId="{668AFB67-CBEE-4C10-AB92-9C10CC3E713D}" type="presOf" srcId="{28E7308F-F842-460F-8FC0-4C4DABFADA82}" destId="{6FC125F3-8CB4-48C5-9472-E232A9BEC2A3}" srcOrd="1" destOrd="0" presId="urn:microsoft.com/office/officeart/2005/8/layout/matrix1"/>
    <dgm:cxn modelId="{D9C87650-BB94-4D6F-809E-20CB5BF42908}" type="presOf" srcId="{E4B0FFCF-E6B7-4680-B9A3-ECEB48713617}" destId="{F806DF27-810C-41DD-8716-24C1CE97B03A}" srcOrd="0" destOrd="0" presId="urn:microsoft.com/office/officeart/2005/8/layout/matrix1"/>
    <dgm:cxn modelId="{EBA24F82-0E2A-417D-9AFA-3B63E742AB0E}" srcId="{2F613C63-DF4A-4C50-A2FB-B5996CADBA9F}" destId="{0A0E3191-7E44-48FD-801D-C41307504041}" srcOrd="1" destOrd="0" parTransId="{0D11CCA4-6566-4D6F-BB45-A7FB888D2026}" sibTransId="{45AC1F9C-1A3C-4767-AD76-0F8F65CF38EC}"/>
    <dgm:cxn modelId="{794B1912-75F0-4BF4-8507-DCEAE0C567C3}" type="presOf" srcId="{0A0E3191-7E44-48FD-801D-C41307504041}" destId="{80078C88-5625-4E4F-BBF2-2E0D07543982}" srcOrd="0" destOrd="0" presId="urn:microsoft.com/office/officeart/2005/8/layout/matrix1"/>
    <dgm:cxn modelId="{95E953F2-762E-4B86-A4F4-BB6218993368}" srcId="{2F613C63-DF4A-4C50-A2FB-B5996CADBA9F}" destId="{F64231E3-1D74-4A6D-ACB7-EFD99665C83F}" srcOrd="3" destOrd="0" parTransId="{5EBCE714-27FB-4FBD-AEC6-41BD63897C8D}" sibTransId="{E15F169C-249C-484A-BA8B-7A8114DFD4DD}"/>
    <dgm:cxn modelId="{B287FA56-E65A-4A98-B2AA-58A13E513CF5}" type="presOf" srcId="{F64231E3-1D74-4A6D-ACB7-EFD99665C83F}" destId="{DD1BF728-6910-4C1C-8D8E-18ADF9E89331}" srcOrd="0" destOrd="0" presId="urn:microsoft.com/office/officeart/2005/8/layout/matrix1"/>
    <dgm:cxn modelId="{58ED2A32-2365-4944-9D1D-37CE3F89D368}" type="presOf" srcId="{8074A7FD-859B-4B30-BDA8-A1C31725A674}" destId="{D325C16E-F484-4958-90C8-04BB74BF432F}" srcOrd="0" destOrd="0" presId="urn:microsoft.com/office/officeart/2005/8/layout/matrix1"/>
    <dgm:cxn modelId="{7B493ED2-2CCD-43DA-A740-3A546E02802B}" type="presOf" srcId="{0A0E3191-7E44-48FD-801D-C41307504041}" destId="{EE76D27B-78C6-431A-934F-F29C35090533}" srcOrd="1" destOrd="0" presId="urn:microsoft.com/office/officeart/2005/8/layout/matrix1"/>
    <dgm:cxn modelId="{2799B591-D66B-4BF9-A648-A5909F74E91E}" type="presOf" srcId="{F64231E3-1D74-4A6D-ACB7-EFD99665C83F}" destId="{57DF48F7-D1DB-49C5-BD5C-81851DDA5FEF}" srcOrd="1" destOrd="0" presId="urn:microsoft.com/office/officeart/2005/8/layout/matrix1"/>
    <dgm:cxn modelId="{92A19032-651C-4A33-9908-14F629109E40}" type="presParOf" srcId="{D325C16E-F484-4958-90C8-04BB74BF432F}" destId="{B3427FB7-D6CA-4F0E-AAF8-162620CF9080}" srcOrd="0" destOrd="0" presId="urn:microsoft.com/office/officeart/2005/8/layout/matrix1"/>
    <dgm:cxn modelId="{76C4B6E4-916D-4C6C-9D92-31B1523CCAA3}" type="presParOf" srcId="{B3427FB7-D6CA-4F0E-AAF8-162620CF9080}" destId="{25AC8A80-D57E-4E71-8E39-919447F0C700}" srcOrd="0" destOrd="0" presId="urn:microsoft.com/office/officeart/2005/8/layout/matrix1"/>
    <dgm:cxn modelId="{6D38637B-C540-4CDB-99FB-D63C9E145ABE}" type="presParOf" srcId="{B3427FB7-D6CA-4F0E-AAF8-162620CF9080}" destId="{6FC125F3-8CB4-48C5-9472-E232A9BEC2A3}" srcOrd="1" destOrd="0" presId="urn:microsoft.com/office/officeart/2005/8/layout/matrix1"/>
    <dgm:cxn modelId="{94C021E2-97A8-4A96-8972-341E96BE973A}" type="presParOf" srcId="{B3427FB7-D6CA-4F0E-AAF8-162620CF9080}" destId="{80078C88-5625-4E4F-BBF2-2E0D07543982}" srcOrd="2" destOrd="0" presId="urn:microsoft.com/office/officeart/2005/8/layout/matrix1"/>
    <dgm:cxn modelId="{7F6B70CA-FE80-465B-A941-209F04C6AB7D}" type="presParOf" srcId="{B3427FB7-D6CA-4F0E-AAF8-162620CF9080}" destId="{EE76D27B-78C6-431A-934F-F29C35090533}" srcOrd="3" destOrd="0" presId="urn:microsoft.com/office/officeart/2005/8/layout/matrix1"/>
    <dgm:cxn modelId="{A5F72301-66DD-4279-ACCD-F48601062EEF}" type="presParOf" srcId="{B3427FB7-D6CA-4F0E-AAF8-162620CF9080}" destId="{F806DF27-810C-41DD-8716-24C1CE97B03A}" srcOrd="4" destOrd="0" presId="urn:microsoft.com/office/officeart/2005/8/layout/matrix1"/>
    <dgm:cxn modelId="{7896CA39-AEA6-4372-B8E1-D6556113E5AD}" type="presParOf" srcId="{B3427FB7-D6CA-4F0E-AAF8-162620CF9080}" destId="{FFE7D6C1-A77F-4275-929E-217D75353C15}" srcOrd="5" destOrd="0" presId="urn:microsoft.com/office/officeart/2005/8/layout/matrix1"/>
    <dgm:cxn modelId="{B813B54C-7035-4E50-AA68-70A7EC06AB63}" type="presParOf" srcId="{B3427FB7-D6CA-4F0E-AAF8-162620CF9080}" destId="{DD1BF728-6910-4C1C-8D8E-18ADF9E89331}" srcOrd="6" destOrd="0" presId="urn:microsoft.com/office/officeart/2005/8/layout/matrix1"/>
    <dgm:cxn modelId="{FDE893AC-CEA8-47D6-BB27-8A07957AB264}" type="presParOf" srcId="{B3427FB7-D6CA-4F0E-AAF8-162620CF9080}" destId="{57DF48F7-D1DB-49C5-BD5C-81851DDA5FEF}" srcOrd="7" destOrd="0" presId="urn:microsoft.com/office/officeart/2005/8/layout/matrix1"/>
    <dgm:cxn modelId="{BC588515-0A6E-40EF-AA03-72861D81ED67}" type="presParOf" srcId="{D325C16E-F484-4958-90C8-04BB74BF432F}" destId="{4C950B7A-8E09-48EE-8EF3-BB9E78FE6FAF}"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B9AD82-DDF1-4270-ACD9-442D1463AB9D}" type="datetimeFigureOut">
              <a:rPr lang="pl-PL" smtClean="0"/>
              <a:t>2015-10-21</a:t>
            </a:fld>
            <a:endParaRPr lang="pl-PL" dirty="0"/>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dirty="0"/>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D2EF47-28DF-447F-A84E-632E2546EC68}" type="slidenum">
              <a:rPr lang="pl-PL" smtClean="0"/>
              <a:t>‹#›</a:t>
            </a:fld>
            <a:endParaRPr lang="pl-PL" dirty="0"/>
          </a:p>
        </p:txBody>
      </p:sp>
    </p:spTree>
    <p:extLst>
      <p:ext uri="{BB962C8B-B14F-4D97-AF65-F5344CB8AC3E}">
        <p14:creationId xmlns:p14="http://schemas.microsoft.com/office/powerpoint/2010/main" val="1637409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D76BE-27D7-443E-B3DE-A6950B964F01}" type="datetimeFigureOut">
              <a:rPr lang="pl-PL" smtClean="0"/>
              <a:t>2015-10-21</a:t>
            </a:fld>
            <a:endParaRPr lang="pl-PL" dirty="0"/>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dirty="0"/>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dirty="0"/>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9F441-BEAC-45CE-9DF0-F4C39743120A}" type="slidenum">
              <a:rPr lang="pl-PL" smtClean="0"/>
              <a:t>‹#›</a:t>
            </a:fld>
            <a:endParaRPr lang="pl-PL" dirty="0"/>
          </a:p>
        </p:txBody>
      </p:sp>
    </p:spTree>
    <p:extLst>
      <p:ext uri="{BB962C8B-B14F-4D97-AF65-F5344CB8AC3E}">
        <p14:creationId xmlns:p14="http://schemas.microsoft.com/office/powerpoint/2010/main" val="1276036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Witam serdecznie</a:t>
            </a:r>
            <a:r>
              <a:rPr lang="pl-PL" baseline="0" dirty="0" smtClean="0"/>
              <a:t> wszystkich czytających ten tekst. Ważne jest żeby przeczytać całość prezentacji. Na koniec będą ciastka.</a:t>
            </a:r>
          </a:p>
          <a:p>
            <a:r>
              <a:rPr lang="pl-PL" baseline="0" dirty="0" smtClean="0"/>
              <a:t>Nazywam się Maciej Penar i w ramach konferencji </a:t>
            </a:r>
            <a:r>
              <a:rPr lang="pl-PL" baseline="0" dirty="0" err="1" smtClean="0"/>
              <a:t>DBConf</a:t>
            </a:r>
            <a:r>
              <a:rPr lang="pl-PL" baseline="0" dirty="0" smtClean="0"/>
              <a:t> 2015 przedstawię wam jak wykonywać złączenia w systemach klasy Map-</a:t>
            </a:r>
            <a:r>
              <a:rPr lang="pl-PL" baseline="0" dirty="0" err="1" smtClean="0"/>
              <a:t>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a:t>
            </a:fld>
            <a:endParaRPr lang="pl-PL" dirty="0"/>
          </a:p>
        </p:txBody>
      </p:sp>
    </p:spTree>
    <p:extLst>
      <p:ext uri="{BB962C8B-B14F-4D97-AF65-F5344CB8AC3E}">
        <p14:creationId xmlns:p14="http://schemas.microsoft.com/office/powerpoint/2010/main" val="836888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Idee modelu programistycznego</a:t>
            </a:r>
            <a:r>
              <a:rPr lang="pl-PL" baseline="0" dirty="0" smtClean="0"/>
              <a:t> oddaje suchy przykład – tzw. </a:t>
            </a:r>
            <a:r>
              <a:rPr lang="pl-PL" baseline="0" dirty="0" err="1" smtClean="0"/>
              <a:t>WordCount</a:t>
            </a:r>
            <a:r>
              <a:rPr lang="pl-PL" baseline="0" dirty="0" smtClean="0"/>
              <a:t> – problem zliczania słów tekście. Zakładamy, że mamy plik(i) wejściowy(e) i chcemy otrzymać na wyjściu plik w postaci &lt;słowo, częstość&gt;.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10</a:t>
            </a:fld>
            <a:endParaRPr lang="pl-PL" dirty="0"/>
          </a:p>
        </p:txBody>
      </p:sp>
    </p:spTree>
    <p:extLst>
      <p:ext uri="{BB962C8B-B14F-4D97-AF65-F5344CB8AC3E}">
        <p14:creationId xmlns:p14="http://schemas.microsoft.com/office/powerpoint/2010/main" val="3321070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Do</a:t>
            </a:r>
            <a:r>
              <a:rPr lang="pl-PL" baseline="0" dirty="0" smtClean="0"/>
              <a:t> implementacji funkcji mapującej wykorzystujemy klasę </a:t>
            </a:r>
            <a:r>
              <a:rPr lang="pl-PL" baseline="0" dirty="0" err="1" smtClean="0"/>
              <a:t>Mapper</a:t>
            </a:r>
            <a:r>
              <a:rPr lang="pl-PL" baseline="0" dirty="0" smtClean="0"/>
              <a:t> – ważne jest żeby pilnować typów uogólnionych. W naszym przykładzie Job – czyli zapytanie Map-</a:t>
            </a:r>
            <a:r>
              <a:rPr lang="pl-PL" baseline="0" dirty="0" err="1" smtClean="0"/>
              <a:t>Reduce</a:t>
            </a:r>
            <a:r>
              <a:rPr lang="pl-PL" baseline="0" dirty="0" smtClean="0"/>
              <a:t> – jest skonfigurowane tak że na wejściu, w każdym wywołaniu map() wczytywane są kolejne linie tekstu oraz ich offset (stąd </a:t>
            </a:r>
            <a:r>
              <a:rPr lang="pl-PL" baseline="0" dirty="0" err="1" smtClean="0"/>
              <a:t>Long,String</a:t>
            </a:r>
            <a:r>
              <a:rPr lang="pl-PL" baseline="0" dirty="0" smtClean="0"/>
              <a:t>). Dla każdej linii </a:t>
            </a:r>
            <a:r>
              <a:rPr lang="pl-PL" baseline="0" dirty="0" err="1" smtClean="0"/>
              <a:t>dzielimi</a:t>
            </a:r>
            <a:r>
              <a:rPr lang="pl-PL" baseline="0" dirty="0" smtClean="0"/>
              <a:t> plik ze względu na spację. Dokonujemy prostego przekształcenia – zamiany kropek i przecinków na pusty znak, oraz wykonujemy przycięcie pustych znaków na początku i końcu. Emitujemy takie słowo jako klucz oraz wartość 1. Niejako krzyczymy w stronę </a:t>
            </a:r>
            <a:r>
              <a:rPr lang="pl-PL" baseline="0" dirty="0" err="1" smtClean="0"/>
              <a:t>Reducera</a:t>
            </a:r>
            <a:r>
              <a:rPr lang="pl-PL" baseline="0" dirty="0" smtClean="0"/>
              <a:t> „Znalazłem 1 wystąpienie słowa X”.</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11</a:t>
            </a:fld>
            <a:endParaRPr lang="pl-PL" dirty="0"/>
          </a:p>
        </p:txBody>
      </p:sp>
    </p:spTree>
    <p:extLst>
      <p:ext uri="{BB962C8B-B14F-4D97-AF65-F5344CB8AC3E}">
        <p14:creationId xmlns:p14="http://schemas.microsoft.com/office/powerpoint/2010/main" val="4218698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Faza</a:t>
            </a:r>
            <a:r>
              <a:rPr lang="pl-PL" baseline="0" dirty="0" smtClean="0"/>
              <a:t> Redukcji jest implementowana za pomocą klasy </a:t>
            </a:r>
            <a:r>
              <a:rPr lang="pl-PL" baseline="0" dirty="0" err="1" smtClean="0"/>
              <a:t>Reducer</a:t>
            </a:r>
            <a:r>
              <a:rPr lang="pl-PL" baseline="0" dirty="0" smtClean="0"/>
              <a:t> – 2 pierwsze parametry uogólnione muszą zgadzać się z 2 ostatnimi dla klasy </a:t>
            </a:r>
            <a:r>
              <a:rPr lang="pl-PL" baseline="0" dirty="0" err="1" smtClean="0"/>
              <a:t>Mapper</a:t>
            </a:r>
            <a:r>
              <a:rPr lang="pl-PL" baseline="0" dirty="0" smtClean="0"/>
              <a:t>. Jak już wspomnieliśmy, dla w wywołaniu </a:t>
            </a:r>
            <a:r>
              <a:rPr lang="pl-PL" baseline="0" dirty="0" err="1" smtClean="0"/>
              <a:t>reduce</a:t>
            </a:r>
            <a:r>
              <a:rPr lang="pl-PL" baseline="0" dirty="0" smtClean="0"/>
              <a:t>() liczymy agregat względem pojedynczego klucza grupującego – w naszym przypadku to słowo. Każde słowo jest związane z pewną liczą 1, czyli krzyków „Znalazłem 1 wystąpienie słowa X”. </a:t>
            </a:r>
            <a:r>
              <a:rPr lang="pl-PL" baseline="0" dirty="0" err="1" smtClean="0"/>
              <a:t>Reducer</a:t>
            </a:r>
            <a:r>
              <a:rPr lang="pl-PL" baseline="0" dirty="0" smtClean="0"/>
              <a:t> odpowiada w tym przypadku na pytanie ile raz ktoś wykrzyknął „Znalazłem…”. Naiwnie iterujemy po liście wartości (zmienna </a:t>
            </a:r>
            <a:r>
              <a:rPr lang="pl-PL" baseline="0" dirty="0" err="1" smtClean="0"/>
              <a:t>values</a:t>
            </a:r>
            <a:r>
              <a:rPr lang="pl-PL" baseline="0" dirty="0" smtClean="0"/>
              <a:t>) i emitujemy do pliku wyjściowego parę </a:t>
            </a:r>
            <a:r>
              <a:rPr lang="pl-PL" baseline="0" dirty="0" err="1" smtClean="0"/>
              <a:t>słowo:liczba_wystąpień</a:t>
            </a:r>
            <a:r>
              <a:rPr lang="pl-PL" baseline="0" dirty="0" smtClean="0"/>
              <a:t>.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12</a:t>
            </a:fld>
            <a:endParaRPr lang="pl-PL" dirty="0"/>
          </a:p>
        </p:txBody>
      </p:sp>
    </p:spTree>
    <p:extLst>
      <p:ext uri="{BB962C8B-B14F-4D97-AF65-F5344CB8AC3E}">
        <p14:creationId xmlns:p14="http://schemas.microsoft.com/office/powerpoint/2010/main" val="3489613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a:t>
            </a:r>
            <a:r>
              <a:rPr lang="pl-PL" baseline="0" dirty="0" smtClean="0"/>
              <a:t> można ten fenomen przedstawić następująco, mamy pewną liczbę naszych dzielnych </a:t>
            </a:r>
            <a:r>
              <a:rPr lang="pl-PL" baseline="0" dirty="0" err="1" smtClean="0"/>
              <a:t>Mapperów</a:t>
            </a:r>
            <a:r>
              <a:rPr lang="pl-PL" baseline="0" dirty="0" smtClean="0"/>
              <a:t> (każdy przetwarzający 64MB) wczytujących swoją część tekstu linia po linii. Przy wykonaniu funkcji map() każdy wpis odkładany jest do bufora wyjściowego. Gdy wszystkie </a:t>
            </a:r>
            <a:r>
              <a:rPr lang="pl-PL" baseline="0" dirty="0" err="1" smtClean="0"/>
              <a:t>Mappery</a:t>
            </a:r>
            <a:r>
              <a:rPr lang="pl-PL" baseline="0" dirty="0" smtClean="0"/>
              <a:t> zakończą działanie – i tylko wtedy. Rozpoczynana jest pomocnicza faza </a:t>
            </a:r>
            <a:r>
              <a:rPr lang="pl-PL" baseline="0" dirty="0" err="1" smtClean="0"/>
              <a:t>shuffle</a:t>
            </a:r>
            <a:r>
              <a:rPr lang="pl-PL" baseline="0" dirty="0" smtClean="0"/>
              <a:t> – poza zasięgiem programisty – dane z buforów są przesyłane auto-magicznie przez sieć do wytypowanych węzłów które wykonają fazę </a:t>
            </a:r>
            <a:r>
              <a:rPr lang="pl-PL" baseline="0" dirty="0" err="1" smtClean="0"/>
              <a:t>Reduce</a:t>
            </a:r>
            <a:r>
              <a:rPr lang="pl-PL" baseline="0" dirty="0" smtClean="0"/>
              <a:t>. Jest to zazwyczaj najbardziej czasochłonna część zapytań.</a:t>
            </a:r>
          </a:p>
          <a:p>
            <a:endParaRPr lang="pl-PL" baseline="0" dirty="0" smtClean="0"/>
          </a:p>
          <a:p>
            <a:r>
              <a:rPr lang="pl-PL" baseline="0" dirty="0" smtClean="0"/>
              <a:t>Trzeba zwrócić uwagę, że liczba </a:t>
            </a:r>
            <a:r>
              <a:rPr lang="pl-PL" baseline="0" dirty="0" err="1" smtClean="0"/>
              <a:t>Mapperów</a:t>
            </a:r>
            <a:r>
              <a:rPr lang="pl-PL" baseline="0" dirty="0" smtClean="0"/>
              <a:t> jest zależna od rozmiaru pliku i pozostaje poza zasięgiem programisty (nieprawda, ale nie komplikujmy). Z kolei liczba Reduktorów – wręcz przeciwnie, programista musi ustalić ręcznie na ilu Reduktorach chce wykonać zapytanie. Dobry zwyczaj to taka liczba Reduktorów, że każdy z nich przetwarza 2 GB danych.</a:t>
            </a:r>
          </a:p>
          <a:p>
            <a:endParaRPr lang="pl-PL" baseline="0" dirty="0" smtClean="0"/>
          </a:p>
          <a:p>
            <a:r>
              <a:rPr lang="pl-PL" baseline="0" dirty="0" smtClean="0"/>
              <a:t>Rekordy z fazy Map przesyłane są do Reduktorów na podstawie konfigurowalnej funkcji </a:t>
            </a:r>
            <a:r>
              <a:rPr lang="pl-PL" baseline="0" dirty="0" err="1" smtClean="0"/>
              <a:t>hashującej</a:t>
            </a:r>
            <a:r>
              <a:rPr lang="pl-PL" baseline="0" dirty="0" smtClean="0"/>
              <a:t> – odpowiada za to klasa </a:t>
            </a:r>
            <a:r>
              <a:rPr lang="pl-PL" baseline="0" dirty="0" err="1" smtClean="0"/>
              <a:t>Partitoner</a:t>
            </a:r>
            <a:r>
              <a:rPr lang="pl-PL" baseline="0" dirty="0" smtClean="0"/>
              <a:t>, na razie nie ma to znaczenia – jak nim nie manipulujemy to wykorzystywana jest domyślna implementacja licząca </a:t>
            </a:r>
            <a:r>
              <a:rPr lang="pl-PL" baseline="0" dirty="0" err="1" smtClean="0"/>
              <a:t>hash</a:t>
            </a:r>
            <a:r>
              <a:rPr lang="pl-PL" baseline="0" dirty="0" smtClean="0"/>
              <a:t> z klucza grupowania, więc wszystkie rekordy z kluczami nie obiektowymi lądują na tych samych </a:t>
            </a:r>
            <a:r>
              <a:rPr lang="pl-PL" baseline="0" dirty="0" err="1" smtClean="0"/>
              <a:t>Reducerach</a:t>
            </a:r>
            <a:r>
              <a:rPr lang="pl-PL" baseline="0" dirty="0" smtClean="0"/>
              <a:t>.</a:t>
            </a:r>
          </a:p>
          <a:p>
            <a:endParaRPr lang="pl-PL" baseline="0" dirty="0" smtClean="0"/>
          </a:p>
          <a:p>
            <a:r>
              <a:rPr lang="pl-PL" baseline="0" dirty="0" smtClean="0"/>
              <a:t>Faza </a:t>
            </a:r>
            <a:r>
              <a:rPr lang="pl-PL" baseline="0" dirty="0" err="1" smtClean="0"/>
              <a:t>Reduce</a:t>
            </a:r>
            <a:r>
              <a:rPr lang="pl-PL" baseline="0" dirty="0" smtClean="0"/>
              <a:t>, jak już wspomnieliśmy, wywołuje agregację na wartościach względem klucza grupowania.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13</a:t>
            </a:fld>
            <a:endParaRPr lang="pl-PL" dirty="0"/>
          </a:p>
        </p:txBody>
      </p:sp>
    </p:spTree>
    <p:extLst>
      <p:ext uri="{BB962C8B-B14F-4D97-AF65-F5344CB8AC3E}">
        <p14:creationId xmlns:p14="http://schemas.microsoft.com/office/powerpoint/2010/main" val="535702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Spostrzeżenie, skoro </a:t>
            </a:r>
            <a:r>
              <a:rPr lang="pl-PL" dirty="0" err="1" smtClean="0"/>
              <a:t>Shuffle</a:t>
            </a:r>
            <a:r>
              <a:rPr lang="pl-PL" baseline="0" dirty="0" smtClean="0"/>
              <a:t> jest fazą najbardziej czasochłonną (przesyłanie przez sieć), a sumowanie wartości jest łączną. To czemu każdy z </a:t>
            </a:r>
            <a:r>
              <a:rPr lang="pl-PL" baseline="0" dirty="0" err="1" smtClean="0"/>
              <a:t>Mapperów</a:t>
            </a:r>
            <a:r>
              <a:rPr lang="pl-PL" baseline="0" dirty="0" smtClean="0"/>
              <a:t> nie wykonałby sam Redukcji, po czym przesłał wyniki.</a:t>
            </a:r>
          </a:p>
          <a:p>
            <a:r>
              <a:rPr lang="pl-PL" baseline="0" dirty="0" smtClean="0"/>
              <a:t>Można to wykonać i służy do tego tzw. </a:t>
            </a:r>
            <a:r>
              <a:rPr lang="pl-PL" baseline="0" dirty="0" err="1" smtClean="0"/>
              <a:t>Combiner</a:t>
            </a:r>
            <a:r>
              <a:rPr lang="pl-PL" baseline="0" dirty="0" smtClean="0"/>
              <a:t>. Jest to </a:t>
            </a:r>
            <a:r>
              <a:rPr lang="pl-PL" baseline="0" dirty="0" err="1" smtClean="0"/>
              <a:t>podfaza</a:t>
            </a:r>
            <a:r>
              <a:rPr lang="pl-PL" baseline="0" dirty="0" smtClean="0"/>
              <a:t> faza Map. Sygnatura operacji jest identyczna jak dla fazy Redukcji. W naszym przypadku dokonujemy marginalnych zmian w kodzie – sumowanie – i już możemy podpowiedzieć zapytaniu żeby wykonał lokalną agregację. Warto zauważyć że lokalna agregacja nie musi być identyczna z agregacją w fazie </a:t>
            </a:r>
            <a:r>
              <a:rPr lang="pl-PL" baseline="0" dirty="0" err="1" smtClean="0"/>
              <a:t>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14</a:t>
            </a:fld>
            <a:endParaRPr lang="pl-PL" dirty="0"/>
          </a:p>
        </p:txBody>
      </p:sp>
    </p:spTree>
    <p:extLst>
      <p:ext uri="{BB962C8B-B14F-4D97-AF65-F5344CB8AC3E}">
        <p14:creationId xmlns:p14="http://schemas.microsoft.com/office/powerpoint/2010/main" val="2639609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a:t>
            </a:r>
            <a:r>
              <a:rPr lang="pl-PL" baseline="0" dirty="0" smtClean="0"/>
              <a:t> użyciu lokalnej Redukcji, każdy z </a:t>
            </a:r>
            <a:r>
              <a:rPr lang="pl-PL" baseline="0" dirty="0" err="1" smtClean="0"/>
              <a:t>Mapperów</a:t>
            </a:r>
            <a:r>
              <a:rPr lang="pl-PL" baseline="0" dirty="0" smtClean="0"/>
              <a:t> wykonuje na swoich buforach operację </a:t>
            </a:r>
            <a:r>
              <a:rPr lang="pl-PL" baseline="0" dirty="0" err="1" smtClean="0"/>
              <a:t>combine</a:t>
            </a:r>
            <a:r>
              <a:rPr lang="pl-PL" baseline="0" dirty="0" smtClean="0"/>
              <a:t>(), po czym przesyła dane do </a:t>
            </a:r>
            <a:r>
              <a:rPr lang="pl-PL" baseline="0" dirty="0" err="1" smtClean="0"/>
              <a:t>Reduce</a:t>
            </a:r>
            <a:r>
              <a:rPr lang="pl-PL" baseline="0" dirty="0" smtClean="0"/>
              <a:t>. Jedyna różnica dla nas to fakt że słowo „</a:t>
            </a:r>
            <a:r>
              <a:rPr lang="pl-PL" baseline="0" dirty="0" err="1" smtClean="0"/>
              <a:t>Lorem</a:t>
            </a:r>
            <a:r>
              <a:rPr lang="pl-PL" baseline="0" dirty="0" smtClean="0"/>
              <a:t>” w pierwszym </a:t>
            </a:r>
            <a:r>
              <a:rPr lang="pl-PL" baseline="0" dirty="0" err="1" smtClean="0"/>
              <a:t>Mapperze</a:t>
            </a:r>
            <a:r>
              <a:rPr lang="pl-PL" baseline="0" dirty="0" smtClean="0"/>
              <a:t> zostało zlepione z jednego wystąpienia do dwóch.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15</a:t>
            </a:fld>
            <a:endParaRPr lang="pl-PL" dirty="0"/>
          </a:p>
        </p:txBody>
      </p:sp>
    </p:spTree>
    <p:extLst>
      <p:ext uri="{BB962C8B-B14F-4D97-AF65-F5344CB8AC3E}">
        <p14:creationId xmlns:p14="http://schemas.microsoft.com/office/powerpoint/2010/main" val="3553019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zasadzie,</a:t>
            </a:r>
            <a:r>
              <a:rPr lang="pl-PL" baseline="0" dirty="0" smtClean="0"/>
              <a:t> w kontekście wyrażania programów w modelu Map </a:t>
            </a:r>
            <a:r>
              <a:rPr lang="pl-PL" baseline="0" dirty="0" err="1" smtClean="0"/>
              <a:t>Reduce</a:t>
            </a:r>
            <a:r>
              <a:rPr lang="pl-PL" baseline="0" dirty="0" smtClean="0"/>
              <a:t> nie można więcej powiedzieć bez wchodzenia w zachowanie systemu (w naszym przypadku </a:t>
            </a:r>
            <a:r>
              <a:rPr lang="pl-PL" baseline="0" dirty="0" err="1" smtClean="0"/>
              <a:t>Hadoop</a:t>
            </a:r>
            <a:r>
              <a:rPr lang="pl-PL" baseline="0" dirty="0" smtClean="0"/>
              <a:t>). Niestety, ograniczeni tematem prezentacji nie mogę pokazać jak skonfigurować oraz uruchomić zapytanie na klastrze Map </a:t>
            </a:r>
            <a:r>
              <a:rPr lang="pl-PL" baseline="0" dirty="0" err="1" smtClean="0"/>
              <a:t>Reduce</a:t>
            </a:r>
            <a:r>
              <a:rPr lang="pl-PL" baseline="0" dirty="0" smtClean="0"/>
              <a:t> – to już czytelnik musi sprawdzić w swoim zakresie.</a:t>
            </a:r>
          </a:p>
          <a:p>
            <a:endParaRPr lang="pl-PL" baseline="0" dirty="0" smtClean="0"/>
          </a:p>
          <a:p>
            <a:r>
              <a:rPr lang="pl-PL" baseline="0" dirty="0" smtClean="0"/>
              <a:t>Warto tylko dodać, że w programach </a:t>
            </a:r>
            <a:r>
              <a:rPr lang="pl-PL" baseline="0" dirty="0" err="1" smtClean="0"/>
              <a:t>MapReduce</a:t>
            </a:r>
            <a:r>
              <a:rPr lang="pl-PL" baseline="0" dirty="0" smtClean="0"/>
              <a:t> istnieje jako-tako determinizm. Dane są posortowane wg. klucza grupowania, więc wywołując kilkukrotnie to samo zapytanie np. rekordy będą drukowane/</a:t>
            </a:r>
            <a:r>
              <a:rPr lang="pl-PL" baseline="0" dirty="0" err="1" smtClean="0"/>
              <a:t>printowane</a:t>
            </a:r>
            <a:r>
              <a:rPr lang="pl-PL" baseline="0" dirty="0" smtClean="0"/>
              <a:t> w tej samej kolejności</a:t>
            </a:r>
          </a:p>
          <a:p>
            <a:endParaRPr lang="pl-PL" baseline="0" dirty="0" smtClean="0"/>
          </a:p>
          <a:p>
            <a:r>
              <a:rPr lang="pl-PL" baseline="0" dirty="0" smtClean="0"/>
              <a:t>Z </a:t>
            </a:r>
            <a:r>
              <a:rPr lang="pl-PL" baseline="0" dirty="0" err="1" smtClean="0"/>
              <a:t>zachowań</a:t>
            </a:r>
            <a:r>
              <a:rPr lang="pl-PL" baseline="0" dirty="0" smtClean="0"/>
              <a:t> nietypowych, warto powiedzieć o istnieniu klasy </a:t>
            </a:r>
            <a:r>
              <a:rPr lang="pl-PL" baseline="0" dirty="0" err="1" smtClean="0"/>
              <a:t>Partitioner</a:t>
            </a:r>
            <a:r>
              <a:rPr lang="pl-PL" baseline="0" dirty="0" smtClean="0"/>
              <a:t> która na podstawie klucza lub wartości </a:t>
            </a:r>
            <a:r>
              <a:rPr lang="pl-PL" baseline="0" dirty="0" err="1" smtClean="0"/>
              <a:t>przyporządkowywuje</a:t>
            </a:r>
            <a:r>
              <a:rPr lang="pl-PL" baseline="0" dirty="0" smtClean="0"/>
              <a:t> adres </a:t>
            </a:r>
            <a:r>
              <a:rPr lang="pl-PL" baseline="0" dirty="0" err="1" smtClean="0"/>
              <a:t>Reducer’a</a:t>
            </a:r>
            <a:r>
              <a:rPr lang="pl-PL" baseline="0" dirty="0" smtClean="0"/>
              <a:t> - numerowane od 0 do parametru w wywołaniu jego metody. Dzięki tej klasie możliwe jest podzielenie danych na różne Reduktory ze względu na atrybut np. miasto, a grupowanie ze względu na województwo. W takim wypadku wynik będzie bezsensowny, bo kilka miast z jednego województwa (ale nie wszystkie) może trafić do jednego </a:t>
            </a:r>
            <a:r>
              <a:rPr lang="pl-PL" baseline="0" dirty="0" err="1" smtClean="0"/>
              <a:t>Reducera</a:t>
            </a:r>
            <a:r>
              <a:rPr lang="pl-PL" baseline="0" dirty="0" smtClean="0"/>
              <a:t>. Ogólna zasada mówi, żeby partycjonowanie/dzielenie działo się ze względu na klucz grupowania lub jego część.</a:t>
            </a:r>
          </a:p>
          <a:p>
            <a:endParaRPr lang="pl-PL" baseline="0" dirty="0" smtClean="0"/>
          </a:p>
          <a:p>
            <a:r>
              <a:rPr lang="pl-PL" baseline="0" dirty="0" smtClean="0"/>
              <a:t>Jeszcze bardziej egzotyczne zachowanie wynika z istnienia dwóch komparatorów. </a:t>
            </a:r>
            <a:r>
              <a:rPr lang="pl-PL" baseline="0" dirty="0" err="1" smtClean="0"/>
              <a:t>Sorting</a:t>
            </a:r>
            <a:r>
              <a:rPr lang="pl-PL" baseline="0" dirty="0" smtClean="0"/>
              <a:t> oraz </a:t>
            </a:r>
            <a:r>
              <a:rPr lang="pl-PL" baseline="0" dirty="0" err="1" smtClean="0"/>
              <a:t>Grouping</a:t>
            </a:r>
            <a:r>
              <a:rPr lang="pl-PL" baseline="0" dirty="0" smtClean="0"/>
              <a:t> </a:t>
            </a:r>
            <a:r>
              <a:rPr lang="pl-PL" baseline="0" dirty="0" err="1" smtClean="0"/>
              <a:t>comparator</a:t>
            </a:r>
            <a:r>
              <a:rPr lang="pl-PL" baseline="0" dirty="0" smtClean="0"/>
              <a:t>. </a:t>
            </a:r>
            <a:r>
              <a:rPr lang="pl-PL" baseline="0" dirty="0" err="1" smtClean="0"/>
              <a:t>Sorting</a:t>
            </a:r>
            <a:r>
              <a:rPr lang="pl-PL" baseline="0" dirty="0" smtClean="0"/>
              <a:t> </a:t>
            </a:r>
            <a:r>
              <a:rPr lang="pl-PL" baseline="0" dirty="0" err="1" smtClean="0"/>
              <a:t>comparator</a:t>
            </a:r>
            <a:r>
              <a:rPr lang="pl-PL" baseline="0" dirty="0" smtClean="0"/>
              <a:t> pominiemy. </a:t>
            </a:r>
            <a:r>
              <a:rPr lang="pl-PL" baseline="0" dirty="0" err="1" smtClean="0"/>
              <a:t>Grouping</a:t>
            </a:r>
            <a:r>
              <a:rPr lang="pl-PL" baseline="0" dirty="0" smtClean="0"/>
              <a:t> </a:t>
            </a:r>
            <a:r>
              <a:rPr lang="pl-PL" baseline="0" dirty="0" err="1" smtClean="0"/>
              <a:t>comparator</a:t>
            </a:r>
            <a:r>
              <a:rPr lang="pl-PL" baseline="0" dirty="0" smtClean="0"/>
              <a:t> odpowiada za wywołanie </a:t>
            </a:r>
            <a:r>
              <a:rPr lang="pl-PL" baseline="0" dirty="0" err="1" smtClean="0"/>
              <a:t>reduce</a:t>
            </a:r>
            <a:r>
              <a:rPr lang="pl-PL" baseline="0" dirty="0" smtClean="0"/>
              <a:t>() – otóż nieprawdą jest że wywołanie </a:t>
            </a:r>
            <a:r>
              <a:rPr lang="pl-PL" baseline="0" dirty="0" err="1" smtClean="0"/>
              <a:t>reduce</a:t>
            </a:r>
            <a:r>
              <a:rPr lang="pl-PL" baseline="0" dirty="0" smtClean="0"/>
              <a:t>() jest na poziomie jednej wartości/jednego obiektu klucza grupującego. W rzeczywistości </a:t>
            </a:r>
            <a:r>
              <a:rPr lang="pl-PL" baseline="0" dirty="0" err="1" smtClean="0"/>
              <a:t>reduce</a:t>
            </a:r>
            <a:r>
              <a:rPr lang="pl-PL" baseline="0" dirty="0" smtClean="0"/>
              <a:t>() wywoływane jest na poziomie zmiany wartości wynikającej z porównania kluczy grupujących aktualnego oraz poprzedniego rekordu. Ergo, można wyemitować n-krotkę &lt;</a:t>
            </a:r>
            <a:r>
              <a:rPr lang="pl-PL" baseline="0" dirty="0" err="1" smtClean="0"/>
              <a:t>x,y</a:t>
            </a:r>
            <a:r>
              <a:rPr lang="pl-PL" baseline="0" dirty="0" smtClean="0"/>
              <a:t>&gt; jako klucz grupujący, a właściwe grupowanie przeprowadzić na projekcji tej </a:t>
            </a:r>
            <a:r>
              <a:rPr lang="pl-PL" baseline="0" dirty="0" err="1" smtClean="0"/>
              <a:t>krotki</a:t>
            </a:r>
            <a:r>
              <a:rPr lang="pl-PL" baseline="0" dirty="0" smtClean="0"/>
              <a:t> np. na samym x.</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16</a:t>
            </a:fld>
            <a:endParaRPr lang="pl-PL" dirty="0"/>
          </a:p>
        </p:txBody>
      </p:sp>
    </p:spTree>
    <p:extLst>
      <p:ext uri="{BB962C8B-B14F-4D97-AF65-F5344CB8AC3E}">
        <p14:creationId xmlns:p14="http://schemas.microsoft.com/office/powerpoint/2010/main" val="335423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Jeśli chodzi o</a:t>
            </a:r>
            <a:r>
              <a:rPr lang="pl-PL" baseline="0" dirty="0" smtClean="0"/>
              <a:t> mój stosunek do modelu Map-</a:t>
            </a:r>
            <a:r>
              <a:rPr lang="pl-PL" baseline="0" dirty="0" err="1" smtClean="0"/>
              <a:t>Reduce</a:t>
            </a:r>
            <a:r>
              <a:rPr lang="pl-PL" baseline="0" dirty="0" smtClean="0"/>
              <a:t> – podchodzę sceptycznie (LOL) ze względu na istniejący w środowisku hura-optymizm. Naczelnym założeniem systemów </a:t>
            </a:r>
            <a:r>
              <a:rPr lang="pl-PL" baseline="0" dirty="0" err="1" smtClean="0"/>
              <a:t>MapReduce</a:t>
            </a:r>
            <a:r>
              <a:rPr lang="pl-PL" baseline="0" dirty="0" smtClean="0"/>
              <a:t> było odizolowanie programisty od wydajności zapytań – a potem okazało się że „jednak potrzebujemy kontrolować proces trochę bardziej”. Stąd mechanizmy takie jak </a:t>
            </a:r>
            <a:r>
              <a:rPr lang="pl-PL" baseline="0" dirty="0" err="1" smtClean="0"/>
              <a:t>GroupingComparator</a:t>
            </a:r>
            <a:r>
              <a:rPr lang="pl-PL" baseline="0" dirty="0" smtClean="0"/>
              <a:t> które zaburzają model. Z jednej stron brak pomocy w postaci indeksów/statystyk, z drugiej wcześniej wspomnianej egzotyki.</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17</a:t>
            </a:fld>
            <a:endParaRPr lang="pl-PL" dirty="0"/>
          </a:p>
        </p:txBody>
      </p:sp>
    </p:spTree>
    <p:extLst>
      <p:ext uri="{BB962C8B-B14F-4D97-AF65-F5344CB8AC3E}">
        <p14:creationId xmlns:p14="http://schemas.microsoft.com/office/powerpoint/2010/main" val="4006687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Systemy</a:t>
            </a:r>
            <a:r>
              <a:rPr lang="pl-PL" baseline="0" dirty="0" smtClean="0"/>
              <a:t> </a:t>
            </a:r>
            <a:r>
              <a:rPr lang="pl-PL" baseline="0" dirty="0" err="1" smtClean="0"/>
              <a:t>MapReduce</a:t>
            </a:r>
            <a:r>
              <a:rPr lang="pl-PL" baseline="0" dirty="0" smtClean="0"/>
              <a:t> często wykorzystywane są w chmurach obliczeniowych, z tego względu warto zaoszczędzić czas utylizacji dzierżawionego klastra. Najprostszy sposób – optymalizacja zapytań – a tą najlepiej zacząć od czasochłonnych operacji, czyli złączenia. Jeśli je potrzebujemy…. A często zdarza się tak, że dane pochodzą z systemów transakcyjnych (czyt. Dane są/powinny być znormalizowane). Czasem jest też tak, że pomiędzy danymi istnieją naturalne asocjacje np. nazwa miasta wg. których można połączyć dane pochodzące z różnych źródeł.</a:t>
            </a:r>
          </a:p>
          <a:p>
            <a:endParaRPr lang="pl-PL" baseline="0" dirty="0" smtClean="0"/>
          </a:p>
          <a:p>
            <a:r>
              <a:rPr lang="pl-PL" baseline="0" dirty="0" smtClean="0"/>
              <a:t>Wchodząc w kontekst systemów </a:t>
            </a:r>
            <a:r>
              <a:rPr lang="pl-PL" baseline="0" dirty="0" err="1" smtClean="0"/>
              <a:t>MapReduce</a:t>
            </a:r>
            <a:r>
              <a:rPr lang="pl-PL" baseline="0" dirty="0" smtClean="0"/>
              <a:t>, najlepiej na złączenia popatrzeć jak na podzbiór iloczynu kartezjańskiego kilku relacji. Na dane będziemy patrzeć jak na strukturalizowane dane – będę odnosił się do nich jak do plików CSV, ale pamiętajcie że </a:t>
            </a:r>
            <a:r>
              <a:rPr lang="pl-PL" baseline="0" dirty="0" err="1" smtClean="0"/>
              <a:t>Hadoop</a:t>
            </a:r>
            <a:r>
              <a:rPr lang="pl-PL" baseline="0" dirty="0" smtClean="0"/>
              <a:t> został zaprojektowany pod dane </a:t>
            </a:r>
            <a:r>
              <a:rPr lang="pl-PL" baseline="0" dirty="0" err="1" smtClean="0"/>
              <a:t>semistrukturalne</a:t>
            </a:r>
            <a:r>
              <a:rPr lang="pl-PL" baseline="0" dirty="0" smtClean="0"/>
              <a:t> oraz niestrukturalne.</a:t>
            </a:r>
          </a:p>
          <a:p>
            <a:r>
              <a:rPr lang="pl-PL" baseline="0" dirty="0" smtClean="0"/>
              <a:t>Wracając – podzbiór iloczynu kartezjańskiego relacji. Taka definicja może z początku dziwić, szczególnie że w nierozproszonych bazach danych nikt tak złączeń nie wykonuje – tam mamy do dyspozycji trzy klasy algorytmów: siłowy – pętlę zagnieżdżoną, algorytmy oparte na sortowaniu po kluczach obcych oraz algorytmy oparte na </a:t>
            </a:r>
            <a:r>
              <a:rPr lang="pl-PL" baseline="0" dirty="0" err="1" smtClean="0"/>
              <a:t>hashowaniu</a:t>
            </a:r>
            <a:r>
              <a:rPr lang="pl-PL" baseline="0" dirty="0" smtClean="0"/>
              <a:t> kluczy obcych – nie będzie nietaktem jeśli napiszę że podobieństwa zauważymy w algorytmach w modelu </a:t>
            </a:r>
            <a:r>
              <a:rPr lang="pl-PL" baseline="0" dirty="0" err="1" smtClean="0"/>
              <a:t>MapReduce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18</a:t>
            </a:fld>
            <a:endParaRPr lang="pl-PL" dirty="0"/>
          </a:p>
        </p:txBody>
      </p:sp>
    </p:spTree>
    <p:extLst>
      <p:ext uri="{BB962C8B-B14F-4D97-AF65-F5344CB8AC3E}">
        <p14:creationId xmlns:p14="http://schemas.microsoft.com/office/powerpoint/2010/main" val="2760308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Niestety,</a:t>
            </a:r>
            <a:r>
              <a:rPr lang="pl-PL" baseline="0" dirty="0" smtClean="0"/>
              <a:t> na złączenie będziemy patrzeć w „nieprodukcyjnej” formie – tj. ciężko sobie wyobrazić że ktoś będzie chciał wykonywać „złączenie dla złączenia”. Żadnego filtrowania. Żadnego grupowania. Żadnej agregacji. Jeśli będę zwracał uwagę na wydajność, to dla takich radykalnych zapytań.</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19</a:t>
            </a:fld>
            <a:endParaRPr lang="pl-PL" dirty="0"/>
          </a:p>
        </p:txBody>
      </p:sp>
    </p:spTree>
    <p:extLst>
      <p:ext uri="{BB962C8B-B14F-4D97-AF65-F5344CB8AC3E}">
        <p14:creationId xmlns:p14="http://schemas.microsoft.com/office/powerpoint/2010/main" val="734539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Na</a:t>
            </a:r>
            <a:r>
              <a:rPr lang="pl-PL" baseline="0" dirty="0" smtClean="0"/>
              <a:t> początku każdej pretensjonalnej prezentacji powinna znaleźć się informacja o autorze – oto ona. Nazywam się Maciej Penar, aktualnie związany z firmą </a:t>
            </a:r>
            <a:r>
              <a:rPr lang="pl-PL" baseline="0" dirty="0" err="1" smtClean="0"/>
              <a:t>Vulcan</a:t>
            </a:r>
            <a:r>
              <a:rPr lang="pl-PL" baseline="0" dirty="0" smtClean="0"/>
              <a:t> </a:t>
            </a:r>
            <a:r>
              <a:rPr lang="pl-PL" baseline="0" dirty="0" err="1" smtClean="0"/>
              <a:t>S.p</a:t>
            </a:r>
            <a:r>
              <a:rPr lang="pl-PL" baseline="0" dirty="0" smtClean="0"/>
              <a:t>. z o.o. na stanowisku Starszego Programisty. Jestem typowym szalonym naukowcem – podczas pracy więcej czasu poświęcam „pisaniu </a:t>
            </a:r>
            <a:r>
              <a:rPr lang="pl-PL" baseline="0" dirty="0" err="1" smtClean="0"/>
              <a:t>ciekawych-acz-niekoniecznie-funkcjonalnych-funkcjonalności</a:t>
            </a:r>
            <a:r>
              <a:rPr lang="pl-PL" baseline="0" dirty="0" smtClean="0"/>
              <a:t>”, które potem zamiatam, ładnie formatuję i przedstawiam szerszej publice (nie wiadomo jakim cudem, ale trafiają na produkcję). Prywatnie – pesymista i sceptyk wszystkiego. Wszystkiego.</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a:t>
            </a:fld>
            <a:endParaRPr lang="pl-PL" dirty="0"/>
          </a:p>
        </p:txBody>
      </p:sp>
    </p:spTree>
    <p:extLst>
      <p:ext uri="{BB962C8B-B14F-4D97-AF65-F5344CB8AC3E}">
        <p14:creationId xmlns:p14="http://schemas.microsoft.com/office/powerpoint/2010/main" val="498501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Algorytmy złączeń</a:t>
            </a:r>
            <a:r>
              <a:rPr lang="pl-PL" baseline="0" dirty="0" smtClean="0"/>
              <a:t> w </a:t>
            </a:r>
            <a:r>
              <a:rPr lang="pl-PL" baseline="0" dirty="0" err="1" smtClean="0"/>
              <a:t>MapReduce</a:t>
            </a:r>
            <a:r>
              <a:rPr lang="pl-PL" baseline="0" dirty="0" smtClean="0"/>
              <a:t> możemy podzielić na trzy główne kategorie – Klasyczne, Deterministyczne i Wielofazowe. Algorytmy klasyczne, to algorytmy deterministyczne, które zostały zaprojektowane w oparciu o model programistyczny i kończą swoje wykonanie w co najwyżej dwóch fazach. Grupa algorytmów niedeterministycznych to w zasadzie jeden sposób pisania algorytmów wykonujących porównanie „każdy z każdym”. Istnieje jeszcze grupa algorytmów wielofazowych w których mamy sekwencję zależnych od siebie programów </a:t>
            </a:r>
            <a:r>
              <a:rPr lang="pl-PL" baseline="0" dirty="0" err="1" smtClean="0"/>
              <a:t>MapReduce</a:t>
            </a:r>
            <a:r>
              <a:rPr lang="pl-PL" baseline="0" dirty="0" smtClean="0"/>
              <a:t>.</a:t>
            </a:r>
          </a:p>
          <a:p>
            <a:endParaRPr lang="pl-PL" baseline="0" dirty="0" smtClean="0"/>
          </a:p>
          <a:p>
            <a:r>
              <a:rPr lang="pl-PL" baseline="0" dirty="0" smtClean="0"/>
              <a:t>Omawianie algorytmów zaczniemy od algorytmów klasycznych: Broadcast </a:t>
            </a:r>
            <a:r>
              <a:rPr lang="pl-PL" baseline="0" dirty="0" err="1" smtClean="0"/>
              <a:t>Join</a:t>
            </a:r>
            <a:r>
              <a:rPr lang="pl-PL" baseline="0" dirty="0" smtClean="0"/>
              <a:t> oraz </a:t>
            </a:r>
            <a:r>
              <a:rPr lang="pl-PL" baseline="0" dirty="0" err="1" smtClean="0"/>
              <a:t>Repartition</a:t>
            </a:r>
            <a:r>
              <a:rPr lang="pl-PL" baseline="0" dirty="0" smtClean="0"/>
              <a:t> </a:t>
            </a:r>
            <a:r>
              <a:rPr lang="pl-PL" baseline="0" dirty="0" err="1" smtClean="0"/>
              <a:t>Join</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20</a:t>
            </a:fld>
            <a:endParaRPr lang="pl-PL" dirty="0"/>
          </a:p>
        </p:txBody>
      </p:sp>
    </p:spTree>
    <p:extLst>
      <p:ext uri="{BB962C8B-B14F-4D97-AF65-F5344CB8AC3E}">
        <p14:creationId xmlns:p14="http://schemas.microsoft.com/office/powerpoint/2010/main" val="1465255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Broadcast</a:t>
            </a:r>
            <a:r>
              <a:rPr lang="pl-PL" baseline="0" dirty="0" smtClean="0"/>
              <a:t> </a:t>
            </a:r>
            <a:r>
              <a:rPr lang="pl-PL" baseline="0" dirty="0" err="1" smtClean="0"/>
              <a:t>Join</a:t>
            </a:r>
            <a:r>
              <a:rPr lang="pl-PL" baseline="0" dirty="0" smtClean="0"/>
              <a:t>, znany też jako Map-</a:t>
            </a:r>
            <a:r>
              <a:rPr lang="pl-PL" baseline="0" dirty="0" err="1" smtClean="0"/>
              <a:t>Side</a:t>
            </a:r>
            <a:r>
              <a:rPr lang="pl-PL" baseline="0" dirty="0" smtClean="0"/>
              <a:t> </a:t>
            </a:r>
            <a:r>
              <a:rPr lang="pl-PL" baseline="0" dirty="0" err="1" smtClean="0"/>
              <a:t>Join</a:t>
            </a:r>
            <a:r>
              <a:rPr lang="pl-PL" baseline="0" dirty="0" smtClean="0"/>
              <a:t>, </a:t>
            </a:r>
            <a:r>
              <a:rPr lang="pl-PL" baseline="0" dirty="0" err="1" smtClean="0"/>
              <a:t>Replicated</a:t>
            </a:r>
            <a:r>
              <a:rPr lang="pl-PL" baseline="0" dirty="0" smtClean="0"/>
              <a:t> </a:t>
            </a:r>
            <a:r>
              <a:rPr lang="pl-PL" baseline="0" dirty="0" err="1" smtClean="0"/>
              <a:t>Join</a:t>
            </a:r>
            <a:r>
              <a:rPr lang="pl-PL" baseline="0" dirty="0" smtClean="0"/>
              <a:t> (w </a:t>
            </a:r>
            <a:r>
              <a:rPr lang="pl-PL" baseline="0" dirty="0" err="1" smtClean="0"/>
              <a:t>Pigu</a:t>
            </a:r>
            <a:r>
              <a:rPr lang="pl-PL" baseline="0" dirty="0" smtClean="0"/>
              <a:t>) jest algorytmem, jak sama nazwa wskazuje, działającym wyłącznie po stronie </a:t>
            </a:r>
            <a:r>
              <a:rPr lang="pl-PL" baseline="0" dirty="0" err="1" smtClean="0"/>
              <a:t>Mappera</a:t>
            </a:r>
            <a:r>
              <a:rPr lang="pl-PL" baseline="0" dirty="0" smtClean="0"/>
              <a:t>. Koncepcja jest następująca. Zapytanie </a:t>
            </a:r>
            <a:r>
              <a:rPr lang="pl-PL" baseline="0" dirty="0" err="1" smtClean="0"/>
              <a:t>MapReduce</a:t>
            </a:r>
            <a:r>
              <a:rPr lang="pl-PL" baseline="0" dirty="0" smtClean="0"/>
              <a:t> konfigurujemy tak by uruchomiły </a:t>
            </a:r>
            <a:r>
              <a:rPr lang="pl-PL" baseline="0" dirty="0" err="1" smtClean="0"/>
              <a:t>Mappery</a:t>
            </a:r>
            <a:r>
              <a:rPr lang="pl-PL" baseline="0" dirty="0" smtClean="0"/>
              <a:t> jednego pliku. W implementacji </a:t>
            </a:r>
            <a:r>
              <a:rPr lang="pl-PL" baseline="0" dirty="0" err="1" smtClean="0"/>
              <a:t>Mapperów</a:t>
            </a:r>
            <a:r>
              <a:rPr lang="pl-PL" baseline="0" dirty="0" smtClean="0"/>
              <a:t> wykonujemy zdalny odczyt pozostałych plików – za pomocą </a:t>
            </a:r>
            <a:r>
              <a:rPr lang="pl-PL" baseline="0" dirty="0" err="1" smtClean="0"/>
              <a:t>FileSystem</a:t>
            </a:r>
            <a:r>
              <a:rPr lang="pl-PL" baseline="0" dirty="0" smtClean="0"/>
              <a:t> API, albo Distributed Cache – oba mechanizmy dają jednakowy efekt, ale pliki z Distributed Cache ja się domyślacie są przechowywane w pamięci </a:t>
            </a:r>
            <a:r>
              <a:rPr lang="pl-PL" baseline="0" dirty="0" err="1" smtClean="0"/>
              <a:t>Mappera</a:t>
            </a:r>
            <a:r>
              <a:rPr lang="pl-PL" baseline="0" dirty="0" smtClean="0"/>
              <a:t> (do kolejnego użycia) – dodatkowo pliki z mechanizmu Distributed Cache dostaje każdy </a:t>
            </a:r>
            <a:r>
              <a:rPr lang="pl-PL" baseline="0" dirty="0" err="1" smtClean="0"/>
              <a:t>Mapper</a:t>
            </a:r>
            <a:r>
              <a:rPr lang="pl-PL" baseline="0" dirty="0" smtClean="0"/>
              <a:t> „z przymusu” podczas rozruchu zapytania, z kolei zaciągnięcie pliku za pomocą </a:t>
            </a:r>
            <a:r>
              <a:rPr lang="pl-PL" baseline="0" dirty="0" err="1" smtClean="0"/>
              <a:t>FileSystem</a:t>
            </a:r>
            <a:r>
              <a:rPr lang="pl-PL" baseline="0" dirty="0" smtClean="0"/>
              <a:t> API odbywa się na żądanie – już w trakcie zapytania. </a:t>
            </a:r>
          </a:p>
          <a:p>
            <a:endParaRPr lang="pl-PL" baseline="0" dirty="0" smtClean="0"/>
          </a:p>
          <a:p>
            <a:r>
              <a:rPr lang="pl-PL" baseline="0" dirty="0" smtClean="0"/>
              <a:t>Bez względu na to jak dobierzemy się do pliku, musimy zbudować prosty indeks na kluczu obcym. Ja zwykłem implementować go jako </a:t>
            </a:r>
            <a:r>
              <a:rPr lang="pl-PL" baseline="0" dirty="0" err="1" smtClean="0"/>
              <a:t>HashMapę</a:t>
            </a:r>
            <a:r>
              <a:rPr lang="pl-PL" baseline="0" dirty="0" smtClean="0"/>
              <a:t>&lt;</a:t>
            </a:r>
            <a:r>
              <a:rPr lang="pl-PL" baseline="0" dirty="0" err="1" smtClean="0"/>
              <a:t>String,List</a:t>
            </a:r>
            <a:r>
              <a:rPr lang="pl-PL" baseline="0" dirty="0" smtClean="0"/>
              <a:t>&lt;String&gt;&gt;. Potem dla każdego rekordu z pliku wejściowego – wydobywamy klucz obcy, wyciągamy rekordy z indeksu, łączymy, emitujemy.</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21</a:t>
            </a:fld>
            <a:endParaRPr lang="pl-PL" dirty="0"/>
          </a:p>
        </p:txBody>
      </p:sp>
    </p:spTree>
    <p:extLst>
      <p:ext uri="{BB962C8B-B14F-4D97-AF65-F5344CB8AC3E}">
        <p14:creationId xmlns:p14="http://schemas.microsoft.com/office/powerpoint/2010/main" val="3922084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Realizacja</a:t>
            </a:r>
            <a:r>
              <a:rPr lang="pl-PL" baseline="0" dirty="0" smtClean="0"/>
              <a:t> tego algorytmu za pomocą</a:t>
            </a:r>
            <a:r>
              <a:rPr lang="pl-PL" dirty="0" smtClean="0"/>
              <a:t> mechanizmu Distributed Cache jest</a:t>
            </a:r>
            <a:r>
              <a:rPr lang="pl-PL" baseline="0" dirty="0" smtClean="0"/>
              <a:t> o tyle prostsza, że nie wymaga żadnych importów i operowania na strumieniach (pół prawdy). W konfiguracji wystarczy użyć metody </a:t>
            </a:r>
            <a:r>
              <a:rPr lang="pl-PL" baseline="0" dirty="0" err="1" smtClean="0"/>
              <a:t>addLocalFiles</a:t>
            </a:r>
            <a:r>
              <a:rPr lang="pl-PL" baseline="0" dirty="0" smtClean="0"/>
              <a:t>() klasy Job lub </a:t>
            </a:r>
            <a:r>
              <a:rPr lang="pl-PL" baseline="0" dirty="0" err="1" smtClean="0"/>
              <a:t>DistributedCache</a:t>
            </a:r>
            <a:r>
              <a:rPr lang="pl-PL" baseline="0" dirty="0" smtClean="0"/>
              <a:t> (statyczna). A potem już można dobrać się do pliku za pomocą klasy File. Rozwiązanie jest średnio wygodne dla przetwarzania CSV (pomimo czytania linii po linii) i bardzo mało wygodne dla </a:t>
            </a:r>
            <a:r>
              <a:rPr lang="pl-PL" baseline="0" dirty="0" err="1" smtClean="0"/>
              <a:t>semistruktur</a:t>
            </a:r>
            <a:r>
              <a:rPr lang="pl-PL" baseline="0" dirty="0" smtClean="0"/>
              <a:t> np. JSON.</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22</a:t>
            </a:fld>
            <a:endParaRPr lang="pl-PL" dirty="0"/>
          </a:p>
        </p:txBody>
      </p:sp>
    </p:spTree>
    <p:extLst>
      <p:ext uri="{BB962C8B-B14F-4D97-AF65-F5344CB8AC3E}">
        <p14:creationId xmlns:p14="http://schemas.microsoft.com/office/powerpoint/2010/main" val="1108217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Jak</a:t>
            </a:r>
            <a:r>
              <a:rPr lang="pl-PL" baseline="0" dirty="0" smtClean="0"/>
              <a:t> to działa graficznie. Ano mamy </a:t>
            </a:r>
            <a:r>
              <a:rPr lang="pl-PL" baseline="0" dirty="0" err="1" smtClean="0"/>
              <a:t>Mapper</a:t>
            </a:r>
            <a:r>
              <a:rPr lang="pl-PL" baseline="0" dirty="0" smtClean="0"/>
              <a:t>, który posiada swoją część pewnego pliku – tutaj oznaczony jako plik 2. Podczas inicjalizacji </a:t>
            </a:r>
            <a:r>
              <a:rPr lang="pl-PL" baseline="0" dirty="0" err="1" smtClean="0"/>
              <a:t>Mappera</a:t>
            </a:r>
            <a:r>
              <a:rPr lang="pl-PL" baseline="0" dirty="0" smtClean="0"/>
              <a:t> (wg. mnie najwygodniej) wczytujemy zdalny/rozgłoszony plik i budujemy indeks. Potem następują właściwe wywołania map(), każde sięgające do indeksu, łączące dane i emitujące dalej. Jeśli nie jesteśmy naukowcami, to pewnie posiadamy fazę Redukcji i dane lądują właśnie tam. Jeśli jednak jesteśmy naukowcami, to miejsce ma pewien fenomen. Każdy </a:t>
            </a:r>
            <a:r>
              <a:rPr lang="pl-PL" baseline="0" dirty="0" err="1" smtClean="0"/>
              <a:t>Mapper</a:t>
            </a:r>
            <a:r>
              <a:rPr lang="pl-PL" baseline="0" dirty="0" smtClean="0"/>
              <a:t> zapisuje lokalnie wynik. Ergo, ile </a:t>
            </a:r>
            <a:r>
              <a:rPr lang="pl-PL" baseline="0" dirty="0" err="1" smtClean="0"/>
              <a:t>Mapperów</a:t>
            </a:r>
            <a:r>
              <a:rPr lang="pl-PL" baseline="0" dirty="0" smtClean="0"/>
              <a:t> się uruchomiło (nie mamy wpływu na tą liczbę), tyle plików wynikowych mamy. Dodatkowo, rekordy nie są w tych plikach w żaden sposób posortowane. Reszta </a:t>
            </a:r>
            <a:r>
              <a:rPr lang="pl-PL" baseline="0" dirty="0" err="1" smtClean="0"/>
              <a:t>Mapperów</a:t>
            </a:r>
            <a:r>
              <a:rPr lang="pl-PL" baseline="0" dirty="0" smtClean="0"/>
              <a:t> robi to samo.</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23</a:t>
            </a:fld>
            <a:endParaRPr lang="pl-PL" dirty="0"/>
          </a:p>
        </p:txBody>
      </p:sp>
    </p:spTree>
    <p:extLst>
      <p:ext uri="{BB962C8B-B14F-4D97-AF65-F5344CB8AC3E}">
        <p14:creationId xmlns:p14="http://schemas.microsoft.com/office/powerpoint/2010/main" val="1024945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 w zasadzie to jest jedna z</a:t>
            </a:r>
            <a:r>
              <a:rPr lang="pl-PL" baseline="0" dirty="0" smtClean="0"/>
              <a:t> większych wad tego rozwiązania – amortyzowana przez wymuszenie, lub po prostu użycie fazy Redukcji. Największą wadą jest wykonanie zdalnego odczytu podczas fazy Map. To się może po prostu nie opłacać. Załóżmy że mamy słownik których chcemy rozgłosić 10 MB i pewien plik 1 GB (16 bloków po 64 MB =16 </a:t>
            </a:r>
            <a:r>
              <a:rPr lang="pl-PL" baseline="0" dirty="0" err="1" smtClean="0"/>
              <a:t>Mapperów</a:t>
            </a:r>
            <a:r>
              <a:rPr lang="pl-PL" baseline="0" dirty="0" smtClean="0"/>
              <a:t>) – sumarycznie potrzebujemy przesłać przez sieć 16 * 10 MB = 160 MB danych. Jeśli rozmiar słownika wzrośnie do 64 MB, to suma danych przesłanych przez sieć wynosi tyle ile główny plik, powyżej zaczynamy już tylko tracić – mało tego, wzrost większego pliku wpływa na liczbę </a:t>
            </a:r>
            <a:r>
              <a:rPr lang="pl-PL" baseline="0" dirty="0" err="1" smtClean="0"/>
              <a:t>Mapperów</a:t>
            </a:r>
            <a:r>
              <a:rPr lang="pl-PL" baseline="0" dirty="0" smtClean="0"/>
              <a:t>, co też pogarsza wydajność.</a:t>
            </a:r>
          </a:p>
          <a:p>
            <a:endParaRPr lang="pl-PL" baseline="0" dirty="0" smtClean="0"/>
          </a:p>
          <a:p>
            <a:r>
              <a:rPr lang="pl-PL" baseline="0" dirty="0" smtClean="0"/>
              <a:t>Dodatkowym problemem jest fakt, iż pobrany plik może nie zmieścić się w pamięci operacyjnej i Java chętnie wyrzuci nam </a:t>
            </a:r>
            <a:r>
              <a:rPr lang="pl-PL" baseline="0" dirty="0" err="1" smtClean="0"/>
              <a:t>OutOfMemoryException</a:t>
            </a:r>
            <a:r>
              <a:rPr lang="pl-PL" baseline="0" dirty="0" smtClean="0"/>
              <a:t>.</a:t>
            </a:r>
          </a:p>
          <a:p>
            <a:endParaRPr lang="pl-PL" baseline="0" dirty="0" smtClean="0"/>
          </a:p>
          <a:p>
            <a:r>
              <a:rPr lang="pl-PL" baseline="0" dirty="0" smtClean="0"/>
              <a:t>Niemniej jednak, przez dłuższy czas Map </a:t>
            </a:r>
            <a:r>
              <a:rPr lang="pl-PL" baseline="0" dirty="0" err="1" smtClean="0"/>
              <a:t>Join</a:t>
            </a:r>
            <a:r>
              <a:rPr lang="pl-PL" baseline="0" dirty="0" smtClean="0"/>
              <a:t> był jedyną formą wykonywania złączeń </a:t>
            </a:r>
            <a:r>
              <a:rPr lang="pl-PL" baseline="0" dirty="0" err="1" smtClean="0"/>
              <a:t>theta</a:t>
            </a:r>
            <a:r>
              <a:rPr lang="pl-PL" baseline="0" dirty="0" smtClean="0"/>
              <a:t>, co de facto umożliwia wykonanie </a:t>
            </a:r>
            <a:r>
              <a:rPr lang="pl-PL" baseline="0" dirty="0" err="1" smtClean="0"/>
              <a:t>wielozłączenia</a:t>
            </a:r>
            <a:r>
              <a:rPr lang="pl-PL" baseline="0" dirty="0" smtClean="0"/>
              <a:t> – czyli złączenia w jednym programie wielu źródeł danych.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24</a:t>
            </a:fld>
            <a:endParaRPr lang="pl-PL" dirty="0"/>
          </a:p>
        </p:txBody>
      </p:sp>
    </p:spTree>
    <p:extLst>
      <p:ext uri="{BB962C8B-B14F-4D97-AF65-F5344CB8AC3E}">
        <p14:creationId xmlns:p14="http://schemas.microsoft.com/office/powerpoint/2010/main" val="275144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Istnieją</a:t>
            </a:r>
            <a:r>
              <a:rPr lang="pl-PL" baseline="0" dirty="0" smtClean="0"/>
              <a:t> dwie duże modyfikacje Map </a:t>
            </a:r>
            <a:r>
              <a:rPr lang="pl-PL" baseline="0" dirty="0" err="1" smtClean="0"/>
              <a:t>Join</a:t>
            </a:r>
            <a:r>
              <a:rPr lang="pl-PL" baseline="0" dirty="0" smtClean="0"/>
              <a:t>. Pierwsza z nich to JDBM </a:t>
            </a:r>
            <a:r>
              <a:rPr lang="pl-PL" baseline="0" dirty="0" err="1" smtClean="0"/>
              <a:t>Join</a:t>
            </a:r>
            <a:r>
              <a:rPr lang="pl-PL" baseline="0" dirty="0" smtClean="0"/>
              <a:t>, która to jest jedynie podmienieniem biblioteki kolekcji, dzięki czemu dane są utrzymywane w pamięci wirtualnej – co eliminuje nam </a:t>
            </a:r>
            <a:r>
              <a:rPr lang="pl-PL" baseline="0" dirty="0" err="1" smtClean="0"/>
              <a:t>OutOfMemoryException</a:t>
            </a:r>
            <a:r>
              <a:rPr lang="pl-PL" baseline="0" dirty="0" smtClean="0"/>
              <a:t>, ale spada nam wydajność.</a:t>
            </a:r>
          </a:p>
          <a:p>
            <a:endParaRPr lang="pl-PL" baseline="0" dirty="0" smtClean="0"/>
          </a:p>
          <a:p>
            <a:r>
              <a:rPr lang="pl-PL" baseline="0" dirty="0" smtClean="0"/>
              <a:t>Druga modyfikacja, to </a:t>
            </a:r>
            <a:r>
              <a:rPr lang="pl-PL" baseline="0" dirty="0" err="1" smtClean="0"/>
              <a:t>Reversed</a:t>
            </a:r>
            <a:r>
              <a:rPr lang="pl-PL" baseline="0" dirty="0" smtClean="0"/>
              <a:t> Map </a:t>
            </a:r>
            <a:r>
              <a:rPr lang="pl-PL" baseline="0" dirty="0" err="1" smtClean="0"/>
              <a:t>Join</a:t>
            </a:r>
            <a:r>
              <a:rPr lang="pl-PL" baseline="0" dirty="0" smtClean="0"/>
              <a:t> która polega na tym że odwracamy </a:t>
            </a:r>
            <a:r>
              <a:rPr lang="pl-PL" baseline="0" dirty="0" err="1" smtClean="0"/>
              <a:t>cache’owanie</a:t>
            </a:r>
            <a:r>
              <a:rPr lang="pl-PL" baseline="0" dirty="0" smtClean="0"/>
              <a:t>. To plik wejściowy, a nie zdalny jest </a:t>
            </a:r>
            <a:r>
              <a:rPr lang="pl-PL" baseline="0" dirty="0" err="1" smtClean="0"/>
              <a:t>cache’owany</a:t>
            </a:r>
            <a:r>
              <a:rPr lang="pl-PL" baseline="0" dirty="0" smtClean="0"/>
              <a:t>. Jako że blok </a:t>
            </a:r>
            <a:r>
              <a:rPr lang="pl-PL" baseline="0" dirty="0" err="1" smtClean="0"/>
              <a:t>Mappera</a:t>
            </a:r>
            <a:r>
              <a:rPr lang="pl-PL" baseline="0" dirty="0" smtClean="0"/>
              <a:t> ma rozmiar zdefiniowany w konfiguracji klastra (domyślnie 64MB) to dokładnie tyle będziemy trzymać w pamięci głównej (no dobra… „prawie” tyle – to Java na litość Boską).</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25</a:t>
            </a:fld>
            <a:endParaRPr lang="pl-PL" dirty="0"/>
          </a:p>
        </p:txBody>
      </p:sp>
    </p:spTree>
    <p:extLst>
      <p:ext uri="{BB962C8B-B14F-4D97-AF65-F5344CB8AC3E}">
        <p14:creationId xmlns:p14="http://schemas.microsoft.com/office/powerpoint/2010/main" val="3887736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 co chodzi – prawie ta</a:t>
            </a:r>
            <a:r>
              <a:rPr lang="pl-PL" baseline="0" dirty="0" smtClean="0"/>
              <a:t> sama graficzna prezentacja, oprócz tego, że najpierw buforujemy rekordy z pliku 2 (lokalnego wg. </a:t>
            </a:r>
            <a:r>
              <a:rPr lang="pl-PL" baseline="0" dirty="0" err="1" smtClean="0"/>
              <a:t>Mappera</a:t>
            </a:r>
            <a:r>
              <a:rPr lang="pl-PL" baseline="0" dirty="0" smtClean="0"/>
              <a:t>) – wczytywanie kolejnych rekordów odbywa się w każdym wywołaniu map() – funkcja nie wykonuje żadnej emisji rekordu. Dopiero gdy skończymy przetwarzanie pliku, gdy </a:t>
            </a:r>
            <a:r>
              <a:rPr lang="pl-PL" baseline="0" dirty="0" err="1" smtClean="0"/>
              <a:t>Mapper</a:t>
            </a:r>
            <a:r>
              <a:rPr lang="pl-PL" baseline="0" dirty="0" smtClean="0"/>
              <a:t> zacznie sprzątać dane – wywołując metodę </a:t>
            </a:r>
            <a:r>
              <a:rPr lang="pl-PL" baseline="0" dirty="0" err="1" smtClean="0"/>
              <a:t>cleanup</a:t>
            </a:r>
            <a:r>
              <a:rPr lang="pl-PL" baseline="0" dirty="0" smtClean="0"/>
              <a:t>(), zaczynamy wykonywać złączenie poprzez wczytywanie danych z pliku 1, operując wyłącznie na ostatnio wczytanym rekordzie – efekt? Prawie nie ma </a:t>
            </a:r>
            <a:r>
              <a:rPr lang="pl-PL" baseline="0" dirty="0" err="1" smtClean="0"/>
              <a:t>OOM’ów</a:t>
            </a:r>
            <a:r>
              <a:rPr lang="pl-PL" baseline="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26</a:t>
            </a:fld>
            <a:endParaRPr lang="pl-PL" dirty="0"/>
          </a:p>
        </p:txBody>
      </p:sp>
    </p:spTree>
    <p:extLst>
      <p:ext uri="{BB962C8B-B14F-4D97-AF65-F5344CB8AC3E}">
        <p14:creationId xmlns:p14="http://schemas.microsoft.com/office/powerpoint/2010/main" val="712834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Powtórka slajdu z Broadcast </a:t>
            </a:r>
            <a:r>
              <a:rPr lang="pl-PL" dirty="0" err="1" smtClean="0"/>
              <a:t>Join</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27</a:t>
            </a:fld>
            <a:endParaRPr lang="pl-PL" dirty="0"/>
          </a:p>
        </p:txBody>
      </p:sp>
    </p:spTree>
    <p:extLst>
      <p:ext uri="{BB962C8B-B14F-4D97-AF65-F5344CB8AC3E}">
        <p14:creationId xmlns:p14="http://schemas.microsoft.com/office/powerpoint/2010/main" val="580899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Algorytm </a:t>
            </a:r>
            <a:r>
              <a:rPr lang="pl-PL" dirty="0" err="1" smtClean="0"/>
              <a:t>Repartition</a:t>
            </a:r>
            <a:r>
              <a:rPr lang="pl-PL" dirty="0" smtClean="0"/>
              <a:t> </a:t>
            </a:r>
            <a:r>
              <a:rPr lang="pl-PL" dirty="0" err="1" smtClean="0"/>
              <a:t>Join</a:t>
            </a:r>
            <a:r>
              <a:rPr lang="pl-PL" dirty="0" smtClean="0"/>
              <a:t> jest</a:t>
            </a:r>
            <a:r>
              <a:rPr lang="pl-PL" baseline="0" dirty="0" smtClean="0"/>
              <a:t> algorytmem wykorzystującym obie fazy Map oraz </a:t>
            </a:r>
            <a:r>
              <a:rPr lang="pl-PL" baseline="0" dirty="0" err="1" smtClean="0"/>
              <a:t>Reduce</a:t>
            </a:r>
            <a:r>
              <a:rPr lang="pl-PL" baseline="0" dirty="0" smtClean="0"/>
              <a:t>. Wykorzystywany jest on przede wszystkim gdy łączone pliki nie mogą zmieścić się w pamięci głównej oraz koszt ich rozgłaszania byłby zbyt obciążający dla klastra. Pewnym problemem jest fakt, że program </a:t>
            </a:r>
            <a:r>
              <a:rPr lang="pl-PL" baseline="0" dirty="0" err="1" smtClean="0"/>
              <a:t>MapReduce</a:t>
            </a:r>
            <a:r>
              <a:rPr lang="pl-PL" baseline="0" dirty="0" smtClean="0"/>
              <a:t> musi działać na plikach o niejako różnej strukturze – z tego względu do konfiguracji zadania wykorzystujemy klasę </a:t>
            </a:r>
            <a:r>
              <a:rPr lang="pl-PL" baseline="0" dirty="0" err="1" smtClean="0"/>
              <a:t>MultipleInputs</a:t>
            </a:r>
            <a:r>
              <a:rPr lang="pl-PL" baseline="0" dirty="0" smtClean="0"/>
              <a:t> która wiąże konkretną implementacje </a:t>
            </a:r>
            <a:r>
              <a:rPr lang="pl-PL" baseline="0" dirty="0" err="1" smtClean="0"/>
              <a:t>Mappera</a:t>
            </a:r>
            <a:r>
              <a:rPr lang="pl-PL" baseline="0" dirty="0" smtClean="0"/>
              <a:t> z pewną ścieżką do katalogu/pliku.</a:t>
            </a:r>
          </a:p>
          <a:p>
            <a:endParaRPr lang="pl-PL" baseline="0" dirty="0" smtClean="0"/>
          </a:p>
          <a:p>
            <a:r>
              <a:rPr lang="pl-PL" baseline="0" dirty="0" smtClean="0"/>
              <a:t>Koncepcja algorytmu jest prosta. W fazie Map każdy rekord emitujemy jako wartość, a klucz obcy jako klucz. W fazie Redukcji, w wywołaniu </a:t>
            </a:r>
            <a:r>
              <a:rPr lang="pl-PL" baseline="0" dirty="0" err="1" smtClean="0"/>
              <a:t>reduce</a:t>
            </a:r>
            <a:r>
              <a:rPr lang="pl-PL" baseline="0" dirty="0" smtClean="0"/>
              <a:t>() mamy wszystkie rekordy – jedyny problem to odróżnienie z jakiego źródła pochodzą oraz policzenie produktu kartezjańskiego. By odróżnić źródła w fazie Map dodajemy informacje na temat źródła – ja zwykłem implementować to jako klasę złożoną implementującą </a:t>
            </a:r>
            <a:r>
              <a:rPr lang="pl-PL" baseline="0" dirty="0" err="1" smtClean="0"/>
              <a:t>interface</a:t>
            </a:r>
            <a:r>
              <a:rPr lang="pl-PL" baseline="0" dirty="0" smtClean="0"/>
              <a:t> </a:t>
            </a:r>
            <a:r>
              <a:rPr lang="pl-PL" baseline="0" dirty="0" err="1" smtClean="0"/>
              <a:t>Writable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28</a:t>
            </a:fld>
            <a:endParaRPr lang="pl-PL" dirty="0"/>
          </a:p>
        </p:txBody>
      </p:sp>
    </p:spTree>
    <p:extLst>
      <p:ext uri="{BB962C8B-B14F-4D97-AF65-F5344CB8AC3E}">
        <p14:creationId xmlns:p14="http://schemas.microsoft.com/office/powerpoint/2010/main" val="8040037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 wygląda</a:t>
            </a:r>
            <a:r>
              <a:rPr lang="pl-PL" baseline="0" dirty="0" smtClean="0"/>
              <a:t> to następująco:</a:t>
            </a:r>
          </a:p>
          <a:p>
            <a:r>
              <a:rPr lang="pl-PL" baseline="0" dirty="0" smtClean="0"/>
              <a:t>Każdy </a:t>
            </a:r>
            <a:r>
              <a:rPr lang="pl-PL" baseline="0" dirty="0" err="1" smtClean="0"/>
              <a:t>Mapper</a:t>
            </a:r>
            <a:r>
              <a:rPr lang="pl-PL" baseline="0" dirty="0" smtClean="0"/>
              <a:t> podczas setup() ustala pewien znacznik źródła (w literaturze zwany TAG). W obiekcie konfiguracji do którego </a:t>
            </a:r>
            <a:r>
              <a:rPr lang="pl-PL" baseline="0" dirty="0" err="1" smtClean="0"/>
              <a:t>Mapper</a:t>
            </a:r>
            <a:r>
              <a:rPr lang="pl-PL" baseline="0" dirty="0" smtClean="0"/>
              <a:t> ma dostęp można odnaleźć informacje na temat aktualnie przetwarzanego pliku/bloku oraz tablicę wszystkich podanych na wejście plików. Za pomocą prostej pętli można porównać ścieżki i przydzielić indeks z tablicy. Potem ruszamy z wykonaniem pełnoprawnej fazy mapowania, czyli wczytywania i emitowania kolejnych rekordów (oznaczonych pochodzeniem) pod kluczem grupowania będącym kluczem obcym. Każdy </a:t>
            </a:r>
            <a:r>
              <a:rPr lang="pl-PL" baseline="0" dirty="0" err="1" smtClean="0"/>
              <a:t>Mapper</a:t>
            </a:r>
            <a:r>
              <a:rPr lang="pl-PL" baseline="0" dirty="0" smtClean="0"/>
              <a:t> wykonuje to samo.</a:t>
            </a:r>
          </a:p>
          <a:p>
            <a:endParaRPr lang="pl-PL" baseline="0" dirty="0" smtClean="0"/>
          </a:p>
          <a:p>
            <a:r>
              <a:rPr lang="pl-PL" baseline="0" dirty="0" smtClean="0"/>
              <a:t>W fazie </a:t>
            </a:r>
            <a:r>
              <a:rPr lang="pl-PL" baseline="0" dirty="0" err="1" smtClean="0"/>
              <a:t>Reduce</a:t>
            </a:r>
            <a:r>
              <a:rPr lang="pl-PL" baseline="0" dirty="0" smtClean="0"/>
              <a:t>, każdy rekord pieczołowicie umieszczamy w osobnych buforach (bufor osobno na każde źródło).</a:t>
            </a:r>
          </a:p>
          <a:p>
            <a:r>
              <a:rPr lang="pl-PL" baseline="0" dirty="0" smtClean="0"/>
              <a:t>Na sam koniec liczymy każdą możliwą kombinację krotek pomiędzy buforami i zapisujemy na wyjście.</a:t>
            </a:r>
          </a:p>
          <a:p>
            <a:r>
              <a:rPr lang="pl-PL" baseline="0" dirty="0" smtClean="0"/>
              <a:t>Niuans dotyczy </a:t>
            </a:r>
            <a:r>
              <a:rPr lang="pl-PL" baseline="0" dirty="0" err="1" smtClean="0"/>
              <a:t>odśmiecania</a:t>
            </a:r>
            <a:r>
              <a:rPr lang="pl-PL" baseline="0" dirty="0" smtClean="0"/>
              <a:t> pamięci – jeśli będziemy tworzyć nowe obiekty (np. bufory) wewnątrz wywołania </a:t>
            </a:r>
            <a:r>
              <a:rPr lang="pl-PL" baseline="0" dirty="0" err="1" smtClean="0"/>
              <a:t>reduce</a:t>
            </a:r>
            <a:r>
              <a:rPr lang="pl-PL" baseline="0" dirty="0" smtClean="0"/>
              <a:t>() możemy być niemiło zaskoczeni wydajnością rozwiązania. Niemniej jednak, jeśli obiekty buforów utworzymy w setup(), a na początku każdego wywołania </a:t>
            </a:r>
            <a:r>
              <a:rPr lang="pl-PL" baseline="0" dirty="0" err="1" smtClean="0"/>
              <a:t>reduce</a:t>
            </a:r>
            <a:r>
              <a:rPr lang="pl-PL" baseline="0" dirty="0" smtClean="0"/>
              <a:t>() będziemy wykonywali </a:t>
            </a:r>
            <a:r>
              <a:rPr lang="pl-PL" baseline="0" dirty="0" err="1" smtClean="0"/>
              <a:t>clear</a:t>
            </a:r>
            <a:r>
              <a:rPr lang="pl-PL" baseline="0" dirty="0" smtClean="0"/>
              <a:t>() (myślę o buforach jako obiektach interfejsu List) problem ten znika. Z moich spostrzeżeń, programista powinien unikać jakiegokolwiek tworzenia (używanie </a:t>
            </a:r>
            <a:r>
              <a:rPr lang="pl-PL" b="1" baseline="0" dirty="0" err="1" smtClean="0"/>
              <a:t>new</a:t>
            </a:r>
            <a:r>
              <a:rPr lang="pl-PL" b="0" baseline="0" dirty="0" smtClean="0"/>
              <a:t>) wewnątrz </a:t>
            </a:r>
            <a:r>
              <a:rPr lang="pl-PL" b="0" baseline="0" dirty="0" err="1" smtClean="0"/>
              <a:t>reduce</a:t>
            </a:r>
            <a:r>
              <a:rPr lang="pl-PL" b="0" baseline="0" dirty="0" smtClean="0"/>
              <a:t>() – </a:t>
            </a:r>
            <a:r>
              <a:rPr lang="pl-PL" b="0" baseline="0" dirty="0" err="1" smtClean="0"/>
              <a:t>garbage</a:t>
            </a:r>
            <a:r>
              <a:rPr lang="pl-PL" b="0" baseline="0" dirty="0" smtClean="0"/>
              <a:t> </a:t>
            </a:r>
            <a:r>
              <a:rPr lang="pl-PL" b="0" baseline="0" dirty="0" err="1" smtClean="0"/>
              <a:t>collector</a:t>
            </a:r>
            <a:r>
              <a:rPr lang="pl-PL" b="0" baseline="0" dirty="0" smtClean="0"/>
              <a:t> ma problemy ze sprzątaniem. Jest to szczególnie uciążliwe bibliotek zewnętrznych, których implementacji nie znamy.</a:t>
            </a:r>
            <a:endParaRPr lang="pl-PL" b="1"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29</a:t>
            </a:fld>
            <a:endParaRPr lang="pl-PL" dirty="0"/>
          </a:p>
        </p:txBody>
      </p:sp>
    </p:spTree>
    <p:extLst>
      <p:ext uri="{BB962C8B-B14F-4D97-AF65-F5344CB8AC3E}">
        <p14:creationId xmlns:p14="http://schemas.microsoft.com/office/powerpoint/2010/main" val="3591541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Plan</a:t>
            </a:r>
            <a:r>
              <a:rPr lang="pl-PL" baseline="0" dirty="0" smtClean="0"/>
              <a:t> prezentacji przedstawia się następująco, na początku powiemy sobie o idei programowania w modelu </a:t>
            </a:r>
            <a:r>
              <a:rPr lang="pl-PL" baseline="0" dirty="0" err="1" smtClean="0"/>
              <a:t>MapReduce</a:t>
            </a:r>
            <a:r>
              <a:rPr lang="pl-PL" baseline="0" dirty="0" smtClean="0"/>
              <a:t> – jeśli nigdy nie miałeś styczności z tym modelem, to dobre miejsce na zapoznanie się z nim. Potem przejdziemy do algorytmów złączeń wyrażonych w tym właśnie modelu.  Będzie trochę o tzw. „Podejściu klasycznym” czyli algorytmom złączeń które wpasowują się w model grupowania-agregacji (swojskie tłumaczenie Map-</a:t>
            </a:r>
            <a:r>
              <a:rPr lang="pl-PL" baseline="0" dirty="0" err="1" smtClean="0"/>
              <a:t>Reduce</a:t>
            </a:r>
            <a:r>
              <a:rPr lang="pl-PL" baseline="0" dirty="0" smtClean="0"/>
              <a:t>). Będzie też o „magicznym” sposobie pisania algorytmów wykonujących porównania typu każdy-z-każdym, który stanowi podstawę podejścia równoważącego obciążenia. Na koniec powiemy o złączeniach we </a:t>
            </a:r>
            <a:r>
              <a:rPr lang="pl-PL" baseline="0" dirty="0" err="1" smtClean="0"/>
              <a:t>Frameworku</a:t>
            </a:r>
            <a:r>
              <a:rPr lang="pl-PL" baseline="0" dirty="0" smtClean="0"/>
              <a:t> </a:t>
            </a:r>
            <a:r>
              <a:rPr lang="pl-PL" baseline="0" dirty="0" err="1" smtClean="0"/>
              <a:t>Hive</a:t>
            </a:r>
            <a:r>
              <a:rPr lang="pl-PL" baseline="0" dirty="0" smtClean="0"/>
              <a:t> i pokażmy na dwóch wykresach porównanie czasów wykonania niektórych algorytmów.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a:t>
            </a:fld>
            <a:endParaRPr lang="pl-PL" dirty="0"/>
          </a:p>
        </p:txBody>
      </p:sp>
    </p:spTree>
    <p:extLst>
      <p:ext uri="{BB962C8B-B14F-4D97-AF65-F5344CB8AC3E}">
        <p14:creationId xmlns:p14="http://schemas.microsoft.com/office/powerpoint/2010/main" val="3764333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Jeśli</a:t>
            </a:r>
            <a:r>
              <a:rPr lang="pl-PL" baseline="0" dirty="0" smtClean="0"/>
              <a:t> chodzi o zalety i wady – mam nadzieje że jakieś przychodzą wam do głowy. Zaleta jest w zasadzie jedna – jest to algorytm który jest „</a:t>
            </a:r>
            <a:r>
              <a:rPr lang="pl-PL" b="1" baseline="0" dirty="0" smtClean="0"/>
              <a:t>wpasowany w model programistyczny</a:t>
            </a:r>
            <a:r>
              <a:rPr lang="pl-PL" baseline="0" dirty="0" smtClean="0"/>
              <a:t>”. Niestety to jedyna zaleta. </a:t>
            </a:r>
          </a:p>
          <a:p>
            <a:endParaRPr lang="pl-PL" baseline="0" dirty="0" smtClean="0"/>
          </a:p>
          <a:p>
            <a:r>
              <a:rPr lang="pl-PL" baseline="0" dirty="0" smtClean="0"/>
              <a:t>Rozważmy </a:t>
            </a:r>
            <a:r>
              <a:rPr lang="pl-PL" baseline="0" dirty="0" err="1" smtClean="0"/>
              <a:t>wielozłączenia</a:t>
            </a:r>
            <a:r>
              <a:rPr lang="pl-PL" baseline="0" dirty="0" smtClean="0"/>
              <a:t> – jesteśmy ograniczeni do takich źródeł danych które są związane ze sobą tymi samymi atrybutami – w zasadzie jedyny taki przypadek to schemat odwrotnej gwiazdy – który w zasadzie nie występuje. Wykonywanie </a:t>
            </a:r>
            <a:r>
              <a:rPr lang="pl-PL" baseline="0" dirty="0" err="1" smtClean="0"/>
              <a:t>wielozłączeń</a:t>
            </a:r>
            <a:r>
              <a:rPr lang="pl-PL" baseline="0" dirty="0" smtClean="0"/>
              <a:t> na schemacie gwiazdy np. wymiar klient-fakt- wymiar region wiąże się niestety z więcej niż 1 programem </a:t>
            </a:r>
            <a:r>
              <a:rPr lang="pl-PL" baseline="0" dirty="0" err="1" smtClean="0"/>
              <a:t>MapReduce</a:t>
            </a:r>
            <a:r>
              <a:rPr lang="pl-PL" baseline="0" dirty="0" smtClean="0"/>
              <a:t> – co w konsekwencji prowadzi do kilku faz </a:t>
            </a:r>
            <a:r>
              <a:rPr lang="pl-PL" baseline="0" dirty="0" err="1" smtClean="0"/>
              <a:t>Shuffle</a:t>
            </a:r>
            <a:r>
              <a:rPr lang="pl-PL" baseline="0" dirty="0" smtClean="0"/>
              <a:t> (laboratoryjnie – każda coraz większa), zapisu plików wynikowych z każdego programu do pamięci trwałej klastra (domyślnie dane replikowane są 3 krotnie) plus każdy Job ma swój niepowtarzalny czas rozstawienia zapytania.</a:t>
            </a:r>
          </a:p>
          <a:p>
            <a:endParaRPr lang="pl-PL" dirty="0" smtClean="0"/>
          </a:p>
          <a:p>
            <a:r>
              <a:rPr lang="pl-PL" dirty="0" smtClean="0"/>
              <a:t>Dodatkowym</a:t>
            </a:r>
            <a:r>
              <a:rPr lang="pl-PL" baseline="0" dirty="0" smtClean="0"/>
              <a:t> bonusem jest wymóg buforowania rekordów. Jeśli mamy nierówne dystrybucje klucza obcego (czyli dane gdzie rekordy faworyzują pewne wartości na atrybutach klucza obcego) – może się okazać że dostaniemy po twarzy </a:t>
            </a:r>
            <a:r>
              <a:rPr lang="pl-PL" baseline="0" dirty="0" err="1" smtClean="0"/>
              <a:t>OutOfMemoryException</a:t>
            </a:r>
            <a:r>
              <a:rPr lang="pl-PL" baseline="0" dirty="0" smtClean="0"/>
              <a:t>. Ale to nie jest największy problem.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30</a:t>
            </a:fld>
            <a:endParaRPr lang="pl-PL" dirty="0"/>
          </a:p>
        </p:txBody>
      </p:sp>
    </p:spTree>
    <p:extLst>
      <p:ext uri="{BB962C8B-B14F-4D97-AF65-F5344CB8AC3E}">
        <p14:creationId xmlns:p14="http://schemas.microsoft.com/office/powerpoint/2010/main" val="41901304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aseline="0" dirty="0" smtClean="0"/>
              <a:t>Każda grupa jest przetwarza w ramach jednego węzła, bez względu na długość listy wartości związanych z kluczem obcym. Jeśli mam dane paragon – pozycje paragonu i w pozycjach paragonów jest 1000 rekordów – to jeśli 1 paragon ma 999 pozycji, to drugi paragon ma siłą rzeczy 1 pozycję. Z punktu widzenia programu </a:t>
            </a:r>
            <a:r>
              <a:rPr lang="pl-PL" baseline="0" dirty="0" err="1" smtClean="0"/>
              <a:t>MapReduce</a:t>
            </a:r>
            <a:r>
              <a:rPr lang="pl-PL" baseline="0" dirty="0" smtClean="0"/>
              <a:t> mam dwa wywołania </a:t>
            </a:r>
            <a:r>
              <a:rPr lang="pl-PL" baseline="0" dirty="0" err="1" smtClean="0"/>
              <a:t>reduce</a:t>
            </a:r>
            <a:r>
              <a:rPr lang="pl-PL" baseline="0" dirty="0" smtClean="0"/>
              <a:t>() jedno przetwarzające 999 rekordów drugie 1. Program kończy się kiedy wszystkie Reduktory kończą pracę, czyli Reduktor przetwarzający 1 rekord będzie sobie spał w </a:t>
            </a:r>
            <a:r>
              <a:rPr lang="pl-PL" baseline="0" dirty="0" err="1" smtClean="0"/>
              <a:t>oczekiwanu</a:t>
            </a:r>
            <a:r>
              <a:rPr lang="pl-PL" baseline="0" dirty="0" smtClean="0"/>
              <a:t> aż drugi wykona pracę. W takim przypadku w zasadzie mamy </a:t>
            </a:r>
            <a:r>
              <a:rPr lang="pl-PL" b="1" baseline="0" dirty="0" smtClean="0"/>
              <a:t>sekwencyjne</a:t>
            </a:r>
            <a:r>
              <a:rPr lang="pl-PL" baseline="0" dirty="0" smtClean="0"/>
              <a:t> wykonanie programu, w środowisku rozproszonym. I jeszcze za to płacimy.</a:t>
            </a:r>
          </a:p>
          <a:p>
            <a:endParaRPr lang="pl-PL" baseline="0" dirty="0" smtClean="0"/>
          </a:p>
          <a:p>
            <a:r>
              <a:rPr lang="pl-PL" baseline="0" dirty="0" smtClean="0"/>
              <a:t>Straszne zjawisko, tym bardziej straszne że teoretycy chcą temu przeciwdziałać.  Powstało tuzin rozwiązań przeciwdziałającym krzywym danym/skośnym danym/</a:t>
            </a:r>
            <a:r>
              <a:rPr lang="pl-PL" baseline="0" dirty="0" err="1" smtClean="0"/>
              <a:t>skewed</a:t>
            </a:r>
            <a:r>
              <a:rPr lang="pl-PL" baseline="0" dirty="0" smtClean="0"/>
              <a:t> data. Zazwyczaj oparte o liczenie jakiś magicznych statystyk przed programem wywołującym złączenia.</a:t>
            </a:r>
          </a:p>
          <a:p>
            <a:endParaRPr lang="pl-PL" baseline="0" dirty="0" smtClean="0"/>
          </a:p>
          <a:p>
            <a:r>
              <a:rPr lang="pl-PL" baseline="0" dirty="0" smtClean="0"/>
              <a:t>Nikt (chyba) w ramach analizy nie chce wykonywać czystego złączenia („</a:t>
            </a:r>
            <a:r>
              <a:rPr lang="pl-PL" baseline="0" dirty="0" err="1" smtClean="0"/>
              <a:t>There</a:t>
            </a:r>
            <a:r>
              <a:rPr lang="pl-PL" baseline="0" dirty="0" smtClean="0"/>
              <a:t> I </a:t>
            </a:r>
            <a:r>
              <a:rPr lang="pl-PL" baseline="0" dirty="0" err="1" smtClean="0"/>
              <a:t>fixed</a:t>
            </a:r>
            <a:r>
              <a:rPr lang="pl-PL" baseline="0" dirty="0" smtClean="0"/>
              <a:t> </a:t>
            </a:r>
            <a:r>
              <a:rPr lang="pl-PL" baseline="0" dirty="0" err="1" smtClean="0"/>
              <a:t>it</a:t>
            </a:r>
            <a:r>
              <a:rPr lang="pl-PL" baseline="0" dirty="0" smtClean="0"/>
              <a:t>”). Raczej chcemy wykonać jakieś agregacje w ramach grup, np. sumę z nieszczęsnych paragonów w ramach klienta, a to możemy wykonać na samym fakcie grupując po kluczach obcych. Dopiero na zagregowanych wartościach wykonujemy połączenie (nawet po stronie Reduktora – kogo to obchodzi – algorytm Map </a:t>
            </a:r>
            <a:r>
              <a:rPr lang="pl-PL" baseline="0" dirty="0" err="1" smtClean="0"/>
              <a:t>Join</a:t>
            </a:r>
            <a:r>
              <a:rPr lang="pl-PL" baseline="0" dirty="0" smtClean="0"/>
              <a:t> zadziała tak samo – co nasuwa refleksje na temat nazwy tego algorytmu).</a:t>
            </a:r>
          </a:p>
          <a:p>
            <a:endParaRPr lang="pl-PL" baseline="0" dirty="0" smtClean="0"/>
          </a:p>
          <a:p>
            <a:r>
              <a:rPr lang="pl-PL" baseline="0" dirty="0" smtClean="0"/>
              <a:t>Mało tego agregacje wykonujemy efektywnie ze względu na mechanizm </a:t>
            </a:r>
            <a:r>
              <a:rPr lang="pl-PL" baseline="0" dirty="0" err="1" smtClean="0"/>
              <a:t>Combinera</a:t>
            </a:r>
            <a:r>
              <a:rPr lang="pl-PL" baseline="0" dirty="0" smtClean="0"/>
              <a:t>.</a:t>
            </a:r>
          </a:p>
          <a:p>
            <a:r>
              <a:rPr lang="pl-PL" baseline="0" dirty="0" smtClean="0"/>
              <a:t>A, i jeszcze filtrowanie po stronie </a:t>
            </a:r>
            <a:r>
              <a:rPr lang="pl-PL" baseline="0" dirty="0" err="1" smtClean="0"/>
              <a:t>Mappera</a:t>
            </a:r>
            <a:r>
              <a:rPr lang="pl-PL" baseline="0" dirty="0" smtClean="0"/>
              <a:t> – bez komentarza</a:t>
            </a:r>
          </a:p>
          <a:p>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31</a:t>
            </a:fld>
            <a:endParaRPr lang="pl-PL" dirty="0"/>
          </a:p>
        </p:txBody>
      </p:sp>
    </p:spTree>
    <p:extLst>
      <p:ext uri="{BB962C8B-B14F-4D97-AF65-F5344CB8AC3E}">
        <p14:creationId xmlns:p14="http://schemas.microsoft.com/office/powerpoint/2010/main" val="15360691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Jeśli</a:t>
            </a:r>
            <a:r>
              <a:rPr lang="pl-PL" baseline="0" dirty="0" smtClean="0"/>
              <a:t> chodzi o możliwe usprawnienia algorytmu </a:t>
            </a:r>
            <a:r>
              <a:rPr lang="pl-PL" baseline="0" dirty="0" err="1" smtClean="0"/>
              <a:t>Repartition</a:t>
            </a:r>
            <a:r>
              <a:rPr lang="pl-PL" baseline="0" dirty="0" smtClean="0"/>
              <a:t> </a:t>
            </a:r>
            <a:r>
              <a:rPr lang="pl-PL" baseline="0" dirty="0" err="1" smtClean="0"/>
              <a:t>Join</a:t>
            </a:r>
            <a:r>
              <a:rPr lang="pl-PL" baseline="0" dirty="0" smtClean="0"/>
              <a:t>, istnieje odmiana </a:t>
            </a:r>
            <a:r>
              <a:rPr lang="pl-PL" baseline="0" dirty="0" err="1" smtClean="0"/>
              <a:t>Improved</a:t>
            </a:r>
            <a:r>
              <a:rPr lang="pl-PL" baseline="0" dirty="0" smtClean="0"/>
              <a:t> </a:t>
            </a:r>
            <a:r>
              <a:rPr lang="pl-PL" baseline="0" dirty="0" err="1" smtClean="0"/>
              <a:t>Repartition</a:t>
            </a:r>
            <a:r>
              <a:rPr lang="pl-PL" baseline="0" dirty="0" smtClean="0"/>
              <a:t> </a:t>
            </a:r>
            <a:r>
              <a:rPr lang="pl-PL" baseline="0" dirty="0" err="1" smtClean="0"/>
              <a:t>Join</a:t>
            </a:r>
            <a:r>
              <a:rPr lang="pl-PL" baseline="0" dirty="0" smtClean="0"/>
              <a:t> (wyszukana nazwa). </a:t>
            </a:r>
          </a:p>
          <a:p>
            <a:r>
              <a:rPr lang="pl-PL" baseline="0" dirty="0" smtClean="0"/>
              <a:t>Usprawnienie to minimalizuje potrzebę buforowania w taki sposób, że wszystkie dane trafiają do </a:t>
            </a:r>
            <a:r>
              <a:rPr lang="pl-PL" baseline="0" dirty="0" err="1" smtClean="0"/>
              <a:t>Reducera</a:t>
            </a:r>
            <a:r>
              <a:rPr lang="pl-PL" baseline="0" dirty="0" smtClean="0"/>
              <a:t> posortowane nie tylko ze względu na klucz obcy, ale też źródło. W ten sposób wszystkie dane oprócz tych pochodzących z ostatniego źródła muszą być buforowane. Podczas przetwarzania ostatniego źródła złączenie można wykonać w locie.</a:t>
            </a:r>
          </a:p>
          <a:p>
            <a:r>
              <a:rPr lang="pl-PL" baseline="0" dirty="0" smtClean="0"/>
              <a:t>Brzmi prosto, ale istnieje kilka zasadniczych problemów jak np.:</a:t>
            </a:r>
          </a:p>
          <a:p>
            <a:r>
              <a:rPr lang="pl-PL" baseline="0" dirty="0" smtClean="0"/>
              <a:t>-sortowanie po kluczach wymaga emisji klucza jako pary &lt;klucz obcy, źródło&gt; - w ten sposób uzyskujemy sortowanie rekordów, ale używając domyślną funkcję rozdzielającą (klasa </a:t>
            </a:r>
            <a:r>
              <a:rPr lang="pl-PL" baseline="0" dirty="0" err="1" smtClean="0"/>
              <a:t>Partitioner</a:t>
            </a:r>
            <a:r>
              <a:rPr lang="pl-PL" baseline="0" dirty="0" smtClean="0"/>
              <a:t>), może się zdarzyć że rekordy o identycznym kluczu obcym trafią do różnych </a:t>
            </a:r>
            <a:r>
              <a:rPr lang="pl-PL" baseline="0" dirty="0" err="1" smtClean="0"/>
              <a:t>Reducerów</a:t>
            </a:r>
            <a:r>
              <a:rPr lang="pl-PL" baseline="0" dirty="0" smtClean="0"/>
              <a:t> – można to rozwiązać poprzez implementację własnego </a:t>
            </a:r>
            <a:r>
              <a:rPr lang="pl-PL" baseline="0" dirty="0" err="1" smtClean="0"/>
              <a:t>Partitionera</a:t>
            </a:r>
            <a:r>
              <a:rPr lang="pl-PL" baseline="0" dirty="0" smtClean="0"/>
              <a:t> lub przeciążając </a:t>
            </a:r>
            <a:r>
              <a:rPr lang="pl-PL" baseline="0" dirty="0" err="1" smtClean="0"/>
              <a:t>hashCode</a:t>
            </a:r>
            <a:r>
              <a:rPr lang="pl-PL" baseline="0" dirty="0" smtClean="0"/>
              <a:t>() dla klasy </a:t>
            </a:r>
            <a:r>
              <a:rPr lang="pl-PL" baseline="0" dirty="0" err="1" smtClean="0"/>
              <a:t>krotki</a:t>
            </a:r>
            <a:r>
              <a:rPr lang="pl-PL" baseline="0" dirty="0" smtClean="0"/>
              <a:t>.</a:t>
            </a:r>
          </a:p>
          <a:p>
            <a:r>
              <a:rPr lang="pl-PL" baseline="0" dirty="0" smtClean="0"/>
              <a:t>-dodatkowy problem to grupowanie które jest zależne od metody </a:t>
            </a:r>
            <a:r>
              <a:rPr lang="pl-PL" baseline="0" dirty="0" err="1" smtClean="0"/>
              <a:t>compareTo</a:t>
            </a:r>
            <a:r>
              <a:rPr lang="pl-PL" baseline="0" dirty="0" smtClean="0"/>
              <a:t>() – nie możemy manipulować tą metodą jeśli chcemy utrzymać porządek. Żeby wymusić inne grupowanie musimy </a:t>
            </a:r>
            <a:r>
              <a:rPr lang="pl-PL" baseline="0" dirty="0" err="1" smtClean="0"/>
              <a:t>doimplementować</a:t>
            </a:r>
            <a:r>
              <a:rPr lang="pl-PL" baseline="0" dirty="0" smtClean="0"/>
              <a:t> klasę (</a:t>
            </a:r>
            <a:r>
              <a:rPr lang="pl-PL" baseline="0" dirty="0" err="1" smtClean="0"/>
              <a:t>Writable</a:t>
            </a:r>
            <a:r>
              <a:rPr lang="pl-PL" baseline="0" dirty="0" smtClean="0"/>
              <a:t>)</a:t>
            </a:r>
            <a:r>
              <a:rPr lang="pl-PL" baseline="0" dirty="0" err="1" smtClean="0"/>
              <a:t>Comparator</a:t>
            </a:r>
            <a:r>
              <a:rPr lang="pl-PL" baseline="0" dirty="0" smtClean="0"/>
              <a:t> i w konfiguracji podać ją jako </a:t>
            </a:r>
            <a:r>
              <a:rPr lang="pl-PL" baseline="0" dirty="0" err="1" smtClean="0"/>
              <a:t>GroupingComparator</a:t>
            </a:r>
            <a:r>
              <a:rPr lang="pl-PL" baseline="0" dirty="0" smtClean="0"/>
              <a:t>. Uwaga – klasa bazowa </a:t>
            </a:r>
            <a:r>
              <a:rPr lang="pl-PL" baseline="0" dirty="0" err="1" smtClean="0"/>
              <a:t>WritableComparator</a:t>
            </a:r>
            <a:r>
              <a:rPr lang="pl-PL" baseline="0" dirty="0" smtClean="0"/>
              <a:t> </a:t>
            </a:r>
            <a:r>
              <a:rPr lang="pl-PL" baseline="0" dirty="0" err="1" smtClean="0"/>
              <a:t>imho</a:t>
            </a:r>
            <a:r>
              <a:rPr lang="pl-PL" baseline="0" dirty="0" smtClean="0"/>
              <a:t> nie jest dobrze </a:t>
            </a:r>
            <a:r>
              <a:rPr lang="pl-PL" baseline="0" dirty="0" err="1" smtClean="0"/>
              <a:t>odokumentowana</a:t>
            </a:r>
            <a:r>
              <a:rPr lang="pl-PL" baseline="0" dirty="0" smtClean="0"/>
              <a:t> – każde dostarczyć trzy różne implementacje </a:t>
            </a:r>
            <a:r>
              <a:rPr lang="pl-PL" baseline="0" dirty="0" err="1" smtClean="0"/>
              <a:t>compareTo</a:t>
            </a:r>
            <a:r>
              <a:rPr lang="pl-PL" baseline="0" dirty="0" smtClean="0"/>
              <a:t>() – w tym działające na poziomie bajtowym – można je zignorować – tylko trzeba wiedzieć jak ją skonfigurować by wykorzystywała obiekty – poprzez konstruktor z flagą boolowską </a:t>
            </a:r>
            <a:r>
              <a:rPr lang="pl-PL" baseline="0" dirty="0" err="1" smtClean="0"/>
              <a:t>createInstances</a:t>
            </a:r>
            <a:r>
              <a:rPr lang="pl-PL" baseline="0" dirty="0" smtClean="0"/>
              <a:t>. </a:t>
            </a:r>
          </a:p>
          <a:p>
            <a:r>
              <a:rPr lang="pl-PL" dirty="0" smtClean="0"/>
              <a:t>W zasadzie to tyle, sygnatura</a:t>
            </a:r>
            <a:r>
              <a:rPr lang="pl-PL" baseline="0" dirty="0" smtClean="0"/>
              <a:t> może dziwić – tj. podwójne emitowanie źródła (w kluczu i jako wartość) – wynika to z tego że podczas wywołania </a:t>
            </a:r>
            <a:r>
              <a:rPr lang="pl-PL" baseline="0" dirty="0" err="1" smtClean="0"/>
              <a:t>reduce</a:t>
            </a:r>
            <a:r>
              <a:rPr lang="pl-PL" baseline="0" dirty="0" smtClean="0"/>
              <a:t>() mamy dostęp do pierwszej wartości klucza grupującego, akurat w tym przypadku może być inna dla każdej kolejnej wartości/rekordu. Niemniej jednak, </a:t>
            </a:r>
            <a:r>
              <a:rPr lang="pl-PL" b="1" baseline="0" dirty="0" smtClean="0"/>
              <a:t>wydaje</a:t>
            </a:r>
            <a:r>
              <a:rPr lang="pl-PL" baseline="0" dirty="0" smtClean="0"/>
              <a:t> mi się że sygnatura krotek pochodzi z czasów tzw. </a:t>
            </a:r>
            <a:r>
              <a:rPr lang="pl-PL" b="1" baseline="0" dirty="0" smtClean="0"/>
              <a:t>starego API </a:t>
            </a:r>
            <a:r>
              <a:rPr lang="pl-PL" baseline="0" dirty="0" smtClean="0"/>
              <a:t>(pakiet </a:t>
            </a:r>
            <a:r>
              <a:rPr lang="pl-PL" b="1" baseline="0" dirty="0" err="1" smtClean="0"/>
              <a:t>mapred</a:t>
            </a:r>
            <a:r>
              <a:rPr lang="pl-PL" baseline="0" dirty="0" smtClean="0"/>
              <a:t>), gdy podczas wywołania </a:t>
            </a:r>
            <a:r>
              <a:rPr lang="pl-PL" baseline="0" dirty="0" err="1" smtClean="0"/>
              <a:t>reduce</a:t>
            </a:r>
            <a:r>
              <a:rPr lang="pl-PL" baseline="0" dirty="0" smtClean="0"/>
              <a:t>() nie było dostępu do obszernej klasy </a:t>
            </a:r>
            <a:r>
              <a:rPr lang="pl-PL" baseline="0" dirty="0" err="1" smtClean="0"/>
              <a:t>Context</a:t>
            </a:r>
            <a:r>
              <a:rPr lang="pl-PL" baseline="0" dirty="0" smtClean="0"/>
              <a:t>. W </a:t>
            </a:r>
            <a:r>
              <a:rPr lang="pl-PL" b="1" baseline="0" dirty="0" smtClean="0"/>
              <a:t>nowym API </a:t>
            </a:r>
            <a:r>
              <a:rPr lang="pl-PL" baseline="0" dirty="0" smtClean="0"/>
              <a:t>(pakiet </a:t>
            </a:r>
            <a:r>
              <a:rPr lang="pl-PL" b="1" baseline="0" dirty="0" err="1" smtClean="0"/>
              <a:t>mapreduce</a:t>
            </a:r>
            <a:r>
              <a:rPr lang="pl-PL" baseline="0" dirty="0" smtClean="0"/>
              <a:t>) sygnatura </a:t>
            </a:r>
            <a:r>
              <a:rPr lang="pl-PL" baseline="0" dirty="0" err="1" smtClean="0"/>
              <a:t>reduce</a:t>
            </a:r>
            <a:r>
              <a:rPr lang="pl-PL" baseline="0" dirty="0" smtClean="0"/>
              <a:t>() zawiera </a:t>
            </a:r>
            <a:r>
              <a:rPr lang="pl-PL" baseline="0" dirty="0" err="1" smtClean="0"/>
              <a:t>Context</a:t>
            </a:r>
            <a:r>
              <a:rPr lang="pl-PL" baseline="0" dirty="0" smtClean="0"/>
              <a:t>, który ma możliwość podejrzenia aktualnej wartości klucza – pytanie co zwraca, akurat kiedy to piszę, nie jestem pewien.</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32</a:t>
            </a:fld>
            <a:endParaRPr lang="pl-PL" dirty="0"/>
          </a:p>
        </p:txBody>
      </p:sp>
    </p:spTree>
    <p:extLst>
      <p:ext uri="{BB962C8B-B14F-4D97-AF65-F5344CB8AC3E}">
        <p14:creationId xmlns:p14="http://schemas.microsoft.com/office/powerpoint/2010/main" val="264991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Jeśli chodzi</a:t>
            </a:r>
            <a:r>
              <a:rPr lang="pl-PL" baseline="0" dirty="0" smtClean="0"/>
              <a:t> o graficzna idee </a:t>
            </a:r>
            <a:r>
              <a:rPr lang="pl-PL" baseline="0" dirty="0" err="1" smtClean="0"/>
              <a:t>Improved</a:t>
            </a:r>
            <a:r>
              <a:rPr lang="pl-PL" baseline="0" dirty="0" smtClean="0"/>
              <a:t> </a:t>
            </a:r>
            <a:r>
              <a:rPr lang="pl-PL" baseline="0" dirty="0" err="1" smtClean="0"/>
              <a:t>Repartition</a:t>
            </a:r>
            <a:r>
              <a:rPr lang="pl-PL" baseline="0" dirty="0" smtClean="0"/>
              <a:t> </a:t>
            </a:r>
            <a:r>
              <a:rPr lang="pl-PL" baseline="0" dirty="0" err="1" smtClean="0"/>
              <a:t>Join</a:t>
            </a:r>
            <a:r>
              <a:rPr lang="pl-PL" baseline="0" dirty="0" smtClean="0"/>
              <a:t>, w zasadzie faza Map bez zmian oprócz emisji szerszego klucza. W </a:t>
            </a:r>
            <a:r>
              <a:rPr lang="pl-PL" baseline="0" dirty="0" err="1" smtClean="0"/>
              <a:t>Reduce</a:t>
            </a:r>
            <a:r>
              <a:rPr lang="pl-PL" baseline="0" dirty="0" smtClean="0"/>
              <a:t> delikatne zmiany, rekordy przychodzą w posortowanej kolejności (nie do końca poprawnie zaznaczona idea na rysunku – poprzez sortowanie buforów). W momencie gdy przetwarzamy rekordy z ostatniego pliku możemy wykonać emisję złączonych rekordów. W zasadzie najwięcej dzieje się w kodzie tj. </a:t>
            </a:r>
            <a:r>
              <a:rPr lang="pl-PL" baseline="0" dirty="0" err="1" smtClean="0"/>
              <a:t>GroupingComparator</a:t>
            </a:r>
            <a:r>
              <a:rPr lang="pl-PL" baseline="0" dirty="0" smtClean="0"/>
              <a:t> i klasa </a:t>
            </a:r>
            <a:r>
              <a:rPr lang="pl-PL" baseline="0" dirty="0" err="1" smtClean="0"/>
              <a:t>krotki</a:t>
            </a:r>
            <a:r>
              <a:rPr lang="pl-PL" baseline="0" dirty="0" smtClean="0"/>
              <a:t>, ale to za dużo kodu że by pokazywać. W fazie </a:t>
            </a:r>
            <a:r>
              <a:rPr lang="pl-PL" baseline="0" dirty="0" err="1" smtClean="0"/>
              <a:t>Reduce</a:t>
            </a:r>
            <a:r>
              <a:rPr lang="pl-PL" baseline="0" dirty="0" smtClean="0"/>
              <a:t> jest też sporo miejsca dla optymalizacji. Przed przetwarzaniem danych z ostatniego zbioru można wykonać </a:t>
            </a:r>
            <a:r>
              <a:rPr lang="pl-PL" baseline="0" dirty="0" err="1" smtClean="0"/>
              <a:t>scache’ować</a:t>
            </a:r>
            <a:r>
              <a:rPr lang="pl-PL" baseline="0" dirty="0" smtClean="0"/>
              <a:t> cross </a:t>
            </a:r>
            <a:r>
              <a:rPr lang="pl-PL" baseline="0" dirty="0" err="1" smtClean="0"/>
              <a:t>join</a:t>
            </a:r>
            <a:r>
              <a:rPr lang="pl-PL" baseline="0" dirty="0" smtClean="0"/>
              <a:t> na buforach.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33</a:t>
            </a:fld>
            <a:endParaRPr lang="pl-PL" dirty="0"/>
          </a:p>
        </p:txBody>
      </p:sp>
    </p:spTree>
    <p:extLst>
      <p:ext uri="{BB962C8B-B14F-4D97-AF65-F5344CB8AC3E}">
        <p14:creationId xmlns:p14="http://schemas.microsoft.com/office/powerpoint/2010/main" val="3820336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Zalety</a:t>
            </a:r>
            <a:r>
              <a:rPr lang="pl-PL" baseline="0" dirty="0" smtClean="0"/>
              <a:t> gdzieś już wypłynęły pod drodze – nie było ich wiele, można dodać tylko że dla złączenia dwóch źródeł danych połączonych asocjacją jeden-do-wielu algorytm jest bardzo wydajny. Jeśli chodzi o wady, to osobiście uważam że algorytm ciężko zastosować w praktyce ze względu stopień jako ogólności czy sposób przekazywania parametrów. Otóż, w cieniu tego co sobie powiedzieliśmy, program „podaj mi złączenie pomiędzy tabelą X i  Y” nie zadziała tak samo jak program „podaj mi złączenie pomiędzy tabelą Y i X” – tutaj klient musi mieć pewną wiedzę </a:t>
            </a:r>
            <a:r>
              <a:rPr lang="pl-PL" baseline="0" dirty="0" err="1" smtClean="0"/>
              <a:t>a’priori</a:t>
            </a:r>
            <a:r>
              <a:rPr lang="pl-PL" baseline="0" dirty="0" smtClean="0"/>
              <a:t> odnośnie danych jakie analizuje. </a:t>
            </a:r>
          </a:p>
          <a:p>
            <a:r>
              <a:rPr lang="pl-PL" baseline="0" dirty="0" smtClean="0"/>
              <a:t>I tu może pojawić się chęć dodatkowych zapytań o rozkłady klucza i asocjacji – statystki, coś czego powinniśmy unikać.</a:t>
            </a:r>
          </a:p>
          <a:p>
            <a:r>
              <a:rPr lang="pl-PL" baseline="0" dirty="0" smtClean="0"/>
              <a:t>Dodatkowo nie chcemy mieć programu który działa dla konkretnego zestawu danych, dla </a:t>
            </a:r>
            <a:r>
              <a:rPr lang="pl-PL" baseline="0" dirty="0" err="1" smtClean="0"/>
              <a:t>CSV’ek</a:t>
            </a:r>
            <a:r>
              <a:rPr lang="pl-PL" baseline="0" dirty="0" smtClean="0"/>
              <a:t> o 10 i 8 atrybutach o kluczach obcych na 2,4 i 3,8 pozycji separowanych przecinkiem i myślnikami, pierwszy połączony z drugim asocjacją jeden do wielu – uogólnianie programów </a:t>
            </a:r>
            <a:r>
              <a:rPr lang="pl-PL" baseline="0" dirty="0" err="1" smtClean="0"/>
              <a:t>MapReduce</a:t>
            </a:r>
            <a:r>
              <a:rPr lang="pl-PL" baseline="0" dirty="0" smtClean="0"/>
              <a:t> też ciekawy problem, niestety nie na tą prezentację – ale niestety algorytm </a:t>
            </a:r>
            <a:r>
              <a:rPr lang="pl-PL" baseline="0" dirty="0" err="1" smtClean="0"/>
              <a:t>Improved</a:t>
            </a:r>
            <a:r>
              <a:rPr lang="pl-PL" baseline="0" dirty="0" smtClean="0"/>
              <a:t> </a:t>
            </a:r>
            <a:r>
              <a:rPr lang="pl-PL" baseline="0" dirty="0" err="1" smtClean="0"/>
              <a:t>Repartition</a:t>
            </a:r>
            <a:r>
              <a:rPr lang="pl-PL" baseline="0" dirty="0" smtClean="0"/>
              <a:t> </a:t>
            </a:r>
            <a:r>
              <a:rPr lang="pl-PL" baseline="0" dirty="0" err="1" smtClean="0"/>
              <a:t>Join</a:t>
            </a:r>
            <a:r>
              <a:rPr lang="pl-PL" baseline="0" dirty="0" smtClean="0"/>
              <a:t> bardzo ciężko uogólnić. Wszystko można, ale wykrycia asocjacji ciężko (można zrobić </a:t>
            </a:r>
            <a:r>
              <a:rPr lang="pl-PL" baseline="0" dirty="0" err="1" smtClean="0"/>
              <a:t>lackluster</a:t>
            </a:r>
            <a:r>
              <a:rPr lang="pl-PL" baseline="0" dirty="0" smtClean="0"/>
              <a:t> i posortować ścieżki do plików ze względu na rozmiary tych plików).</a:t>
            </a:r>
          </a:p>
          <a:p>
            <a:r>
              <a:rPr lang="pl-PL" baseline="0" dirty="0" smtClean="0"/>
              <a:t>Ciekawostka, </a:t>
            </a:r>
            <a:r>
              <a:rPr lang="pl-PL" baseline="0" dirty="0" err="1" smtClean="0"/>
              <a:t>Hive</a:t>
            </a:r>
            <a:r>
              <a:rPr lang="pl-PL" baseline="0" dirty="0" smtClean="0"/>
              <a:t> – jeden z </a:t>
            </a:r>
            <a:r>
              <a:rPr lang="pl-PL" baseline="0" dirty="0" err="1" smtClean="0"/>
              <a:t>frameworków</a:t>
            </a:r>
            <a:r>
              <a:rPr lang="pl-PL" baseline="0" dirty="0" smtClean="0"/>
              <a:t> </a:t>
            </a:r>
            <a:r>
              <a:rPr lang="pl-PL" baseline="0" dirty="0" err="1" smtClean="0"/>
              <a:t>Hadoopowych</a:t>
            </a:r>
            <a:r>
              <a:rPr lang="pl-PL" baseline="0" dirty="0" smtClean="0"/>
              <a:t> umożliwiających wykonywanie SQL - implementuje ten algorytm, ale z ograniczeniem asocjacji – tracimy deklaratywność.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34</a:t>
            </a:fld>
            <a:endParaRPr lang="pl-PL" dirty="0"/>
          </a:p>
        </p:txBody>
      </p:sp>
    </p:spTree>
    <p:extLst>
      <p:ext uri="{BB962C8B-B14F-4D97-AF65-F5344CB8AC3E}">
        <p14:creationId xmlns:p14="http://schemas.microsoft.com/office/powerpoint/2010/main" val="41165287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Tyle w</a:t>
            </a:r>
            <a:r>
              <a:rPr lang="pl-PL" baseline="0" dirty="0" smtClean="0"/>
              <a:t> kontekście klasycznych, deterministycznych algorytmów. Istnieje jeszcze jeden ciekawy – Cross </a:t>
            </a:r>
            <a:r>
              <a:rPr lang="pl-PL" baseline="0" dirty="0" err="1" smtClean="0"/>
              <a:t>Join</a:t>
            </a:r>
            <a:r>
              <a:rPr lang="pl-PL" baseline="0" dirty="0" smtClean="0"/>
              <a:t> w Map </a:t>
            </a:r>
            <a:r>
              <a:rPr lang="pl-PL" baseline="0" dirty="0" err="1" smtClean="0"/>
              <a:t>Reduce</a:t>
            </a:r>
            <a:r>
              <a:rPr lang="pl-PL" baseline="0" dirty="0" smtClean="0"/>
              <a:t>, ale ma zbyt </a:t>
            </a:r>
            <a:r>
              <a:rPr lang="pl-PL" baseline="0" dirty="0" err="1" smtClean="0"/>
              <a:t>hardcore’ową</a:t>
            </a:r>
            <a:r>
              <a:rPr lang="pl-PL" baseline="0" dirty="0" smtClean="0"/>
              <a:t> implementację – można ją znaleźć w książce </a:t>
            </a:r>
            <a:r>
              <a:rPr lang="pl-PL" sz="1200" dirty="0" err="1" smtClean="0"/>
              <a:t>MapReduce</a:t>
            </a:r>
            <a:r>
              <a:rPr lang="pl-PL" sz="1200" dirty="0" smtClean="0"/>
              <a:t> Design </a:t>
            </a:r>
            <a:r>
              <a:rPr lang="pl-PL" sz="1200" dirty="0" err="1" smtClean="0"/>
              <a:t>Patterns</a:t>
            </a:r>
            <a:r>
              <a:rPr lang="pl-PL" sz="1200" dirty="0" smtClean="0"/>
              <a:t>, Donald Miner &amp; Adam </a:t>
            </a:r>
            <a:r>
              <a:rPr lang="pl-PL" sz="1200" dirty="0" err="1" smtClean="0"/>
              <a:t>Shook</a:t>
            </a:r>
            <a:r>
              <a:rPr lang="pl-PL" sz="1200" dirty="0" smtClean="0"/>
              <a:t> (</a:t>
            </a:r>
            <a:r>
              <a:rPr lang="pl-PL" sz="1200" dirty="0" err="1" smtClean="0"/>
              <a:t>hardcore’owa</a:t>
            </a:r>
            <a:r>
              <a:rPr lang="pl-PL" sz="1200" dirty="0" smtClean="0"/>
              <a:t> znaczy „silnie zależna od</a:t>
            </a:r>
            <a:r>
              <a:rPr lang="pl-PL" sz="1200" baseline="0" dirty="0" smtClean="0"/>
              <a:t> systemu” – nie możemy sobie pozwolić na omawianie </a:t>
            </a:r>
            <a:r>
              <a:rPr lang="pl-PL" sz="1200" baseline="0" dirty="0" err="1" smtClean="0"/>
              <a:t>FileInputFormat’ów</a:t>
            </a:r>
            <a:r>
              <a:rPr lang="pl-PL" sz="1200" baseline="0" dirty="0" smtClean="0"/>
              <a:t> i </a:t>
            </a:r>
            <a:r>
              <a:rPr lang="pl-PL" sz="1200" baseline="0" dirty="0" err="1" smtClean="0"/>
              <a:t>InputSplit’ów</a:t>
            </a:r>
            <a:r>
              <a:rPr lang="pl-PL" sz="1200" baseline="0" dirty="0" smtClean="0"/>
              <a:t> – zresztą między nami mówiąc dla </a:t>
            </a:r>
            <a:r>
              <a:rPr lang="pl-PL" sz="1200" b="1" baseline="0" dirty="0" smtClean="0"/>
              <a:t>bardzo</a:t>
            </a:r>
            <a:r>
              <a:rPr lang="pl-PL" sz="1200" baseline="0" dirty="0" smtClean="0"/>
              <a:t> małych plików czas wykonania był lekko mówiąc… bardzo… długi).</a:t>
            </a:r>
          </a:p>
          <a:p>
            <a:endParaRPr lang="pl-PL" sz="1200" baseline="0" dirty="0" smtClean="0"/>
          </a:p>
          <a:p>
            <a:r>
              <a:rPr lang="pl-PL" sz="1200" baseline="0" dirty="0" smtClean="0"/>
              <a:t>Teraz przejdziemy do algorytmów Wielozadaniowych/Wielofazowych, czyli takich w których wymagane jest wykonanie sekwencji programów </a:t>
            </a:r>
            <a:r>
              <a:rPr lang="pl-PL" sz="1200" baseline="0" dirty="0" err="1" smtClean="0"/>
              <a:t>MapReduce</a:t>
            </a:r>
            <a:r>
              <a:rPr lang="pl-PL" sz="1200"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35</a:t>
            </a:fld>
            <a:endParaRPr lang="pl-PL" dirty="0"/>
          </a:p>
        </p:txBody>
      </p:sp>
    </p:spTree>
    <p:extLst>
      <p:ext uri="{BB962C8B-B14F-4D97-AF65-F5344CB8AC3E}">
        <p14:creationId xmlns:p14="http://schemas.microsoft.com/office/powerpoint/2010/main" val="38987620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tej klasie algorytmów wypada wspomnieć o pewnym ewenemencie – algorytmie </a:t>
            </a:r>
            <a:r>
              <a:rPr lang="pl-PL" baseline="0" dirty="0" err="1" smtClean="0"/>
              <a:t>Composite</a:t>
            </a:r>
            <a:r>
              <a:rPr lang="pl-PL" baseline="0" dirty="0" smtClean="0"/>
              <a:t> </a:t>
            </a:r>
            <a:r>
              <a:rPr lang="pl-PL" baseline="0" dirty="0" err="1" smtClean="0"/>
              <a:t>Join</a:t>
            </a:r>
            <a:r>
              <a:rPr lang="pl-PL" baseline="0" dirty="0" smtClean="0"/>
              <a:t> – algorytm który nawet doczekał się swego czasu implementacji w standardowej bibliotece </a:t>
            </a:r>
            <a:r>
              <a:rPr lang="pl-PL" baseline="0" dirty="0" err="1" smtClean="0"/>
              <a:t>Hadoopa</a:t>
            </a:r>
            <a:r>
              <a:rPr lang="pl-PL" baseline="0" dirty="0" smtClean="0"/>
              <a:t>. Jest to w zasadzie jedno wielkie nadużycie sposobu wykonywania programów </a:t>
            </a:r>
            <a:r>
              <a:rPr lang="pl-PL" baseline="0" dirty="0" err="1" smtClean="0"/>
              <a:t>MapReduce</a:t>
            </a:r>
            <a:r>
              <a:rPr lang="pl-PL" baseline="0" dirty="0" smtClean="0"/>
              <a:t>. Otóż, taki eksperyment myślowy: mamy plik wejściowy z dowolnie wymieszaną kolejnością rekordów. Teraz ładujemy go do naszego klastra i uruchamiamy program na, powiedzmy, 10 Reduktorach który nic nie robi oprócz grupowania danych po kluczu obcym. Faza </a:t>
            </a:r>
            <a:r>
              <a:rPr lang="pl-PL" baseline="0" dirty="0" err="1" smtClean="0"/>
              <a:t>Reduce</a:t>
            </a:r>
            <a:r>
              <a:rPr lang="pl-PL" baseline="0" dirty="0" smtClean="0"/>
              <a:t> przepisuje każdą wartość. Otrzymujemy w ten sposób 10 plików, każdy z nich nazwany w ustandaryzowany sposób, w jednym katalogu, wszystkie pliki lokalnie posortowane po kluczach obcych.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36</a:t>
            </a:fld>
            <a:endParaRPr lang="pl-PL" dirty="0"/>
          </a:p>
        </p:txBody>
      </p:sp>
    </p:spTree>
    <p:extLst>
      <p:ext uri="{BB962C8B-B14F-4D97-AF65-F5344CB8AC3E}">
        <p14:creationId xmlns:p14="http://schemas.microsoft.com/office/powerpoint/2010/main" val="40960861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W zasadzie można sobie </a:t>
            </a:r>
            <a:r>
              <a:rPr lang="pl-PL" dirty="0" err="1" smtClean="0"/>
              <a:t>wyborazić</a:t>
            </a:r>
            <a:r>
              <a:rPr lang="pl-PL" baseline="0" dirty="0" smtClean="0"/>
              <a:t>, że uruchamiamy </a:t>
            </a:r>
            <a:r>
              <a:rPr lang="pl-PL" baseline="0" dirty="0" err="1" smtClean="0"/>
              <a:t>Mapper</a:t>
            </a:r>
            <a:r>
              <a:rPr lang="pl-PL" baseline="0" dirty="0" smtClean="0"/>
              <a:t> dla każdego pliku (nie bloku) i zaciągamy analogicznie utworzone pliki z innego źródła danych o korespondującej nazwie – tj. nazwa pliku taka sama, katalog inny. Wszystko mamy posortowane, więc można wykonać </a:t>
            </a:r>
            <a:r>
              <a:rPr lang="pl-PL" baseline="0" dirty="0" err="1" smtClean="0"/>
              <a:t>Zig</a:t>
            </a:r>
            <a:r>
              <a:rPr lang="pl-PL" baseline="0" dirty="0" smtClean="0"/>
              <a:t>-Zag.  Jeśli nie chce nam się implementować to możemy (mogliśmy) skorzystać z gotowej implementacji z pakietu </a:t>
            </a:r>
            <a:r>
              <a:rPr lang="pl-PL" b="1" dirty="0" err="1" smtClean="0"/>
              <a:t>org.apache.hadoop.contrib.utils.join</a:t>
            </a:r>
            <a:r>
              <a:rPr lang="pl-PL" b="1" baseline="0" dirty="0" smtClean="0"/>
              <a:t> </a:t>
            </a:r>
            <a:r>
              <a:rPr lang="pl-PL" b="0" baseline="0" dirty="0" smtClean="0"/>
              <a:t>- mi nie działała, bo stare API gryzie się z nowym.</a:t>
            </a:r>
            <a:endParaRPr lang="pl-PL" dirty="0" smtClean="0"/>
          </a:p>
          <a:p>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37</a:t>
            </a:fld>
            <a:endParaRPr lang="pl-PL" dirty="0"/>
          </a:p>
        </p:txBody>
      </p:sp>
    </p:spTree>
    <p:extLst>
      <p:ext uri="{BB962C8B-B14F-4D97-AF65-F5344CB8AC3E}">
        <p14:creationId xmlns:p14="http://schemas.microsoft.com/office/powerpoint/2010/main" val="8606638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a:t>
            </a:r>
            <a:r>
              <a:rPr lang="pl-PL" baseline="0" dirty="0" smtClean="0"/>
              <a:t> idea pierwszego Joba nie wydaje się szczególnie skomplikowana. Cały trud w implementacji ekstrakcji klucz obcego.</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38</a:t>
            </a:fld>
            <a:endParaRPr lang="pl-PL" dirty="0"/>
          </a:p>
        </p:txBody>
      </p:sp>
    </p:spTree>
    <p:extLst>
      <p:ext uri="{BB962C8B-B14F-4D97-AF65-F5344CB8AC3E}">
        <p14:creationId xmlns:p14="http://schemas.microsoft.com/office/powerpoint/2010/main" val="41343062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Drugi</a:t>
            </a:r>
            <a:r>
              <a:rPr lang="pl-PL" baseline="0" dirty="0" smtClean="0"/>
              <a:t> Job, na pierwszy rzut oka wydaje się skomplikowany. W setup() otwieramy połączenia do tak samo nazwanych plików częściowych w pozostałych katalogach (tu katalogi nazwane plik1, plik2,…) i wykonujemy złączenie </a:t>
            </a:r>
            <a:r>
              <a:rPr lang="pl-PL" baseline="0" dirty="0" err="1" smtClean="0"/>
              <a:t>ZigZag</a:t>
            </a:r>
            <a:r>
              <a:rPr lang="pl-PL" baseline="0" dirty="0" smtClean="0"/>
              <a:t>. Jedna jest tylko wątpliwość, co jeśli mamy 1000MB plik, użyjemy 10 </a:t>
            </a:r>
            <a:r>
              <a:rPr lang="pl-PL" baseline="0" dirty="0" err="1" smtClean="0"/>
              <a:t>Reducerów</a:t>
            </a:r>
            <a:r>
              <a:rPr lang="pl-PL" baseline="0" dirty="0" smtClean="0"/>
              <a:t> i otrzymamy 100MB plik, a bloki są rozmiaru 64 MB – ergo lokalnie mamy co najwyżej 1 blok pliku, co z pozostałymi 36 MB? Skąd wiemy jak zaciągnąć brakujący fragment lokalnie.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39</a:t>
            </a:fld>
            <a:endParaRPr lang="pl-PL" dirty="0"/>
          </a:p>
        </p:txBody>
      </p:sp>
    </p:spTree>
    <p:extLst>
      <p:ext uri="{BB962C8B-B14F-4D97-AF65-F5344CB8AC3E}">
        <p14:creationId xmlns:p14="http://schemas.microsoft.com/office/powerpoint/2010/main" val="2495982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Boom</a:t>
            </a:r>
            <a:r>
              <a:rPr lang="pl-PL" baseline="0" dirty="0" smtClean="0"/>
              <a:t> na systemy Map-</a:t>
            </a:r>
            <a:r>
              <a:rPr lang="pl-PL" baseline="0" dirty="0" err="1" smtClean="0"/>
              <a:t>Reduce</a:t>
            </a:r>
            <a:r>
              <a:rPr lang="pl-PL" baseline="0" dirty="0" smtClean="0"/>
              <a:t> trwa od 2005 roku, gdy Google opublikowało artykuł „</a:t>
            </a:r>
            <a:r>
              <a:rPr lang="pl-PL" baseline="0" dirty="0" err="1" smtClean="0"/>
              <a:t>MapReduce</a:t>
            </a:r>
            <a:r>
              <a:rPr lang="pl-PL" baseline="0" dirty="0" smtClean="0"/>
              <a:t>: </a:t>
            </a:r>
            <a:r>
              <a:rPr lang="pl-PL" baseline="0" dirty="0" err="1" smtClean="0"/>
              <a:t>Simplified</a:t>
            </a:r>
            <a:r>
              <a:rPr lang="pl-PL" baseline="0" dirty="0" smtClean="0"/>
              <a:t> Data Processing on </a:t>
            </a:r>
            <a:r>
              <a:rPr lang="pl-PL" baseline="0" dirty="0" err="1" smtClean="0"/>
              <a:t>Large</a:t>
            </a:r>
            <a:r>
              <a:rPr lang="pl-PL" baseline="0" dirty="0" smtClean="0"/>
              <a:t> </a:t>
            </a:r>
            <a:r>
              <a:rPr lang="pl-PL" baseline="0" dirty="0" err="1" smtClean="0"/>
              <a:t>Clusters</a:t>
            </a:r>
            <a:r>
              <a:rPr lang="pl-PL" baseline="0" dirty="0" smtClean="0"/>
              <a:t>” w którym opisuje system wykorzystywany wewnętrznie do wykonywania efektywnych skanów dużych zbiorów danych. Przetwarzanie w opisywanym systemie wykonywane jest dwufazowo – najpierw dane są grupowane (faza Map) po czym z każdej grupy wyliczany jest pewien agregat (faza </a:t>
            </a:r>
            <a:r>
              <a:rPr lang="pl-PL" baseline="0" dirty="0" err="1" smtClean="0"/>
              <a:t>Reduce</a:t>
            </a:r>
            <a:r>
              <a:rPr lang="pl-PL" baseline="0" dirty="0" smtClean="0"/>
              <a:t>). Ze względu na sposób w jaki są pisane programy w tym systemie, ochrzczono go Map-</a:t>
            </a:r>
            <a:r>
              <a:rPr lang="pl-PL" baseline="0" dirty="0" err="1" smtClean="0"/>
              <a:t>Reduce</a:t>
            </a:r>
            <a:r>
              <a:rPr lang="pl-PL" baseline="0" dirty="0" smtClean="0"/>
              <a:t>.  Krótko po publikacji powstała pierwsza otwarta implementacja tego systemu – </a:t>
            </a:r>
            <a:r>
              <a:rPr lang="pl-PL" baseline="0" dirty="0" err="1" smtClean="0"/>
              <a:t>Hadoop</a:t>
            </a:r>
            <a:r>
              <a:rPr lang="pl-PL" baseline="0" dirty="0" smtClean="0"/>
              <a:t>, utrzymywana na licencji Apache, open – </a:t>
            </a:r>
            <a:r>
              <a:rPr lang="pl-PL" baseline="0" dirty="0" err="1" smtClean="0"/>
              <a:t>source</a:t>
            </a:r>
            <a:r>
              <a:rPr lang="pl-PL" baseline="0" dirty="0" smtClean="0"/>
              <a:t>.</a:t>
            </a:r>
            <a:endParaRPr lang="pl-PL" i="1"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a:t>
            </a:fld>
            <a:endParaRPr lang="pl-PL" dirty="0"/>
          </a:p>
        </p:txBody>
      </p:sp>
    </p:spTree>
    <p:extLst>
      <p:ext uri="{BB962C8B-B14F-4D97-AF65-F5344CB8AC3E}">
        <p14:creationId xmlns:p14="http://schemas.microsoft.com/office/powerpoint/2010/main" val="37783210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Ano można to zrealizować ze pomocą</a:t>
            </a:r>
            <a:r>
              <a:rPr lang="pl-PL" baseline="0" dirty="0" smtClean="0"/>
              <a:t> rozszerzenia  klasy </a:t>
            </a:r>
            <a:r>
              <a:rPr lang="pl-PL" baseline="0" dirty="0" err="1" smtClean="0"/>
              <a:t>FileInputFormat</a:t>
            </a:r>
            <a:r>
              <a:rPr lang="pl-PL" baseline="0" dirty="0" smtClean="0"/>
              <a:t> i przeciążenia metody </a:t>
            </a:r>
            <a:r>
              <a:rPr lang="pl-PL" baseline="0" dirty="0" err="1" smtClean="0"/>
              <a:t>isSplitable</a:t>
            </a:r>
            <a:r>
              <a:rPr lang="pl-PL" baseline="0" dirty="0" smtClean="0"/>
              <a:t>(). W ten sposób podpowiadamy systemowi, że pliku nie może być podzielony. Tak wygląda implementacja na poziomie plików, ale istnieje trochę bardziej skomplikowana implementacja na poziomie bloków. Przykład w przetoczonej książce </a:t>
            </a:r>
            <a:r>
              <a:rPr lang="pl-PL" baseline="0" dirty="0" err="1" smtClean="0"/>
              <a:t>MapReduce</a:t>
            </a:r>
            <a:r>
              <a:rPr lang="pl-PL" baseline="0" dirty="0" smtClean="0"/>
              <a:t> Design </a:t>
            </a:r>
            <a:r>
              <a:rPr lang="pl-PL" baseline="0" dirty="0" err="1" smtClean="0"/>
              <a:t>Patterns</a:t>
            </a:r>
            <a:r>
              <a:rPr lang="pl-PL" baseline="0" dirty="0" smtClean="0"/>
              <a:t>. IMHO, blokowa implementacja musiałaby być bardzo złożona i obsługiwać złośliwe dystrybucje klucza obcego – osobiście nie widzę zalet. Raczej algorytm ten sterowałbym liczbą Reduktorów.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40</a:t>
            </a:fld>
            <a:endParaRPr lang="pl-PL" dirty="0"/>
          </a:p>
        </p:txBody>
      </p:sp>
    </p:spTree>
    <p:extLst>
      <p:ext uri="{BB962C8B-B14F-4D97-AF65-F5344CB8AC3E}">
        <p14:creationId xmlns:p14="http://schemas.microsoft.com/office/powerpoint/2010/main" val="16899000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Istnieje</a:t>
            </a:r>
            <a:r>
              <a:rPr lang="pl-PL" baseline="0" dirty="0" smtClean="0"/>
              <a:t> grupa algorytmów które celują w optymalizację fazy </a:t>
            </a:r>
            <a:r>
              <a:rPr lang="pl-PL" baseline="0" dirty="0" err="1" smtClean="0"/>
              <a:t>Shuffle</a:t>
            </a:r>
            <a:r>
              <a:rPr lang="pl-PL" baseline="0" dirty="0" smtClean="0"/>
              <a:t> poprzez odfiltrowanie rekordów o kluczach obcych które nie występują po drugiej stronie złączenia. Grupa tych algorytmów opiera się na pół-złączeniach – </a:t>
            </a:r>
            <a:r>
              <a:rPr lang="pl-PL" baseline="0" dirty="0" err="1" smtClean="0"/>
              <a:t>Semi</a:t>
            </a:r>
            <a:r>
              <a:rPr lang="pl-PL" baseline="0" dirty="0" smtClean="0"/>
              <a:t> </a:t>
            </a:r>
            <a:r>
              <a:rPr lang="pl-PL" baseline="0" dirty="0" err="1" smtClean="0"/>
              <a:t>Join’ach</a:t>
            </a:r>
            <a:r>
              <a:rPr lang="pl-PL" baseline="0" dirty="0" smtClean="0"/>
              <a:t>. Niestety algorytmy te muszą działać wielofazowo/wielozadaniowe – w jednym Jobie wymagałoby to mechanizmu przesłania konkretnej kolumny w fazie Map. Ten system tego nie potrafi.</a:t>
            </a:r>
          </a:p>
          <a:p>
            <a:r>
              <a:rPr lang="pl-PL" baseline="0" dirty="0" smtClean="0"/>
              <a:t>Ogólna zasada jest tego rodzaju algorytmów jest taka że jeden Job wyciąga klucze obce (dla pojedynczego pliku pomocniczego - liczba Reduktorów musi być równa 1). Po czym podczas drugiego </a:t>
            </a:r>
            <a:r>
              <a:rPr lang="pl-PL" baseline="0" dirty="0" err="1" smtClean="0"/>
              <a:t>Job’a</a:t>
            </a:r>
            <a:r>
              <a:rPr lang="pl-PL" baseline="0" dirty="0" smtClean="0"/>
              <a:t> plik jest zaczytywany – uwaga, Distributed Cache powoduje że plik pomocniczy przesyłany jest też do </a:t>
            </a:r>
            <a:r>
              <a:rPr lang="pl-PL" baseline="0" dirty="0" err="1" smtClean="0"/>
              <a:t>Mapperów</a:t>
            </a:r>
            <a:r>
              <a:rPr lang="pl-PL" baseline="0" dirty="0" smtClean="0"/>
              <a:t> które przetwarzają dane z których wyznaczony został plik pomocniczy, więc raczej korzystamy z </a:t>
            </a:r>
            <a:r>
              <a:rPr lang="pl-PL" baseline="0" dirty="0" err="1" smtClean="0"/>
              <a:t>FileSystem</a:t>
            </a:r>
            <a:r>
              <a:rPr lang="pl-PL" baseline="0" dirty="0" smtClean="0"/>
              <a:t> API – prawdopodobnie ładowany do </a:t>
            </a:r>
            <a:r>
              <a:rPr lang="pl-PL" baseline="0" dirty="0" err="1" smtClean="0"/>
              <a:t>HashSet’u</a:t>
            </a:r>
            <a:r>
              <a:rPr lang="pl-PL" baseline="0" dirty="0" smtClean="0"/>
              <a:t> i w przed emisją </a:t>
            </a:r>
            <a:r>
              <a:rPr lang="pl-PL" baseline="0" dirty="0" err="1" smtClean="0"/>
              <a:t>krotki</a:t>
            </a:r>
            <a:r>
              <a:rPr lang="pl-PL" baseline="0" dirty="0" smtClean="0"/>
              <a:t> sprawdzane jest czy klucz obcy znajduje się w naszym buforze.</a:t>
            </a:r>
          </a:p>
          <a:p>
            <a:r>
              <a:rPr lang="pl-PL" baseline="0" dirty="0" smtClean="0"/>
              <a:t>Chyba ten algorytm jest najczęściej modyfikowany – istnieje dziwna wersja Per-Split gdzie filtrowanie jest na poziomie danych wejściowych </a:t>
            </a:r>
            <a:r>
              <a:rPr lang="pl-PL" baseline="0" dirty="0" err="1" smtClean="0"/>
              <a:t>Mappera</a:t>
            </a:r>
            <a:r>
              <a:rPr lang="pl-PL" baseline="0" dirty="0" smtClean="0"/>
              <a:t> (bo po co </a:t>
            </a:r>
            <a:r>
              <a:rPr lang="pl-PL" baseline="0" dirty="0" err="1" smtClean="0"/>
              <a:t>Mapperowi</a:t>
            </a:r>
            <a:r>
              <a:rPr lang="pl-PL" baseline="0" dirty="0" smtClean="0"/>
              <a:t> cały indeks, skoro przetwarza tylko 64 MB – wcale nie tak głupie jak może się wydawać), czy też cała masa implementacji filtrów </a:t>
            </a:r>
            <a:r>
              <a:rPr lang="pl-PL" baseline="0" dirty="0" err="1" smtClean="0"/>
              <a:t>Blooma</a:t>
            </a:r>
            <a:r>
              <a:rPr lang="pl-PL" baseline="0" dirty="0" smtClean="0"/>
              <a:t>.</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41</a:t>
            </a:fld>
            <a:endParaRPr lang="pl-PL" dirty="0"/>
          </a:p>
        </p:txBody>
      </p:sp>
    </p:spTree>
    <p:extLst>
      <p:ext uri="{BB962C8B-B14F-4D97-AF65-F5344CB8AC3E}">
        <p14:creationId xmlns:p14="http://schemas.microsoft.com/office/powerpoint/2010/main" val="17167050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Gałąź</a:t>
            </a:r>
            <a:r>
              <a:rPr lang="pl-PL" baseline="0" dirty="0" smtClean="0"/>
              <a:t> zastosowań w zasadzie nie wykracza poza wewnętrzne </a:t>
            </a:r>
            <a:r>
              <a:rPr lang="pl-PL" baseline="0" dirty="0" err="1" smtClean="0"/>
              <a:t>równozłączenia</a:t>
            </a:r>
            <a:r>
              <a:rPr lang="pl-PL" baseline="0" dirty="0" smtClean="0"/>
              <a:t> (bo nie da się ich zastosować do złączeń zewnętrznych). IMHO nie warto się trudzić z implementacją (żaden znany mi Framework nie implementuje żadnego z tych algorytmów), dane musiałby mieć naprawdę nietypową dystrybucję kluczy obcych oraz krotek wiszących żeby filtrowanie miało sens. Żeby nie było – ono </a:t>
            </a:r>
            <a:r>
              <a:rPr lang="pl-PL" b="1" baseline="0" dirty="0" smtClean="0"/>
              <a:t>ma</a:t>
            </a:r>
            <a:r>
              <a:rPr lang="pl-PL" baseline="0" dirty="0" smtClean="0"/>
              <a:t> sens, tylko każdy Job to jednak rozruch klastra, </a:t>
            </a:r>
            <a:r>
              <a:rPr lang="pl-PL" baseline="0" dirty="0" err="1" smtClean="0"/>
              <a:t>shuffle</a:t>
            </a:r>
            <a:r>
              <a:rPr lang="pl-PL" baseline="0" dirty="0" smtClean="0"/>
              <a:t> oraz zapis do klastra (wraz z replikacją)</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42</a:t>
            </a:fld>
            <a:endParaRPr lang="pl-PL" dirty="0"/>
          </a:p>
        </p:txBody>
      </p:sp>
    </p:spTree>
    <p:extLst>
      <p:ext uri="{BB962C8B-B14F-4D97-AF65-F5344CB8AC3E}">
        <p14:creationId xmlns:p14="http://schemas.microsoft.com/office/powerpoint/2010/main" val="6966598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Ostatnią</a:t>
            </a:r>
            <a:r>
              <a:rPr lang="pl-PL" baseline="0" dirty="0" smtClean="0"/>
              <a:t> klasą algorytmów jest w zasadzie podejście do pisania programów wykonujących porównania „każdy z każdym” – podejście niedeterministyczne tzw. Algorytmy Równoważące Obciążenie. W przeciwieństwie do wcześniej omawianych metod, w tej klasie algorytmów, nie ma gwarancji że przy ponownym uruchomieniu zadania rekord trafi na tą samą pozycję w liście pod kluczem grupującym na tym samym Reduktorze. Rozwiązanie to działa na dowolnej liczbie plików, ale pokażemy na dwóch.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43</a:t>
            </a:fld>
            <a:endParaRPr lang="pl-PL" dirty="0"/>
          </a:p>
        </p:txBody>
      </p:sp>
    </p:spTree>
    <p:extLst>
      <p:ext uri="{BB962C8B-B14F-4D97-AF65-F5344CB8AC3E}">
        <p14:creationId xmlns:p14="http://schemas.microsoft.com/office/powerpoint/2010/main" val="20354633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Podejście jest szalone. Z tego</a:t>
            </a:r>
            <a:r>
              <a:rPr lang="pl-PL" baseline="0" dirty="0" smtClean="0"/>
              <a:t> względu zostanie zaprezentowany eksperyment myślowy który będzie starał się oddać idee.</a:t>
            </a:r>
          </a:p>
          <a:p>
            <a:r>
              <a:rPr lang="pl-PL" baseline="0" dirty="0" smtClean="0"/>
              <a:t>Załóżmy że chcemy wykonać iloczyn kartezjański dwóch plików. Wypiszmy pierwszy – dane są bez znaczenia.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44</a:t>
            </a:fld>
            <a:endParaRPr lang="pl-PL" dirty="0"/>
          </a:p>
        </p:txBody>
      </p:sp>
    </p:spTree>
    <p:extLst>
      <p:ext uri="{BB962C8B-B14F-4D97-AF65-F5344CB8AC3E}">
        <p14:creationId xmlns:p14="http://schemas.microsoft.com/office/powerpoint/2010/main" val="23550605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Teraz dopiszmy drugi, identycznie</a:t>
            </a:r>
            <a:r>
              <a:rPr lang="pl-PL" baseline="0" dirty="0" smtClean="0"/>
              <a:t> – znowu dane są bez znaczenia.</a:t>
            </a:r>
          </a:p>
          <a:p>
            <a:r>
              <a:rPr lang="pl-PL" baseline="0" dirty="0" smtClean="0"/>
              <a:t>Mamy dwa pliki w kolumnie.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45</a:t>
            </a:fld>
            <a:endParaRPr lang="pl-PL" dirty="0"/>
          </a:p>
        </p:txBody>
      </p:sp>
    </p:spTree>
    <p:extLst>
      <p:ext uri="{BB962C8B-B14F-4D97-AF65-F5344CB8AC3E}">
        <p14:creationId xmlns:p14="http://schemas.microsoft.com/office/powerpoint/2010/main" val="4356369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celu reprezentacji danych powstałych na wskutek złączenia krzyżowego, obróćmy jeden z plików – zauważmy że powstaje prostokątna, dyskretna przestrzeń.</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46</a:t>
            </a:fld>
            <a:endParaRPr lang="pl-PL" dirty="0"/>
          </a:p>
        </p:txBody>
      </p:sp>
    </p:spTree>
    <p:extLst>
      <p:ext uri="{BB962C8B-B14F-4D97-AF65-F5344CB8AC3E}">
        <p14:creationId xmlns:p14="http://schemas.microsoft.com/office/powerpoint/2010/main" val="27520681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Punkty takiej przestrzeni wyrażają</a:t>
            </a:r>
            <a:r>
              <a:rPr lang="pl-PL" baseline="0" dirty="0" smtClean="0"/>
              <a:t> złączoną w krotkę – bez względu na warunek.</a:t>
            </a:r>
          </a:p>
          <a:p>
            <a:r>
              <a:rPr lang="pl-PL" baseline="0" dirty="0" smtClean="0"/>
              <a:t>Cała przestrzeń tworzy bezsprzecznie iloczyn kartezjański.</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47</a:t>
            </a:fld>
            <a:endParaRPr lang="pl-PL" dirty="0"/>
          </a:p>
        </p:txBody>
      </p:sp>
    </p:spTree>
    <p:extLst>
      <p:ext uri="{BB962C8B-B14F-4D97-AF65-F5344CB8AC3E}">
        <p14:creationId xmlns:p14="http://schemas.microsoft.com/office/powerpoint/2010/main" val="17720513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Wybierzmy pewną liczbę obszarów np. 6</a:t>
            </a:r>
            <a:r>
              <a:rPr lang="pl-PL" baseline="0" dirty="0" smtClean="0"/>
              <a:t> i wyznaczmy je dowolnie. Z tego względu że jesteśmy pragmatykami i lubimy kwadraty/prostokąty, właśnie taki kształt mają te obszary. Ponumerujmy je kolejno od 0.</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48</a:t>
            </a:fld>
            <a:endParaRPr lang="pl-PL" dirty="0"/>
          </a:p>
        </p:txBody>
      </p:sp>
    </p:spTree>
    <p:extLst>
      <p:ext uri="{BB962C8B-B14F-4D97-AF65-F5344CB8AC3E}">
        <p14:creationId xmlns:p14="http://schemas.microsoft.com/office/powerpoint/2010/main" val="30186904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Niech obszary te oznaczają jakie </a:t>
            </a:r>
            <a:r>
              <a:rPr lang="pl-PL" dirty="0" err="1" smtClean="0"/>
              <a:t>krotki</a:t>
            </a:r>
            <a:r>
              <a:rPr lang="pl-PL" dirty="0" smtClean="0"/>
              <a:t> powinny wpaść do danego Reduktora, by ten utworzył pewną część złączenia kartezjańskiego (obszar</a:t>
            </a:r>
            <a:r>
              <a:rPr lang="pl-PL" baseline="0" dirty="0" smtClean="0"/>
              <a:t> zawiera punkty). Jeśli liczba punktów jest równa dla każdego Reduktora, to oznacza że każdy Reduktor jest jednakowo obciążony pracą. Bo czy sprawdzić 2 rekordy wobec 5, czy 1 wobec 10 i tak finalnie produkuje 10 krotek złączenia krzyżowego. Stąd też Równoważenie Obciążenie w nazwie. Istnieją dwa zasadnicze problemy:</a:t>
            </a:r>
          </a:p>
          <a:p>
            <a:pPr marL="171450" indent="-171450">
              <a:buFontTx/>
              <a:buChar char="-"/>
            </a:pPr>
            <a:r>
              <a:rPr lang="pl-PL" baseline="0" dirty="0" smtClean="0"/>
              <a:t>Pierwszy to, że każdy rekord trzeba wysłać do kilku Reduktorów</a:t>
            </a:r>
          </a:p>
          <a:p>
            <a:pPr marL="171450" indent="-171450">
              <a:buFontTx/>
              <a:buChar char="-"/>
            </a:pPr>
            <a:r>
              <a:rPr lang="pl-PL" baseline="0" dirty="0" smtClean="0"/>
              <a:t>Drugi, pytanie jak wyznaczyć podział, czyli ocenić że krotka 1,aaa,2.2 ma ląduje do Reduktorów 0,1,2. Pomysł?</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49</a:t>
            </a:fld>
            <a:endParaRPr lang="pl-PL" dirty="0"/>
          </a:p>
        </p:txBody>
      </p:sp>
    </p:spTree>
    <p:extLst>
      <p:ext uri="{BB962C8B-B14F-4D97-AF65-F5344CB8AC3E}">
        <p14:creationId xmlns:p14="http://schemas.microsoft.com/office/powerpoint/2010/main" val="3743949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zasadzie termin Map/</a:t>
            </a:r>
            <a:r>
              <a:rPr lang="pl-PL" baseline="0" dirty="0" err="1" smtClean="0"/>
              <a:t>Reduce</a:t>
            </a:r>
            <a:r>
              <a:rPr lang="pl-PL" baseline="0" dirty="0" smtClean="0"/>
              <a:t> oznacza klasę systemów o wspomnianym modelu programistycznym. </a:t>
            </a:r>
            <a:r>
              <a:rPr lang="pl-PL" baseline="0" dirty="0" err="1" smtClean="0"/>
              <a:t>Hadoop</a:t>
            </a:r>
            <a:r>
              <a:rPr lang="pl-PL" baseline="0" dirty="0" smtClean="0"/>
              <a:t> czy Google </a:t>
            </a:r>
            <a:r>
              <a:rPr lang="pl-PL" baseline="0" dirty="0" err="1" smtClean="0"/>
              <a:t>MapReduce</a:t>
            </a:r>
            <a:r>
              <a:rPr lang="pl-PL" baseline="0" dirty="0" smtClean="0"/>
              <a:t> nie są jedynymi reprezentantami – czego często środowisko bazodanowe nie jest świadome. Cechą wspólną tych systemów jest to że stanowią one remedium na problem dużych objętościowo danych. Ten problem często jest wiązany z terminem Big Data, a dokładnie z jego odmianą dotyczącą dużych wolumenów. Systemu </a:t>
            </a:r>
            <a:r>
              <a:rPr lang="pl-PL" baseline="0" dirty="0" err="1" smtClean="0"/>
              <a:t>MapReduce</a:t>
            </a:r>
            <a:r>
              <a:rPr lang="pl-PL" baseline="0" dirty="0" smtClean="0"/>
              <a:t> nie nadają się na wykonywanie analiz danych szybko napływających, albo jako systemu analityczne Real-Time, ze względu na </a:t>
            </a:r>
            <a:r>
              <a:rPr lang="pl-PL" b="1" baseline="0" dirty="0" smtClean="0"/>
              <a:t>ogromną</a:t>
            </a:r>
            <a:r>
              <a:rPr lang="pl-PL" baseline="0" dirty="0" smtClean="0"/>
              <a:t> latencję zapytań (czas pomiędzy wpłynięciem zapytania do systemu, a rozpoczęciem obliczeń).</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a:t>
            </a:fld>
            <a:endParaRPr lang="pl-PL" dirty="0"/>
          </a:p>
        </p:txBody>
      </p:sp>
    </p:spTree>
    <p:extLst>
      <p:ext uri="{BB962C8B-B14F-4D97-AF65-F5344CB8AC3E}">
        <p14:creationId xmlns:p14="http://schemas.microsoft.com/office/powerpoint/2010/main" val="13955019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Usuńmy z</a:t>
            </a:r>
            <a:r>
              <a:rPr lang="pl-PL" baseline="0" dirty="0" smtClean="0"/>
              <a:t> naszego diagramu pliki. Zostaje przestrzeń podzielona na 6 obszarów/Reduktorów.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50</a:t>
            </a:fld>
            <a:endParaRPr lang="pl-PL" dirty="0"/>
          </a:p>
        </p:txBody>
      </p:sp>
    </p:spTree>
    <p:extLst>
      <p:ext uri="{BB962C8B-B14F-4D97-AF65-F5344CB8AC3E}">
        <p14:creationId xmlns:p14="http://schemas.microsoft.com/office/powerpoint/2010/main" val="32093472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Teraz każdej kolumnie/wierszowi</a:t>
            </a:r>
            <a:r>
              <a:rPr lang="pl-PL" baseline="0" dirty="0" smtClean="0"/>
              <a:t> Reduktorów przyporządkujmy prawdopodobieństwo (równomierne). Mamy dwa wiersze i przetwarzając pierwszy plik losujemy wiersz z Reduktorami do których rekordy trafią. Z kolei przetwarzając drugi plik losujemy kolumny. W ten sposób, jeśli danych jest wystarczająco dużo, a jest (Big Data: Volume), to każdy Reduktor otrzyma około 1/6 danych.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51</a:t>
            </a:fld>
            <a:endParaRPr lang="pl-PL" dirty="0"/>
          </a:p>
        </p:txBody>
      </p:sp>
    </p:spTree>
    <p:extLst>
      <p:ext uri="{BB962C8B-B14F-4D97-AF65-F5344CB8AC3E}">
        <p14:creationId xmlns:p14="http://schemas.microsoft.com/office/powerpoint/2010/main" val="27522105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temacie implementacji, każdy </a:t>
            </a:r>
            <a:r>
              <a:rPr lang="pl-PL" baseline="0" dirty="0" err="1" smtClean="0"/>
              <a:t>Mapper</a:t>
            </a:r>
            <a:r>
              <a:rPr lang="pl-PL" baseline="0" dirty="0" smtClean="0"/>
              <a:t> dla każdego rekordu musi losować liczbę z zakresu 0 do liczby partycji pliku którego blok ma przetwarzać. Proces daje się zautomatyzować, tak że wystarczy jeden </a:t>
            </a:r>
            <a:r>
              <a:rPr lang="pl-PL" baseline="0" dirty="0" err="1" smtClean="0"/>
              <a:t>Mapper</a:t>
            </a:r>
            <a:r>
              <a:rPr lang="pl-PL" baseline="0" dirty="0" smtClean="0"/>
              <a:t> do obsługi wszystkich różnych plików.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52</a:t>
            </a:fld>
            <a:endParaRPr lang="pl-PL" dirty="0"/>
          </a:p>
        </p:txBody>
      </p:sp>
    </p:spTree>
    <p:extLst>
      <p:ext uri="{BB962C8B-B14F-4D97-AF65-F5344CB8AC3E}">
        <p14:creationId xmlns:p14="http://schemas.microsoft.com/office/powerpoint/2010/main" val="11625745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 stronie</a:t>
            </a:r>
            <a:r>
              <a:rPr lang="pl-PL" baseline="0" dirty="0" smtClean="0"/>
              <a:t> fazy Redukcji – trzeba zbuforować </a:t>
            </a:r>
            <a:r>
              <a:rPr lang="pl-PL" baseline="0" dirty="0" err="1" smtClean="0"/>
              <a:t>krotki</a:t>
            </a:r>
            <a:r>
              <a:rPr lang="pl-PL" baseline="0" dirty="0" smtClean="0"/>
              <a:t> ze względu na źródło, oraz wykonać złączenie krzyżowe. Literatura mówi „użyj dowolnego algorytmu”. </a:t>
            </a:r>
          </a:p>
          <a:p>
            <a:r>
              <a:rPr lang="pl-PL" baseline="0" dirty="0" smtClean="0"/>
              <a:t>Zaletami tego podejścia jest fakt że rekordy można odfiltrować po dowolnym warunku – więc złączenia </a:t>
            </a:r>
            <a:r>
              <a:rPr lang="pl-PL" baseline="0" dirty="0" err="1" smtClean="0"/>
              <a:t>theta</a:t>
            </a:r>
            <a:r>
              <a:rPr lang="pl-PL" baseline="0" dirty="0" smtClean="0"/>
              <a:t> też są możliwe (w końcu) niezależnie od rozmiaru danych wejściowych. Dodatkowo, osobiście nie widzę w tym dużej zalety, ale rozwiązanie jest odporne na krzywe dystrybucje wartości kluczy obcych (dlatego wygrywa w strojonych pod testy zapytaniach).</a:t>
            </a:r>
          </a:p>
          <a:p>
            <a:r>
              <a:rPr lang="pl-PL" baseline="0" dirty="0" smtClean="0"/>
              <a:t>Wadą jest fakt, że selektywność selekcji na wyniku Cross </a:t>
            </a:r>
            <a:r>
              <a:rPr lang="pl-PL" baseline="0" dirty="0" err="1" smtClean="0"/>
              <a:t>Joina</a:t>
            </a:r>
            <a:r>
              <a:rPr lang="pl-PL" baseline="0" dirty="0" smtClean="0"/>
              <a:t> jest żenująco niska.  Dodatkowo wspomnieliśmy, że </a:t>
            </a:r>
            <a:r>
              <a:rPr lang="pl-PL" baseline="0" dirty="0" err="1" smtClean="0"/>
              <a:t>shuffle</a:t>
            </a:r>
            <a:r>
              <a:rPr lang="pl-PL" baseline="0" dirty="0" smtClean="0"/>
              <a:t> jest czasochłonna fazą, a my replikujemy rekordy. </a:t>
            </a:r>
          </a:p>
          <a:p>
            <a:r>
              <a:rPr lang="pl-PL" dirty="0" smtClean="0"/>
              <a:t>Pewną</a:t>
            </a:r>
            <a:r>
              <a:rPr lang="pl-PL" baseline="0" dirty="0" smtClean="0"/>
              <a:t> kontrowersją jest fakt, że to rozwiązanie zależy od tego jaką liczbę kolumn, wierszy wybraliśmy. Tym samym, ten algorytm stroić.</a:t>
            </a:r>
            <a:endParaRPr lang="pl-PL" dirty="0" smtClean="0"/>
          </a:p>
        </p:txBody>
      </p:sp>
      <p:sp>
        <p:nvSpPr>
          <p:cNvPr id="4" name="Symbol zastępczy numeru slajdu 3"/>
          <p:cNvSpPr>
            <a:spLocks noGrp="1"/>
          </p:cNvSpPr>
          <p:nvPr>
            <p:ph type="sldNum" sz="quarter" idx="10"/>
          </p:nvPr>
        </p:nvSpPr>
        <p:spPr/>
        <p:txBody>
          <a:bodyPr/>
          <a:lstStyle/>
          <a:p>
            <a:fld id="{07E9F441-BEAC-45CE-9DF0-F4C39743120A}" type="slidenum">
              <a:rPr lang="pl-PL" smtClean="0"/>
              <a:t>53</a:t>
            </a:fld>
            <a:endParaRPr lang="pl-PL" dirty="0"/>
          </a:p>
        </p:txBody>
      </p:sp>
    </p:spTree>
    <p:extLst>
      <p:ext uri="{BB962C8B-B14F-4D97-AF65-F5344CB8AC3E}">
        <p14:creationId xmlns:p14="http://schemas.microsoft.com/office/powerpoint/2010/main" val="32737267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 tu znowu wypada wrócić</a:t>
            </a:r>
            <a:r>
              <a:rPr lang="pl-PL" baseline="0" dirty="0" smtClean="0"/>
              <a:t> do mojego prywatnego stosunku do tego modelu. Filozofią systemów </a:t>
            </a:r>
            <a:r>
              <a:rPr lang="pl-PL" baseline="0" dirty="0" err="1" smtClean="0"/>
              <a:t>MapReduce</a:t>
            </a:r>
            <a:r>
              <a:rPr lang="pl-PL" baseline="0" dirty="0" smtClean="0"/>
              <a:t> nie było ciekawego sposobu wyrażania programów, a raczej odizolowanie programisty od tego jak bardzo równolegle program się wykona. Ja mam podać mu grupy i agregację, system mi te dane podzieli tak że będę zadowolony. I nagle ktoś sobie uświadamia że chciałby policzyć nie problem grupowania-agregacji, tylko porównań każdy-z-każdy w systemie który tego „natywnie” nie wspiera. W efekcie programista przepisuje funkcjonalność systemu i to w wynaturzony sposób – faza Mapowania wykonuje partycjonowanie danych. Ale zaraz… </a:t>
            </a:r>
            <a:r>
              <a:rPr lang="pl-PL" baseline="0" dirty="0" err="1" smtClean="0"/>
              <a:t>Partitioner</a:t>
            </a:r>
            <a:r>
              <a:rPr lang="pl-PL" baseline="0" dirty="0" smtClean="0"/>
              <a:t> może mi </a:t>
            </a:r>
            <a:r>
              <a:rPr lang="pl-PL" baseline="0" dirty="0" err="1" smtClean="0"/>
              <a:t>skolidować</a:t>
            </a:r>
            <a:r>
              <a:rPr lang="pl-PL" baseline="0" dirty="0" smtClean="0"/>
              <a:t> </a:t>
            </a:r>
            <a:r>
              <a:rPr lang="pl-PL" baseline="0" dirty="0" err="1" smtClean="0"/>
              <a:t>hashe</a:t>
            </a:r>
            <a:r>
              <a:rPr lang="pl-PL" baseline="0" dirty="0" smtClean="0"/>
              <a:t>, jak tego nie dopilnuje, więc dopisuje </a:t>
            </a:r>
            <a:r>
              <a:rPr lang="pl-PL" baseline="0" dirty="0" err="1" smtClean="0"/>
              <a:t>Partitioner</a:t>
            </a:r>
            <a:r>
              <a:rPr lang="pl-PL" baseline="0" dirty="0" smtClean="0"/>
              <a:t>.</a:t>
            </a:r>
          </a:p>
          <a:p>
            <a:endParaRPr lang="pl-PL" baseline="0" dirty="0" smtClean="0"/>
          </a:p>
          <a:p>
            <a:r>
              <a:rPr lang="pl-PL" baseline="0" dirty="0" smtClean="0"/>
              <a:t>W takim sposobie wyrażania porównań każdy-z-każdym nie ma grupowania po żadnym atrybucie, jest sztuczne dzielenie danych.</a:t>
            </a:r>
          </a:p>
          <a:p>
            <a:r>
              <a:rPr lang="pl-PL" baseline="0" dirty="0" smtClean="0"/>
              <a:t>To tym bardziej frustrujące że działa.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54</a:t>
            </a:fld>
            <a:endParaRPr lang="pl-PL" dirty="0"/>
          </a:p>
        </p:txBody>
      </p:sp>
    </p:spTree>
    <p:extLst>
      <p:ext uri="{BB962C8B-B14F-4D97-AF65-F5344CB8AC3E}">
        <p14:creationId xmlns:p14="http://schemas.microsoft.com/office/powerpoint/2010/main" val="26740413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Wspomnieliśmy</a:t>
            </a:r>
            <a:r>
              <a:rPr lang="pl-PL" baseline="0" dirty="0" smtClean="0"/>
              <a:t> że podział na liczbę kolumn i wierszy ma wpływ na wydajność rozwiązania. Więc dobrym zwyczajem jest implementacja optymalizatora który wyznacza rozkłada liczbę Reduktorów na czynniki pierwsze po czym szuka takiej kombinacji partycji dla których koszt zapytania jest najmniejszy.</a:t>
            </a:r>
          </a:p>
          <a:p>
            <a:endParaRPr lang="pl-PL" baseline="0" dirty="0" smtClean="0"/>
          </a:p>
          <a:p>
            <a:r>
              <a:rPr lang="pl-PL" baseline="0" dirty="0" smtClean="0"/>
              <a:t>Akurat koszt można łatwo zmierzyć za pomocą fazy </a:t>
            </a:r>
            <a:r>
              <a:rPr lang="pl-PL" baseline="0" dirty="0" err="1" smtClean="0"/>
              <a:t>shuffle</a:t>
            </a:r>
            <a:r>
              <a:rPr lang="pl-PL" baseline="0" dirty="0" smtClean="0"/>
              <a:t>. Stałe F ściągamy za pomocą </a:t>
            </a:r>
            <a:r>
              <a:rPr lang="pl-PL" baseline="0" dirty="0" err="1" smtClean="0"/>
              <a:t>FileSystem</a:t>
            </a:r>
            <a:r>
              <a:rPr lang="pl-PL" baseline="0" dirty="0" smtClean="0"/>
              <a:t> API, z kolei zmienne P otrzymujemy w wyniku działania optymalizatora/generowania kolejnych kombinacji. Pamiętamy o warunku który nam ogranicza liczbę kombinacji, czyli R.</a:t>
            </a:r>
          </a:p>
          <a:p>
            <a:endParaRPr lang="pl-PL" baseline="0" dirty="0" smtClean="0"/>
          </a:p>
          <a:p>
            <a:r>
              <a:rPr lang="pl-PL" baseline="0" dirty="0" smtClean="0"/>
              <a:t>Koszt da się uogólnić na N-wymiarową przestrzeń (czyli N plików).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55</a:t>
            </a:fld>
            <a:endParaRPr lang="pl-PL" dirty="0"/>
          </a:p>
        </p:txBody>
      </p:sp>
    </p:spTree>
    <p:extLst>
      <p:ext uri="{BB962C8B-B14F-4D97-AF65-F5344CB8AC3E}">
        <p14:creationId xmlns:p14="http://schemas.microsoft.com/office/powerpoint/2010/main" val="21569067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kontekście algorytmów pisanych za pomocą biblioteki </a:t>
            </a:r>
            <a:r>
              <a:rPr lang="pl-PL" baseline="0" dirty="0" err="1" smtClean="0"/>
              <a:t>Java’owej</a:t>
            </a:r>
            <a:r>
              <a:rPr lang="pl-PL" baseline="0" dirty="0" smtClean="0"/>
              <a:t>, w zasadzie znalazło się tu wszystko co uważam za interesujące. Teraz chciałbym przytoczyć jeden antywzorzec –</a:t>
            </a:r>
            <a:r>
              <a:rPr lang="pl-PL" baseline="0" dirty="0" err="1" smtClean="0"/>
              <a:t>imho</a:t>
            </a:r>
            <a:r>
              <a:rPr lang="pl-PL" baseline="0" dirty="0" smtClean="0"/>
              <a:t>, architektoniczny - który często się podaje w kontekście utylizowanych klastrów Map-</a:t>
            </a:r>
            <a:r>
              <a:rPr lang="pl-PL" baseline="0" dirty="0" err="1" smtClean="0"/>
              <a:t>Reduce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56</a:t>
            </a:fld>
            <a:endParaRPr lang="pl-PL" dirty="0"/>
          </a:p>
        </p:txBody>
      </p:sp>
    </p:spTree>
    <p:extLst>
      <p:ext uri="{BB962C8B-B14F-4D97-AF65-F5344CB8AC3E}">
        <p14:creationId xmlns:p14="http://schemas.microsoft.com/office/powerpoint/2010/main" val="3401382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Antywzorzec ten to: </a:t>
            </a:r>
            <a:r>
              <a:rPr lang="en-US" b="1" i="1" dirty="0" smtClean="0"/>
              <a:t>Applications not using a higher-level interface such as Pig unless really necessary</a:t>
            </a:r>
            <a:r>
              <a:rPr lang="pl-PL" b="0" i="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pl-PL" b="0" i="0" baseline="0" dirty="0" smtClean="0"/>
              <a:t>Co oznacza, że w pierwszej kolejności zapytania powinny być wyrażane we nakładkowych </a:t>
            </a:r>
            <a:r>
              <a:rPr lang="pl-PL" b="0" i="0" baseline="0" dirty="0" err="1" smtClean="0"/>
              <a:t>Frameworkach</a:t>
            </a:r>
            <a:r>
              <a:rPr lang="pl-PL" b="0" i="0" baseline="0" dirty="0" smtClean="0"/>
              <a:t> </a:t>
            </a:r>
            <a:r>
              <a:rPr lang="pl-PL" b="0" i="0" baseline="0" dirty="0" err="1" smtClean="0"/>
              <a:t>MapReduce</a:t>
            </a:r>
            <a:r>
              <a:rPr lang="pl-PL" b="0" i="0" baseline="0" dirty="0" smtClean="0"/>
              <a:t>.</a:t>
            </a:r>
            <a:endParaRPr lang="pl-PL" b="1" i="0" dirty="0" smtClean="0"/>
          </a:p>
          <a:p>
            <a:endParaRPr lang="pl-PL" b="1"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57</a:t>
            </a:fld>
            <a:endParaRPr lang="pl-PL" dirty="0"/>
          </a:p>
        </p:txBody>
      </p:sp>
    </p:spTree>
    <p:extLst>
      <p:ext uri="{BB962C8B-B14F-4D97-AF65-F5344CB8AC3E}">
        <p14:creationId xmlns:p14="http://schemas.microsoft.com/office/powerpoint/2010/main" val="5496989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 do dyspozycji</a:t>
            </a:r>
            <a:r>
              <a:rPr lang="pl-PL" baseline="0" dirty="0" smtClean="0"/>
              <a:t> mamy całą mnogość, od </a:t>
            </a:r>
            <a:r>
              <a:rPr lang="pl-PL" baseline="0" dirty="0" err="1" smtClean="0"/>
              <a:t>frameworków</a:t>
            </a:r>
            <a:r>
              <a:rPr lang="pl-PL" baseline="0" dirty="0" smtClean="0"/>
              <a:t> umożliwiających wykonywanie w </a:t>
            </a:r>
            <a:r>
              <a:rPr lang="pl-PL" baseline="0" dirty="0" err="1" smtClean="0"/>
              <a:t>pseudo-deklaratywnych-podobnych-do-sql</a:t>
            </a:r>
            <a:r>
              <a:rPr lang="pl-PL" baseline="0" dirty="0" smtClean="0"/>
              <a:t> językach zapytania przez </a:t>
            </a:r>
            <a:r>
              <a:rPr lang="pl-PL" baseline="0" dirty="0" err="1" smtClean="0"/>
              <a:t>frameworki</a:t>
            </a:r>
            <a:r>
              <a:rPr lang="pl-PL" baseline="0" dirty="0" smtClean="0"/>
              <a:t> oferujące proceduralne języki, po te które umieszczają dane w pamięci głównej (patrzę na Spark).</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58</a:t>
            </a:fld>
            <a:endParaRPr lang="pl-PL" dirty="0"/>
          </a:p>
        </p:txBody>
      </p:sp>
    </p:spTree>
    <p:extLst>
      <p:ext uri="{BB962C8B-B14F-4D97-AF65-F5344CB8AC3E}">
        <p14:creationId xmlns:p14="http://schemas.microsoft.com/office/powerpoint/2010/main" val="23866971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Jakie </a:t>
            </a:r>
            <a:r>
              <a:rPr lang="pl-PL" dirty="0" err="1" smtClean="0"/>
              <a:t>jęzki</a:t>
            </a:r>
            <a:r>
              <a:rPr lang="pl-PL" dirty="0" smtClean="0"/>
              <a:t> w jakim </a:t>
            </a:r>
            <a:r>
              <a:rPr lang="pl-PL" dirty="0" err="1" smtClean="0"/>
              <a:t>frameworku</a:t>
            </a:r>
            <a:r>
              <a:rPr lang="pl-PL" dirty="0" smtClean="0"/>
              <a:t>?</a:t>
            </a:r>
            <a:r>
              <a:rPr lang="pl-PL" baseline="0" dirty="0" smtClean="0"/>
              <a:t> </a:t>
            </a:r>
            <a:r>
              <a:rPr lang="pl-PL" baseline="0" dirty="0" err="1" smtClean="0"/>
              <a:t>Hive</a:t>
            </a:r>
            <a:r>
              <a:rPr lang="pl-PL" baseline="0" dirty="0" smtClean="0"/>
              <a:t> oferuje </a:t>
            </a:r>
            <a:r>
              <a:rPr lang="pl-PL" baseline="0" dirty="0" err="1" smtClean="0"/>
              <a:t>HiveQL</a:t>
            </a:r>
            <a:r>
              <a:rPr lang="pl-PL" baseline="0" dirty="0" smtClean="0"/>
              <a:t>, prawie SQL, ale czasem łamie deklaratywność języka (np. kolejność kolumn ma znaczenie), </a:t>
            </a:r>
            <a:r>
              <a:rPr lang="pl-PL" baseline="0" dirty="0" err="1" smtClean="0"/>
              <a:t>Drill</a:t>
            </a:r>
            <a:r>
              <a:rPr lang="pl-PL" baseline="0" dirty="0" smtClean="0"/>
              <a:t> i </a:t>
            </a:r>
            <a:r>
              <a:rPr lang="pl-PL" baseline="0" dirty="0" err="1" smtClean="0"/>
              <a:t>Tajo</a:t>
            </a:r>
            <a:r>
              <a:rPr lang="pl-PL" baseline="0" dirty="0" smtClean="0"/>
              <a:t> oferują też odmiany SQL. Spark ostatnio zrezygnował z </a:t>
            </a:r>
            <a:r>
              <a:rPr lang="pl-PL" baseline="0" dirty="0" err="1" smtClean="0"/>
              <a:t>frameworka</a:t>
            </a:r>
            <a:r>
              <a:rPr lang="pl-PL" baseline="0" dirty="0" smtClean="0"/>
              <a:t> </a:t>
            </a:r>
            <a:r>
              <a:rPr lang="pl-PL" baseline="0" dirty="0" err="1" smtClean="0"/>
              <a:t>Shark</a:t>
            </a:r>
            <a:r>
              <a:rPr lang="pl-PL" baseline="0" dirty="0" smtClean="0"/>
              <a:t> i przeszedł na swój język Spark SQL. Ciekawostka w </a:t>
            </a:r>
            <a:r>
              <a:rPr lang="pl-PL" baseline="0" dirty="0" err="1" smtClean="0"/>
              <a:t>Pig</a:t>
            </a:r>
            <a:r>
              <a:rPr lang="pl-PL" baseline="0" dirty="0" smtClean="0"/>
              <a:t> zaproponowano proceduralny język, programista definiuje program za pomocą wysokopoziomowych kroków. Wszystkie </a:t>
            </a:r>
            <a:r>
              <a:rPr lang="pl-PL" baseline="0" dirty="0" err="1" smtClean="0"/>
              <a:t>frameworki</a:t>
            </a:r>
            <a:r>
              <a:rPr lang="pl-PL" baseline="0" dirty="0" smtClean="0"/>
              <a:t> umożliwiają narzucenie struktury na dane, co znacząco ułatwia operowanie na klastrze </a:t>
            </a:r>
            <a:r>
              <a:rPr lang="pl-PL" baseline="0" dirty="0" err="1" smtClean="0"/>
              <a:t>MapReduce</a:t>
            </a:r>
            <a:r>
              <a:rPr lang="pl-PL" baseline="0" dirty="0" smtClean="0"/>
              <a:t>.</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59</a:t>
            </a:fld>
            <a:endParaRPr lang="pl-PL" dirty="0"/>
          </a:p>
        </p:txBody>
      </p:sp>
    </p:spTree>
    <p:extLst>
      <p:ext uri="{BB962C8B-B14F-4D97-AF65-F5344CB8AC3E}">
        <p14:creationId xmlns:p14="http://schemas.microsoft.com/office/powerpoint/2010/main" val="20504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Jak</a:t>
            </a:r>
            <a:r>
              <a:rPr lang="pl-PL" baseline="0" dirty="0" smtClean="0"/>
              <a:t> wygląda typowy klaster takiego systemu: ano, małej wielkości klaster składa się z ok. 100 węzłów, średnie z 500, a duże klastry </a:t>
            </a:r>
            <a:r>
              <a:rPr lang="pl-PL" baseline="0" dirty="0" err="1" smtClean="0"/>
              <a:t>MapReduce</a:t>
            </a:r>
            <a:r>
              <a:rPr lang="pl-PL" baseline="0" dirty="0" smtClean="0"/>
              <a:t> posiadają więcej niż 1000 węzłów. Węzły dzielą się na dwa rodzaje – pierwszy z nich to </a:t>
            </a:r>
            <a:r>
              <a:rPr lang="pl-PL" baseline="0" dirty="0" err="1" smtClean="0"/>
              <a:t>MasterNode</a:t>
            </a:r>
            <a:r>
              <a:rPr lang="pl-PL" baseline="0" dirty="0" smtClean="0"/>
              <a:t>/</a:t>
            </a:r>
            <a:r>
              <a:rPr lang="pl-PL" baseline="0" dirty="0" err="1" smtClean="0"/>
              <a:t>NameNode</a:t>
            </a:r>
            <a:r>
              <a:rPr lang="pl-PL" baseline="0" dirty="0" smtClean="0"/>
              <a:t> odpowiedzialny za indeksowanie plików – de facto stanowi on bazę danych dla plików – awaria takiego węzła to niemożność wykonywania zapytań – single point of </a:t>
            </a:r>
            <a:r>
              <a:rPr lang="pl-PL" baseline="0" dirty="0" err="1" smtClean="0"/>
              <a:t>failure</a:t>
            </a:r>
            <a:r>
              <a:rPr lang="pl-PL" baseline="0" dirty="0" smtClean="0"/>
              <a:t>. Drugi typ węzła to </a:t>
            </a:r>
            <a:r>
              <a:rPr lang="pl-PL" baseline="0" dirty="0" err="1" smtClean="0"/>
              <a:t>ChunkServer</a:t>
            </a:r>
            <a:r>
              <a:rPr lang="pl-PL" baseline="0" dirty="0" smtClean="0"/>
              <a:t>/</a:t>
            </a:r>
            <a:r>
              <a:rPr lang="pl-PL" baseline="0" dirty="0" err="1" smtClean="0"/>
              <a:t>WorkerNode</a:t>
            </a:r>
            <a:r>
              <a:rPr lang="pl-PL" baseline="0" dirty="0" smtClean="0"/>
              <a:t>  które przechowują dane oraz wykonują obliczenia w ramach zapytania.</a:t>
            </a:r>
          </a:p>
          <a:p>
            <a:endParaRPr lang="pl-PL" baseline="0" dirty="0" smtClean="0"/>
          </a:p>
          <a:p>
            <a:r>
              <a:rPr lang="pl-PL" baseline="0" dirty="0" smtClean="0"/>
              <a:t>Warto pamiętać, warstwa składowania danych jest niezależna od warstwy obliczeniowej. W zasadzie można wyobrazić sobie warstwę obliczeniową jako </a:t>
            </a:r>
            <a:r>
              <a:rPr lang="pl-PL" baseline="0" dirty="0" err="1" smtClean="0"/>
              <a:t>bezpamięciowy</a:t>
            </a:r>
            <a:r>
              <a:rPr lang="pl-PL" baseline="0" dirty="0" smtClean="0"/>
              <a:t> kalkulator wykonujący dwie operacje – Grupowanie i Agregacja – na niewiele się taka forma przydaje, oprócz do tego że można programowo symulować wykonanie.</a:t>
            </a:r>
          </a:p>
          <a:p>
            <a:endParaRPr lang="pl-PL" baseline="0" dirty="0" smtClean="0"/>
          </a:p>
          <a:p>
            <a:r>
              <a:rPr lang="pl-PL" baseline="0" dirty="0" smtClean="0"/>
              <a:t>Rozwarstwienie jest o tyle znamienne, że programiści są odizolowani od sposobu w jaki klaster działa – od warstwy fizycznej/składowania danych. W zasadzie użytkownik końcowy ma dostać „efektywny kalkulator”.</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a:t>
            </a:fld>
            <a:endParaRPr lang="pl-PL" dirty="0"/>
          </a:p>
        </p:txBody>
      </p:sp>
    </p:spTree>
    <p:extLst>
      <p:ext uri="{BB962C8B-B14F-4D97-AF65-F5344CB8AC3E}">
        <p14:creationId xmlns:p14="http://schemas.microsoft.com/office/powerpoint/2010/main" val="538907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Ze wszystkich </a:t>
            </a:r>
            <a:r>
              <a:rPr lang="pl-PL" dirty="0" err="1" smtClean="0"/>
              <a:t>framework’ów</a:t>
            </a:r>
            <a:r>
              <a:rPr lang="pl-PL" dirty="0" smtClean="0"/>
              <a:t> najczęściej</a:t>
            </a:r>
            <a:r>
              <a:rPr lang="pl-PL" baseline="0" dirty="0" smtClean="0"/>
              <a:t> wykorzystywany jest chyba </a:t>
            </a:r>
            <a:r>
              <a:rPr lang="pl-PL" baseline="0" dirty="0" err="1" smtClean="0"/>
              <a:t>Hive</a:t>
            </a:r>
            <a:r>
              <a:rPr lang="pl-PL" baseline="0" dirty="0" smtClean="0"/>
              <a:t> ze względu na swoją elastyczność i podobieństwo z języka z </a:t>
            </a:r>
            <a:r>
              <a:rPr lang="pl-PL" baseline="0" dirty="0" err="1" smtClean="0"/>
              <a:t>SQL’em</a:t>
            </a:r>
            <a:r>
              <a:rPr lang="pl-PL" baseline="0" dirty="0" smtClean="0"/>
              <a:t>. Na slajdzie widać DDL dla ciekawej struktury – tabeli zewnętrznej – wykonanie takiej DDL, spowoduje że utworzona zostanie logiczna tabela do której można kierować zapytania, a wszystkie dane są pobierane z CSV oddzielanej znakiem ‚|’. Co ciekawe tabelę zewnętrzną podpinamy pod folder, tak więc ładowanie tabeli to po prostu operacja kopiowania w ramach systemu plików, a nie </a:t>
            </a:r>
            <a:r>
              <a:rPr lang="pl-PL" baseline="0" dirty="0" err="1" smtClean="0"/>
              <a:t>frameworka</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60</a:t>
            </a:fld>
            <a:endParaRPr lang="pl-PL" dirty="0"/>
          </a:p>
        </p:txBody>
      </p:sp>
    </p:spTree>
    <p:extLst>
      <p:ext uri="{BB962C8B-B14F-4D97-AF65-F5344CB8AC3E}">
        <p14:creationId xmlns:p14="http://schemas.microsoft.com/office/powerpoint/2010/main" val="1039168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Zapytania</a:t>
            </a:r>
            <a:r>
              <a:rPr lang="pl-PL" baseline="0" dirty="0" smtClean="0"/>
              <a:t> formułowane są za pomocą wyrażenia SELECT FROM WHERE z możliwości GROUP BY i HAVING – myślę że nie wymaga to komentarza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61</a:t>
            </a:fld>
            <a:endParaRPr lang="pl-PL" dirty="0"/>
          </a:p>
        </p:txBody>
      </p:sp>
    </p:spTree>
    <p:extLst>
      <p:ext uri="{BB962C8B-B14F-4D97-AF65-F5344CB8AC3E}">
        <p14:creationId xmlns:p14="http://schemas.microsoft.com/office/powerpoint/2010/main" val="22746272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Więc pytanie</a:t>
            </a:r>
            <a:r>
              <a:rPr lang="pl-PL" baseline="0" dirty="0" smtClean="0"/>
              <a:t> – co </a:t>
            </a:r>
            <a:r>
              <a:rPr lang="pl-PL" baseline="0" dirty="0" err="1" smtClean="0"/>
              <a:t>Hive</a:t>
            </a:r>
            <a:r>
              <a:rPr lang="pl-PL" baseline="0" dirty="0" smtClean="0"/>
              <a:t> potrafi policzyć.</a:t>
            </a:r>
          </a:p>
          <a:p>
            <a:r>
              <a:rPr lang="pl-PL" baseline="0" dirty="0" smtClean="0"/>
              <a:t>Ano mamy do dyspozycji trzy klauzule JOIN.</a:t>
            </a:r>
          </a:p>
          <a:p>
            <a:pPr marL="228600" indent="-228600">
              <a:buAutoNum type="arabicPeriod"/>
            </a:pPr>
            <a:r>
              <a:rPr lang="pl-PL" baseline="0" dirty="0" smtClean="0"/>
              <a:t>Załączenie wewnętrzne JOIN</a:t>
            </a:r>
          </a:p>
          <a:p>
            <a:pPr marL="228600" indent="-228600">
              <a:buAutoNum type="arabicPeriod"/>
            </a:pPr>
            <a:r>
              <a:rPr lang="pl-PL" baseline="0" dirty="0" smtClean="0"/>
              <a:t>Lewe prawe pełne złączenie zewnętrzne</a:t>
            </a:r>
          </a:p>
          <a:p>
            <a:pPr marL="228600" indent="-228600">
              <a:buAutoNum type="arabicPeriod"/>
            </a:pPr>
            <a:r>
              <a:rPr lang="pl-PL" baseline="0" dirty="0" smtClean="0"/>
              <a:t>Produkt kartezjański</a:t>
            </a:r>
          </a:p>
          <a:p>
            <a:pPr marL="0" indent="0">
              <a:buNone/>
            </a:pPr>
            <a:r>
              <a:rPr lang="pl-PL" baseline="0" dirty="0" smtClean="0"/>
              <a:t>Wszystkie warunki w złączeniach muszą mieć warunek równościowy – nie obowiązuje to w klauzuli WHERE, więc można zrobić CROSS JOIN, po czym wykonać selekcje, ale i tak zostanie wyliczony produkt kartezjański.</a:t>
            </a:r>
          </a:p>
          <a:p>
            <a:pPr marL="0" indent="0">
              <a:buNone/>
            </a:pPr>
            <a:endParaRPr lang="pl-PL" baseline="0" dirty="0" smtClean="0"/>
          </a:p>
          <a:p>
            <a:pPr marL="0" indent="0">
              <a:buNone/>
            </a:pPr>
            <a:r>
              <a:rPr lang="pl-PL" baseline="0" dirty="0" smtClean="0"/>
              <a:t>Dodatkowo istnieje optymalizacja predykatu IN w oparciu o </a:t>
            </a:r>
            <a:r>
              <a:rPr lang="pl-PL" baseline="0" dirty="0" err="1" smtClean="0"/>
              <a:t>półzłącze</a:t>
            </a:r>
            <a:r>
              <a:rPr lang="pl-PL" baseline="0" dirty="0" smtClean="0"/>
              <a:t> –tutaj jest to pozycja numer 3. Pamiętajmy że tu SEMI JOIN jest traktowany jako operacja algebry relacji, a nie jako algorytm o którym mówiliśmy wcześniej.</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62</a:t>
            </a:fld>
            <a:endParaRPr lang="pl-PL" dirty="0"/>
          </a:p>
        </p:txBody>
      </p:sp>
    </p:spTree>
    <p:extLst>
      <p:ext uri="{BB962C8B-B14F-4D97-AF65-F5344CB8AC3E}">
        <p14:creationId xmlns:p14="http://schemas.microsoft.com/office/powerpoint/2010/main" val="6912842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Przykład</a:t>
            </a:r>
            <a:r>
              <a:rPr lang="pl-PL" baseline="0" dirty="0" smtClean="0"/>
              <a:t> wykonania </a:t>
            </a:r>
            <a:r>
              <a:rPr lang="pl-PL" baseline="0" dirty="0" err="1" smtClean="0"/>
              <a:t>Theta</a:t>
            </a:r>
            <a:r>
              <a:rPr lang="pl-PL" baseline="0" dirty="0" smtClean="0"/>
              <a:t> złączenia w HIVE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63</a:t>
            </a:fld>
            <a:endParaRPr lang="pl-PL" dirty="0"/>
          </a:p>
        </p:txBody>
      </p:sp>
    </p:spTree>
    <p:extLst>
      <p:ext uri="{BB962C8B-B14F-4D97-AF65-F5344CB8AC3E}">
        <p14:creationId xmlns:p14="http://schemas.microsoft.com/office/powerpoint/2010/main" val="32456164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Gdy</a:t>
            </a:r>
            <a:r>
              <a:rPr lang="pl-PL" baseline="0" dirty="0" smtClean="0"/>
              <a:t> wykonujemy złączenie możemy podpowiedzieć (de facto </a:t>
            </a:r>
            <a:r>
              <a:rPr lang="pl-PL" baseline="0" dirty="0" err="1" smtClean="0"/>
              <a:t>Hive</a:t>
            </a:r>
            <a:r>
              <a:rPr lang="pl-PL" baseline="0" dirty="0" smtClean="0"/>
              <a:t> sam to robi) co nieco </a:t>
            </a:r>
            <a:r>
              <a:rPr lang="pl-PL" baseline="0" dirty="0" err="1" smtClean="0"/>
              <a:t>Hive’owi</a:t>
            </a:r>
            <a:r>
              <a:rPr lang="pl-PL" baseline="0" dirty="0" smtClean="0"/>
              <a:t>. Używając adnotacji STREAMTABLE możemy wskazać która tabela w </a:t>
            </a:r>
            <a:r>
              <a:rPr lang="pl-PL" baseline="0" dirty="0" err="1" smtClean="0"/>
              <a:t>Improved</a:t>
            </a:r>
            <a:r>
              <a:rPr lang="pl-PL" baseline="0" dirty="0" smtClean="0"/>
              <a:t> </a:t>
            </a:r>
            <a:r>
              <a:rPr lang="pl-PL" baseline="0" dirty="0" err="1" smtClean="0"/>
              <a:t>Repartition</a:t>
            </a:r>
            <a:r>
              <a:rPr lang="pl-PL" baseline="0" dirty="0" smtClean="0"/>
              <a:t> </a:t>
            </a:r>
            <a:r>
              <a:rPr lang="pl-PL" baseline="0" dirty="0" err="1" smtClean="0"/>
              <a:t>Join</a:t>
            </a:r>
            <a:r>
              <a:rPr lang="pl-PL" baseline="0" dirty="0" smtClean="0"/>
              <a:t> ma być strumieniowana (domyślnie ostatni alias). Druga podpowiedź dotyczy wykonania złączenia po stronie </a:t>
            </a:r>
            <a:r>
              <a:rPr lang="pl-PL" baseline="0" dirty="0" err="1" smtClean="0"/>
              <a:t>Mappera</a:t>
            </a:r>
            <a:r>
              <a:rPr lang="pl-PL" baseline="0" dirty="0" smtClean="0"/>
              <a:t> za pomocą MAPJOIN, ale istnieje szereg warunków które zabrania użycia tej adnotacji – nie znam tych warunków. W zasadzie tyle jeśli chodzi o wykonywanie złączeń w </a:t>
            </a:r>
            <a:r>
              <a:rPr lang="pl-PL" baseline="0" dirty="0" err="1" smtClean="0"/>
              <a:t>Hive</a:t>
            </a:r>
            <a:r>
              <a:rPr lang="pl-PL" baseline="0" dirty="0" smtClean="0"/>
              <a:t> </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64</a:t>
            </a:fld>
            <a:endParaRPr lang="pl-PL" dirty="0"/>
          </a:p>
        </p:txBody>
      </p:sp>
    </p:spTree>
    <p:extLst>
      <p:ext uri="{BB962C8B-B14F-4D97-AF65-F5344CB8AC3E}">
        <p14:creationId xmlns:p14="http://schemas.microsoft.com/office/powerpoint/2010/main" val="25240948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ramach ciekawostki przytoczę</a:t>
            </a:r>
            <a:r>
              <a:rPr lang="pl-PL" baseline="0" dirty="0" smtClean="0"/>
              <a:t> cytat, dlaczego </a:t>
            </a:r>
            <a:r>
              <a:rPr lang="pl-PL" baseline="0" dirty="0" err="1" smtClean="0"/>
              <a:t>Hive</a:t>
            </a:r>
            <a:r>
              <a:rPr lang="pl-PL" baseline="0" dirty="0" smtClean="0"/>
              <a:t> nie wspiera warunków nierównościowych. Cieszy mnie że ktoś twierdzi że można takie warunki wyrazić.</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65</a:t>
            </a:fld>
            <a:endParaRPr lang="pl-PL" dirty="0"/>
          </a:p>
        </p:txBody>
      </p:sp>
    </p:spTree>
    <p:extLst>
      <p:ext uri="{BB962C8B-B14F-4D97-AF65-F5344CB8AC3E}">
        <p14:creationId xmlns:p14="http://schemas.microsoft.com/office/powerpoint/2010/main" val="17715615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 krótce przedstawię</a:t>
            </a:r>
            <a:r>
              <a:rPr lang="pl-PL" baseline="0" dirty="0" smtClean="0"/>
              <a:t> wykresy wydajności niektórych z algorytmów/</a:t>
            </a:r>
            <a:r>
              <a:rPr lang="pl-PL" baseline="0" dirty="0" err="1" smtClean="0"/>
              <a:t>frameworków</a:t>
            </a:r>
            <a:r>
              <a:rPr lang="pl-PL" baseline="0" dirty="0" smtClean="0"/>
              <a:t>. Wydajność rozumiemy jako czas wykonywania zapytania, wraz z latencją klastra. Dane były małe – 1 GB głównej tabeli przeciw 100 MB w drugiej. Nie testowałem algorytmów po stronie fazy Mapowania. Dwa proste przypadki testowe: </a:t>
            </a:r>
            <a:r>
              <a:rPr lang="pl-PL" baseline="0" dirty="0" err="1" smtClean="0"/>
              <a:t>równozłącze</a:t>
            </a:r>
            <a:r>
              <a:rPr lang="pl-PL" baseline="0" dirty="0" smtClean="0"/>
              <a:t> oraz </a:t>
            </a:r>
            <a:r>
              <a:rPr lang="pl-PL" baseline="0" dirty="0" err="1" smtClean="0"/>
              <a:t>theta</a:t>
            </a:r>
            <a:r>
              <a:rPr lang="pl-PL" baseline="0" dirty="0" smtClean="0"/>
              <a:t>-złącze z użyciem dat.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66</a:t>
            </a:fld>
            <a:endParaRPr lang="pl-PL" dirty="0"/>
          </a:p>
        </p:txBody>
      </p:sp>
    </p:spTree>
    <p:extLst>
      <p:ext uri="{BB962C8B-B14F-4D97-AF65-F5344CB8AC3E}">
        <p14:creationId xmlns:p14="http://schemas.microsoft.com/office/powerpoint/2010/main" val="7325067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przypadku </a:t>
            </a:r>
            <a:r>
              <a:rPr lang="pl-PL" dirty="0" err="1" smtClean="0"/>
              <a:t>równozłączenia</a:t>
            </a:r>
            <a:r>
              <a:rPr lang="pl-PL" dirty="0" smtClean="0"/>
              <a:t>,</a:t>
            </a:r>
            <a:r>
              <a:rPr lang="pl-PL" baseline="0" dirty="0" smtClean="0"/>
              <a:t> nie ma co się oszukiwać – najlepszy okazał się </a:t>
            </a:r>
            <a:r>
              <a:rPr lang="pl-PL" baseline="0" dirty="0" err="1" smtClean="0"/>
              <a:t>Repartition</a:t>
            </a:r>
            <a:r>
              <a:rPr lang="pl-PL" baseline="0" dirty="0" smtClean="0"/>
              <a:t> </a:t>
            </a:r>
            <a:r>
              <a:rPr lang="pl-PL" baseline="0" dirty="0" err="1" smtClean="0"/>
              <a:t>Join</a:t>
            </a:r>
            <a:r>
              <a:rPr lang="pl-PL" baseline="0" dirty="0" smtClean="0"/>
              <a:t>. </a:t>
            </a:r>
            <a:r>
              <a:rPr lang="pl-PL" baseline="0" dirty="0" err="1" smtClean="0"/>
              <a:t>Frameworki</a:t>
            </a:r>
            <a:r>
              <a:rPr lang="pl-PL" baseline="0" dirty="0" smtClean="0"/>
              <a:t> które korzystają z jego implementacji wypadły o 70-100 sekund gorzej. Podejście z równoważeniem obciążenia – gdzieś pomiędzy </a:t>
            </a:r>
            <a:r>
              <a:rPr lang="pl-PL" baseline="0" dirty="0" err="1" smtClean="0"/>
              <a:t>Pig’iem</a:t>
            </a:r>
            <a:r>
              <a:rPr lang="pl-PL" baseline="0" dirty="0" smtClean="0"/>
              <a:t> a </a:t>
            </a:r>
            <a:r>
              <a:rPr lang="pl-PL" baseline="0" dirty="0" err="1" smtClean="0"/>
              <a:t>Hive’em</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67</a:t>
            </a:fld>
            <a:endParaRPr lang="pl-PL" dirty="0"/>
          </a:p>
        </p:txBody>
      </p:sp>
    </p:spTree>
    <p:extLst>
      <p:ext uri="{BB962C8B-B14F-4D97-AF65-F5344CB8AC3E}">
        <p14:creationId xmlns:p14="http://schemas.microsoft.com/office/powerpoint/2010/main" val="5406667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przypadku </a:t>
            </a:r>
            <a:r>
              <a:rPr lang="pl-PL" dirty="0" err="1" smtClean="0"/>
              <a:t>theta</a:t>
            </a:r>
            <a:r>
              <a:rPr lang="pl-PL" baseline="0" dirty="0" smtClean="0"/>
              <a:t> złączenia, podejście z równoważeniem obciążenia  wypadło najlepiej. Około 20 sekund przewagi (kosztem czasu pisania kodu). </a:t>
            </a:r>
            <a:r>
              <a:rPr lang="pl-PL" baseline="0" dirty="0" err="1" smtClean="0"/>
              <a:t>Pig</a:t>
            </a:r>
            <a:r>
              <a:rPr lang="pl-PL" baseline="0" dirty="0" smtClean="0"/>
              <a:t> został daleko w tyle.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68</a:t>
            </a:fld>
            <a:endParaRPr lang="pl-PL" dirty="0"/>
          </a:p>
        </p:txBody>
      </p:sp>
    </p:spTree>
    <p:extLst>
      <p:ext uri="{BB962C8B-B14F-4D97-AF65-F5344CB8AC3E}">
        <p14:creationId xmlns:p14="http://schemas.microsoft.com/office/powerpoint/2010/main" val="23353698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Podsumowując,</a:t>
            </a:r>
            <a:r>
              <a:rPr lang="pl-PL" baseline="0" dirty="0" smtClean="0"/>
              <a:t> różnice w moim mniemaniu nie są na tyle istotne żeby rezygnować z wygody wyrażania zapytań jakie dają nam </a:t>
            </a:r>
            <a:r>
              <a:rPr lang="pl-PL" baseline="0" dirty="0" err="1" smtClean="0"/>
              <a:t>frameworki</a:t>
            </a:r>
            <a:r>
              <a:rPr lang="pl-PL" baseline="0" dirty="0" smtClean="0"/>
              <a:t>. I to raczej z nich powinniśmy korzystać, pomimo tego że dla wolumenów 1000 razy większy różnica czasów wzrośnie nam przynajmniej 1000 krotnie (zakładając liniowość) i zamiast 1,5 minuty będziemy czekać 25 godzin dłużej. Przede wszystkim, na przykładzie złączeń (</a:t>
            </a:r>
            <a:r>
              <a:rPr lang="pl-PL" baseline="0" dirty="0" err="1" smtClean="0"/>
              <a:t>theta</a:t>
            </a:r>
            <a:r>
              <a:rPr lang="pl-PL" baseline="0" dirty="0" smtClean="0"/>
              <a:t>) widać że systemy Map </a:t>
            </a:r>
            <a:r>
              <a:rPr lang="pl-PL" baseline="0" dirty="0" err="1" smtClean="0"/>
              <a:t>Reduce</a:t>
            </a:r>
            <a:r>
              <a:rPr lang="pl-PL" baseline="0" dirty="0" smtClean="0"/>
              <a:t> nie są kompletne obliczeniowo i nie powinniśmy korzystać z nich na zasadzie złotego młota, który Big Data. Są inne modele programistyczne np. PACT w którym fazy mogą się przeplatać i obok faz MAP i REDUCE istnieje też CROSS, który wykonuje izolowane porównanie każdy-z-każdym</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69</a:t>
            </a:fld>
            <a:endParaRPr lang="pl-PL" dirty="0"/>
          </a:p>
        </p:txBody>
      </p:sp>
    </p:spTree>
    <p:extLst>
      <p:ext uri="{BB962C8B-B14F-4D97-AF65-F5344CB8AC3E}">
        <p14:creationId xmlns:p14="http://schemas.microsoft.com/office/powerpoint/2010/main" val="3162872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Model</a:t>
            </a:r>
            <a:r>
              <a:rPr lang="pl-PL" baseline="0" dirty="0" smtClean="0"/>
              <a:t> Map/</a:t>
            </a:r>
            <a:r>
              <a:rPr lang="pl-PL" baseline="0" dirty="0" err="1" smtClean="0"/>
              <a:t>Reduce</a:t>
            </a:r>
            <a:r>
              <a:rPr lang="pl-PL" baseline="0" dirty="0" smtClean="0"/>
              <a:t> został zaprojektowany w taki sposób żeby umożliwić maksymalne zrównoleglenie operacji przeglądu pliku/plików dowolnego rodzaju. Z tego względu załadowany do systemu </a:t>
            </a:r>
            <a:r>
              <a:rPr lang="pl-PL" baseline="0" dirty="0" err="1" smtClean="0"/>
              <a:t>Hadoop</a:t>
            </a:r>
            <a:r>
              <a:rPr lang="pl-PL" baseline="0" dirty="0" smtClean="0"/>
              <a:t> plik jest dzielony na bloki domyślnie 64 MB i każdy z tych bloków jest umieszczany na osobnym – losowym - węźle. Rzeczywistość jest trochę bardziej skomplikowana, ponieważ każdy blok jest replikowany domyślnie 3-krotnie i kolejne repliki są umieszczane „jak najdalej” od węzłów które posiadają dany blok (tj. w innej podsieci).</a:t>
            </a:r>
          </a:p>
          <a:p>
            <a:endParaRPr lang="pl-PL" baseline="0" dirty="0" smtClean="0"/>
          </a:p>
          <a:p>
            <a:r>
              <a:rPr lang="pl-PL" baseline="0" dirty="0" smtClean="0"/>
              <a:t>Ładując w ten sposób pliki, można zauważyć, że operacja przeglądu całkowitego (skanu) pliku daje się </a:t>
            </a:r>
            <a:r>
              <a:rPr lang="pl-PL" baseline="0" dirty="0" err="1" smtClean="0"/>
              <a:t>zrównolegić</a:t>
            </a:r>
            <a:r>
              <a:rPr lang="pl-PL" baseline="0" dirty="0" smtClean="0"/>
              <a:t> – plik o rozmiarze 1 GB można załadować na 16 niezależnych węzłów (każdy ma 64 MB). Przegląd całkowity takiego pliku 1 GB zostaje wykonany w takim samym czasie w jakim wykonujemy przegląd pliku 64 MB – mamy liniowe skalowanie.</a:t>
            </a:r>
          </a:p>
          <a:p>
            <a:endParaRPr lang="pl-PL" baseline="0" dirty="0" smtClean="0"/>
          </a:p>
          <a:p>
            <a:r>
              <a:rPr lang="pl-PL" baseline="0" dirty="0" smtClean="0"/>
              <a:t>Właśnie to się dzieje w pierwszej fazie programu Map-</a:t>
            </a:r>
            <a:r>
              <a:rPr lang="pl-PL" baseline="0" dirty="0" err="1" smtClean="0"/>
              <a:t>Reduce</a:t>
            </a:r>
            <a:r>
              <a:rPr lang="pl-PL" baseline="0" dirty="0" smtClean="0"/>
              <a:t>, czyli Map – grupowanie. Podczas tej fazy każdy agent zwany </a:t>
            </a:r>
            <a:r>
              <a:rPr lang="pl-PL" baseline="0" dirty="0" err="1" smtClean="0"/>
              <a:t>Mapperem</a:t>
            </a:r>
            <a:r>
              <a:rPr lang="pl-PL" baseline="0" dirty="0" smtClean="0"/>
              <a:t> interpretuje posiadany przez siebie blok pliku np. jako kolejne linie pliku CSV (i takiej interpretacji będziemy się trzymać) i dokonuje procesu mapowania/odwzorowywania/grupowania, czyli wysyła do drugiej fazy programu dowolną liczbę par </a:t>
            </a:r>
            <a:r>
              <a:rPr lang="pl-PL" baseline="0" dirty="0" err="1" smtClean="0"/>
              <a:t>klucz:wartość</a:t>
            </a:r>
            <a:r>
              <a:rPr lang="pl-PL" baseline="0" dirty="0" smtClean="0"/>
              <a:t>. Np. analizując plik CSV z nazwami miast, województw, liczbą ludności dla każdego </a:t>
            </a:r>
            <a:r>
              <a:rPr lang="pl-PL" baseline="0" dirty="0" err="1" smtClean="0"/>
              <a:t>wiersa</a:t>
            </a:r>
            <a:r>
              <a:rPr lang="pl-PL" baseline="0" dirty="0" smtClean="0"/>
              <a:t> możemy wysłać (emitować) parę województwo (klucz) : </a:t>
            </a:r>
            <a:r>
              <a:rPr lang="pl-PL" baseline="0" dirty="0" err="1" smtClean="0"/>
              <a:t>liczba_ludności</a:t>
            </a:r>
            <a:r>
              <a:rPr lang="pl-PL" baseline="0" dirty="0" smtClean="0"/>
              <a:t> (wartość). Może się zdarzyć – i wręcz model ten po to powstał, że wiele wartości zostaje wyemitowanych o tym samym kluczu.</a:t>
            </a:r>
          </a:p>
          <a:p>
            <a:endParaRPr lang="pl-PL" baseline="0" dirty="0" smtClean="0"/>
          </a:p>
          <a:p>
            <a:r>
              <a:rPr lang="pl-PL" baseline="0" dirty="0" smtClean="0"/>
              <a:t>Właśnie do obsługi tych wartości służy faza </a:t>
            </a:r>
            <a:r>
              <a:rPr lang="pl-PL" baseline="0" dirty="0" err="1" smtClean="0"/>
              <a:t>Reduce</a:t>
            </a:r>
            <a:r>
              <a:rPr lang="pl-PL" baseline="0" dirty="0" smtClean="0"/>
              <a:t> – redukcji/agregacji, wykonywana przez </a:t>
            </a:r>
            <a:r>
              <a:rPr lang="pl-PL" baseline="0" dirty="0" err="1" smtClean="0"/>
              <a:t>agenty</a:t>
            </a:r>
            <a:r>
              <a:rPr lang="pl-PL" baseline="0" dirty="0" smtClean="0"/>
              <a:t> zwane </a:t>
            </a:r>
            <a:r>
              <a:rPr lang="pl-PL" baseline="0" dirty="0" err="1" smtClean="0"/>
              <a:t>Reducer’ami</a:t>
            </a:r>
            <a:r>
              <a:rPr lang="pl-PL" baseline="0" dirty="0" smtClean="0"/>
              <a:t>. W ramach pojedynczego wywołania funkcji </a:t>
            </a:r>
            <a:r>
              <a:rPr lang="pl-PL" baseline="0" dirty="0" err="1" smtClean="0"/>
              <a:t>reduce</a:t>
            </a:r>
            <a:r>
              <a:rPr lang="pl-PL" baseline="0" dirty="0" smtClean="0"/>
              <a:t>() programista ma dostęp do </a:t>
            </a:r>
            <a:r>
              <a:rPr lang="pl-PL" baseline="0" dirty="0" err="1" smtClean="0"/>
              <a:t>wszystki</a:t>
            </a:r>
            <a:r>
              <a:rPr lang="pl-PL" baseline="0" dirty="0" smtClean="0"/>
              <a:t> wyemitowanych wartości o wspólnym kluczu i wykonuje dowolną operację np. sumowanie, zlicza wartości, buforuje wartości do zbioru (</a:t>
            </a:r>
            <a:r>
              <a:rPr lang="pl-PL" baseline="0" dirty="0" err="1" smtClean="0"/>
              <a:t>distinct</a:t>
            </a:r>
            <a:r>
              <a:rPr lang="pl-PL" baseline="0" dirty="0" smtClean="0"/>
              <a:t>), wybiera maksymalną wartość, pozycję pewnego </a:t>
            </a:r>
            <a:r>
              <a:rPr lang="pl-PL" baseline="0" dirty="0" err="1" smtClean="0"/>
              <a:t>elemntu</a:t>
            </a:r>
            <a:r>
              <a:rPr lang="pl-PL" baseline="0" dirty="0" smtClean="0"/>
              <a:t> w linii tekstu, czy też przepisuje wszystkie wartości jak są, albo bardziej abstrakcyjnie, duplikuje wpis np. pionowo [</a:t>
            </a:r>
            <a:r>
              <a:rPr lang="pl-PL" baseline="0" dirty="0" err="1" smtClean="0"/>
              <a:t>liczba_ludności,liczba_ludności</a:t>
            </a:r>
            <a:r>
              <a:rPr lang="pl-PL" baseline="0" dirty="0" smtClean="0"/>
              <a:t>], lub poziomo czyli dwukrotny wpis w pliku </a:t>
            </a:r>
            <a:r>
              <a:rPr lang="pl-PL" baseline="0" dirty="0" err="1" smtClean="0"/>
              <a:t>liczby_ludności</a:t>
            </a:r>
            <a:r>
              <a:rPr lang="pl-PL" baseline="0" dirty="0" smtClean="0"/>
              <a:t>. Całkowita dowolność. W przypadku złączeń, wartościami będą rekordy.</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7</a:t>
            </a:fld>
            <a:endParaRPr lang="pl-PL" dirty="0"/>
          </a:p>
        </p:txBody>
      </p:sp>
    </p:spTree>
    <p:extLst>
      <p:ext uri="{BB962C8B-B14F-4D97-AF65-F5344CB8AC3E}">
        <p14:creationId xmlns:p14="http://schemas.microsoft.com/office/powerpoint/2010/main" val="32320691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Polecam materiały. W</a:t>
            </a:r>
            <a:r>
              <a:rPr lang="pl-PL" baseline="0" dirty="0" smtClean="0"/>
              <a:t> szczególności </a:t>
            </a:r>
            <a:r>
              <a:rPr lang="pl-PL" baseline="0" dirty="0" err="1" smtClean="0"/>
              <a:t>książke</a:t>
            </a:r>
            <a:r>
              <a:rPr lang="pl-PL" baseline="0" dirty="0" smtClean="0"/>
              <a:t> </a:t>
            </a:r>
            <a:r>
              <a:rPr lang="pl-PL" baseline="0" dirty="0" err="1" smtClean="0"/>
              <a:t>Tom’a</a:t>
            </a:r>
            <a:r>
              <a:rPr lang="pl-PL" baseline="0" dirty="0" smtClean="0"/>
              <a:t> </a:t>
            </a:r>
            <a:r>
              <a:rPr lang="pl-PL" baseline="0" dirty="0" err="1" smtClean="0"/>
              <a:t>White’a</a:t>
            </a:r>
            <a:r>
              <a:rPr lang="pl-PL" baseline="0" dirty="0" smtClean="0"/>
              <a:t> oraz kursy na </a:t>
            </a:r>
            <a:r>
              <a:rPr lang="pl-PL" baseline="0" dirty="0" err="1" smtClean="0"/>
              <a:t>MapR</a:t>
            </a:r>
            <a:r>
              <a:rPr lang="pl-PL" baseline="0" dirty="0" smtClean="0"/>
              <a:t> </a:t>
            </a:r>
            <a:r>
              <a:rPr lang="pl-PL" baseline="0" dirty="0" err="1" smtClean="0"/>
              <a:t>Academy</a:t>
            </a:r>
            <a:r>
              <a:rPr lang="pl-PL" baseline="0" dirty="0" smtClean="0"/>
              <a:t> – nowa wersja strony uruchomiona w październiku.</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70</a:t>
            </a:fld>
            <a:endParaRPr lang="pl-PL" dirty="0"/>
          </a:p>
        </p:txBody>
      </p:sp>
    </p:spTree>
    <p:extLst>
      <p:ext uri="{BB962C8B-B14F-4D97-AF65-F5344CB8AC3E}">
        <p14:creationId xmlns:p14="http://schemas.microsoft.com/office/powerpoint/2010/main" val="29954000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Dziękuje za uwagę, to </a:t>
            </a:r>
            <a:r>
              <a:rPr lang="pl-PL" smtClean="0"/>
              <a:t>był zaszczyt.</a:t>
            </a:r>
            <a:endParaRPr lang="pl-PL"/>
          </a:p>
        </p:txBody>
      </p:sp>
      <p:sp>
        <p:nvSpPr>
          <p:cNvPr id="4" name="Symbol zastępczy numeru slajdu 3"/>
          <p:cNvSpPr>
            <a:spLocks noGrp="1"/>
          </p:cNvSpPr>
          <p:nvPr>
            <p:ph type="sldNum" sz="quarter" idx="10"/>
          </p:nvPr>
        </p:nvSpPr>
        <p:spPr/>
        <p:txBody>
          <a:bodyPr/>
          <a:lstStyle/>
          <a:p>
            <a:fld id="{07E9F441-BEAC-45CE-9DF0-F4C39743120A}" type="slidenum">
              <a:rPr lang="pl-PL" smtClean="0"/>
              <a:t>71</a:t>
            </a:fld>
            <a:endParaRPr lang="pl-PL" dirty="0"/>
          </a:p>
        </p:txBody>
      </p:sp>
    </p:spTree>
    <p:extLst>
      <p:ext uri="{BB962C8B-B14F-4D97-AF65-F5344CB8AC3E}">
        <p14:creationId xmlns:p14="http://schemas.microsoft.com/office/powerpoint/2010/main" val="1455165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Ze względu na fakt że oryginalny system Map-</a:t>
            </a:r>
            <a:r>
              <a:rPr lang="pl-PL" dirty="0" err="1" smtClean="0"/>
              <a:t>Reduce</a:t>
            </a:r>
            <a:r>
              <a:rPr lang="pl-PL" dirty="0" smtClean="0"/>
              <a:t> jest do użytku </a:t>
            </a:r>
            <a:r>
              <a:rPr lang="pl-PL" dirty="0" err="1" smtClean="0"/>
              <a:t>wewnętrzenego</a:t>
            </a:r>
            <a:r>
              <a:rPr lang="pl-PL" baseline="0" dirty="0" smtClean="0"/>
              <a:t> (zamknięta implementacja), wszystkie przykłady oraz algorytmy będą omawiane w kontekście otwartej implementacji </a:t>
            </a:r>
            <a:r>
              <a:rPr lang="pl-PL" baseline="0" dirty="0" err="1" smtClean="0"/>
              <a:t>Hadoop</a:t>
            </a:r>
            <a:r>
              <a:rPr lang="pl-PL" baseline="0" dirty="0" smtClean="0"/>
              <a:t>. Niektóre z algorytmów nie wpasowują się w model programistyczny ze względu na fakt, iż korzystają z właściwości samego systemu.</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8</a:t>
            </a:fld>
            <a:endParaRPr lang="pl-PL" dirty="0"/>
          </a:p>
        </p:txBody>
      </p:sp>
    </p:spTree>
    <p:extLst>
      <p:ext uri="{BB962C8B-B14F-4D97-AF65-F5344CB8AC3E}">
        <p14:creationId xmlns:p14="http://schemas.microsoft.com/office/powerpoint/2010/main" val="3168772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a:t>
            </a:r>
            <a:r>
              <a:rPr lang="pl-PL" baseline="0" dirty="0" smtClean="0"/>
              <a:t> co mi chodzi z tym modelem – ano o to, że formalnie zwykło się go opisywać za pomocą dwóch sygnatur:</a:t>
            </a:r>
          </a:p>
          <a:p>
            <a:pPr algn="ctr"/>
            <a:r>
              <a:rPr lang="pl-PL" i="1" dirty="0" smtClean="0">
                <a:solidFill>
                  <a:schemeClr val="bg1"/>
                </a:solidFill>
              </a:rPr>
              <a:t>map(k1,v1)</a:t>
            </a:r>
            <a:r>
              <a:rPr lang="pl-PL" i="1" baseline="0" dirty="0" smtClean="0">
                <a:solidFill>
                  <a:schemeClr val="bg1"/>
                </a:solidFill>
              </a:rPr>
              <a:t> -&gt; list(k2,v2)</a:t>
            </a:r>
          </a:p>
          <a:p>
            <a:pPr algn="ctr"/>
            <a:r>
              <a:rPr lang="pl-PL" i="1" baseline="0" dirty="0" err="1" smtClean="0">
                <a:solidFill>
                  <a:schemeClr val="bg1"/>
                </a:solidFill>
              </a:rPr>
              <a:t>reduce</a:t>
            </a:r>
            <a:r>
              <a:rPr lang="pl-PL" i="1" baseline="0" dirty="0" smtClean="0">
                <a:solidFill>
                  <a:schemeClr val="bg1"/>
                </a:solidFill>
              </a:rPr>
              <a:t>(k2, list(v2)) -&gt; list(v3)</a:t>
            </a:r>
            <a:endParaRPr lang="pl-PL" i="1" dirty="0" smtClean="0">
              <a:solidFill>
                <a:schemeClr val="bg1"/>
              </a:solidFill>
            </a:endParaRPr>
          </a:p>
          <a:p>
            <a:r>
              <a:rPr lang="pl-PL" dirty="0" smtClean="0"/>
              <a:t>Które oddają</a:t>
            </a:r>
            <a:r>
              <a:rPr lang="pl-PL" baseline="0" dirty="0" smtClean="0"/>
              <a:t> idee która stoi za sposobem wyrażania równoległych programów, ale nie sprawdza się w praktyce. Pomimo, iż starano się odizolować programistę od pracy za kulisami systemu, czasem można (niekoniecznie trzeba) eksploatować sposób w jaki są np. posortowane dane, albo co otrzymuje </a:t>
            </a:r>
            <a:r>
              <a:rPr lang="pl-PL" baseline="0" dirty="0" err="1" smtClean="0"/>
              <a:t>Mapper</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9</a:t>
            </a:fld>
            <a:endParaRPr lang="pl-PL" dirty="0"/>
          </a:p>
        </p:txBody>
      </p:sp>
    </p:spTree>
    <p:extLst>
      <p:ext uri="{BB962C8B-B14F-4D97-AF65-F5344CB8AC3E}">
        <p14:creationId xmlns:p14="http://schemas.microsoft.com/office/powerpoint/2010/main" val="10912476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smtClean="0"/>
              <a:t>Kliknij, aby edytować styl</a:t>
            </a:r>
            <a:endParaRPr lang="pl-PL"/>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smtClean="0"/>
              <a:t>Kliknij, aby edytować styl wzorca podtytułu</a:t>
            </a:r>
            <a:endParaRPr lang="pl-PL"/>
          </a:p>
        </p:txBody>
      </p:sp>
    </p:spTree>
    <p:extLst>
      <p:ext uri="{BB962C8B-B14F-4D97-AF65-F5344CB8AC3E}">
        <p14:creationId xmlns:p14="http://schemas.microsoft.com/office/powerpoint/2010/main" val="19490569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EB1615DA-D705-47A5-8624-E86A402AAB8A}" type="datetime1">
              <a:rPr lang="pl-PL" smtClean="0"/>
              <a:t>2015-10-21</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485934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dirty="0" smtClean="0"/>
              <a:t>Kliknij ikonę, aby dodać obraz</a:t>
            </a:r>
            <a:endParaRPr lang="pl-PL" dirty="0"/>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BC9882A8-70E0-4361-B238-40D230230F64}" type="datetime1">
              <a:rPr lang="pl-PL" smtClean="0"/>
              <a:t>2015-10-21</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4442555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dirty="0"/>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520851BA-77DA-4D8B-8802-607D8E1A3F34}" type="datetime1">
              <a:rPr lang="pl-PL" smtClean="0"/>
              <a:t>2015-10-21</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520674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kład z podtytułem">
    <p:spTree>
      <p:nvGrpSpPr>
        <p:cNvPr id="1" name=""/>
        <p:cNvGrpSpPr/>
        <p:nvPr/>
      </p:nvGrpSpPr>
      <p:grpSpPr>
        <a:xfrm>
          <a:off x="0" y="0"/>
          <a:ext cx="0" cy="0"/>
          <a:chOff x="0" y="0"/>
          <a:chExt cx="0" cy="0"/>
        </a:xfrm>
      </p:grpSpPr>
      <p:sp>
        <p:nvSpPr>
          <p:cNvPr id="2" name="Tytuł 1"/>
          <p:cNvSpPr>
            <a:spLocks noGrp="1"/>
          </p:cNvSpPr>
          <p:nvPr>
            <p:ph type="title"/>
          </p:nvPr>
        </p:nvSpPr>
        <p:spPr>
          <a:xfrm>
            <a:off x="2641600" y="365125"/>
            <a:ext cx="8712200" cy="713867"/>
          </a:xfrm>
        </p:spPr>
        <p:txBody>
          <a:bodyPr/>
          <a:lstStyle/>
          <a:p>
            <a:r>
              <a:rPr lang="pl-PL" dirty="0" smtClean="0"/>
              <a:t>Kliknij, aby edytować styl</a:t>
            </a:r>
            <a:endParaRPr lang="pl-PL" dirty="0"/>
          </a:p>
        </p:txBody>
      </p:sp>
      <p:sp>
        <p:nvSpPr>
          <p:cNvPr id="3" name="Symbol zastępczy daty 2"/>
          <p:cNvSpPr>
            <a:spLocks noGrp="1"/>
          </p:cNvSpPr>
          <p:nvPr>
            <p:ph type="dt" sz="half" idx="10"/>
          </p:nvPr>
        </p:nvSpPr>
        <p:spPr/>
        <p:txBody>
          <a:bodyPr/>
          <a:lstStyle/>
          <a:p>
            <a:fld id="{9A786E82-90BC-4350-87B7-E8F1ABE96372}" type="datetime1">
              <a:rPr lang="pl-PL" smtClean="0"/>
              <a:t>2015-10-21</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
        <p:nvSpPr>
          <p:cNvPr id="13" name="Symbol zastępczy tekstu 12"/>
          <p:cNvSpPr>
            <a:spLocks noGrp="1"/>
          </p:cNvSpPr>
          <p:nvPr>
            <p:ph type="body" sz="quarter" idx="13"/>
          </p:nvPr>
        </p:nvSpPr>
        <p:spPr>
          <a:xfrm>
            <a:off x="2641600" y="1196943"/>
            <a:ext cx="8711184" cy="384175"/>
          </a:xfrm>
        </p:spPr>
        <p:txBody>
          <a:bodyPr/>
          <a:lstStyle>
            <a:lvl1pPr marL="0" indent="0" algn="r">
              <a:buNone/>
              <a:defRPr sz="2400" baseline="0">
                <a:latin typeface="+mj-lt"/>
              </a:defRPr>
            </a:lvl1pPr>
          </a:lstStyle>
          <a:p>
            <a:pPr lvl="0"/>
            <a:r>
              <a:rPr lang="pl-PL" dirty="0" smtClean="0"/>
              <a:t>Kliknij, aby edytować styl</a:t>
            </a:r>
            <a:endParaRPr lang="pl-PL" dirty="0"/>
          </a:p>
        </p:txBody>
      </p:sp>
      <p:sp>
        <p:nvSpPr>
          <p:cNvPr id="17" name="Symbol zastępczy zawartości 16"/>
          <p:cNvSpPr>
            <a:spLocks noGrp="1"/>
          </p:cNvSpPr>
          <p:nvPr>
            <p:ph sz="quarter" idx="15"/>
          </p:nvPr>
        </p:nvSpPr>
        <p:spPr>
          <a:xfrm>
            <a:off x="838200" y="2048256"/>
            <a:ext cx="10514584" cy="395884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5622928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kład z podtytułem i dwoma elementami">
    <p:spTree>
      <p:nvGrpSpPr>
        <p:cNvPr id="1" name=""/>
        <p:cNvGrpSpPr/>
        <p:nvPr/>
      </p:nvGrpSpPr>
      <p:grpSpPr>
        <a:xfrm>
          <a:off x="0" y="0"/>
          <a:ext cx="0" cy="0"/>
          <a:chOff x="0" y="0"/>
          <a:chExt cx="0" cy="0"/>
        </a:xfrm>
      </p:grpSpPr>
      <p:sp>
        <p:nvSpPr>
          <p:cNvPr id="2" name="Tytuł 1"/>
          <p:cNvSpPr>
            <a:spLocks noGrp="1"/>
          </p:cNvSpPr>
          <p:nvPr>
            <p:ph type="title"/>
          </p:nvPr>
        </p:nvSpPr>
        <p:spPr>
          <a:xfrm>
            <a:off x="2641600" y="365125"/>
            <a:ext cx="8712200" cy="713867"/>
          </a:xfrm>
        </p:spPr>
        <p:txBody>
          <a:bodyPr/>
          <a:lstStyle/>
          <a:p>
            <a:r>
              <a:rPr lang="pl-PL" dirty="0" smtClean="0"/>
              <a:t>Kliknij, aby edytować styl</a:t>
            </a:r>
            <a:endParaRPr lang="pl-PL" dirty="0"/>
          </a:p>
        </p:txBody>
      </p:sp>
      <p:sp>
        <p:nvSpPr>
          <p:cNvPr id="3" name="Symbol zastępczy daty 2"/>
          <p:cNvSpPr>
            <a:spLocks noGrp="1"/>
          </p:cNvSpPr>
          <p:nvPr>
            <p:ph type="dt" sz="half" idx="10"/>
          </p:nvPr>
        </p:nvSpPr>
        <p:spPr/>
        <p:txBody>
          <a:bodyPr/>
          <a:lstStyle/>
          <a:p>
            <a:fld id="{A0DCFC4D-0A3E-4128-BA20-DFAA81B34B5A}" type="datetime1">
              <a:rPr lang="pl-PL" smtClean="0"/>
              <a:t>2015-10-21</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
        <p:nvSpPr>
          <p:cNvPr id="13" name="Symbol zastępczy tekstu 12"/>
          <p:cNvSpPr>
            <a:spLocks noGrp="1"/>
          </p:cNvSpPr>
          <p:nvPr>
            <p:ph type="body" sz="quarter" idx="13"/>
          </p:nvPr>
        </p:nvSpPr>
        <p:spPr>
          <a:xfrm>
            <a:off x="2641600" y="1196943"/>
            <a:ext cx="8711184" cy="384175"/>
          </a:xfrm>
        </p:spPr>
        <p:txBody>
          <a:bodyPr/>
          <a:lstStyle>
            <a:lvl1pPr marL="0" indent="0" algn="r">
              <a:buNone/>
              <a:defRPr sz="2400" baseline="0">
                <a:latin typeface="+mj-lt"/>
              </a:defRPr>
            </a:lvl1pPr>
          </a:lstStyle>
          <a:p>
            <a:pPr lvl="0"/>
            <a:r>
              <a:rPr lang="pl-PL" dirty="0" smtClean="0"/>
              <a:t>Kliknij, aby edytować styl</a:t>
            </a:r>
            <a:endParaRPr lang="pl-PL" dirty="0"/>
          </a:p>
        </p:txBody>
      </p:sp>
      <p:sp>
        <p:nvSpPr>
          <p:cNvPr id="17" name="Symbol zastępczy zawartości 16"/>
          <p:cNvSpPr>
            <a:spLocks noGrp="1"/>
          </p:cNvSpPr>
          <p:nvPr>
            <p:ph sz="quarter" idx="15"/>
          </p:nvPr>
        </p:nvSpPr>
        <p:spPr>
          <a:xfrm>
            <a:off x="838200" y="2048256"/>
            <a:ext cx="5187696" cy="3958844"/>
          </a:xfrm>
        </p:spPr>
        <p:txBody>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
        <p:nvSpPr>
          <p:cNvPr id="8" name="Symbol zastępczy zawartości 16"/>
          <p:cNvSpPr>
            <a:spLocks noGrp="1"/>
          </p:cNvSpPr>
          <p:nvPr>
            <p:ph sz="quarter" idx="16"/>
          </p:nvPr>
        </p:nvSpPr>
        <p:spPr>
          <a:xfrm>
            <a:off x="6110224" y="2048256"/>
            <a:ext cx="5242560" cy="3958844"/>
          </a:xfrm>
        </p:spPr>
        <p:txBody>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Tree>
    <p:extLst>
      <p:ext uri="{BB962C8B-B14F-4D97-AF65-F5344CB8AC3E}">
        <p14:creationId xmlns:p14="http://schemas.microsoft.com/office/powerpoint/2010/main" val="5465936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1850" y="1709738"/>
            <a:ext cx="10515600" cy="2852737"/>
          </a:xfrm>
        </p:spPr>
        <p:txBody>
          <a:bodyPr anchor="b"/>
          <a:lstStyle>
            <a:lvl1pPr>
              <a:defRPr sz="6000"/>
            </a:lvl1pPr>
          </a:lstStyle>
          <a:p>
            <a:r>
              <a:rPr lang="pl-PL" smtClean="0"/>
              <a:t>Kliknij, aby edytować styl</a:t>
            </a:r>
            <a:endParaRPr lang="pl-PL"/>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5C0EE709-694E-4B0D-AF33-4606F8D0436B}" type="datetime1">
              <a:rPr lang="pl-PL" smtClean="0"/>
              <a:t>2015-10-21</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7090448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838200" y="1981199"/>
            <a:ext cx="5181600" cy="419576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4" name="Symbol zastępczy zawartości 3"/>
          <p:cNvSpPr>
            <a:spLocks noGrp="1"/>
          </p:cNvSpPr>
          <p:nvPr>
            <p:ph sz="half" idx="2"/>
          </p:nvPr>
        </p:nvSpPr>
        <p:spPr>
          <a:xfrm>
            <a:off x="6299200" y="1981199"/>
            <a:ext cx="5054600" cy="419576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5" name="Symbol zastępczy daty 4"/>
          <p:cNvSpPr>
            <a:spLocks noGrp="1"/>
          </p:cNvSpPr>
          <p:nvPr>
            <p:ph type="dt" sz="half" idx="10"/>
          </p:nvPr>
        </p:nvSpPr>
        <p:spPr/>
        <p:txBody>
          <a:bodyPr/>
          <a:lstStyle/>
          <a:p>
            <a:fld id="{68C5D55E-A0E3-4161-B6D7-AE55DC847B5A}" type="datetime1">
              <a:rPr lang="pl-PL" smtClean="0"/>
              <a:t>2015-10-21</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63059170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2616200" y="365125"/>
            <a:ext cx="8739188" cy="1325563"/>
          </a:xfrm>
        </p:spPr>
        <p:txBody>
          <a:bodyPr/>
          <a:lstStyle/>
          <a:p>
            <a:r>
              <a:rPr lang="pl-PL" smtClean="0"/>
              <a:t>Kliknij, aby edytować styl</a:t>
            </a:r>
            <a:endParaRPr lang="pl-PL"/>
          </a:p>
        </p:txBody>
      </p:sp>
      <p:sp>
        <p:nvSpPr>
          <p:cNvPr id="3" name="Symbol zastępczy tekstu 2"/>
          <p:cNvSpPr>
            <a:spLocks noGrp="1"/>
          </p:cNvSpPr>
          <p:nvPr>
            <p:ph type="body" idx="1"/>
          </p:nvPr>
        </p:nvSpPr>
        <p:spPr>
          <a:xfrm>
            <a:off x="839788" y="226774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838200" y="3174999"/>
            <a:ext cx="5159375" cy="301466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5" name="Symbol zastępczy tekstu 4"/>
          <p:cNvSpPr>
            <a:spLocks noGrp="1"/>
          </p:cNvSpPr>
          <p:nvPr>
            <p:ph type="body" sz="quarter" idx="3"/>
          </p:nvPr>
        </p:nvSpPr>
        <p:spPr>
          <a:xfrm>
            <a:off x="6172200" y="225663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6172200" y="3174999"/>
            <a:ext cx="5183188" cy="301466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7" name="Symbol zastępczy daty 6"/>
          <p:cNvSpPr>
            <a:spLocks noGrp="1"/>
          </p:cNvSpPr>
          <p:nvPr>
            <p:ph type="dt" sz="half" idx="10"/>
          </p:nvPr>
        </p:nvSpPr>
        <p:spPr/>
        <p:txBody>
          <a:bodyPr/>
          <a:lstStyle/>
          <a:p>
            <a:fld id="{CD962D76-0FB0-4AB7-8259-2D09CE71C8D1}" type="datetime1">
              <a:rPr lang="pl-PL" smtClean="0"/>
              <a:t>2015-10-21</a:t>
            </a:fld>
            <a:endParaRPr lang="pl-PL" dirty="0"/>
          </a:p>
        </p:txBody>
      </p:sp>
      <p:sp>
        <p:nvSpPr>
          <p:cNvPr id="8" name="Symbol zastępczy stopki 7"/>
          <p:cNvSpPr>
            <a:spLocks noGrp="1"/>
          </p:cNvSpPr>
          <p:nvPr>
            <p:ph type="ftr" sz="quarter" idx="11"/>
          </p:nvPr>
        </p:nvSpPr>
        <p:spPr/>
        <p:txBody>
          <a:bodyPr/>
          <a:lstStyle/>
          <a:p>
            <a:endParaRPr lang="pl-PL" dirty="0"/>
          </a:p>
        </p:txBody>
      </p:sp>
      <p:sp>
        <p:nvSpPr>
          <p:cNvPr id="9" name="Symbol zastępczy numeru slajdu 8"/>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5621994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E05A4A88-139D-4DB8-93B8-34BD81C591AC}" type="datetime1">
              <a:rPr lang="pl-PL" smtClean="0"/>
              <a:t>2015-10-21</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11045670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pic>
        <p:nvPicPr>
          <p:cNvPr id="5" name="Obraz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Symbol zastępczy daty 1"/>
          <p:cNvSpPr>
            <a:spLocks noGrp="1"/>
          </p:cNvSpPr>
          <p:nvPr>
            <p:ph type="dt" sz="half" idx="10"/>
          </p:nvPr>
        </p:nvSpPr>
        <p:spPr/>
        <p:txBody>
          <a:bodyPr/>
          <a:lstStyle/>
          <a:p>
            <a:fld id="{CB4199E4-FBC3-4F7A-A512-17469B9BCEC1}" type="datetime1">
              <a:rPr lang="pl-PL" smtClean="0"/>
              <a:t>2015-10-21</a:t>
            </a:fld>
            <a:endParaRPr lang="pl-PL" dirty="0"/>
          </a:p>
        </p:txBody>
      </p:sp>
      <p:sp>
        <p:nvSpPr>
          <p:cNvPr id="3" name="Symbol zastępczy stopki 2"/>
          <p:cNvSpPr>
            <a:spLocks noGrp="1"/>
          </p:cNvSpPr>
          <p:nvPr>
            <p:ph type="ftr" sz="quarter" idx="11"/>
          </p:nvPr>
        </p:nvSpPr>
        <p:spPr/>
        <p:txBody>
          <a:bodyPr/>
          <a:lstStyle/>
          <a:p>
            <a:endParaRPr lang="pl-PL" dirty="0"/>
          </a:p>
        </p:txBody>
      </p:sp>
      <p:sp>
        <p:nvSpPr>
          <p:cNvPr id="4" name="Symbol zastępczy numeru slajdu 3"/>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95411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Symbol zastępczy tytułu 1"/>
          <p:cNvSpPr>
            <a:spLocks noGrp="1"/>
          </p:cNvSpPr>
          <p:nvPr>
            <p:ph type="title"/>
          </p:nvPr>
        </p:nvSpPr>
        <p:spPr>
          <a:xfrm>
            <a:off x="2641600" y="365125"/>
            <a:ext cx="8712200" cy="1325563"/>
          </a:xfrm>
          <a:prstGeom prst="rect">
            <a:avLst/>
          </a:prstGeom>
        </p:spPr>
        <p:txBody>
          <a:bodyPr vert="horz" lIns="91440" tIns="45720" rIns="91440" bIns="45720" rtlCol="0" anchor="ctr">
            <a:normAutofit/>
          </a:bodyPr>
          <a:lstStyle/>
          <a:p>
            <a:r>
              <a:rPr lang="pl-PL" dirty="0" smtClean="0"/>
              <a:t>Kliknij, aby edytować styl</a:t>
            </a:r>
            <a:endParaRPr lang="pl-PL" dirty="0"/>
          </a:p>
        </p:txBody>
      </p:sp>
      <p:sp>
        <p:nvSpPr>
          <p:cNvPr id="3" name="Symbol zastępczy tekstu 2"/>
          <p:cNvSpPr>
            <a:spLocks noGrp="1"/>
          </p:cNvSpPr>
          <p:nvPr>
            <p:ph type="body" idx="1"/>
          </p:nvPr>
        </p:nvSpPr>
        <p:spPr>
          <a:xfrm>
            <a:off x="838200" y="2055813"/>
            <a:ext cx="10515600" cy="4121150"/>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79EF3-71E5-4A11-8AF3-F07009D6E33E}" type="datetime1">
              <a:rPr lang="pl-PL" smtClean="0"/>
              <a:t>2015-10-21</a:t>
            </a:fld>
            <a:endParaRPr lang="pl-PL" dirty="0"/>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dirty="0"/>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2D0E0-4D7E-4A80-B5CA-CB21EB201799}" type="slidenum">
              <a:rPr lang="pl-PL" smtClean="0"/>
              <a:t>‹#›</a:t>
            </a:fld>
            <a:endParaRPr lang="pl-PL" dirty="0"/>
          </a:p>
        </p:txBody>
      </p:sp>
      <p:cxnSp>
        <p:nvCxnSpPr>
          <p:cNvPr id="9" name="Łącznik prosty 8"/>
          <p:cNvCxnSpPr/>
          <p:nvPr userDrawn="1"/>
        </p:nvCxnSpPr>
        <p:spPr>
          <a:xfrm>
            <a:off x="2641600" y="1835150"/>
            <a:ext cx="9550400" cy="0"/>
          </a:xfrm>
          <a:prstGeom prst="line">
            <a:avLst/>
          </a:prstGeom>
          <a:ln w="127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2895915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8" r:id="rId3"/>
    <p:sldLayoutId id="2147483659" r:id="rId4"/>
    <p:sldLayoutId id="2147483651" r:id="rId5"/>
    <p:sldLayoutId id="2147483652" r:id="rId6"/>
    <p:sldLayoutId id="2147483653" r:id="rId7"/>
    <p:sldLayoutId id="2147483654" r:id="rId8"/>
    <p:sldLayoutId id="2147483655" r:id="rId9"/>
    <p:sldLayoutId id="2147483656" r:id="rId10"/>
    <p:sldLayoutId id="2147483657" r:id="rId11"/>
  </p:sldLayoutIdLst>
  <p:timing>
    <p:tnLst>
      <p:par>
        <p:cTn id="1" dur="indefinite" restart="never" nodeType="tmRoot"/>
      </p:par>
    </p:tnLst>
  </p:timing>
  <p:hf hdr="0" ftr="0" dt="0"/>
  <p:txStyles>
    <p:titleStyle>
      <a:lvl1pPr algn="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adoop.apache.org/docs/current/hadoop-mapreduce-client/hadoop-mapreduce-client-core/MapReduceTutorial.htm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hadoop.apache.org/docs/r2.7.0/api/org/apache/hadoop/io/WritableComparable.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51.xml"/><Relationship Id="rId1" Type="http://schemas.openxmlformats.org/officeDocument/2006/relationships/slideLayout" Target="../slideLayouts/slideLayout3.xml"/><Relationship Id="rId5" Type="http://schemas.openxmlformats.org/officeDocument/2006/relationships/image" Target="../media/image110.png"/><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https://developer.yahoo.com/blogs/hadoop/apache-hadoop-best-practices-anti-patterns-465.html" TargetMode="External"/><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gi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hyperlink" Target="https://cwiki.apache.org/Hive/languagemanual-joins.html"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hyperlink" Target="https://cwiki.apache.org/Hive/languagemanual-joins.html" TargetMode="External"/></Relationships>
</file>

<file path=ppt/slides/_rels/slide6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hyperlink" Target="https://cwiki.apache.org/Hive/languagemanual-joins.html" TargetMode="Externa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hyperlink" Target="https://cwiki.apache.org/confluence/display/Hive/LanguageManual"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hyperlink" Target="http://hortonworks.com/products/hortonworks-sandbox/#install" TargetMode="External"/><Relationship Id="rId4" Type="http://schemas.openxmlformats.org/officeDocument/2006/relationships/hyperlink" Target="https://www.mapr.com/services/mapr-academy/big-data-hadoop-online-training"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hadoop.apache.or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homes.cs.washington.edu/~billhowe/mapreduce_a_major_step_backwards.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Złączenia w modelu Map/</a:t>
            </a:r>
            <a:r>
              <a:rPr lang="pl-PL" dirty="0" err="1" smtClean="0"/>
              <a:t>Reduce</a:t>
            </a:r>
            <a:endParaRPr lang="pl-PL" dirty="0"/>
          </a:p>
        </p:txBody>
      </p:sp>
      <p:sp>
        <p:nvSpPr>
          <p:cNvPr id="3" name="Podtytuł 2"/>
          <p:cNvSpPr>
            <a:spLocks noGrp="1"/>
          </p:cNvSpPr>
          <p:nvPr>
            <p:ph type="subTitle" idx="1"/>
          </p:nvPr>
        </p:nvSpPr>
        <p:spPr/>
        <p:txBody>
          <a:bodyPr/>
          <a:lstStyle/>
          <a:p>
            <a:r>
              <a:rPr lang="pl-PL" dirty="0" smtClean="0"/>
              <a:t>Maciej Penar</a:t>
            </a:r>
            <a:endParaRPr lang="pl-PL" dirty="0"/>
          </a:p>
        </p:txBody>
      </p:sp>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99765" y="96818"/>
            <a:ext cx="2087573" cy="716045"/>
          </a:xfrm>
          <a:prstGeom prst="rect">
            <a:avLst/>
          </a:prstGeom>
        </p:spPr>
      </p:pic>
    </p:spTree>
    <p:extLst>
      <p:ext uri="{BB962C8B-B14F-4D97-AF65-F5344CB8AC3E}">
        <p14:creationId xmlns:p14="http://schemas.microsoft.com/office/powerpoint/2010/main" val="1185601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Przykład</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2483434274"/>
              </p:ext>
            </p:extLst>
          </p:nvPr>
        </p:nvGraphicFramePr>
        <p:xfrm>
          <a:off x="6336792" y="2070793"/>
          <a:ext cx="5509464" cy="3479800"/>
        </p:xfrm>
        <a:graphic>
          <a:graphicData uri="http://schemas.openxmlformats.org/drawingml/2006/table">
            <a:tbl>
              <a:tblPr firstRow="1" bandRow="1">
                <a:tableStyleId>{7DF18680-E054-41AD-8BC1-D1AEF772440D}</a:tableStyleId>
              </a:tblPr>
              <a:tblGrid>
                <a:gridCol w="5509464"/>
              </a:tblGrid>
              <a:tr h="370840">
                <a:tc>
                  <a:txBody>
                    <a:bodyPr/>
                    <a:lstStyle/>
                    <a:p>
                      <a:r>
                        <a:rPr lang="pl-PL" dirty="0" smtClean="0"/>
                        <a:t>Plik.txt</a:t>
                      </a:r>
                      <a:endParaRPr lang="pl-PL" dirty="0"/>
                    </a:p>
                  </a:txBody>
                  <a:tcPr/>
                </a:tc>
              </a:tr>
              <a:tr h="370840">
                <a:tc>
                  <a:txBody>
                    <a:bodyPr/>
                    <a:lstStyle/>
                    <a:p>
                      <a:r>
                        <a:rPr lang="pl-PL" sz="1800" kern="1200" dirty="0" err="1" smtClean="0">
                          <a:effectLst/>
                        </a:rPr>
                        <a:t>Lorem</a:t>
                      </a:r>
                      <a:r>
                        <a:rPr lang="pl-PL" sz="1800" kern="1200" dirty="0" smtClean="0">
                          <a:effectLst/>
                        </a:rPr>
                        <a:t> </a:t>
                      </a:r>
                      <a:r>
                        <a:rPr lang="pl-PL" sz="1800" kern="1200" dirty="0" err="1" smtClean="0">
                          <a:effectLst/>
                        </a:rPr>
                        <a:t>ipsum</a:t>
                      </a:r>
                      <a:r>
                        <a:rPr lang="pl-PL" sz="1800" kern="1200" dirty="0" smtClean="0">
                          <a:effectLst/>
                        </a:rPr>
                        <a:t> </a:t>
                      </a:r>
                      <a:r>
                        <a:rPr lang="pl-PL" sz="1800" kern="1200" dirty="0" err="1" smtClean="0">
                          <a:effectLst/>
                        </a:rPr>
                        <a:t>dolor</a:t>
                      </a:r>
                      <a:r>
                        <a:rPr lang="pl-PL" sz="1800" kern="1200" dirty="0" smtClean="0">
                          <a:effectLst/>
                        </a:rPr>
                        <a:t> sit </a:t>
                      </a:r>
                      <a:r>
                        <a:rPr lang="pl-PL" sz="1800" kern="1200" dirty="0" err="1" smtClean="0">
                          <a:effectLst/>
                        </a:rPr>
                        <a:t>amet</a:t>
                      </a:r>
                      <a:r>
                        <a:rPr lang="pl-PL" sz="1800" kern="1200" dirty="0" smtClean="0">
                          <a:effectLst/>
                        </a:rPr>
                        <a:t>, </a:t>
                      </a:r>
                      <a:r>
                        <a:rPr lang="pl-PL" sz="1800" kern="1200" dirty="0" err="1" smtClean="0">
                          <a:effectLst/>
                        </a:rPr>
                        <a:t>consectetur</a:t>
                      </a:r>
                      <a:r>
                        <a:rPr lang="pl-PL" sz="1800" kern="1200" dirty="0" smtClean="0">
                          <a:effectLst/>
                        </a:rPr>
                        <a:t> </a:t>
                      </a:r>
                      <a:r>
                        <a:rPr lang="pl-PL" sz="1800" kern="1200" dirty="0" err="1" smtClean="0">
                          <a:effectLst/>
                        </a:rPr>
                        <a:t>adipiscing</a:t>
                      </a:r>
                      <a:r>
                        <a:rPr lang="pl-PL" sz="1800" kern="1200" dirty="0" smtClean="0">
                          <a:effectLst/>
                        </a:rPr>
                        <a:t> elit.</a:t>
                      </a:r>
                    </a:p>
                    <a:p>
                      <a:r>
                        <a:rPr lang="pl-PL" sz="1800" kern="1200" dirty="0" err="1" smtClean="0">
                          <a:effectLst/>
                        </a:rPr>
                        <a:t>Lorem</a:t>
                      </a:r>
                      <a:r>
                        <a:rPr lang="pl-PL" sz="1800" kern="1200" dirty="0" smtClean="0">
                          <a:effectLst/>
                        </a:rPr>
                        <a:t> </a:t>
                      </a:r>
                      <a:r>
                        <a:rPr lang="pl-PL" sz="1800" kern="1200" dirty="0" err="1" smtClean="0">
                          <a:effectLst/>
                        </a:rPr>
                        <a:t>ipsum</a:t>
                      </a:r>
                      <a:r>
                        <a:rPr lang="pl-PL" sz="1800" kern="1200" dirty="0" smtClean="0">
                          <a:effectLst/>
                        </a:rPr>
                        <a:t> </a:t>
                      </a:r>
                      <a:r>
                        <a:rPr lang="pl-PL" sz="1800" kern="1200" dirty="0" err="1" smtClean="0">
                          <a:effectLst/>
                        </a:rPr>
                        <a:t>dolor</a:t>
                      </a:r>
                      <a:r>
                        <a:rPr lang="pl-PL" sz="1800" kern="1200" dirty="0" smtClean="0">
                          <a:effectLst/>
                        </a:rPr>
                        <a:t> sit </a:t>
                      </a:r>
                      <a:r>
                        <a:rPr lang="pl-PL" sz="1800" kern="1200" dirty="0" err="1" smtClean="0">
                          <a:effectLst/>
                        </a:rPr>
                        <a:t>amet</a:t>
                      </a:r>
                      <a:r>
                        <a:rPr lang="pl-PL" sz="1800" kern="1200" dirty="0" smtClean="0">
                          <a:effectLst/>
                        </a:rPr>
                        <a:t>. </a:t>
                      </a:r>
                      <a:r>
                        <a:rPr lang="pl-PL" sz="1800" kern="1200" dirty="0" err="1" smtClean="0">
                          <a:effectLst/>
                        </a:rPr>
                        <a:t>Tristique</a:t>
                      </a:r>
                      <a:r>
                        <a:rPr lang="pl-PL" sz="1800" kern="1200" dirty="0" smtClean="0">
                          <a:effectLst/>
                        </a:rPr>
                        <a:t> ex </a:t>
                      </a:r>
                      <a:r>
                        <a:rPr lang="pl-PL" sz="1800" kern="1200" dirty="0" err="1" smtClean="0">
                          <a:effectLst/>
                        </a:rPr>
                        <a:t>quis</a:t>
                      </a:r>
                      <a:r>
                        <a:rPr lang="pl-PL" sz="1800" kern="1200" dirty="0" smtClean="0">
                          <a:effectLst/>
                        </a:rPr>
                        <a:t>. </a:t>
                      </a:r>
                      <a:r>
                        <a:rPr lang="pl-PL" sz="1800" kern="1200" dirty="0" err="1" smtClean="0">
                          <a:effectLst/>
                        </a:rPr>
                        <a:t>Luctus</a:t>
                      </a:r>
                      <a:r>
                        <a:rPr lang="pl-PL" sz="1800" kern="1200" dirty="0" smtClean="0">
                          <a:effectLst/>
                        </a:rPr>
                        <a:t> et </a:t>
                      </a:r>
                      <a:r>
                        <a:rPr lang="pl-PL" sz="1800" kern="1200" dirty="0" err="1" smtClean="0">
                          <a:effectLst/>
                        </a:rPr>
                        <a:t>ultrices</a:t>
                      </a:r>
                      <a:r>
                        <a:rPr lang="pl-PL" sz="1800" kern="1200" dirty="0" smtClean="0">
                          <a:effectLst/>
                        </a:rPr>
                        <a:t> </a:t>
                      </a:r>
                      <a:r>
                        <a:rPr lang="pl-PL" sz="1800" kern="1200" dirty="0" err="1" smtClean="0">
                          <a:effectLst/>
                        </a:rPr>
                        <a:t>posuere</a:t>
                      </a:r>
                      <a:r>
                        <a:rPr lang="pl-PL" sz="1800" kern="1200" dirty="0" smtClean="0">
                          <a:effectLst/>
                        </a:rPr>
                        <a:t> </a:t>
                      </a:r>
                      <a:r>
                        <a:rPr lang="pl-PL" sz="1800" kern="1200" dirty="0" err="1" smtClean="0">
                          <a:effectLst/>
                        </a:rPr>
                        <a:t>cubilia</a:t>
                      </a:r>
                      <a:r>
                        <a:rPr lang="pl-PL" sz="1800" kern="1200" dirty="0" smtClean="0">
                          <a:effectLst/>
                        </a:rPr>
                        <a:t> </a:t>
                      </a:r>
                      <a:r>
                        <a:rPr lang="pl-PL" sz="1800" kern="1200" dirty="0" err="1" smtClean="0">
                          <a:effectLst/>
                        </a:rPr>
                        <a:t>Curae</a:t>
                      </a:r>
                      <a:r>
                        <a:rPr lang="pl-PL" sz="1800" kern="1200" dirty="0" smtClean="0">
                          <a:effectLst/>
                        </a:rPr>
                        <a:t>.</a:t>
                      </a:r>
                    </a:p>
                    <a:p>
                      <a:r>
                        <a:rPr lang="pl-PL" sz="1800" kern="1200" dirty="0" err="1" smtClean="0">
                          <a:effectLst/>
                        </a:rPr>
                        <a:t>Sed</a:t>
                      </a:r>
                      <a:r>
                        <a:rPr lang="pl-PL" sz="1800" kern="1200" dirty="0" smtClean="0">
                          <a:effectLst/>
                        </a:rPr>
                        <a:t> </a:t>
                      </a:r>
                      <a:r>
                        <a:rPr lang="pl-PL" sz="1800" kern="1200" dirty="0" err="1" smtClean="0">
                          <a:effectLst/>
                        </a:rPr>
                        <a:t>maximus</a:t>
                      </a:r>
                      <a:r>
                        <a:rPr lang="pl-PL" sz="1800" kern="1200" dirty="0" smtClean="0">
                          <a:effectLst/>
                        </a:rPr>
                        <a:t> </a:t>
                      </a:r>
                      <a:r>
                        <a:rPr lang="pl-PL" sz="1800" kern="1200" dirty="0" err="1" smtClean="0">
                          <a:effectLst/>
                        </a:rPr>
                        <a:t>molestie</a:t>
                      </a:r>
                      <a:r>
                        <a:rPr lang="pl-PL" sz="1800" kern="1200" dirty="0" smtClean="0">
                          <a:effectLst/>
                        </a:rPr>
                        <a:t> eros, id </a:t>
                      </a:r>
                      <a:r>
                        <a:rPr lang="pl-PL" sz="1800" kern="1200" dirty="0" err="1" smtClean="0">
                          <a:effectLst/>
                        </a:rPr>
                        <a:t>cursus</a:t>
                      </a:r>
                      <a:r>
                        <a:rPr lang="pl-PL" sz="1800" kern="1200" dirty="0" smtClean="0">
                          <a:effectLst/>
                        </a:rPr>
                        <a:t> </a:t>
                      </a:r>
                      <a:r>
                        <a:rPr lang="pl-PL" sz="1800" kern="1200" dirty="0" err="1" smtClean="0">
                          <a:effectLst/>
                        </a:rPr>
                        <a:t>libero</a:t>
                      </a:r>
                      <a:r>
                        <a:rPr lang="pl-PL" sz="1800" kern="1200" dirty="0" smtClean="0">
                          <a:effectLst/>
                        </a:rPr>
                        <a:t> </a:t>
                      </a:r>
                      <a:r>
                        <a:rPr lang="pl-PL" sz="1800" kern="1200" dirty="0" err="1" smtClean="0">
                          <a:effectLst/>
                        </a:rPr>
                        <a:t>condimentum</a:t>
                      </a:r>
                      <a:r>
                        <a:rPr lang="pl-PL" sz="1800" kern="1200" dirty="0" smtClean="0">
                          <a:effectLst/>
                        </a:rPr>
                        <a:t> </a:t>
                      </a:r>
                      <a:r>
                        <a:rPr lang="pl-PL" sz="1800" kern="1200" dirty="0" err="1" smtClean="0">
                          <a:effectLst/>
                        </a:rPr>
                        <a:t>eget</a:t>
                      </a:r>
                      <a:r>
                        <a:rPr lang="pl-PL" sz="1800" kern="1200" dirty="0" smtClean="0">
                          <a:effectLst/>
                        </a:rPr>
                        <a:t>. </a:t>
                      </a:r>
                    </a:p>
                    <a:p>
                      <a:r>
                        <a:rPr lang="pl-PL" sz="1800" kern="1200" dirty="0" err="1" smtClean="0">
                          <a:effectLst/>
                        </a:rPr>
                        <a:t>Fusce</a:t>
                      </a:r>
                      <a:r>
                        <a:rPr lang="pl-PL" sz="1800" kern="1200" dirty="0" smtClean="0">
                          <a:effectLst/>
                        </a:rPr>
                        <a:t> in </a:t>
                      </a:r>
                      <a:r>
                        <a:rPr lang="pl-PL" sz="1800" kern="1200" dirty="0" err="1" smtClean="0">
                          <a:effectLst/>
                        </a:rPr>
                        <a:t>leo</a:t>
                      </a:r>
                      <a:r>
                        <a:rPr lang="pl-PL" sz="1800" kern="1200" dirty="0" smtClean="0">
                          <a:effectLst/>
                        </a:rPr>
                        <a:t> </a:t>
                      </a:r>
                      <a:r>
                        <a:rPr lang="pl-PL" sz="1800" kern="1200" dirty="0" err="1" smtClean="0">
                          <a:effectLst/>
                        </a:rPr>
                        <a:t>congue</a:t>
                      </a:r>
                      <a:r>
                        <a:rPr lang="pl-PL" sz="1800" kern="1200" dirty="0" smtClean="0">
                          <a:effectLst/>
                        </a:rPr>
                        <a:t>, </a:t>
                      </a:r>
                      <a:r>
                        <a:rPr lang="pl-PL" sz="1800" kern="1200" dirty="0" err="1" smtClean="0">
                          <a:effectLst/>
                        </a:rPr>
                        <a:t>tristique</a:t>
                      </a:r>
                      <a:r>
                        <a:rPr lang="pl-PL" sz="1800" kern="1200" dirty="0" smtClean="0">
                          <a:effectLst/>
                        </a:rPr>
                        <a:t> ex </a:t>
                      </a:r>
                      <a:r>
                        <a:rPr lang="pl-PL" sz="1800" kern="1200" dirty="0" err="1" smtClean="0">
                          <a:effectLst/>
                        </a:rPr>
                        <a:t>quis</a:t>
                      </a:r>
                      <a:r>
                        <a:rPr lang="pl-PL" sz="1800" kern="1200" dirty="0" smtClean="0">
                          <a:effectLst/>
                        </a:rPr>
                        <a:t>, </a:t>
                      </a:r>
                      <a:r>
                        <a:rPr lang="pl-PL" sz="1800" kern="1200" dirty="0" err="1" smtClean="0">
                          <a:effectLst/>
                        </a:rPr>
                        <a:t>egestas</a:t>
                      </a:r>
                      <a:r>
                        <a:rPr lang="pl-PL" sz="1800" kern="1200" dirty="0" smtClean="0">
                          <a:effectLst/>
                        </a:rPr>
                        <a:t> </a:t>
                      </a:r>
                      <a:r>
                        <a:rPr lang="pl-PL" sz="1800" kern="1200" dirty="0" err="1" smtClean="0">
                          <a:effectLst/>
                        </a:rPr>
                        <a:t>diam</a:t>
                      </a:r>
                      <a:r>
                        <a:rPr lang="pl-PL" sz="1800" kern="1200" dirty="0" smtClean="0">
                          <a:effectLst/>
                        </a:rPr>
                        <a:t>. </a:t>
                      </a:r>
                      <a:r>
                        <a:rPr lang="pl-PL" sz="1800" kern="1200" dirty="0" err="1" smtClean="0">
                          <a:effectLst/>
                        </a:rPr>
                        <a:t>Etiam</a:t>
                      </a:r>
                      <a:r>
                        <a:rPr lang="pl-PL" sz="1800" kern="1200" dirty="0" smtClean="0">
                          <a:effectLst/>
                        </a:rPr>
                        <a:t> et </a:t>
                      </a:r>
                      <a:r>
                        <a:rPr lang="pl-PL" sz="1800" kern="1200" dirty="0" err="1" smtClean="0">
                          <a:effectLst/>
                        </a:rPr>
                        <a:t>porttitor</a:t>
                      </a:r>
                      <a:r>
                        <a:rPr lang="pl-PL" sz="1800" kern="1200" dirty="0" smtClean="0">
                          <a:effectLst/>
                        </a:rPr>
                        <a:t> </a:t>
                      </a:r>
                      <a:r>
                        <a:rPr lang="pl-PL" sz="1800" kern="1200" dirty="0" err="1" smtClean="0">
                          <a:effectLst/>
                        </a:rPr>
                        <a:t>lorem</a:t>
                      </a:r>
                      <a:r>
                        <a:rPr lang="pl-PL" sz="1800" kern="1200" dirty="0" smtClean="0">
                          <a:effectLst/>
                        </a:rPr>
                        <a:t>. </a:t>
                      </a:r>
                    </a:p>
                    <a:p>
                      <a:r>
                        <a:rPr lang="pl-PL" sz="1800" kern="1200" dirty="0" err="1" smtClean="0">
                          <a:effectLst/>
                        </a:rPr>
                        <a:t>Mauris</a:t>
                      </a:r>
                      <a:r>
                        <a:rPr lang="pl-PL" sz="1800" kern="1200" dirty="0" smtClean="0">
                          <a:effectLst/>
                        </a:rPr>
                        <a:t> sit </a:t>
                      </a:r>
                      <a:r>
                        <a:rPr lang="pl-PL" sz="1800" kern="1200" dirty="0" err="1" smtClean="0">
                          <a:effectLst/>
                        </a:rPr>
                        <a:t>amet</a:t>
                      </a:r>
                      <a:r>
                        <a:rPr lang="pl-PL" sz="1800" kern="1200" dirty="0" smtClean="0">
                          <a:effectLst/>
                        </a:rPr>
                        <a:t> </a:t>
                      </a:r>
                      <a:r>
                        <a:rPr lang="pl-PL" sz="1800" kern="1200" dirty="0" err="1" smtClean="0">
                          <a:effectLst/>
                        </a:rPr>
                        <a:t>nisl</a:t>
                      </a:r>
                      <a:r>
                        <a:rPr lang="pl-PL" sz="1800" kern="1200" dirty="0" smtClean="0">
                          <a:effectLst/>
                        </a:rPr>
                        <a:t> </a:t>
                      </a:r>
                      <a:r>
                        <a:rPr lang="pl-PL" sz="1800" kern="1200" dirty="0" err="1" smtClean="0">
                          <a:effectLst/>
                        </a:rPr>
                        <a:t>quis</a:t>
                      </a:r>
                      <a:r>
                        <a:rPr lang="pl-PL" sz="1800" kern="1200" dirty="0" smtClean="0">
                          <a:effectLst/>
                        </a:rPr>
                        <a:t> </a:t>
                      </a:r>
                      <a:r>
                        <a:rPr lang="pl-PL" sz="1800" kern="1200" dirty="0" err="1" smtClean="0">
                          <a:effectLst/>
                        </a:rPr>
                        <a:t>tellus</a:t>
                      </a:r>
                      <a:r>
                        <a:rPr lang="pl-PL" sz="1800" kern="1200" dirty="0" smtClean="0">
                          <a:effectLst/>
                        </a:rPr>
                        <a:t> </a:t>
                      </a:r>
                      <a:r>
                        <a:rPr lang="pl-PL" sz="1800" kern="1200" dirty="0" err="1" smtClean="0">
                          <a:effectLst/>
                        </a:rPr>
                        <a:t>convallis</a:t>
                      </a:r>
                      <a:r>
                        <a:rPr lang="pl-PL" sz="1800" kern="1200" dirty="0" smtClean="0">
                          <a:effectLst/>
                        </a:rPr>
                        <a:t> </a:t>
                      </a:r>
                      <a:r>
                        <a:rPr lang="pl-PL" sz="1800" kern="1200" dirty="0" err="1" smtClean="0">
                          <a:effectLst/>
                        </a:rPr>
                        <a:t>facilisis</a:t>
                      </a:r>
                      <a:r>
                        <a:rPr lang="pl-PL" sz="1800" kern="1200" dirty="0" smtClean="0">
                          <a:effectLst/>
                        </a:rPr>
                        <a:t> in </a:t>
                      </a:r>
                      <a:r>
                        <a:rPr lang="pl-PL" sz="1800" kern="1200" dirty="0" err="1" smtClean="0">
                          <a:effectLst/>
                        </a:rPr>
                        <a:t>ut</a:t>
                      </a:r>
                      <a:r>
                        <a:rPr lang="pl-PL" sz="1800" kern="1200" dirty="0" smtClean="0">
                          <a:effectLst/>
                        </a:rPr>
                        <a:t> </a:t>
                      </a:r>
                      <a:r>
                        <a:rPr lang="pl-PL" sz="1800" kern="1200" dirty="0" err="1" smtClean="0">
                          <a:effectLst/>
                        </a:rPr>
                        <a:t>libero</a:t>
                      </a:r>
                      <a:r>
                        <a:rPr lang="pl-PL" sz="1800" kern="1200" dirty="0" smtClean="0">
                          <a:effectLst/>
                        </a:rPr>
                        <a:t>. </a:t>
                      </a:r>
                    </a:p>
                    <a:p>
                      <a:r>
                        <a:rPr lang="pl-PL" sz="1800" kern="1200" dirty="0" err="1" smtClean="0">
                          <a:effectLst/>
                        </a:rPr>
                        <a:t>Vestibulum</a:t>
                      </a:r>
                      <a:r>
                        <a:rPr lang="pl-PL" sz="1800" kern="1200" dirty="0" smtClean="0">
                          <a:effectLst/>
                        </a:rPr>
                        <a:t> </a:t>
                      </a:r>
                      <a:r>
                        <a:rPr lang="pl-PL" sz="1800" kern="1200" dirty="0" err="1" smtClean="0">
                          <a:effectLst/>
                        </a:rPr>
                        <a:t>ante</a:t>
                      </a:r>
                      <a:r>
                        <a:rPr lang="pl-PL" sz="1800" kern="1200" dirty="0" smtClean="0">
                          <a:effectLst/>
                        </a:rPr>
                        <a:t> </a:t>
                      </a:r>
                      <a:r>
                        <a:rPr lang="pl-PL" sz="1800" kern="1200" dirty="0" err="1" smtClean="0">
                          <a:effectLst/>
                        </a:rPr>
                        <a:t>ipsum</a:t>
                      </a:r>
                      <a:r>
                        <a:rPr lang="pl-PL" sz="1800" kern="1200" dirty="0" smtClean="0">
                          <a:effectLst/>
                        </a:rPr>
                        <a:t> </a:t>
                      </a:r>
                      <a:r>
                        <a:rPr lang="pl-PL" sz="1800" kern="1200" dirty="0" err="1" smtClean="0">
                          <a:effectLst/>
                        </a:rPr>
                        <a:t>primis</a:t>
                      </a:r>
                      <a:r>
                        <a:rPr lang="pl-PL" sz="1800" kern="1200" dirty="0" smtClean="0">
                          <a:effectLst/>
                        </a:rPr>
                        <a:t> in </a:t>
                      </a:r>
                      <a:r>
                        <a:rPr lang="pl-PL" sz="1800" kern="1200" dirty="0" err="1" smtClean="0">
                          <a:effectLst/>
                        </a:rPr>
                        <a:t>faucibus</a:t>
                      </a:r>
                      <a:r>
                        <a:rPr lang="pl-PL" sz="1800" kern="1200" dirty="0" smtClean="0">
                          <a:effectLst/>
                        </a:rPr>
                        <a:t> </a:t>
                      </a:r>
                      <a:r>
                        <a:rPr lang="pl-PL" sz="1800" kern="1200" dirty="0" err="1" smtClean="0">
                          <a:effectLst/>
                        </a:rPr>
                        <a:t>orci</a:t>
                      </a:r>
                      <a:r>
                        <a:rPr lang="pl-PL" sz="1800" kern="1200" dirty="0" smtClean="0">
                          <a:effectLst/>
                        </a:rPr>
                        <a:t> </a:t>
                      </a:r>
                      <a:r>
                        <a:rPr lang="pl-PL" sz="1800" kern="1200" dirty="0" err="1" smtClean="0">
                          <a:effectLst/>
                        </a:rPr>
                        <a:t>luctus</a:t>
                      </a:r>
                      <a:r>
                        <a:rPr lang="pl-PL" sz="1800" kern="1200" dirty="0" smtClean="0">
                          <a:effectLst/>
                        </a:rPr>
                        <a:t> et </a:t>
                      </a:r>
                      <a:r>
                        <a:rPr lang="pl-PL" sz="1800" kern="1200" dirty="0" err="1" smtClean="0">
                          <a:effectLst/>
                        </a:rPr>
                        <a:t>ultrices</a:t>
                      </a:r>
                      <a:r>
                        <a:rPr lang="pl-PL" sz="1800" kern="1200" dirty="0" smtClean="0">
                          <a:effectLst/>
                        </a:rPr>
                        <a:t> </a:t>
                      </a:r>
                      <a:r>
                        <a:rPr lang="pl-PL" sz="1800" kern="1200" dirty="0" err="1" smtClean="0">
                          <a:effectLst/>
                        </a:rPr>
                        <a:t>posuere</a:t>
                      </a:r>
                      <a:r>
                        <a:rPr lang="pl-PL" sz="1800" kern="1200" dirty="0" smtClean="0">
                          <a:effectLst/>
                        </a:rPr>
                        <a:t> </a:t>
                      </a:r>
                      <a:r>
                        <a:rPr lang="pl-PL" sz="1800" kern="1200" dirty="0" err="1" smtClean="0">
                          <a:effectLst/>
                        </a:rPr>
                        <a:t>cubilia</a:t>
                      </a:r>
                      <a:r>
                        <a:rPr lang="pl-PL" sz="1800" kern="1200" dirty="0" smtClean="0">
                          <a:effectLst/>
                        </a:rPr>
                        <a:t> </a:t>
                      </a:r>
                      <a:r>
                        <a:rPr lang="pl-PL" sz="1800" kern="1200" dirty="0" err="1" smtClean="0">
                          <a:effectLst/>
                        </a:rPr>
                        <a:t>Curae</a:t>
                      </a:r>
                      <a:r>
                        <a:rPr lang="pl-PL" sz="1800" kern="1200" dirty="0" smtClean="0">
                          <a:effectLst/>
                        </a:rPr>
                        <a:t> …</a:t>
                      </a:r>
                      <a:endParaRPr lang="pl-PL" dirty="0"/>
                    </a:p>
                  </a:txBody>
                  <a:tcPr/>
                </a:tc>
              </a:tr>
            </a:tbl>
          </a:graphicData>
        </a:graphic>
      </p:graphicFrame>
      <p:sp>
        <p:nvSpPr>
          <p:cNvPr id="10" name="Symbol zastępczy zawartości 2"/>
          <p:cNvSpPr>
            <a:spLocks noGrp="1"/>
          </p:cNvSpPr>
          <p:nvPr>
            <p:ph sz="quarter" idx="15"/>
          </p:nvPr>
        </p:nvSpPr>
        <p:spPr>
          <a:xfrm>
            <a:off x="838200" y="2048255"/>
            <a:ext cx="5426122" cy="4050977"/>
          </a:xfrm>
        </p:spPr>
        <p:txBody>
          <a:bodyPr>
            <a:normAutofit/>
          </a:bodyPr>
          <a:lstStyle/>
          <a:p>
            <a:pPr marL="0" indent="0">
              <a:buNone/>
            </a:pPr>
            <a:r>
              <a:rPr lang="pl-PL" dirty="0" smtClean="0"/>
              <a:t>Suchy przykład: zliczanie słów</a:t>
            </a:r>
          </a:p>
          <a:p>
            <a:pPr marL="0" indent="0">
              <a:buNone/>
            </a:pPr>
            <a:endParaRPr lang="pl-PL" dirty="0"/>
          </a:p>
          <a:p>
            <a:pPr marL="0" indent="0">
              <a:buNone/>
            </a:pPr>
            <a:r>
              <a:rPr lang="pl-PL" dirty="0" smtClean="0"/>
              <a:t>Załóżmy, że mamy pewien zbiór plików/plik. </a:t>
            </a:r>
          </a:p>
          <a:p>
            <a:pPr marL="0" indent="0">
              <a:buNone/>
            </a:pPr>
            <a:endParaRPr lang="pl-PL" dirty="0"/>
          </a:p>
          <a:p>
            <a:pPr marL="0" indent="0">
              <a:buNone/>
            </a:pPr>
            <a:r>
              <a:rPr lang="pl-PL" dirty="0" smtClean="0"/>
              <a:t>Chcemy zliczyć częstość występowania każdego słowa.</a:t>
            </a:r>
          </a:p>
          <a:p>
            <a:pPr marL="0" indent="0">
              <a:buNone/>
            </a:pPr>
            <a:endParaRPr lang="pl-PL" dirty="0"/>
          </a:p>
        </p:txBody>
      </p:sp>
      <p:sp>
        <p:nvSpPr>
          <p:cNvPr id="7" name="pole tekstowe 6"/>
          <p:cNvSpPr txBox="1"/>
          <p:nvPr/>
        </p:nvSpPr>
        <p:spPr>
          <a:xfrm>
            <a:off x="838200" y="6413698"/>
            <a:ext cx="9418320" cy="307777"/>
          </a:xfrm>
          <a:prstGeom prst="rect">
            <a:avLst/>
          </a:prstGeom>
          <a:noFill/>
        </p:spPr>
        <p:txBody>
          <a:bodyPr wrap="square" rtlCol="0">
            <a:spAutoFit/>
          </a:bodyPr>
          <a:lstStyle/>
          <a:p>
            <a:r>
              <a:rPr lang="pl-PL" sz="1400" dirty="0" smtClean="0"/>
              <a:t>* Suchy przykład</a:t>
            </a:r>
            <a:r>
              <a:rPr lang="pl-PL" sz="1400" dirty="0"/>
              <a:t>: </a:t>
            </a:r>
            <a:r>
              <a:rPr lang="pl-PL" sz="1000" dirty="0">
                <a:hlinkClick r:id="rId3"/>
              </a:rPr>
              <a:t>https://hadoop.apache.org/docs/current/hadoop-mapreduce-client/hadoop-mapreduce-client-core/MapReduceTutorial.html</a:t>
            </a:r>
            <a:endParaRPr lang="pl-PL" sz="1000"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10</a:t>
            </a:fld>
            <a:endParaRPr lang="pl-PL" dirty="0"/>
          </a:p>
        </p:txBody>
      </p:sp>
    </p:spTree>
    <p:extLst>
      <p:ext uri="{BB962C8B-B14F-4D97-AF65-F5344CB8AC3E}">
        <p14:creationId xmlns:p14="http://schemas.microsoft.com/office/powerpoint/2010/main" val="1175066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Przykład: Faza Map</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2802548638"/>
              </p:ext>
            </p:extLst>
          </p:nvPr>
        </p:nvGraphicFramePr>
        <p:xfrm>
          <a:off x="838200" y="2060339"/>
          <a:ext cx="10514584" cy="2700750"/>
        </p:xfrm>
        <a:graphic>
          <a:graphicData uri="http://schemas.openxmlformats.org/drawingml/2006/table">
            <a:tbl>
              <a:tblPr firstRow="1" bandRow="1">
                <a:tableStyleId>{7DF18680-E054-41AD-8BC1-D1AEF772440D}</a:tableStyleId>
              </a:tblPr>
              <a:tblGrid>
                <a:gridCol w="10514584"/>
              </a:tblGrid>
              <a:tr h="414750">
                <a:tc>
                  <a:txBody>
                    <a:bodyPr/>
                    <a:lstStyle/>
                    <a:p>
                      <a:r>
                        <a:rPr lang="pl-PL" dirty="0" err="1" smtClean="0"/>
                        <a:t>Mapper</a:t>
                      </a:r>
                      <a:endParaRPr lang="pl-PL" dirty="0"/>
                    </a:p>
                  </a:txBody>
                  <a:tcPr/>
                </a:tc>
              </a:tr>
              <a:tr h="2249877">
                <a:tc>
                  <a:txBody>
                    <a:bodyPr/>
                    <a:lstStyle/>
                    <a:p>
                      <a:r>
                        <a:rPr lang="pl-PL" sz="1800" b="1" kern="1200" dirty="0" err="1" smtClean="0">
                          <a:solidFill>
                            <a:schemeClr val="dk1"/>
                          </a:solidFill>
                          <a:effectLst/>
                          <a:latin typeface="+mn-lt"/>
                          <a:ea typeface="+mn-ea"/>
                          <a:cs typeface="+mn-cs"/>
                        </a:rPr>
                        <a:t>class</a:t>
                      </a:r>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WordMapper</a:t>
                      </a:r>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extends</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Mapper</a:t>
                      </a:r>
                      <a:r>
                        <a:rPr lang="pl-PL" sz="1800" kern="1200" dirty="0" smtClean="0">
                          <a:solidFill>
                            <a:schemeClr val="dk1"/>
                          </a:solidFill>
                          <a:effectLst/>
                          <a:latin typeface="+mn-lt"/>
                          <a:ea typeface="+mn-ea"/>
                          <a:cs typeface="+mn-cs"/>
                        </a:rPr>
                        <a:t>&lt;</a:t>
                      </a:r>
                      <a:r>
                        <a:rPr lang="pl-PL" sz="1800" kern="1200" dirty="0" err="1" smtClean="0">
                          <a:solidFill>
                            <a:schemeClr val="dk1"/>
                          </a:solidFill>
                          <a:effectLst/>
                          <a:latin typeface="+mn-lt"/>
                          <a:ea typeface="+mn-ea"/>
                          <a:cs typeface="+mn-cs"/>
                        </a:rPr>
                        <a:t>Long,String,String,Integer</a:t>
                      </a:r>
                      <a:r>
                        <a:rPr lang="pl-PL" sz="1800" kern="1200" dirty="0" smtClean="0">
                          <a:solidFill>
                            <a:schemeClr val="dk1"/>
                          </a:solidFill>
                          <a:effectLst/>
                          <a:latin typeface="+mn-lt"/>
                          <a:ea typeface="+mn-ea"/>
                          <a:cs typeface="+mn-cs"/>
                        </a:rPr>
                        <a:t>&gt; {</a:t>
                      </a:r>
                    </a:p>
                    <a:p>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a:t>
                      </a:r>
                      <a:r>
                        <a:rPr lang="pl-PL" sz="1800" b="1" kern="1200" dirty="0" err="1" smtClean="0">
                          <a:solidFill>
                            <a:schemeClr val="dk1"/>
                          </a:solidFill>
                          <a:effectLst/>
                          <a:latin typeface="+mn-lt"/>
                          <a:ea typeface="+mn-ea"/>
                          <a:cs typeface="+mn-cs"/>
                        </a:rPr>
                        <a:t>Override</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public</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void</a:t>
                      </a:r>
                      <a:r>
                        <a:rPr lang="pl-PL" sz="1800" kern="1200" dirty="0" smtClean="0">
                          <a:solidFill>
                            <a:schemeClr val="dk1"/>
                          </a:solidFill>
                          <a:effectLst/>
                          <a:latin typeface="+mn-lt"/>
                          <a:ea typeface="+mn-ea"/>
                          <a:cs typeface="+mn-cs"/>
                        </a:rPr>
                        <a:t> map(</a:t>
                      </a:r>
                      <a:r>
                        <a:rPr lang="pl-PL" sz="1800" kern="1200" dirty="0" err="1" smtClean="0">
                          <a:solidFill>
                            <a:schemeClr val="dk1"/>
                          </a:solidFill>
                          <a:effectLst/>
                          <a:latin typeface="+mn-lt"/>
                          <a:ea typeface="+mn-ea"/>
                          <a:cs typeface="+mn-cs"/>
                        </a:rPr>
                        <a:t>Long</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key</a:t>
                      </a:r>
                      <a:r>
                        <a:rPr lang="pl-PL" sz="1800" kern="1200" dirty="0" smtClean="0">
                          <a:solidFill>
                            <a:schemeClr val="dk1"/>
                          </a:solidFill>
                          <a:effectLst/>
                          <a:latin typeface="+mn-lt"/>
                          <a:ea typeface="+mn-ea"/>
                          <a:cs typeface="+mn-cs"/>
                        </a:rPr>
                        <a:t>, String </a:t>
                      </a:r>
                      <a:r>
                        <a:rPr lang="pl-PL" sz="1800" kern="1200" dirty="0" err="1" smtClean="0">
                          <a:solidFill>
                            <a:schemeClr val="dk1"/>
                          </a:solidFill>
                          <a:effectLst/>
                          <a:latin typeface="+mn-lt"/>
                          <a:ea typeface="+mn-ea"/>
                          <a:cs typeface="+mn-cs"/>
                        </a:rPr>
                        <a:t>value</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a:t>
                      </a:r>
                      <a:r>
                        <a:rPr lang="pl-PL" sz="1800" kern="1200" dirty="0" smtClean="0">
                          <a:solidFill>
                            <a:schemeClr val="dk1"/>
                          </a:solidFill>
                          <a:effectLst/>
                          <a:latin typeface="+mn-lt"/>
                          <a:ea typeface="+mn-ea"/>
                          <a:cs typeface="+mn-cs"/>
                        </a:rPr>
                        <a:t>){             // Wywołanie na poziomie pojedynczej</a:t>
                      </a:r>
                      <a:r>
                        <a:rPr lang="pl-PL" sz="1800" kern="1200" baseline="0" dirty="0" smtClean="0">
                          <a:solidFill>
                            <a:schemeClr val="dk1"/>
                          </a:solidFill>
                          <a:effectLst/>
                          <a:latin typeface="+mn-lt"/>
                          <a:ea typeface="+mn-ea"/>
                          <a:cs typeface="+mn-cs"/>
                        </a:rPr>
                        <a:t> linii</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for</a:t>
                      </a:r>
                      <a:r>
                        <a:rPr lang="pl-PL" sz="1800" kern="1200" dirty="0" smtClean="0">
                          <a:solidFill>
                            <a:schemeClr val="dk1"/>
                          </a:solidFill>
                          <a:effectLst/>
                          <a:latin typeface="+mn-lt"/>
                          <a:ea typeface="+mn-ea"/>
                          <a:cs typeface="+mn-cs"/>
                        </a:rPr>
                        <a:t>(String </a:t>
                      </a:r>
                      <a:r>
                        <a:rPr lang="pl-PL" sz="1800" kern="1200" dirty="0" err="1" smtClean="0">
                          <a:solidFill>
                            <a:schemeClr val="dk1"/>
                          </a:solidFill>
                          <a:effectLst/>
                          <a:latin typeface="+mn-lt"/>
                          <a:ea typeface="+mn-ea"/>
                          <a:cs typeface="+mn-cs"/>
                        </a:rPr>
                        <a:t>word</a:t>
                      </a:r>
                      <a:r>
                        <a:rPr lang="pl-PL" sz="1800" kern="1200" dirty="0" smtClean="0">
                          <a:solidFill>
                            <a:schemeClr val="dk1"/>
                          </a:solidFill>
                          <a:effectLst/>
                          <a:latin typeface="+mn-lt"/>
                          <a:ea typeface="+mn-ea"/>
                          <a:cs typeface="+mn-cs"/>
                        </a:rPr>
                        <a:t> : </a:t>
                      </a:r>
                      <a:r>
                        <a:rPr lang="pl-PL" sz="1800" kern="1200" dirty="0" err="1" smtClean="0">
                          <a:solidFill>
                            <a:schemeClr val="dk1"/>
                          </a:solidFill>
                          <a:effectLst/>
                          <a:latin typeface="+mn-lt"/>
                          <a:ea typeface="+mn-ea"/>
                          <a:cs typeface="+mn-cs"/>
                        </a:rPr>
                        <a:t>value.split</a:t>
                      </a:r>
                      <a:r>
                        <a:rPr lang="pl-PL" sz="1800" kern="1200" dirty="0" smtClean="0">
                          <a:solidFill>
                            <a:schemeClr val="dk1"/>
                          </a:solidFill>
                          <a:effectLst/>
                          <a:latin typeface="+mn-lt"/>
                          <a:ea typeface="+mn-ea"/>
                          <a:cs typeface="+mn-cs"/>
                        </a:rPr>
                        <a:t>(" "))    </a:t>
                      </a:r>
                      <a:r>
                        <a:rPr lang="pl-PL" sz="1800" kern="1200" baseline="0" dirty="0" smtClean="0">
                          <a:solidFill>
                            <a:schemeClr val="dk1"/>
                          </a:solidFill>
                          <a:effectLst/>
                          <a:latin typeface="+mn-lt"/>
                          <a:ea typeface="+mn-ea"/>
                          <a:cs typeface="+mn-cs"/>
                        </a:rPr>
                        <a:t>                                                // Podzielenie wyrazów ze względu na spacje</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context.write</a:t>
                      </a:r>
                      <a:r>
                        <a:rPr lang="pl-PL" sz="1800" kern="1200" dirty="0" smtClean="0">
                          <a:solidFill>
                            <a:schemeClr val="dk1"/>
                          </a:solidFill>
                          <a:effectLst/>
                          <a:latin typeface="+mn-lt"/>
                          <a:ea typeface="+mn-ea"/>
                          <a:cs typeface="+mn-cs"/>
                        </a:rPr>
                        <a:t>(</a:t>
                      </a:r>
                      <a:r>
                        <a:rPr lang="pl-PL" sz="1800" kern="1200" dirty="0" err="1" smtClean="0">
                          <a:solidFill>
                            <a:schemeClr val="dk1"/>
                          </a:solidFill>
                          <a:effectLst/>
                          <a:latin typeface="+mn-lt"/>
                          <a:ea typeface="+mn-ea"/>
                          <a:cs typeface="+mn-cs"/>
                        </a:rPr>
                        <a:t>word.replaceAll</a:t>
                      </a:r>
                      <a:r>
                        <a:rPr lang="pl-PL" sz="1800" kern="1200" dirty="0" smtClean="0">
                          <a:solidFill>
                            <a:schemeClr val="dk1"/>
                          </a:solidFill>
                          <a:effectLst/>
                          <a:latin typeface="+mn-lt"/>
                          <a:ea typeface="+mn-ea"/>
                          <a:cs typeface="+mn-cs"/>
                        </a:rPr>
                        <a:t>("\\.|,","").</a:t>
                      </a:r>
                      <a:r>
                        <a:rPr lang="pl-PL" sz="1800" kern="1200" dirty="0" err="1" smtClean="0">
                          <a:solidFill>
                            <a:schemeClr val="dk1"/>
                          </a:solidFill>
                          <a:effectLst/>
                          <a:latin typeface="+mn-lt"/>
                          <a:ea typeface="+mn-ea"/>
                          <a:cs typeface="+mn-cs"/>
                        </a:rPr>
                        <a:t>trim</a:t>
                      </a:r>
                      <a:r>
                        <a:rPr lang="pl-PL" sz="1800" kern="1200" dirty="0" smtClean="0">
                          <a:solidFill>
                            <a:schemeClr val="dk1"/>
                          </a:solidFill>
                          <a:effectLst/>
                          <a:latin typeface="+mn-lt"/>
                          <a:ea typeface="+mn-ea"/>
                          <a:cs typeface="+mn-cs"/>
                        </a:rPr>
                        <a:t>(), 1);               // Każdy</a:t>
                      </a:r>
                      <a:r>
                        <a:rPr lang="pl-PL" sz="1800" kern="1200" baseline="0" dirty="0" smtClean="0">
                          <a:solidFill>
                            <a:schemeClr val="dk1"/>
                          </a:solidFill>
                          <a:effectLst/>
                          <a:latin typeface="+mn-lt"/>
                          <a:ea typeface="+mn-ea"/>
                          <a:cs typeface="+mn-cs"/>
                        </a:rPr>
                        <a:t> wyraz emituje parę &lt;wyraz, 1&gt;</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p>
                    <a:p>
                      <a:r>
                        <a:rPr lang="pl-PL" sz="1800" kern="1200" dirty="0" smtClean="0">
                          <a:solidFill>
                            <a:schemeClr val="dk1"/>
                          </a:solidFill>
                          <a:effectLst/>
                          <a:latin typeface="+mn-lt"/>
                          <a:ea typeface="+mn-ea"/>
                          <a:cs typeface="+mn-cs"/>
                        </a:rPr>
                        <a:t>}</a:t>
                      </a:r>
                    </a:p>
                  </a:txBody>
                  <a:tcPr/>
                </a:tc>
              </a:tr>
            </a:tbl>
          </a:graphicData>
        </a:graphic>
      </p:graphicFrame>
      <p:sp>
        <p:nvSpPr>
          <p:cNvPr id="10" name="Symbol zastępczy zawartości 2"/>
          <p:cNvSpPr>
            <a:spLocks noGrp="1"/>
          </p:cNvSpPr>
          <p:nvPr>
            <p:ph sz="quarter" idx="15"/>
          </p:nvPr>
        </p:nvSpPr>
        <p:spPr>
          <a:xfrm>
            <a:off x="838200" y="6356350"/>
            <a:ext cx="5030337" cy="344559"/>
          </a:xfrm>
        </p:spPr>
        <p:txBody>
          <a:bodyPr>
            <a:normAutofit/>
          </a:bodyPr>
          <a:lstStyle/>
          <a:p>
            <a:pPr marL="0" indent="0">
              <a:buNone/>
            </a:pPr>
            <a:r>
              <a:rPr lang="pl-PL" sz="1400" dirty="0" smtClean="0"/>
              <a:t>* Tu przyda się dygresja odnośnie typów Java vs. </a:t>
            </a:r>
            <a:r>
              <a:rPr lang="pl-PL" sz="1400" dirty="0" err="1" smtClean="0"/>
              <a:t>Hadoop</a:t>
            </a:r>
            <a:endParaRPr lang="pl-PL" sz="1400" dirty="0" smtClean="0"/>
          </a:p>
          <a:p>
            <a:pPr marL="0" indent="0">
              <a:buNone/>
            </a:pPr>
            <a:endParaRPr lang="pl-PL" sz="1400"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11</a:t>
            </a:fld>
            <a:endParaRPr lang="pl-PL" dirty="0"/>
          </a:p>
        </p:txBody>
      </p:sp>
    </p:spTree>
    <p:extLst>
      <p:ext uri="{BB962C8B-B14F-4D97-AF65-F5344CB8AC3E}">
        <p14:creationId xmlns:p14="http://schemas.microsoft.com/office/powerpoint/2010/main" val="1383339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Przykład: Faza </a:t>
            </a:r>
            <a:r>
              <a:rPr lang="pl-PL" dirty="0" err="1" smtClean="0"/>
              <a:t>Reduce</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3957049049"/>
              </p:ext>
            </p:extLst>
          </p:nvPr>
        </p:nvGraphicFramePr>
        <p:xfrm>
          <a:off x="838200" y="2060339"/>
          <a:ext cx="10514584" cy="2975070"/>
        </p:xfrm>
        <a:graphic>
          <a:graphicData uri="http://schemas.openxmlformats.org/drawingml/2006/table">
            <a:tbl>
              <a:tblPr firstRow="1" bandRow="1">
                <a:tableStyleId>{7DF18680-E054-41AD-8BC1-D1AEF772440D}</a:tableStyleId>
              </a:tblPr>
              <a:tblGrid>
                <a:gridCol w="10514584"/>
              </a:tblGrid>
              <a:tr h="414750">
                <a:tc>
                  <a:txBody>
                    <a:bodyPr/>
                    <a:lstStyle/>
                    <a:p>
                      <a:r>
                        <a:rPr lang="pl-PL" dirty="0" err="1" smtClean="0"/>
                        <a:t>Reducer</a:t>
                      </a:r>
                      <a:endParaRPr lang="pl-PL" dirty="0"/>
                    </a:p>
                  </a:txBody>
                  <a:tcPr/>
                </a:tc>
              </a:tr>
              <a:tr h="2249877">
                <a:tc>
                  <a:txBody>
                    <a:bodyPr/>
                    <a:lstStyle/>
                    <a:p>
                      <a:r>
                        <a:rPr lang="pl-PL" sz="1800" b="1" kern="1200" dirty="0" err="1" smtClean="0">
                          <a:solidFill>
                            <a:schemeClr val="dk1"/>
                          </a:solidFill>
                          <a:effectLst/>
                          <a:latin typeface="+mn-lt"/>
                          <a:ea typeface="+mn-ea"/>
                          <a:cs typeface="+mn-cs"/>
                        </a:rPr>
                        <a:t>class</a:t>
                      </a:r>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WordReducer</a:t>
                      </a:r>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extends</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Reducer</a:t>
                      </a:r>
                      <a:r>
                        <a:rPr lang="pl-PL" sz="1800" kern="1200" dirty="0" smtClean="0">
                          <a:solidFill>
                            <a:schemeClr val="dk1"/>
                          </a:solidFill>
                          <a:effectLst/>
                          <a:latin typeface="+mn-lt"/>
                          <a:ea typeface="+mn-ea"/>
                          <a:cs typeface="+mn-cs"/>
                        </a:rPr>
                        <a:t>&lt;String, </a:t>
                      </a:r>
                      <a:r>
                        <a:rPr lang="pl-PL" sz="1800" kern="1200" dirty="0" err="1" smtClean="0">
                          <a:solidFill>
                            <a:schemeClr val="dk1"/>
                          </a:solidFill>
                          <a:effectLst/>
                          <a:latin typeface="+mn-lt"/>
                          <a:ea typeface="+mn-ea"/>
                          <a:cs typeface="+mn-cs"/>
                        </a:rPr>
                        <a:t>Integer</a:t>
                      </a:r>
                      <a:r>
                        <a:rPr lang="pl-PL" sz="1800" kern="1200" dirty="0" smtClean="0">
                          <a:solidFill>
                            <a:schemeClr val="dk1"/>
                          </a:solidFill>
                          <a:effectLst/>
                          <a:latin typeface="+mn-lt"/>
                          <a:ea typeface="+mn-ea"/>
                          <a:cs typeface="+mn-cs"/>
                        </a:rPr>
                        <a:t>, String, String&gt; {</a:t>
                      </a: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a:t>
                      </a:r>
                      <a:r>
                        <a:rPr lang="pl-PL" sz="1800" b="1" kern="1200" dirty="0" err="1" smtClean="0">
                          <a:solidFill>
                            <a:schemeClr val="dk1"/>
                          </a:solidFill>
                          <a:effectLst/>
                          <a:latin typeface="+mn-lt"/>
                          <a:ea typeface="+mn-ea"/>
                          <a:cs typeface="+mn-cs"/>
                        </a:rPr>
                        <a:t>Override</a:t>
                      </a:r>
                      <a:r>
                        <a:rPr lang="pl-PL" sz="1800" kern="1200" dirty="0" smtClean="0">
                          <a:solidFill>
                            <a:schemeClr val="dk1"/>
                          </a:solidFill>
                          <a:effectLst/>
                          <a:latin typeface="+mn-lt"/>
                          <a:ea typeface="+mn-ea"/>
                          <a:cs typeface="+mn-cs"/>
                        </a:rPr>
                        <a:t> </a:t>
                      </a:r>
                    </a:p>
                    <a:p>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protected</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void</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reduce</a:t>
                      </a:r>
                      <a:r>
                        <a:rPr lang="pl-PL" sz="1800" kern="1200" dirty="0" smtClean="0">
                          <a:solidFill>
                            <a:schemeClr val="dk1"/>
                          </a:solidFill>
                          <a:effectLst/>
                          <a:latin typeface="+mn-lt"/>
                          <a:ea typeface="+mn-ea"/>
                          <a:cs typeface="+mn-cs"/>
                        </a:rPr>
                        <a:t>(String </a:t>
                      </a:r>
                      <a:r>
                        <a:rPr lang="pl-PL" sz="1800" kern="1200" dirty="0" err="1" smtClean="0">
                          <a:solidFill>
                            <a:schemeClr val="dk1"/>
                          </a:solidFill>
                          <a:effectLst/>
                          <a:latin typeface="+mn-lt"/>
                          <a:ea typeface="+mn-ea"/>
                          <a:cs typeface="+mn-cs"/>
                        </a:rPr>
                        <a:t>key</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Iterable</a:t>
                      </a:r>
                      <a:r>
                        <a:rPr lang="pl-PL" sz="1800" kern="1200" dirty="0" smtClean="0">
                          <a:solidFill>
                            <a:schemeClr val="dk1"/>
                          </a:solidFill>
                          <a:effectLst/>
                          <a:latin typeface="+mn-lt"/>
                          <a:ea typeface="+mn-ea"/>
                          <a:cs typeface="+mn-cs"/>
                        </a:rPr>
                        <a:t>&lt;</a:t>
                      </a:r>
                      <a:r>
                        <a:rPr lang="pl-PL" sz="1800" kern="1200" dirty="0" err="1" smtClean="0">
                          <a:solidFill>
                            <a:schemeClr val="dk1"/>
                          </a:solidFill>
                          <a:effectLst/>
                          <a:latin typeface="+mn-lt"/>
                          <a:ea typeface="+mn-ea"/>
                          <a:cs typeface="+mn-cs"/>
                        </a:rPr>
                        <a:t>Integer</a:t>
                      </a:r>
                      <a:r>
                        <a:rPr lang="pl-PL" sz="1800" kern="1200" dirty="0" smtClean="0">
                          <a:solidFill>
                            <a:schemeClr val="dk1"/>
                          </a:solidFill>
                          <a:effectLst/>
                          <a:latin typeface="+mn-lt"/>
                          <a:ea typeface="+mn-ea"/>
                          <a:cs typeface="+mn-cs"/>
                        </a:rPr>
                        <a:t>&gt; </a:t>
                      </a:r>
                      <a:r>
                        <a:rPr lang="pl-PL" sz="1800" kern="1200" dirty="0" err="1" smtClean="0">
                          <a:solidFill>
                            <a:schemeClr val="dk1"/>
                          </a:solidFill>
                          <a:effectLst/>
                          <a:latin typeface="+mn-lt"/>
                          <a:ea typeface="+mn-ea"/>
                          <a:cs typeface="+mn-cs"/>
                        </a:rPr>
                        <a:t>values</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a:t>
                      </a:r>
                      <a:r>
                        <a:rPr lang="pl-PL" sz="1800" kern="1200" dirty="0" smtClean="0">
                          <a:solidFill>
                            <a:schemeClr val="dk1"/>
                          </a:solidFill>
                          <a:effectLst/>
                          <a:latin typeface="+mn-lt"/>
                          <a:ea typeface="+mn-ea"/>
                          <a:cs typeface="+mn-cs"/>
                        </a:rPr>
                        <a:t>){  //</a:t>
                      </a:r>
                      <a:r>
                        <a:rPr lang="pl-PL" sz="1800" kern="1200" baseline="0" dirty="0" smtClean="0">
                          <a:solidFill>
                            <a:schemeClr val="dk1"/>
                          </a:solidFill>
                          <a:effectLst/>
                          <a:latin typeface="+mn-lt"/>
                          <a:ea typeface="+mn-ea"/>
                          <a:cs typeface="+mn-cs"/>
                        </a:rPr>
                        <a:t> wywołanie per grupa</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int</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count</a:t>
                      </a:r>
                      <a:r>
                        <a:rPr lang="pl-PL" sz="1800" kern="1200" dirty="0" smtClean="0">
                          <a:solidFill>
                            <a:schemeClr val="dk1"/>
                          </a:solidFill>
                          <a:effectLst/>
                          <a:latin typeface="+mn-lt"/>
                          <a:ea typeface="+mn-ea"/>
                          <a:cs typeface="+mn-cs"/>
                        </a:rPr>
                        <a:t> = 0;                                                                                                                 // inicjalizacja licznika</a:t>
                      </a: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for</a:t>
                      </a:r>
                      <a:r>
                        <a:rPr lang="pl-PL" sz="1800" kern="1200" dirty="0" smtClean="0">
                          <a:solidFill>
                            <a:schemeClr val="dk1"/>
                          </a:solidFill>
                          <a:effectLst/>
                          <a:latin typeface="+mn-lt"/>
                          <a:ea typeface="+mn-ea"/>
                          <a:cs typeface="+mn-cs"/>
                        </a:rPr>
                        <a:t>(</a:t>
                      </a:r>
                      <a:r>
                        <a:rPr lang="pl-PL" sz="1800" kern="1200" dirty="0" err="1" smtClean="0">
                          <a:solidFill>
                            <a:schemeClr val="dk1"/>
                          </a:solidFill>
                          <a:effectLst/>
                          <a:latin typeface="+mn-lt"/>
                          <a:ea typeface="+mn-ea"/>
                          <a:cs typeface="+mn-cs"/>
                        </a:rPr>
                        <a:t>Integer</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value</a:t>
                      </a:r>
                      <a:r>
                        <a:rPr lang="pl-PL" sz="1800" kern="1200" dirty="0" smtClean="0">
                          <a:solidFill>
                            <a:schemeClr val="dk1"/>
                          </a:solidFill>
                          <a:effectLst/>
                          <a:latin typeface="+mn-lt"/>
                          <a:ea typeface="+mn-ea"/>
                          <a:cs typeface="+mn-cs"/>
                        </a:rPr>
                        <a:t> : </a:t>
                      </a:r>
                      <a:r>
                        <a:rPr lang="pl-PL" sz="1800" kern="1200" dirty="0" err="1" smtClean="0">
                          <a:solidFill>
                            <a:schemeClr val="dk1"/>
                          </a:solidFill>
                          <a:effectLst/>
                          <a:latin typeface="+mn-lt"/>
                          <a:ea typeface="+mn-ea"/>
                          <a:cs typeface="+mn-cs"/>
                        </a:rPr>
                        <a:t>values</a:t>
                      </a:r>
                      <a:r>
                        <a:rPr lang="pl-PL" sz="1800" kern="1200" dirty="0" smtClean="0">
                          <a:solidFill>
                            <a:schemeClr val="dk1"/>
                          </a:solidFill>
                          <a:effectLst/>
                          <a:latin typeface="+mn-lt"/>
                          <a:ea typeface="+mn-ea"/>
                          <a:cs typeface="+mn-cs"/>
                        </a:rPr>
                        <a:t>)                                                      //</a:t>
                      </a:r>
                      <a:r>
                        <a:rPr lang="pl-PL" sz="1800" kern="1200" baseline="0" dirty="0" smtClean="0">
                          <a:solidFill>
                            <a:schemeClr val="dk1"/>
                          </a:solidFill>
                          <a:effectLst/>
                          <a:latin typeface="+mn-lt"/>
                          <a:ea typeface="+mn-ea"/>
                          <a:cs typeface="+mn-cs"/>
                        </a:rPr>
                        <a:t> iteracja po wszystkich ‚1’</a:t>
                      </a:r>
                      <a:r>
                        <a:rPr lang="pl-PL" sz="1800" kern="1200" dirty="0" smtClean="0">
                          <a:solidFill>
                            <a:schemeClr val="dk1"/>
                          </a:solidFill>
                          <a:effectLst/>
                          <a:latin typeface="+mn-lt"/>
                          <a:ea typeface="+mn-ea"/>
                          <a:cs typeface="+mn-cs"/>
                        </a:rPr>
                        <a:t>                              </a:t>
                      </a:r>
                    </a:p>
                    <a:p>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count</a:t>
                      </a:r>
                      <a:r>
                        <a:rPr lang="pl-PL" sz="1800" kern="1200" dirty="0" smtClean="0">
                          <a:solidFill>
                            <a:schemeClr val="dk1"/>
                          </a:solidFill>
                          <a:effectLst/>
                          <a:latin typeface="+mn-lt"/>
                          <a:ea typeface="+mn-ea"/>
                          <a:cs typeface="+mn-cs"/>
                        </a:rPr>
                        <a:t> ;                                                                              // zliczenie ich</a:t>
                      </a:r>
                    </a:p>
                    <a:p>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context.write</a:t>
                      </a:r>
                      <a:r>
                        <a:rPr lang="pl-PL" sz="1800" kern="1200" dirty="0" smtClean="0">
                          <a:solidFill>
                            <a:schemeClr val="dk1"/>
                          </a:solidFill>
                          <a:effectLst/>
                          <a:latin typeface="+mn-lt"/>
                          <a:ea typeface="+mn-ea"/>
                          <a:cs typeface="+mn-cs"/>
                        </a:rPr>
                        <a:t>(</a:t>
                      </a:r>
                      <a:r>
                        <a:rPr lang="pl-PL" sz="1800" kern="1200" dirty="0" err="1" smtClean="0">
                          <a:solidFill>
                            <a:schemeClr val="dk1"/>
                          </a:solidFill>
                          <a:effectLst/>
                          <a:latin typeface="+mn-lt"/>
                          <a:ea typeface="+mn-ea"/>
                          <a:cs typeface="+mn-cs"/>
                        </a:rPr>
                        <a:t>key</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count</a:t>
                      </a:r>
                      <a:r>
                        <a:rPr lang="pl-PL" sz="1800" kern="1200" dirty="0" smtClean="0">
                          <a:solidFill>
                            <a:schemeClr val="dk1"/>
                          </a:solidFill>
                          <a:effectLst/>
                          <a:latin typeface="+mn-lt"/>
                          <a:ea typeface="+mn-ea"/>
                          <a:cs typeface="+mn-cs"/>
                        </a:rPr>
                        <a:t> + ""));                                            //  zapis</a:t>
                      </a:r>
                    </a:p>
                    <a:p>
                      <a:r>
                        <a:rPr lang="pl-PL" sz="1800" kern="1200" dirty="0" smtClean="0">
                          <a:solidFill>
                            <a:schemeClr val="dk1"/>
                          </a:solidFill>
                          <a:effectLst/>
                          <a:latin typeface="+mn-lt"/>
                          <a:ea typeface="+mn-ea"/>
                          <a:cs typeface="+mn-cs"/>
                        </a:rPr>
                        <a:t>    }  </a:t>
                      </a:r>
                    </a:p>
                    <a:p>
                      <a:r>
                        <a:rPr lang="pl-PL" sz="1800" kern="1200" dirty="0" smtClean="0">
                          <a:solidFill>
                            <a:schemeClr val="dk1"/>
                          </a:solidFill>
                          <a:effectLst/>
                          <a:latin typeface="+mn-lt"/>
                          <a:ea typeface="+mn-ea"/>
                          <a:cs typeface="+mn-cs"/>
                        </a:rPr>
                        <a:t>}</a:t>
                      </a:r>
                    </a:p>
                  </a:txBody>
                  <a:tcPr/>
                </a:tc>
              </a:tr>
            </a:tbl>
          </a:graphicData>
        </a:graphic>
      </p:graphicFrame>
      <p:sp>
        <p:nvSpPr>
          <p:cNvPr id="3" name="Symbol zastępczy zawartości 2"/>
          <p:cNvSpPr>
            <a:spLocks noGrp="1"/>
          </p:cNvSpPr>
          <p:nvPr>
            <p:ph sz="quarter" idx="15"/>
          </p:nvPr>
        </p:nvSpPr>
        <p:spPr>
          <a:xfrm>
            <a:off x="838200" y="5361754"/>
            <a:ext cx="10514584" cy="492470"/>
          </a:xfrm>
        </p:spPr>
        <p:txBody>
          <a:bodyPr>
            <a:normAutofit fontScale="85000" lnSpcReduction="10000"/>
          </a:bodyPr>
          <a:lstStyle/>
          <a:p>
            <a:pPr marL="0" indent="0">
              <a:buNone/>
            </a:pPr>
            <a:r>
              <a:rPr lang="pl-PL" dirty="0" smtClean="0"/>
              <a:t>Faza Redukcji jest ostatnia, więc emisja rekordu następuje bezpośrednio do pliku</a:t>
            </a:r>
            <a:endParaRPr lang="pl-PL"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12</a:t>
            </a:fld>
            <a:endParaRPr lang="pl-PL" dirty="0"/>
          </a:p>
        </p:txBody>
      </p:sp>
    </p:spTree>
    <p:extLst>
      <p:ext uri="{BB962C8B-B14F-4D97-AF65-F5344CB8AC3E}">
        <p14:creationId xmlns:p14="http://schemas.microsoft.com/office/powerpoint/2010/main" val="3425768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 y="218233"/>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13</a:t>
            </a:fld>
            <a:endParaRPr lang="pl-PL" dirty="0"/>
          </a:p>
        </p:txBody>
      </p:sp>
    </p:spTree>
    <p:extLst>
      <p:ext uri="{BB962C8B-B14F-4D97-AF65-F5344CB8AC3E}">
        <p14:creationId xmlns:p14="http://schemas.microsoft.com/office/powerpoint/2010/main" val="1561905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Przykład: </a:t>
            </a:r>
            <a:r>
              <a:rPr lang="pl-PL" dirty="0" err="1" smtClean="0"/>
              <a:t>Combine</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2527518872"/>
              </p:ext>
            </p:extLst>
          </p:nvPr>
        </p:nvGraphicFramePr>
        <p:xfrm>
          <a:off x="838200" y="2060339"/>
          <a:ext cx="10514584" cy="2700750"/>
        </p:xfrm>
        <a:graphic>
          <a:graphicData uri="http://schemas.openxmlformats.org/drawingml/2006/table">
            <a:tbl>
              <a:tblPr firstRow="1" bandRow="1">
                <a:tableStyleId>{7DF18680-E054-41AD-8BC1-D1AEF772440D}</a:tableStyleId>
              </a:tblPr>
              <a:tblGrid>
                <a:gridCol w="10514584"/>
              </a:tblGrid>
              <a:tr h="414750">
                <a:tc>
                  <a:txBody>
                    <a:bodyPr/>
                    <a:lstStyle/>
                    <a:p>
                      <a:r>
                        <a:rPr lang="pl-PL" dirty="0" smtClean="0"/>
                        <a:t>Reducer2</a:t>
                      </a:r>
                      <a:endParaRPr lang="pl-PL" dirty="0"/>
                    </a:p>
                  </a:txBody>
                  <a:tcPr/>
                </a:tc>
              </a:tr>
              <a:tr h="2249877">
                <a:tc>
                  <a:txBody>
                    <a:bodyPr/>
                    <a:lstStyle/>
                    <a:p>
                      <a:r>
                        <a:rPr lang="pl-PL" sz="1600" b="1" kern="1200" dirty="0" err="1" smtClean="0">
                          <a:solidFill>
                            <a:schemeClr val="dk1"/>
                          </a:solidFill>
                          <a:effectLst/>
                          <a:latin typeface="+mn-lt"/>
                          <a:ea typeface="+mn-ea"/>
                          <a:cs typeface="+mn-cs"/>
                        </a:rPr>
                        <a:t>class</a:t>
                      </a:r>
                      <a:r>
                        <a:rPr lang="pl-PL" sz="1600" kern="1200" dirty="0" smtClean="0">
                          <a:solidFill>
                            <a:schemeClr val="dk1"/>
                          </a:solidFill>
                          <a:effectLst/>
                          <a:latin typeface="+mn-lt"/>
                          <a:ea typeface="+mn-ea"/>
                          <a:cs typeface="+mn-cs"/>
                        </a:rPr>
                        <a:t> </a:t>
                      </a:r>
                      <a:r>
                        <a:rPr lang="pl-PL" sz="1600" b="1" kern="1200" dirty="0" smtClean="0">
                          <a:solidFill>
                            <a:schemeClr val="dk1"/>
                          </a:solidFill>
                          <a:effectLst/>
                          <a:latin typeface="+mn-lt"/>
                          <a:ea typeface="+mn-ea"/>
                          <a:cs typeface="+mn-cs"/>
                        </a:rPr>
                        <a:t>WordReducer2</a:t>
                      </a:r>
                      <a:r>
                        <a:rPr lang="pl-PL" sz="1600" kern="1200" dirty="0" smtClean="0">
                          <a:solidFill>
                            <a:schemeClr val="dk1"/>
                          </a:solidFill>
                          <a:effectLst/>
                          <a:latin typeface="+mn-lt"/>
                          <a:ea typeface="+mn-ea"/>
                          <a:cs typeface="+mn-cs"/>
                        </a:rPr>
                        <a:t> </a:t>
                      </a:r>
                      <a:r>
                        <a:rPr lang="pl-PL" sz="1600" b="1" kern="1200" dirty="0" err="1" smtClean="0">
                          <a:solidFill>
                            <a:schemeClr val="dk1"/>
                          </a:solidFill>
                          <a:effectLst/>
                          <a:latin typeface="+mn-lt"/>
                          <a:ea typeface="+mn-ea"/>
                          <a:cs typeface="+mn-cs"/>
                        </a:rPr>
                        <a:t>extends</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Reducer</a:t>
                      </a:r>
                      <a:r>
                        <a:rPr lang="pl-PL" sz="1600" kern="1200" dirty="0" smtClean="0">
                          <a:solidFill>
                            <a:schemeClr val="dk1"/>
                          </a:solidFill>
                          <a:effectLst/>
                          <a:latin typeface="+mn-lt"/>
                          <a:ea typeface="+mn-ea"/>
                          <a:cs typeface="+mn-cs"/>
                        </a:rPr>
                        <a:t>&lt;String, </a:t>
                      </a:r>
                      <a:r>
                        <a:rPr lang="pl-PL" sz="1600" kern="1200" dirty="0" err="1" smtClean="0">
                          <a:solidFill>
                            <a:schemeClr val="dk1"/>
                          </a:solidFill>
                          <a:effectLst/>
                          <a:latin typeface="+mn-lt"/>
                          <a:ea typeface="+mn-ea"/>
                          <a:cs typeface="+mn-cs"/>
                        </a:rPr>
                        <a:t>Integer</a:t>
                      </a:r>
                      <a:r>
                        <a:rPr lang="pl-PL" sz="1600" kern="1200" dirty="0" smtClean="0">
                          <a:solidFill>
                            <a:schemeClr val="dk1"/>
                          </a:solidFill>
                          <a:effectLst/>
                          <a:latin typeface="+mn-lt"/>
                          <a:ea typeface="+mn-ea"/>
                          <a:cs typeface="+mn-cs"/>
                        </a:rPr>
                        <a:t>, String, String&gt; {</a:t>
                      </a:r>
                    </a:p>
                    <a:p>
                      <a:r>
                        <a:rPr lang="pl-PL" sz="1600" kern="1200" dirty="0" smtClean="0">
                          <a:solidFill>
                            <a:schemeClr val="dk1"/>
                          </a:solidFill>
                          <a:effectLst/>
                          <a:latin typeface="+mn-lt"/>
                          <a:ea typeface="+mn-ea"/>
                          <a:cs typeface="+mn-cs"/>
                        </a:rPr>
                        <a:t>    </a:t>
                      </a:r>
                      <a:r>
                        <a:rPr lang="pl-PL" sz="1600" b="1" kern="1200" dirty="0" smtClean="0">
                          <a:solidFill>
                            <a:schemeClr val="dk1"/>
                          </a:solidFill>
                          <a:effectLst/>
                          <a:latin typeface="+mn-lt"/>
                          <a:ea typeface="+mn-ea"/>
                          <a:cs typeface="+mn-cs"/>
                        </a:rPr>
                        <a:t>@</a:t>
                      </a:r>
                      <a:r>
                        <a:rPr lang="pl-PL" sz="1600" b="1" kern="1200" dirty="0" err="1" smtClean="0">
                          <a:solidFill>
                            <a:schemeClr val="dk1"/>
                          </a:solidFill>
                          <a:effectLst/>
                          <a:latin typeface="+mn-lt"/>
                          <a:ea typeface="+mn-ea"/>
                          <a:cs typeface="+mn-cs"/>
                        </a:rPr>
                        <a:t>Override</a:t>
                      </a:r>
                      <a:r>
                        <a:rPr lang="pl-PL" sz="1600" kern="1200" dirty="0" smtClean="0">
                          <a:solidFill>
                            <a:schemeClr val="dk1"/>
                          </a:solidFill>
                          <a:effectLst/>
                          <a:latin typeface="+mn-lt"/>
                          <a:ea typeface="+mn-ea"/>
                          <a:cs typeface="+mn-cs"/>
                        </a:rPr>
                        <a:t> </a:t>
                      </a:r>
                    </a:p>
                    <a:p>
                      <a:r>
                        <a:rPr lang="pl-PL" sz="1600" kern="1200" dirty="0" smtClean="0">
                          <a:solidFill>
                            <a:schemeClr val="dk1"/>
                          </a:solidFill>
                          <a:effectLst/>
                          <a:latin typeface="+mn-lt"/>
                          <a:ea typeface="+mn-ea"/>
                          <a:cs typeface="+mn-cs"/>
                        </a:rPr>
                        <a:t>   </a:t>
                      </a:r>
                      <a:r>
                        <a:rPr lang="pl-PL" sz="1600" b="1" kern="1200" dirty="0" err="1" smtClean="0">
                          <a:solidFill>
                            <a:schemeClr val="dk1"/>
                          </a:solidFill>
                          <a:effectLst/>
                          <a:latin typeface="+mn-lt"/>
                          <a:ea typeface="+mn-ea"/>
                          <a:cs typeface="+mn-cs"/>
                        </a:rPr>
                        <a:t>protected</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void</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reduce</a:t>
                      </a:r>
                      <a:r>
                        <a:rPr lang="pl-PL" sz="1600" kern="1200" dirty="0" smtClean="0">
                          <a:solidFill>
                            <a:schemeClr val="dk1"/>
                          </a:solidFill>
                          <a:effectLst/>
                          <a:latin typeface="+mn-lt"/>
                          <a:ea typeface="+mn-ea"/>
                          <a:cs typeface="+mn-cs"/>
                        </a:rPr>
                        <a:t>(String </a:t>
                      </a:r>
                      <a:r>
                        <a:rPr lang="pl-PL" sz="1600" kern="1200" dirty="0" err="1" smtClean="0">
                          <a:solidFill>
                            <a:schemeClr val="dk1"/>
                          </a:solidFill>
                          <a:effectLst/>
                          <a:latin typeface="+mn-lt"/>
                          <a:ea typeface="+mn-ea"/>
                          <a:cs typeface="+mn-cs"/>
                        </a:rPr>
                        <a:t>key</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Iterable</a:t>
                      </a:r>
                      <a:r>
                        <a:rPr lang="pl-PL" sz="1600" kern="1200" dirty="0" smtClean="0">
                          <a:solidFill>
                            <a:schemeClr val="dk1"/>
                          </a:solidFill>
                          <a:effectLst/>
                          <a:latin typeface="+mn-lt"/>
                          <a:ea typeface="+mn-ea"/>
                          <a:cs typeface="+mn-cs"/>
                        </a:rPr>
                        <a:t>&lt;</a:t>
                      </a:r>
                      <a:r>
                        <a:rPr lang="pl-PL" sz="1600" kern="1200" dirty="0" err="1" smtClean="0">
                          <a:solidFill>
                            <a:schemeClr val="dk1"/>
                          </a:solidFill>
                          <a:effectLst/>
                          <a:latin typeface="+mn-lt"/>
                          <a:ea typeface="+mn-ea"/>
                          <a:cs typeface="+mn-cs"/>
                        </a:rPr>
                        <a:t>Integer</a:t>
                      </a:r>
                      <a:r>
                        <a:rPr lang="pl-PL" sz="1600" kern="1200" dirty="0" smtClean="0">
                          <a:solidFill>
                            <a:schemeClr val="dk1"/>
                          </a:solidFill>
                          <a:effectLst/>
                          <a:latin typeface="+mn-lt"/>
                          <a:ea typeface="+mn-ea"/>
                          <a:cs typeface="+mn-cs"/>
                        </a:rPr>
                        <a:t>&gt; </a:t>
                      </a:r>
                      <a:r>
                        <a:rPr lang="pl-PL" sz="1600" kern="1200" dirty="0" err="1" smtClean="0">
                          <a:solidFill>
                            <a:schemeClr val="dk1"/>
                          </a:solidFill>
                          <a:effectLst/>
                          <a:latin typeface="+mn-lt"/>
                          <a:ea typeface="+mn-ea"/>
                          <a:cs typeface="+mn-cs"/>
                        </a:rPr>
                        <a:t>values</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Context</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context</a:t>
                      </a:r>
                      <a:r>
                        <a:rPr lang="pl-PL" sz="1600" kern="1200" dirty="0" smtClean="0">
                          <a:solidFill>
                            <a:schemeClr val="dk1"/>
                          </a:solidFill>
                          <a:effectLst/>
                          <a:latin typeface="+mn-lt"/>
                          <a:ea typeface="+mn-ea"/>
                          <a:cs typeface="+mn-cs"/>
                        </a:rPr>
                        <a:t>){  //</a:t>
                      </a:r>
                      <a:r>
                        <a:rPr lang="pl-PL" sz="1600" kern="1200" baseline="0" dirty="0" smtClean="0">
                          <a:solidFill>
                            <a:schemeClr val="dk1"/>
                          </a:solidFill>
                          <a:effectLst/>
                          <a:latin typeface="+mn-lt"/>
                          <a:ea typeface="+mn-ea"/>
                          <a:cs typeface="+mn-cs"/>
                        </a:rPr>
                        <a:t> wywołanie per grupa</a:t>
                      </a:r>
                      <a:endParaRPr lang="pl-PL" sz="1600" kern="1200" dirty="0" smtClean="0">
                        <a:solidFill>
                          <a:schemeClr val="dk1"/>
                        </a:solidFill>
                        <a:effectLst/>
                        <a:latin typeface="+mn-lt"/>
                        <a:ea typeface="+mn-ea"/>
                        <a:cs typeface="+mn-cs"/>
                      </a:endParaRPr>
                    </a:p>
                    <a:p>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int</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count</a:t>
                      </a:r>
                      <a:r>
                        <a:rPr lang="pl-PL" sz="1600" kern="1200" dirty="0" smtClean="0">
                          <a:solidFill>
                            <a:schemeClr val="dk1"/>
                          </a:solidFill>
                          <a:effectLst/>
                          <a:latin typeface="+mn-lt"/>
                          <a:ea typeface="+mn-ea"/>
                          <a:cs typeface="+mn-cs"/>
                        </a:rPr>
                        <a:t> = 0;                                                                                                                 // inicjalizacja licznika</a:t>
                      </a:r>
                    </a:p>
                    <a:p>
                      <a:r>
                        <a:rPr lang="pl-PL" sz="1600" kern="1200" dirty="0" smtClean="0">
                          <a:solidFill>
                            <a:schemeClr val="dk1"/>
                          </a:solidFill>
                          <a:effectLst/>
                          <a:latin typeface="+mn-lt"/>
                          <a:ea typeface="+mn-ea"/>
                          <a:cs typeface="+mn-cs"/>
                        </a:rPr>
                        <a:t>        </a:t>
                      </a:r>
                      <a:r>
                        <a:rPr lang="pl-PL" sz="1600" b="1" kern="1200" dirty="0" smtClean="0">
                          <a:solidFill>
                            <a:schemeClr val="dk1"/>
                          </a:solidFill>
                          <a:effectLst/>
                          <a:latin typeface="+mn-lt"/>
                          <a:ea typeface="+mn-ea"/>
                          <a:cs typeface="+mn-cs"/>
                        </a:rPr>
                        <a:t>for</a:t>
                      </a:r>
                      <a:r>
                        <a:rPr lang="pl-PL" sz="1600" kern="1200" dirty="0" smtClean="0">
                          <a:solidFill>
                            <a:schemeClr val="dk1"/>
                          </a:solidFill>
                          <a:effectLst/>
                          <a:latin typeface="+mn-lt"/>
                          <a:ea typeface="+mn-ea"/>
                          <a:cs typeface="+mn-cs"/>
                        </a:rPr>
                        <a:t>(</a:t>
                      </a:r>
                      <a:r>
                        <a:rPr lang="pl-PL" sz="1600" kern="1200" dirty="0" err="1" smtClean="0">
                          <a:solidFill>
                            <a:schemeClr val="dk1"/>
                          </a:solidFill>
                          <a:effectLst/>
                          <a:latin typeface="+mn-lt"/>
                          <a:ea typeface="+mn-ea"/>
                          <a:cs typeface="+mn-cs"/>
                        </a:rPr>
                        <a:t>Integer</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value</a:t>
                      </a:r>
                      <a:r>
                        <a:rPr lang="pl-PL" sz="1600" kern="1200" dirty="0" smtClean="0">
                          <a:solidFill>
                            <a:schemeClr val="dk1"/>
                          </a:solidFill>
                          <a:effectLst/>
                          <a:latin typeface="+mn-lt"/>
                          <a:ea typeface="+mn-ea"/>
                          <a:cs typeface="+mn-cs"/>
                        </a:rPr>
                        <a:t> : </a:t>
                      </a:r>
                      <a:r>
                        <a:rPr lang="pl-PL" sz="1600" kern="1200" dirty="0" err="1" smtClean="0">
                          <a:solidFill>
                            <a:schemeClr val="dk1"/>
                          </a:solidFill>
                          <a:effectLst/>
                          <a:latin typeface="+mn-lt"/>
                          <a:ea typeface="+mn-ea"/>
                          <a:cs typeface="+mn-cs"/>
                        </a:rPr>
                        <a:t>values</a:t>
                      </a:r>
                      <a:r>
                        <a:rPr lang="pl-PL" sz="1600" kern="1200" dirty="0" smtClean="0">
                          <a:solidFill>
                            <a:schemeClr val="dk1"/>
                          </a:solidFill>
                          <a:effectLst/>
                          <a:latin typeface="+mn-lt"/>
                          <a:ea typeface="+mn-ea"/>
                          <a:cs typeface="+mn-cs"/>
                        </a:rPr>
                        <a:t>)                                                         //</a:t>
                      </a:r>
                      <a:r>
                        <a:rPr lang="pl-PL" sz="1600" kern="1200" baseline="0" dirty="0" smtClean="0">
                          <a:solidFill>
                            <a:schemeClr val="dk1"/>
                          </a:solidFill>
                          <a:effectLst/>
                          <a:latin typeface="+mn-lt"/>
                          <a:ea typeface="+mn-ea"/>
                          <a:cs typeface="+mn-cs"/>
                        </a:rPr>
                        <a:t> iteracja po wszystkich ‚1’</a:t>
                      </a:r>
                      <a:r>
                        <a:rPr lang="pl-PL" sz="1600" kern="1200" dirty="0" smtClean="0">
                          <a:solidFill>
                            <a:schemeClr val="dk1"/>
                          </a:solidFill>
                          <a:effectLst/>
                          <a:latin typeface="+mn-lt"/>
                          <a:ea typeface="+mn-ea"/>
                          <a:cs typeface="+mn-cs"/>
                        </a:rPr>
                        <a:t>                              </a:t>
                      </a:r>
                    </a:p>
                    <a:p>
                      <a:r>
                        <a:rPr lang="pl-PL" sz="1600" kern="1200" dirty="0" smtClean="0">
                          <a:solidFill>
                            <a:schemeClr val="dk1"/>
                          </a:solidFill>
                          <a:effectLst/>
                          <a:latin typeface="+mn-lt"/>
                          <a:ea typeface="+mn-ea"/>
                          <a:cs typeface="+mn-cs"/>
                        </a:rPr>
                        <a:t>            </a:t>
                      </a:r>
                      <a:r>
                        <a:rPr lang="pl-PL" sz="1600" b="1" kern="1200" dirty="0" err="1" smtClean="0">
                          <a:solidFill>
                            <a:schemeClr val="dk1"/>
                          </a:solidFill>
                          <a:effectLst/>
                          <a:latin typeface="+mn-lt"/>
                          <a:ea typeface="+mn-ea"/>
                          <a:cs typeface="+mn-cs"/>
                        </a:rPr>
                        <a:t>count</a:t>
                      </a:r>
                      <a:r>
                        <a:rPr lang="pl-PL" sz="1600" b="1" kern="1200" dirty="0" smtClean="0">
                          <a:solidFill>
                            <a:schemeClr val="dk1"/>
                          </a:solidFill>
                          <a:effectLst/>
                          <a:latin typeface="+mn-lt"/>
                          <a:ea typeface="+mn-ea"/>
                          <a:cs typeface="+mn-cs"/>
                        </a:rPr>
                        <a:t> += </a:t>
                      </a:r>
                      <a:r>
                        <a:rPr lang="pl-PL" sz="1600" b="1" kern="1200" dirty="0" err="1" smtClean="0">
                          <a:solidFill>
                            <a:schemeClr val="dk1"/>
                          </a:solidFill>
                          <a:effectLst/>
                          <a:latin typeface="+mn-lt"/>
                          <a:ea typeface="+mn-ea"/>
                          <a:cs typeface="+mn-cs"/>
                        </a:rPr>
                        <a:t>value</a:t>
                      </a:r>
                      <a:r>
                        <a:rPr lang="pl-PL" sz="1600" b="1" kern="1200" dirty="0" smtClean="0">
                          <a:solidFill>
                            <a:schemeClr val="dk1"/>
                          </a:solidFill>
                          <a:effectLst/>
                          <a:latin typeface="+mn-lt"/>
                          <a:ea typeface="+mn-ea"/>
                          <a:cs typeface="+mn-cs"/>
                        </a:rPr>
                        <a:t>;                                                                       // zliczenie liczników</a:t>
                      </a:r>
                    </a:p>
                    <a:p>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context.write</a:t>
                      </a:r>
                      <a:r>
                        <a:rPr lang="pl-PL" sz="1600" kern="1200" dirty="0" smtClean="0">
                          <a:solidFill>
                            <a:schemeClr val="dk1"/>
                          </a:solidFill>
                          <a:effectLst/>
                          <a:latin typeface="+mn-lt"/>
                          <a:ea typeface="+mn-ea"/>
                          <a:cs typeface="+mn-cs"/>
                        </a:rPr>
                        <a:t>(</a:t>
                      </a:r>
                      <a:r>
                        <a:rPr lang="pl-PL" sz="1600" kern="1200" dirty="0" err="1" smtClean="0">
                          <a:solidFill>
                            <a:schemeClr val="dk1"/>
                          </a:solidFill>
                          <a:effectLst/>
                          <a:latin typeface="+mn-lt"/>
                          <a:ea typeface="+mn-ea"/>
                          <a:cs typeface="+mn-cs"/>
                        </a:rPr>
                        <a:t>key</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count</a:t>
                      </a:r>
                      <a:r>
                        <a:rPr lang="pl-PL" sz="1600" kern="1200" dirty="0" smtClean="0">
                          <a:solidFill>
                            <a:schemeClr val="dk1"/>
                          </a:solidFill>
                          <a:effectLst/>
                          <a:latin typeface="+mn-lt"/>
                          <a:ea typeface="+mn-ea"/>
                          <a:cs typeface="+mn-cs"/>
                        </a:rPr>
                        <a:t> + ""));                                                //  zapis</a:t>
                      </a:r>
                    </a:p>
                    <a:p>
                      <a:r>
                        <a:rPr lang="pl-PL" sz="1600" kern="1200" dirty="0" smtClean="0">
                          <a:solidFill>
                            <a:schemeClr val="dk1"/>
                          </a:solidFill>
                          <a:effectLst/>
                          <a:latin typeface="+mn-lt"/>
                          <a:ea typeface="+mn-ea"/>
                          <a:cs typeface="+mn-cs"/>
                        </a:rPr>
                        <a:t>    }  </a:t>
                      </a:r>
                    </a:p>
                    <a:p>
                      <a:r>
                        <a:rPr lang="pl-PL" sz="1600" kern="1200" dirty="0" smtClean="0">
                          <a:solidFill>
                            <a:schemeClr val="dk1"/>
                          </a:solidFill>
                          <a:effectLst/>
                          <a:latin typeface="+mn-lt"/>
                          <a:ea typeface="+mn-ea"/>
                          <a:cs typeface="+mn-cs"/>
                        </a:rPr>
                        <a:t>}</a:t>
                      </a:r>
                    </a:p>
                  </a:txBody>
                  <a:tcPr/>
                </a:tc>
              </a:tr>
            </a:tbl>
          </a:graphicData>
        </a:graphic>
      </p:graphicFrame>
      <p:sp>
        <p:nvSpPr>
          <p:cNvPr id="3" name="Symbol zastępczy zawartości 2"/>
          <p:cNvSpPr>
            <a:spLocks noGrp="1"/>
          </p:cNvSpPr>
          <p:nvPr>
            <p:ph sz="quarter" idx="15"/>
          </p:nvPr>
        </p:nvSpPr>
        <p:spPr>
          <a:xfrm>
            <a:off x="838200" y="4920323"/>
            <a:ext cx="10514584" cy="1801151"/>
          </a:xfrm>
        </p:spPr>
        <p:txBody>
          <a:bodyPr>
            <a:normAutofit/>
          </a:bodyPr>
          <a:lstStyle/>
          <a:p>
            <a:pPr marL="0" indent="0">
              <a:buNone/>
            </a:pPr>
            <a:r>
              <a:rPr lang="pl-PL" sz="2400" dirty="0" smtClean="0"/>
              <a:t>Podczas konfiguracji zadania (Job/</a:t>
            </a:r>
            <a:r>
              <a:rPr lang="pl-PL" sz="2400" dirty="0" err="1" smtClean="0"/>
              <a:t>Tool</a:t>
            </a:r>
            <a:r>
              <a:rPr lang="pl-PL" sz="2400" dirty="0" smtClean="0"/>
              <a:t>) możemy podpowiedzieć </a:t>
            </a:r>
            <a:r>
              <a:rPr lang="pl-PL" sz="2400" dirty="0" err="1" smtClean="0"/>
              <a:t>Hadoopowi</a:t>
            </a:r>
            <a:r>
              <a:rPr lang="pl-PL" sz="2400" dirty="0" smtClean="0"/>
              <a:t>, żeby wykonał:</a:t>
            </a:r>
          </a:p>
          <a:p>
            <a:r>
              <a:rPr lang="pl-PL" sz="2400" dirty="0" smtClean="0"/>
              <a:t>Lokalną Redukcję (na buforze </a:t>
            </a:r>
            <a:r>
              <a:rPr lang="pl-PL" sz="2400" dirty="0" err="1" smtClean="0"/>
              <a:t>Mappera</a:t>
            </a:r>
            <a:r>
              <a:rPr lang="pl-PL" sz="2400" dirty="0" smtClean="0"/>
              <a:t>) – za pomocą klasy </a:t>
            </a:r>
            <a:r>
              <a:rPr lang="pl-PL" sz="2400" dirty="0" err="1" smtClean="0"/>
              <a:t>WordReducer</a:t>
            </a:r>
            <a:endParaRPr lang="pl-PL" sz="2400" dirty="0" smtClean="0"/>
          </a:p>
          <a:p>
            <a:r>
              <a:rPr lang="pl-PL" sz="2400" dirty="0" smtClean="0"/>
              <a:t>Fazę Redukcji – za pomocą klasy WordReducer</a:t>
            </a:r>
            <a:r>
              <a:rPr lang="pl-PL" sz="2400" dirty="0"/>
              <a:t>2</a:t>
            </a:r>
            <a:endParaRPr lang="pl-PL" sz="2400" dirty="0" smtClean="0"/>
          </a:p>
          <a:p>
            <a:pPr marL="0" indent="0">
              <a:buNone/>
            </a:pPr>
            <a:endParaRPr lang="pl-PL" sz="2400" dirty="0" smtClean="0"/>
          </a:p>
          <a:p>
            <a:pPr marL="0" indent="0">
              <a:buNone/>
            </a:pPr>
            <a:endParaRPr lang="pl-PL" sz="2400"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14</a:t>
            </a:fld>
            <a:endParaRPr lang="pl-PL" dirty="0"/>
          </a:p>
        </p:txBody>
      </p:sp>
    </p:spTree>
    <p:extLst>
      <p:ext uri="{BB962C8B-B14F-4D97-AF65-F5344CB8AC3E}">
        <p14:creationId xmlns:p14="http://schemas.microsoft.com/office/powerpoint/2010/main" val="3318274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109" y="0"/>
            <a:ext cx="11149781" cy="6858000"/>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15</a:t>
            </a:fld>
            <a:endParaRPr lang="pl-PL" dirty="0"/>
          </a:p>
        </p:txBody>
      </p:sp>
    </p:spTree>
    <p:extLst>
      <p:ext uri="{BB962C8B-B14F-4D97-AF65-F5344CB8AC3E}">
        <p14:creationId xmlns:p14="http://schemas.microsoft.com/office/powerpoint/2010/main" val="2017789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Czy to wszystko? / Zacznij te złączenia</a:t>
            </a:r>
            <a:endParaRPr lang="pl-PL" dirty="0"/>
          </a:p>
        </p:txBody>
      </p:sp>
      <p:sp>
        <p:nvSpPr>
          <p:cNvPr id="3" name="Symbol zastępczy zawartości 2"/>
          <p:cNvSpPr>
            <a:spLocks noGrp="1"/>
          </p:cNvSpPr>
          <p:nvPr>
            <p:ph sz="quarter" idx="15"/>
          </p:nvPr>
        </p:nvSpPr>
        <p:spPr>
          <a:xfrm>
            <a:off x="838200" y="2130553"/>
            <a:ext cx="10514584" cy="4225797"/>
          </a:xfrm>
        </p:spPr>
        <p:txBody>
          <a:bodyPr>
            <a:normAutofit/>
          </a:bodyPr>
          <a:lstStyle/>
          <a:p>
            <a:pPr marL="0" indent="0">
              <a:buNone/>
            </a:pPr>
            <a:r>
              <a:rPr lang="pl-PL" sz="2400" dirty="0" smtClean="0"/>
              <a:t>Co powinniśmy wiedzieć:</a:t>
            </a:r>
          </a:p>
          <a:p>
            <a:r>
              <a:rPr lang="pl-PL" sz="2400" dirty="0" smtClean="0"/>
              <a:t>Konfiguracja – niestety pominąłem, to nie wykład o programowaniu w MR</a:t>
            </a:r>
          </a:p>
          <a:p>
            <a:r>
              <a:rPr lang="pl-PL" sz="2400" dirty="0" smtClean="0"/>
              <a:t>Faza Redukcji zaczyna się tylko wtedy gdy faza Mapowania się zakończyła</a:t>
            </a:r>
          </a:p>
          <a:p>
            <a:r>
              <a:rPr lang="pl-PL" sz="2400" dirty="0" smtClean="0"/>
              <a:t>Determinizm (zazwyczaj)</a:t>
            </a:r>
          </a:p>
          <a:p>
            <a:r>
              <a:rPr lang="pl-PL" sz="2400" dirty="0" smtClean="0"/>
              <a:t>Dane na </a:t>
            </a:r>
            <a:r>
              <a:rPr lang="pl-PL" sz="2400" dirty="0" err="1" smtClean="0"/>
              <a:t>Reducer’ach</a:t>
            </a:r>
            <a:r>
              <a:rPr lang="pl-PL" sz="2400" dirty="0" smtClean="0"/>
              <a:t> są posortowane wg. porządku klasy klucza (</a:t>
            </a:r>
            <a:r>
              <a:rPr lang="pl-PL" sz="2400" dirty="0" err="1" smtClean="0"/>
              <a:t>Comparable</a:t>
            </a:r>
            <a:r>
              <a:rPr lang="pl-PL" sz="2400" dirty="0" smtClean="0"/>
              <a:t>*)</a:t>
            </a:r>
          </a:p>
          <a:p>
            <a:r>
              <a:rPr lang="pl-PL" sz="2400" b="1" dirty="0" smtClean="0"/>
              <a:t>Wywołanie </a:t>
            </a:r>
            <a:r>
              <a:rPr lang="pl-PL" sz="2400" b="1" dirty="0" err="1" smtClean="0"/>
              <a:t>reduce</a:t>
            </a:r>
            <a:r>
              <a:rPr lang="pl-PL" sz="2400" b="1" dirty="0" smtClean="0"/>
              <a:t>() jest na poziomie wykrycia zmiany wartości zwracanej tzw. komparatora grupującego – </a:t>
            </a:r>
            <a:r>
              <a:rPr lang="pl-PL" sz="2400" b="1" dirty="0" err="1" smtClean="0"/>
              <a:t>GroupingComparator</a:t>
            </a:r>
            <a:r>
              <a:rPr lang="pl-PL" sz="2400" b="1" dirty="0" smtClean="0"/>
              <a:t> (domyślnie wywołania </a:t>
            </a:r>
            <a:r>
              <a:rPr lang="pl-PL" sz="2400" b="1" dirty="0" err="1" smtClean="0"/>
              <a:t>compareTo</a:t>
            </a:r>
            <a:r>
              <a:rPr lang="pl-PL" sz="2400" b="1" dirty="0" smtClean="0"/>
              <a:t>() na kluczach) -&gt; najczęściej: sortuje po &lt;A,B&gt;, grupuje &lt;A&gt;</a:t>
            </a:r>
          </a:p>
          <a:p>
            <a:r>
              <a:rPr lang="pl-PL" sz="2400" dirty="0" err="1" smtClean="0"/>
              <a:t>Partitioner</a:t>
            </a:r>
            <a:r>
              <a:rPr lang="pl-PL" sz="2400" dirty="0" smtClean="0"/>
              <a:t> - klasa dzieląca dane na </a:t>
            </a:r>
            <a:r>
              <a:rPr lang="pl-PL" sz="2400" dirty="0" err="1" smtClean="0"/>
              <a:t>Reducer’y</a:t>
            </a:r>
            <a:r>
              <a:rPr lang="pl-PL" sz="2400" dirty="0" smtClean="0"/>
              <a:t> (fizyczna separacja): np. dzielę dane ze względu na &lt;A&gt;, sortuje po &lt;B, C&gt;, grupuje po &lt;B&gt; - szczyt finezji</a:t>
            </a:r>
          </a:p>
          <a:p>
            <a:endParaRPr lang="pl-PL" sz="2400" b="1" dirty="0" smtClean="0"/>
          </a:p>
          <a:p>
            <a:endParaRPr lang="pl-PL" sz="2400" dirty="0" smtClean="0"/>
          </a:p>
          <a:p>
            <a:endParaRPr lang="pl-PL" sz="2400" dirty="0" smtClean="0"/>
          </a:p>
          <a:p>
            <a:pPr marL="0" indent="0">
              <a:buNone/>
            </a:pPr>
            <a:endParaRPr lang="pl-PL" sz="2400" dirty="0"/>
          </a:p>
        </p:txBody>
      </p:sp>
      <p:sp>
        <p:nvSpPr>
          <p:cNvPr id="7" name="pole tekstowe 6"/>
          <p:cNvSpPr txBox="1"/>
          <p:nvPr/>
        </p:nvSpPr>
        <p:spPr>
          <a:xfrm>
            <a:off x="838200" y="6413698"/>
            <a:ext cx="9418320" cy="307777"/>
          </a:xfrm>
          <a:prstGeom prst="rect">
            <a:avLst/>
          </a:prstGeom>
          <a:noFill/>
        </p:spPr>
        <p:txBody>
          <a:bodyPr wrap="square" rtlCol="0">
            <a:spAutoFit/>
          </a:bodyPr>
          <a:lstStyle/>
          <a:p>
            <a:r>
              <a:rPr lang="pl-PL" sz="1400" dirty="0" smtClean="0"/>
              <a:t>* </a:t>
            </a:r>
            <a:r>
              <a:rPr lang="pl-PL" sz="1400" dirty="0" err="1" smtClean="0"/>
              <a:t>WritableComparable</a:t>
            </a:r>
            <a:r>
              <a:rPr lang="pl-PL" sz="1400" dirty="0"/>
              <a:t>, link: </a:t>
            </a:r>
            <a:r>
              <a:rPr lang="pl-PL" sz="1400" dirty="0">
                <a:hlinkClick r:id="rId3"/>
              </a:rPr>
              <a:t>https://hadoop.apache.org/docs/r2.7.0/api/org/apache/hadoop/io/WritableComparable.html</a:t>
            </a:r>
            <a:endParaRPr lang="pl-PL" sz="1400"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16</a:t>
            </a:fld>
            <a:endParaRPr lang="pl-PL" dirty="0"/>
          </a:p>
        </p:txBody>
      </p:sp>
    </p:spTree>
    <p:extLst>
      <p:ext uri="{BB962C8B-B14F-4D97-AF65-F5344CB8AC3E}">
        <p14:creationId xmlns:p14="http://schemas.microsoft.com/office/powerpoint/2010/main" val="3579046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Mój stosunek do modelu Map </a:t>
            </a:r>
            <a:r>
              <a:rPr lang="pl-PL" dirty="0" err="1" smtClean="0"/>
              <a:t>Reduce</a:t>
            </a:r>
            <a:endParaRPr lang="pl-PL" dirty="0"/>
          </a:p>
        </p:txBody>
      </p:sp>
      <p:sp>
        <p:nvSpPr>
          <p:cNvPr id="3" name="Symbol zastępczy zawartości 2"/>
          <p:cNvSpPr>
            <a:spLocks noGrp="1"/>
          </p:cNvSpPr>
          <p:nvPr>
            <p:ph sz="quarter" idx="15"/>
          </p:nvPr>
        </p:nvSpPr>
        <p:spPr>
          <a:xfrm>
            <a:off x="838200" y="2048256"/>
            <a:ext cx="10514584" cy="2907792"/>
          </a:xfrm>
        </p:spPr>
        <p:txBody>
          <a:bodyPr>
            <a:normAutofit/>
          </a:bodyPr>
          <a:lstStyle/>
          <a:p>
            <a:pPr marL="514350" indent="-514350">
              <a:buFont typeface="+mj-lt"/>
              <a:buAutoNum type="arabicPeriod"/>
            </a:pPr>
            <a:r>
              <a:rPr lang="pl-PL" dirty="0" smtClean="0"/>
              <a:t>„W rozważaniach teoretycznych przyjmuje się następujący model”</a:t>
            </a:r>
          </a:p>
          <a:p>
            <a:pPr marL="514350" indent="-514350">
              <a:buFont typeface="+mj-lt"/>
              <a:buAutoNum type="arabicPeriod"/>
            </a:pPr>
            <a:endParaRPr lang="pl-PL" dirty="0"/>
          </a:p>
          <a:p>
            <a:pPr marL="0" indent="0">
              <a:buNone/>
            </a:pPr>
            <a:endParaRPr lang="pl-PL" dirty="0"/>
          </a:p>
          <a:p>
            <a:pPr marL="514350" indent="-514350">
              <a:buFont typeface="+mj-lt"/>
              <a:buAutoNum type="arabicPeriod" startAt="2"/>
            </a:pPr>
            <a:r>
              <a:rPr lang="pl-PL" dirty="0" smtClean="0"/>
              <a:t>?</a:t>
            </a:r>
          </a:p>
        </p:txBody>
      </p:sp>
      <p:graphicFrame>
        <p:nvGraphicFramePr>
          <p:cNvPr id="6" name="Tabela 5"/>
          <p:cNvGraphicFramePr>
            <a:graphicFrameLocks noGrp="1"/>
          </p:cNvGraphicFramePr>
          <p:nvPr>
            <p:extLst>
              <p:ext uri="{D42A27DB-BD31-4B8C-83A1-F6EECF244321}">
                <p14:modId xmlns:p14="http://schemas.microsoft.com/office/powerpoint/2010/main" val="763365973"/>
              </p:ext>
            </p:extLst>
          </p:nvPr>
        </p:nvGraphicFramePr>
        <p:xfrm>
          <a:off x="3273552" y="2743438"/>
          <a:ext cx="6446520" cy="749808"/>
        </p:xfrm>
        <a:graphic>
          <a:graphicData uri="http://schemas.openxmlformats.org/drawingml/2006/table">
            <a:tbl>
              <a:tblPr firstRow="1" bandRow="1">
                <a:tableStyleId>{5C22544A-7EE6-4342-B048-85BDC9FD1C3A}</a:tableStyleId>
              </a:tblPr>
              <a:tblGrid>
                <a:gridCol w="6446520"/>
              </a:tblGrid>
              <a:tr h="749808">
                <a:tc>
                  <a:txBody>
                    <a:bodyPr/>
                    <a:lstStyle/>
                    <a:p>
                      <a:pPr algn="ctr"/>
                      <a:r>
                        <a:rPr lang="pl-PL" i="1" dirty="0" smtClean="0">
                          <a:solidFill>
                            <a:schemeClr val="bg1"/>
                          </a:solidFill>
                        </a:rPr>
                        <a:t>map(k1,v1)</a:t>
                      </a:r>
                      <a:r>
                        <a:rPr lang="pl-PL" i="1" baseline="0" dirty="0" smtClean="0">
                          <a:solidFill>
                            <a:schemeClr val="bg1"/>
                          </a:solidFill>
                        </a:rPr>
                        <a:t> -&gt; list(k2,v2)</a:t>
                      </a:r>
                    </a:p>
                    <a:p>
                      <a:pPr algn="ctr"/>
                      <a:r>
                        <a:rPr lang="pl-PL" i="1" baseline="0" dirty="0" err="1" smtClean="0">
                          <a:solidFill>
                            <a:schemeClr val="bg1"/>
                          </a:solidFill>
                        </a:rPr>
                        <a:t>reduce</a:t>
                      </a:r>
                      <a:r>
                        <a:rPr lang="pl-PL" i="1" baseline="0" dirty="0" smtClean="0">
                          <a:solidFill>
                            <a:schemeClr val="bg1"/>
                          </a:solidFill>
                        </a:rPr>
                        <a:t>(k2, list(v2)) -&gt; list(v3)</a:t>
                      </a:r>
                      <a:endParaRPr lang="pl-PL" i="1" dirty="0">
                        <a:solidFill>
                          <a:schemeClr val="bg1"/>
                        </a:solidFill>
                      </a:endParaRPr>
                    </a:p>
                  </a:txBody>
                  <a:tcPr>
                    <a:solidFill>
                      <a:schemeClr val="tx1">
                        <a:lumMod val="20000"/>
                        <a:lumOff val="80000"/>
                      </a:schemeClr>
                    </a:solidFill>
                  </a:tcPr>
                </a:tc>
              </a:tr>
            </a:tbl>
          </a:graphicData>
        </a:graphic>
      </p:graphicFrame>
      <p:sp>
        <p:nvSpPr>
          <p:cNvPr id="9" name="Symbol zastępczy zawartości 2"/>
          <p:cNvSpPr txBox="1">
            <a:spLocks/>
          </p:cNvSpPr>
          <p:nvPr/>
        </p:nvSpPr>
        <p:spPr>
          <a:xfrm>
            <a:off x="838200" y="5038932"/>
            <a:ext cx="10514584" cy="815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sz="3600" dirty="0" smtClean="0"/>
              <a:t>Złączenia!</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17</a:t>
            </a:fld>
            <a:endParaRPr lang="pl-PL" dirty="0"/>
          </a:p>
        </p:txBody>
      </p:sp>
    </p:spTree>
    <p:extLst>
      <p:ext uri="{BB962C8B-B14F-4D97-AF65-F5344CB8AC3E}">
        <p14:creationId xmlns:p14="http://schemas.microsoft.com/office/powerpoint/2010/main" val="32779538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Problem</a:t>
            </a:r>
            <a:endParaRPr lang="pl-PL" dirty="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1003280" cy="4526280"/>
              </a:xfrm>
            </p:spPr>
            <p:txBody>
              <a:bodyPr>
                <a:normAutofit fontScale="85000" lnSpcReduction="20000"/>
              </a:bodyPr>
              <a:lstStyle/>
              <a:p>
                <a:pPr marL="0" indent="0">
                  <a:buNone/>
                </a:pPr>
                <a:r>
                  <a:rPr lang="pl-PL" dirty="0"/>
                  <a:t>Motywacja:</a:t>
                </a:r>
              </a:p>
              <a:p>
                <a:r>
                  <a:rPr lang="pl-PL" dirty="0"/>
                  <a:t>Dane w postaci znormalizowanej</a:t>
                </a:r>
              </a:p>
              <a:p>
                <a:r>
                  <a:rPr lang="pl-PL" dirty="0"/>
                  <a:t>Istnienie naturalnych zależności pomiędzy </a:t>
                </a:r>
                <a:r>
                  <a:rPr lang="pl-PL" dirty="0" smtClean="0"/>
                  <a:t>danymi</a:t>
                </a:r>
              </a:p>
              <a:p>
                <a:endParaRPr lang="pl-PL" dirty="0" smtClean="0"/>
              </a:p>
              <a:p>
                <a:pPr marL="0" indent="0">
                  <a:buNone/>
                </a:pPr>
                <a:r>
                  <a:rPr lang="pl-PL" dirty="0" smtClean="0"/>
                  <a:t>Problem:</a:t>
                </a:r>
              </a:p>
              <a:p>
                <a:r>
                  <a:rPr lang="pl-PL" dirty="0" smtClean="0"/>
                  <a:t>Złączenie </a:t>
                </a:r>
                <a14:m>
                  <m:oMath xmlns:m="http://schemas.openxmlformats.org/officeDocument/2006/math">
                    <m:r>
                      <a:rPr lang="pl-PL" b="0" i="1" smtClean="0">
                        <a:latin typeface="Cambria Math" panose="02040503050406030204" pitchFamily="18" charset="0"/>
                      </a:rPr>
                      <m:t>𝑁</m:t>
                    </m:r>
                  </m:oMath>
                </a14:m>
                <a:r>
                  <a:rPr lang="pl-PL" dirty="0" smtClean="0"/>
                  <a:t> relacji (</a:t>
                </a:r>
                <a14:m>
                  <m:oMath xmlns:m="http://schemas.openxmlformats.org/officeDocument/2006/math">
                    <m:r>
                      <a:rPr lang="pl-PL" b="0" i="1" smtClean="0">
                        <a:latin typeface="Cambria Math" panose="02040503050406030204" pitchFamily="18" charset="0"/>
                      </a:rPr>
                      <m:t>𝑛</m:t>
                    </m:r>
                  </m:oMath>
                </a14:m>
                <a:r>
                  <a:rPr lang="pl-PL" dirty="0" smtClean="0"/>
                  <a:t>-ta relacja oznaczana </a:t>
                </a:r>
                <a14:m>
                  <m:oMath xmlns:m="http://schemas.openxmlformats.org/officeDocument/2006/math">
                    <m:sSub>
                      <m:sSubPr>
                        <m:ctrlPr>
                          <a:rPr lang="pl-PL" b="0" i="1" smtClean="0">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𝑛</m:t>
                        </m:r>
                      </m:sub>
                    </m:sSub>
                  </m:oMath>
                </a14:m>
                <a:r>
                  <a:rPr lang="pl-PL" dirty="0" smtClean="0"/>
                  <a:t>) rozumiemy jako podzbiór iloczynu kartezjańskiego pomiędzy tymi źródłami, gdzie każda krotka tego podzbioru spełniają pewien warunek </a:t>
                </a:r>
                <a14:m>
                  <m:oMath xmlns:m="http://schemas.openxmlformats.org/officeDocument/2006/math">
                    <m:r>
                      <a:rPr lang="pl-PL" i="1" smtClean="0">
                        <a:latin typeface="Cambria Math" panose="02040503050406030204" pitchFamily="18" charset="0"/>
                        <a:ea typeface="Cambria Math" panose="02040503050406030204" pitchFamily="18" charset="0"/>
                      </a:rPr>
                      <m:t>𝜃</m:t>
                    </m:r>
                  </m:oMath>
                </a14:m>
                <a:endParaRPr lang="pl-PL" dirty="0" smtClean="0"/>
              </a:p>
              <a:p>
                <a:r>
                  <a:rPr lang="pl-PL" dirty="0" smtClean="0"/>
                  <a:t>Za pomocą algebry relacji: </a:t>
                </a:r>
                <a14:m>
                  <m:oMath xmlns:m="http://schemas.openxmlformats.org/officeDocument/2006/math">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i="1">
                            <a:latin typeface="Cambria Math" panose="02040503050406030204" pitchFamily="18" charset="0"/>
                          </a:rPr>
                          <m:t>1</m:t>
                        </m:r>
                      </m:sub>
                    </m:sSub>
                    <m:sSub>
                      <m:sSubPr>
                        <m:ctrlPr>
                          <a:rPr lang="pl-PL" i="1">
                            <a:latin typeface="Cambria Math" panose="02040503050406030204" pitchFamily="18" charset="0"/>
                            <a:ea typeface="Cambria Math" panose="02040503050406030204" pitchFamily="18" charset="0"/>
                          </a:rPr>
                        </m:ctrlPr>
                      </m:sSubPr>
                      <m:e>
                        <m:r>
                          <m:rPr>
                            <m:nor/>
                          </m:rPr>
                          <a:rPr lang="pl-PL" dirty="0"/>
                          <m:t>⋈</m:t>
                        </m:r>
                      </m:e>
                      <m:sub>
                        <m:sSub>
                          <m:sSubPr>
                            <m:ctrlPr>
                              <a:rPr lang="pl-PL" i="1" dirty="0" smtClean="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dirty="0" smtClean="0">
                                <a:latin typeface="Cambria Math" panose="02040503050406030204" pitchFamily="18" charset="0"/>
                              </a:rPr>
                              <m:t>1</m:t>
                            </m:r>
                          </m:sub>
                        </m:sSub>
                      </m:sub>
                    </m:sSub>
                    <m:r>
                      <a:rPr lang="pl-PL" i="1">
                        <a:latin typeface="Cambria Math" panose="02040503050406030204" pitchFamily="18" charset="0"/>
                        <a:ea typeface="Cambria Math" panose="02040503050406030204" pitchFamily="18" charset="0"/>
                      </a:rPr>
                      <m:t>…</m:t>
                    </m:r>
                    <m:sSub>
                      <m:sSubPr>
                        <m:ctrlPr>
                          <a:rPr lang="pl-PL" i="1">
                            <a:latin typeface="Cambria Math" panose="02040503050406030204" pitchFamily="18" charset="0"/>
                            <a:ea typeface="Cambria Math" panose="02040503050406030204" pitchFamily="18" charset="0"/>
                          </a:rPr>
                        </m:ctrlPr>
                      </m:sSubPr>
                      <m:e>
                        <m:r>
                          <m:rPr>
                            <m:nor/>
                          </m:rPr>
                          <a:rPr lang="pl-PL" dirty="0"/>
                          <m:t>⋈</m:t>
                        </m:r>
                      </m:e>
                      <m:sub>
                        <m:sSub>
                          <m:sSubPr>
                            <m:ctrlPr>
                              <a:rPr lang="pl-PL" i="1" dirty="0" smtClean="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𝑛</m:t>
                            </m:r>
                            <m:r>
                              <a:rPr lang="pl-PL" b="0" i="1" smtClean="0">
                                <a:latin typeface="Cambria Math" panose="02040503050406030204" pitchFamily="18" charset="0"/>
                                <a:ea typeface="Cambria Math" panose="02040503050406030204" pitchFamily="18" charset="0"/>
                              </a:rPr>
                              <m:t>−1</m:t>
                            </m:r>
                          </m:sub>
                        </m:sSub>
                      </m:sub>
                    </m:sSub>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i="1">
                            <a:latin typeface="Cambria Math" panose="02040503050406030204" pitchFamily="18" charset="0"/>
                          </a:rPr>
                          <m:t>𝑛</m:t>
                        </m:r>
                      </m:sub>
                    </m:sSub>
                    <m:r>
                      <a:rPr lang="pl-PL" i="1">
                        <a:latin typeface="Cambria Math" panose="02040503050406030204" pitchFamily="18" charset="0"/>
                        <a:ea typeface="Cambria Math" panose="02040503050406030204" pitchFamily="18" charset="0"/>
                      </a:rPr>
                      <m:t>≡</m:t>
                    </m:r>
                    <m:sSub>
                      <m:sSubPr>
                        <m:ctrlPr>
                          <a:rPr lang="pl-PL" b="0"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ea typeface="Cambria Math" panose="02040503050406030204" pitchFamily="18" charset="0"/>
                          </a:rPr>
                          <m:t>𝜎</m:t>
                        </m:r>
                      </m:e>
                      <m:sub>
                        <m:r>
                          <a:rPr lang="pl-PL" b="0" i="1" smtClean="0">
                            <a:latin typeface="Cambria Math" panose="02040503050406030204" pitchFamily="18" charset="0"/>
                            <a:ea typeface="Cambria Math" panose="02040503050406030204" pitchFamily="18" charset="0"/>
                          </a:rPr>
                          <m:t>𝜃</m:t>
                        </m:r>
                      </m:sub>
                    </m:sSub>
                    <m:d>
                      <m:dPr>
                        <m:ctrlPr>
                          <a:rPr lang="pl-PL" b="0" i="1" smtClean="0">
                            <a:latin typeface="Cambria Math" panose="02040503050406030204" pitchFamily="18" charset="0"/>
                            <a:ea typeface="Cambria Math" panose="02040503050406030204" pitchFamily="18" charset="0"/>
                          </a:rPr>
                        </m:ctrlPr>
                      </m:dPr>
                      <m:e>
                        <m:sSub>
                          <m:sSubPr>
                            <m:ctrlPr>
                              <a:rPr lang="pl-PL" b="0"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rPr>
                              <m:t>𝑅</m:t>
                            </m:r>
                          </m:e>
                          <m:sub>
                            <m:r>
                              <a:rPr lang="pl-PL" b="0" i="1" smtClean="0">
                                <a:latin typeface="Cambria Math" panose="02040503050406030204" pitchFamily="18" charset="0"/>
                              </a:rPr>
                              <m:t>1</m:t>
                            </m:r>
                          </m:sub>
                        </m:sSub>
                        <m:r>
                          <a:rPr lang="pl-PL" i="1" smtClean="0">
                            <a:latin typeface="Cambria Math" panose="02040503050406030204" pitchFamily="18" charset="0"/>
                            <a:ea typeface="Cambria Math" panose="02040503050406030204" pitchFamily="18" charset="0"/>
                          </a:rPr>
                          <m:t>×</m:t>
                        </m:r>
                        <m:r>
                          <a:rPr lang="pl-PL" b="0" i="1" smtClean="0">
                            <a:latin typeface="Cambria Math" panose="02040503050406030204" pitchFamily="18" charset="0"/>
                            <a:ea typeface="Cambria Math" panose="02040503050406030204" pitchFamily="18" charset="0"/>
                          </a:rPr>
                          <m:t>…</m:t>
                        </m:r>
                        <m:r>
                          <a:rPr lang="pl-PL" i="1">
                            <a:latin typeface="Cambria Math" panose="02040503050406030204" pitchFamily="18" charset="0"/>
                            <a:ea typeface="Cambria Math" panose="02040503050406030204" pitchFamily="18" charset="0"/>
                          </a:rPr>
                          <m:t>×</m:t>
                        </m:r>
                        <m:sSub>
                          <m:sSubPr>
                            <m:ctrlPr>
                              <a:rPr lang="pl-PL" b="0" i="1" smtClean="0">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𝑛</m:t>
                            </m:r>
                          </m:sub>
                        </m:sSub>
                      </m:e>
                    </m:d>
                    <m:r>
                      <a:rPr lang="pl-PL" b="0" i="1" smtClean="0">
                        <a:latin typeface="Cambria Math" panose="02040503050406030204" pitchFamily="18" charset="0"/>
                        <a:ea typeface="Cambria Math" panose="02040503050406030204" pitchFamily="18" charset="0"/>
                      </a:rPr>
                      <m:t> </m:t>
                    </m:r>
                  </m:oMath>
                </a14:m>
                <a:endParaRPr lang="pl-PL" b="0" dirty="0" smtClean="0">
                  <a:ea typeface="Cambria Math" panose="02040503050406030204" pitchFamily="18" charset="0"/>
                </a:endParaRPr>
              </a:p>
              <a:p>
                <a:r>
                  <a:rPr lang="pl-PL" dirty="0" smtClean="0"/>
                  <a:t>Dla nierozproszonych BD możemy wyróżnić trzy klasy algorytmów:</a:t>
                </a:r>
              </a:p>
              <a:p>
                <a:pPr lvl="1"/>
                <a:r>
                  <a:rPr lang="pl-PL" dirty="0" smtClean="0"/>
                  <a:t>Oparte na pętli zagnieżdżonej</a:t>
                </a:r>
              </a:p>
              <a:p>
                <a:pPr lvl="1"/>
                <a:r>
                  <a:rPr lang="pl-PL" dirty="0" smtClean="0"/>
                  <a:t>Oparte o sortowanie (Sort-</a:t>
                </a:r>
                <a:r>
                  <a:rPr lang="pl-PL" dirty="0" err="1" smtClean="0"/>
                  <a:t>Merge</a:t>
                </a:r>
                <a:r>
                  <a:rPr lang="pl-PL" dirty="0" smtClean="0"/>
                  <a:t> </a:t>
                </a:r>
                <a:r>
                  <a:rPr lang="pl-PL" dirty="0" err="1" smtClean="0"/>
                  <a:t>join</a:t>
                </a:r>
                <a:r>
                  <a:rPr lang="pl-PL" dirty="0" smtClean="0"/>
                  <a:t>)</a:t>
                </a:r>
              </a:p>
              <a:p>
                <a:pPr lvl="1"/>
                <a:r>
                  <a:rPr lang="pl-PL" dirty="0" smtClean="0"/>
                  <a:t>Oparte o </a:t>
                </a:r>
                <a:r>
                  <a:rPr lang="pl-PL" dirty="0" err="1" smtClean="0"/>
                  <a:t>hashowanie</a:t>
                </a:r>
                <a:r>
                  <a:rPr lang="pl-PL" dirty="0" smtClean="0"/>
                  <a:t> (</a:t>
                </a:r>
                <a:r>
                  <a:rPr lang="pl-PL" dirty="0" err="1" smtClean="0"/>
                  <a:t>Hash</a:t>
                </a:r>
                <a:r>
                  <a:rPr lang="pl-PL" dirty="0" smtClean="0"/>
                  <a:t> </a:t>
                </a:r>
                <a:r>
                  <a:rPr lang="pl-PL" dirty="0" err="1"/>
                  <a:t>j</a:t>
                </a:r>
                <a:r>
                  <a:rPr lang="pl-PL" dirty="0" err="1" smtClean="0"/>
                  <a:t>oin</a:t>
                </a:r>
                <a:r>
                  <a:rPr lang="pl-PL" dirty="0" smtClean="0"/>
                  <a:t>)</a:t>
                </a:r>
                <a:endParaRPr lang="pl-PL" dirty="0"/>
              </a:p>
              <a:p>
                <a:pPr marL="0" indent="0">
                  <a:buNone/>
                </a:pPr>
                <a:endParaRPr lang="pl-PL" dirty="0" smtClean="0"/>
              </a:p>
              <a:p>
                <a:endParaRPr lang="pl-PL" dirty="0"/>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1003280" cy="4526280"/>
              </a:xfrm>
              <a:blipFill rotWithShape="0">
                <a:blip r:embed="rId3"/>
                <a:stretch>
                  <a:fillRect l="-886" t="-3096" r="-388"/>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18</a:t>
            </a:fld>
            <a:endParaRPr lang="pl-PL" dirty="0"/>
          </a:p>
        </p:txBody>
      </p:sp>
    </p:spTree>
    <p:extLst>
      <p:ext uri="{BB962C8B-B14F-4D97-AF65-F5344CB8AC3E}">
        <p14:creationId xmlns:p14="http://schemas.microsoft.com/office/powerpoint/2010/main" val="41314195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Problem</a:t>
            </a:r>
            <a:endParaRPr lang="pl-PL" dirty="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1003280" cy="4526280"/>
              </a:xfrm>
            </p:spPr>
            <p:txBody>
              <a:bodyPr>
                <a:normAutofit lnSpcReduction="10000"/>
              </a:bodyPr>
              <a:lstStyle/>
              <a:p>
                <a:pPr marL="0" indent="0">
                  <a:buNone/>
                </a:pPr>
                <a:r>
                  <a:rPr lang="pl-PL" dirty="0" smtClean="0"/>
                  <a:t>SELECT</a:t>
                </a:r>
              </a:p>
              <a:p>
                <a:pPr marL="0" indent="0">
                  <a:buNone/>
                </a:pPr>
                <a:r>
                  <a:rPr lang="pl-PL" dirty="0"/>
                  <a:t>	</a:t>
                </a:r>
                <a:r>
                  <a:rPr lang="pl-PL" dirty="0" smtClean="0"/>
                  <a:t>*</a:t>
                </a:r>
              </a:p>
              <a:p>
                <a:pPr marL="0" indent="0">
                  <a:buNone/>
                </a:pPr>
                <a:r>
                  <a:rPr lang="pl-PL" dirty="0" smtClean="0"/>
                  <a:t>FROM</a:t>
                </a:r>
              </a:p>
              <a:p>
                <a:pPr marL="0" indent="0">
                  <a:buNone/>
                </a:pPr>
                <a:r>
                  <a:rPr lang="pl-PL" dirty="0"/>
                  <a:t>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𝑅</m:t>
                        </m:r>
                      </m:e>
                      <m:sub>
                        <m:r>
                          <a:rPr lang="pl-PL" b="0" i="1" smtClean="0">
                            <a:latin typeface="Cambria Math" panose="02040503050406030204" pitchFamily="18" charset="0"/>
                          </a:rPr>
                          <m:t>1</m:t>
                        </m:r>
                      </m:sub>
                    </m:sSub>
                  </m:oMath>
                </a14:m>
                <a:r>
                  <a:rPr lang="pl-PL" dirty="0" smtClean="0"/>
                  <a:t> </a:t>
                </a:r>
              </a:p>
              <a:p>
                <a:pPr marL="0" indent="0">
                  <a:buNone/>
                </a:pPr>
                <a:r>
                  <a:rPr lang="pl-PL" dirty="0"/>
                  <a:t>	</a:t>
                </a:r>
                <a:r>
                  <a:rPr lang="pl-PL" dirty="0" smtClean="0"/>
                  <a:t>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2</m:t>
                        </m:r>
                      </m:sub>
                    </m:sSub>
                  </m:oMath>
                </a14:m>
                <a:r>
                  <a:rPr lang="pl-PL" dirty="0"/>
                  <a:t> </a:t>
                </a:r>
                <a:r>
                  <a:rPr lang="pl-PL" dirty="0" smtClean="0"/>
                  <a:t>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i="1" dirty="0">
                            <a:latin typeface="Cambria Math" panose="02040503050406030204" pitchFamily="18" charset="0"/>
                          </a:rPr>
                          <m:t>1</m:t>
                        </m:r>
                      </m:sub>
                    </m:sSub>
                  </m:oMath>
                </a14:m>
                <a:r>
                  <a:rPr lang="pl-PL" dirty="0" smtClean="0"/>
                  <a:t>  </a:t>
                </a:r>
                <a:endParaRPr lang="pl-PL" dirty="0"/>
              </a:p>
              <a:p>
                <a:pPr marL="0" indent="0">
                  <a:buNone/>
                </a:pPr>
                <a:r>
                  <a:rPr lang="pl-PL" dirty="0"/>
                  <a:t>	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3</m:t>
                        </m:r>
                      </m:sub>
                    </m:sSub>
                  </m:oMath>
                </a14:m>
                <a:r>
                  <a:rPr lang="pl-PL" dirty="0"/>
                  <a:t> 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2</m:t>
                        </m:r>
                      </m:sub>
                    </m:sSub>
                  </m:oMath>
                </a14:m>
                <a:endParaRPr lang="pl-PL" dirty="0" smtClean="0"/>
              </a:p>
              <a:p>
                <a:pPr marL="0" indent="0">
                  <a:buNone/>
                </a:pPr>
                <a:r>
                  <a:rPr lang="pl-PL" dirty="0"/>
                  <a:t>	</a:t>
                </a:r>
                <a:r>
                  <a:rPr lang="pl-PL" dirty="0" smtClean="0"/>
                  <a:t>….</a:t>
                </a:r>
                <a:endParaRPr lang="pl-PL" dirty="0"/>
              </a:p>
              <a:p>
                <a:pPr marL="0" indent="0">
                  <a:buNone/>
                </a:pPr>
                <a:r>
                  <a:rPr lang="pl-PL" dirty="0"/>
                  <a:t>	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𝑁</m:t>
                        </m:r>
                      </m:sub>
                    </m:sSub>
                  </m:oMath>
                </a14:m>
                <a:r>
                  <a:rPr lang="pl-PL" dirty="0"/>
                  <a:t> 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𝑁</m:t>
                        </m:r>
                        <m:r>
                          <a:rPr lang="pl-PL" b="0" i="1" smtClean="0">
                            <a:latin typeface="Cambria Math" panose="02040503050406030204" pitchFamily="18" charset="0"/>
                            <a:ea typeface="Cambria Math" panose="02040503050406030204" pitchFamily="18" charset="0"/>
                          </a:rPr>
                          <m:t>−1</m:t>
                        </m:r>
                      </m:sub>
                    </m:sSub>
                  </m:oMath>
                </a14:m>
                <a:endParaRPr lang="pl-PL" dirty="0" smtClean="0"/>
              </a:p>
              <a:p>
                <a:pPr marL="0" indent="0">
                  <a:buNone/>
                </a:pPr>
                <a:r>
                  <a:rPr lang="pl-PL" dirty="0"/>
                  <a:t>	</a:t>
                </a:r>
              </a:p>
              <a:p>
                <a:pPr marL="0" indent="0">
                  <a:buNone/>
                </a:pPr>
                <a:endParaRPr lang="pl-PL" dirty="0" smtClean="0"/>
              </a:p>
              <a:p>
                <a:endParaRPr lang="pl-PL" dirty="0"/>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1003280" cy="4526280"/>
              </a:xfrm>
              <a:blipFill rotWithShape="0">
                <a:blip r:embed="rId3"/>
                <a:stretch>
                  <a:fillRect l="-1163" t="-2961"/>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19</a:t>
            </a:fld>
            <a:endParaRPr lang="pl-PL" dirty="0"/>
          </a:p>
        </p:txBody>
      </p:sp>
    </p:spTree>
    <p:extLst>
      <p:ext uri="{BB962C8B-B14F-4D97-AF65-F5344CB8AC3E}">
        <p14:creationId xmlns:p14="http://schemas.microsoft.com/office/powerpoint/2010/main" val="1228104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  Autor		</a:t>
            </a:r>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2</a:t>
            </a:fld>
            <a:endParaRPr lang="pl-PL" dirty="0"/>
          </a:p>
        </p:txBody>
      </p:sp>
      <p:sp>
        <p:nvSpPr>
          <p:cNvPr id="6" name="Symbol zastępczy tekstu 5"/>
          <p:cNvSpPr>
            <a:spLocks noGrp="1"/>
          </p:cNvSpPr>
          <p:nvPr>
            <p:ph type="body" sz="quarter" idx="13"/>
          </p:nvPr>
        </p:nvSpPr>
        <p:spPr/>
        <p:txBody>
          <a:bodyPr>
            <a:normAutofit fontScale="92500" lnSpcReduction="10000"/>
          </a:bodyPr>
          <a:lstStyle/>
          <a:p>
            <a:r>
              <a:rPr lang="pl-PL" dirty="0" smtClean="0"/>
              <a:t>Maciej Penar		</a:t>
            </a:r>
            <a:endParaRPr lang="pl-PL" dirty="0"/>
          </a:p>
        </p:txBody>
      </p:sp>
      <p:sp>
        <p:nvSpPr>
          <p:cNvPr id="3" name="Symbol zastępczy zawartości 2"/>
          <p:cNvSpPr>
            <a:spLocks noGrp="1"/>
          </p:cNvSpPr>
          <p:nvPr>
            <p:ph sz="quarter" idx="15"/>
          </p:nvPr>
        </p:nvSpPr>
        <p:spPr/>
        <p:txBody>
          <a:bodyPr/>
          <a:lstStyle/>
          <a:p>
            <a:r>
              <a:rPr lang="pl-PL" dirty="0" smtClean="0"/>
              <a:t>Typ Szalonego Naukowca - „Udowodnię Ci że to zadziała (nie powinno)”</a:t>
            </a:r>
          </a:p>
          <a:p>
            <a:r>
              <a:rPr lang="pl-PL" dirty="0" smtClean="0"/>
              <a:t>Aktualnie związany z firmą </a:t>
            </a:r>
            <a:r>
              <a:rPr lang="pl-PL" dirty="0" err="1" smtClean="0"/>
              <a:t>Vulcan</a:t>
            </a:r>
            <a:r>
              <a:rPr lang="pl-PL" dirty="0" smtClean="0"/>
              <a:t> </a:t>
            </a:r>
            <a:r>
              <a:rPr lang="pl-PL" dirty="0" err="1" smtClean="0"/>
              <a:t>S.p</a:t>
            </a:r>
            <a:r>
              <a:rPr lang="pl-PL" dirty="0" smtClean="0"/>
              <a:t>. z o.o.</a:t>
            </a:r>
          </a:p>
          <a:p>
            <a:r>
              <a:rPr lang="pl-PL" dirty="0" smtClean="0"/>
              <a:t>Prywatnie pesymista i sceptyk</a:t>
            </a:r>
          </a:p>
          <a:p>
            <a:endParaRPr lang="pl-PL" dirty="0" smtClean="0"/>
          </a:p>
          <a:p>
            <a:endParaRPr lang="pl-PL" dirty="0"/>
          </a:p>
        </p:txBody>
      </p:sp>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3911" y="-685119"/>
            <a:ext cx="4603668" cy="2589563"/>
          </a:xfrm>
          <a:prstGeom prst="rect">
            <a:avLst/>
          </a:prstGeom>
        </p:spPr>
      </p:pic>
      <p:pic>
        <p:nvPicPr>
          <p:cNvPr id="7" name="Obraz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4840" y="2869315"/>
            <a:ext cx="1310826" cy="470955"/>
          </a:xfrm>
          <a:prstGeom prst="rect">
            <a:avLst/>
          </a:prstGeom>
        </p:spPr>
      </p:pic>
    </p:spTree>
    <p:extLst>
      <p:ext uri="{BB962C8B-B14F-4D97-AF65-F5344CB8AC3E}">
        <p14:creationId xmlns:p14="http://schemas.microsoft.com/office/powerpoint/2010/main" val="5838729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3"/>
          <p:cNvSpPr txBox="1">
            <a:spLocks/>
          </p:cNvSpPr>
          <p:nvPr/>
        </p:nvSpPr>
        <p:spPr>
          <a:xfrm>
            <a:off x="2641600" y="365125"/>
            <a:ext cx="8712200" cy="713867"/>
          </a:xfrm>
          <a:prstGeom prst="rect">
            <a:avLst/>
          </a:prstGeom>
        </p:spPr>
        <p:txBody>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smtClean="0"/>
              <a:t>Złączenia</a:t>
            </a:r>
            <a:endParaRPr lang="pl-PL" dirty="0"/>
          </a:p>
        </p:txBody>
      </p:sp>
      <p:sp>
        <p:nvSpPr>
          <p:cNvPr id="8" name="Symbol zastępczy tekstu 4"/>
          <p:cNvSpPr txBox="1">
            <a:spLocks/>
          </p:cNvSpPr>
          <p:nvPr/>
        </p:nvSpPr>
        <p:spPr>
          <a:xfrm>
            <a:off x="2641600" y="1196943"/>
            <a:ext cx="8711184" cy="3841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dirty="0" smtClean="0"/>
              <a:t>Taksonomia</a:t>
            </a:r>
            <a:endParaRPr lang="pl-PL"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 y="369085"/>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20</a:t>
            </a:fld>
            <a:endParaRPr lang="pl-PL" dirty="0"/>
          </a:p>
        </p:txBody>
      </p:sp>
    </p:spTree>
    <p:extLst>
      <p:ext uri="{BB962C8B-B14F-4D97-AF65-F5344CB8AC3E}">
        <p14:creationId xmlns:p14="http://schemas.microsoft.com/office/powerpoint/2010/main" val="18275888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Broadcast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514013" cy="4809744"/>
          </a:xfrm>
        </p:spPr>
        <p:txBody>
          <a:bodyPr>
            <a:normAutofit/>
          </a:bodyPr>
          <a:lstStyle/>
          <a:p>
            <a:pPr marL="0" indent="0">
              <a:buNone/>
            </a:pPr>
            <a:r>
              <a:rPr lang="pl-PL" dirty="0"/>
              <a:t>Inne nazwy: Map-</a:t>
            </a:r>
            <a:r>
              <a:rPr lang="pl-PL" dirty="0" err="1"/>
              <a:t>Side</a:t>
            </a:r>
            <a:r>
              <a:rPr lang="pl-PL" dirty="0"/>
              <a:t> </a:t>
            </a:r>
            <a:r>
              <a:rPr lang="pl-PL" dirty="0" err="1"/>
              <a:t>Join</a:t>
            </a:r>
            <a:r>
              <a:rPr lang="pl-PL" dirty="0"/>
              <a:t>, </a:t>
            </a:r>
            <a:r>
              <a:rPr lang="pl-PL" dirty="0" err="1"/>
              <a:t>Replicated</a:t>
            </a:r>
            <a:r>
              <a:rPr lang="pl-PL" dirty="0"/>
              <a:t> </a:t>
            </a:r>
            <a:r>
              <a:rPr lang="pl-PL" dirty="0" err="1"/>
              <a:t>Join</a:t>
            </a:r>
            <a:endParaRPr lang="pl-PL" dirty="0"/>
          </a:p>
          <a:p>
            <a:pPr marL="0" indent="0">
              <a:buNone/>
            </a:pPr>
            <a:r>
              <a:rPr lang="pl-PL" dirty="0" smtClean="0"/>
              <a:t>Koncepcja:</a:t>
            </a:r>
          </a:p>
          <a:p>
            <a:r>
              <a:rPr lang="pl-PL" dirty="0" smtClean="0"/>
              <a:t>Jeden (lub kilka) plików rozesłać (rozgłaszać) do wszystkich </a:t>
            </a:r>
            <a:r>
              <a:rPr lang="pl-PL" dirty="0" err="1" smtClean="0"/>
              <a:t>Mapperów</a:t>
            </a:r>
            <a:r>
              <a:rPr lang="pl-PL" dirty="0" smtClean="0"/>
              <a:t> za pomocą mechanizmu </a:t>
            </a:r>
            <a:r>
              <a:rPr lang="pl-PL" i="1" dirty="0" smtClean="0"/>
              <a:t>Distributed Cache </a:t>
            </a:r>
            <a:r>
              <a:rPr lang="pl-PL" dirty="0" smtClean="0"/>
              <a:t>(rozgłoszone pliki nie są traktowane jako wejściowe)</a:t>
            </a:r>
            <a:endParaRPr lang="pl-PL" i="1" dirty="0" smtClean="0"/>
          </a:p>
          <a:p>
            <a:r>
              <a:rPr lang="pl-PL" dirty="0" smtClean="0"/>
              <a:t>W </a:t>
            </a:r>
            <a:r>
              <a:rPr lang="pl-PL" dirty="0" err="1" smtClean="0"/>
              <a:t>Mapperze</a:t>
            </a:r>
            <a:r>
              <a:rPr lang="pl-PL" dirty="0" smtClean="0"/>
              <a:t>:</a:t>
            </a:r>
          </a:p>
          <a:p>
            <a:pPr lvl="1"/>
            <a:r>
              <a:rPr lang="pl-PL" dirty="0" smtClean="0"/>
              <a:t>Wczytać cały plik do pamięci</a:t>
            </a:r>
          </a:p>
          <a:p>
            <a:pPr lvl="1"/>
            <a:r>
              <a:rPr lang="pl-PL" dirty="0" smtClean="0"/>
              <a:t>Zbudować </a:t>
            </a:r>
            <a:r>
              <a:rPr lang="pl-PL" dirty="0" err="1" smtClean="0"/>
              <a:t>HashMap’ę</a:t>
            </a:r>
            <a:r>
              <a:rPr lang="pl-PL" dirty="0" smtClean="0"/>
              <a:t> w oparciu o klucz obcy</a:t>
            </a:r>
          </a:p>
          <a:p>
            <a:pPr lvl="1"/>
            <a:r>
              <a:rPr lang="pl-PL" dirty="0" smtClean="0"/>
              <a:t>Dla każdego wczytanego rekordu pliku wejściowego znaleźć wpis w </a:t>
            </a:r>
            <a:r>
              <a:rPr lang="pl-PL" dirty="0" err="1" smtClean="0"/>
              <a:t>HashMapie</a:t>
            </a:r>
            <a:endParaRPr lang="pl-PL" dirty="0" smtClean="0"/>
          </a:p>
          <a:p>
            <a:pPr lvl="1"/>
            <a:r>
              <a:rPr lang="pl-PL" dirty="0" smtClean="0"/>
              <a:t>Wyemitować dowolnie wczytany rekord + rekord z </a:t>
            </a:r>
            <a:r>
              <a:rPr lang="pl-PL" dirty="0" err="1" smtClean="0"/>
              <a:t>Hashmap’y</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21</a:t>
            </a:fld>
            <a:endParaRPr lang="pl-PL" dirty="0"/>
          </a:p>
        </p:txBody>
      </p:sp>
    </p:spTree>
    <p:extLst>
      <p:ext uri="{BB962C8B-B14F-4D97-AF65-F5344CB8AC3E}">
        <p14:creationId xmlns:p14="http://schemas.microsoft.com/office/powerpoint/2010/main" val="22598493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Broadcast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747248" cy="4379976"/>
          </a:xfrm>
        </p:spPr>
        <p:txBody>
          <a:bodyPr>
            <a:normAutofit/>
          </a:bodyPr>
          <a:lstStyle/>
          <a:p>
            <a:pPr marL="0" indent="0">
              <a:buNone/>
            </a:pPr>
            <a:r>
              <a:rPr lang="pl-PL" dirty="0" smtClean="0"/>
              <a:t>Realizacja:</a:t>
            </a:r>
          </a:p>
          <a:p>
            <a:r>
              <a:rPr lang="pl-PL" dirty="0" smtClean="0"/>
              <a:t>Przy konfiguracji: </a:t>
            </a:r>
            <a:r>
              <a:rPr lang="pl-PL" dirty="0" err="1" smtClean="0"/>
              <a:t>addLocalFiles</a:t>
            </a:r>
            <a:r>
              <a:rPr lang="pl-PL" dirty="0" smtClean="0"/>
              <a:t>(</a:t>
            </a:r>
            <a:r>
              <a:rPr lang="pl-PL" dirty="0" err="1" smtClean="0"/>
              <a:t>Configuration</a:t>
            </a:r>
            <a:r>
              <a:rPr lang="pl-PL" dirty="0" smtClean="0"/>
              <a:t> </a:t>
            </a:r>
            <a:r>
              <a:rPr lang="pl-PL" dirty="0" err="1" smtClean="0"/>
              <a:t>conf</a:t>
            </a:r>
            <a:r>
              <a:rPr lang="pl-PL" dirty="0" smtClean="0"/>
              <a:t>, String </a:t>
            </a:r>
            <a:r>
              <a:rPr lang="pl-PL" dirty="0" err="1" smtClean="0"/>
              <a:t>str</a:t>
            </a:r>
            <a:r>
              <a:rPr lang="pl-PL" dirty="0" smtClean="0"/>
              <a:t>) – dodanie plików do cache</a:t>
            </a:r>
          </a:p>
          <a:p>
            <a:r>
              <a:rPr lang="pl-PL" dirty="0" smtClean="0"/>
              <a:t>W metodzie </a:t>
            </a:r>
            <a:r>
              <a:rPr lang="pl-PL" i="1" dirty="0" smtClean="0"/>
              <a:t>setup() </a:t>
            </a:r>
            <a:r>
              <a:rPr lang="pl-PL" dirty="0" err="1" smtClean="0"/>
              <a:t>Mapper’a</a:t>
            </a:r>
            <a:r>
              <a:rPr lang="pl-PL" dirty="0" smtClean="0"/>
              <a:t>:</a:t>
            </a:r>
          </a:p>
          <a:p>
            <a:pPr lvl="1"/>
            <a:r>
              <a:rPr lang="pl-PL" dirty="0" err="1" smtClean="0"/>
              <a:t>Path</a:t>
            </a:r>
            <a:r>
              <a:rPr lang="pl-PL" dirty="0" smtClean="0"/>
              <a:t>[] </a:t>
            </a:r>
            <a:r>
              <a:rPr lang="pl-PL" dirty="0" err="1" smtClean="0"/>
              <a:t>path</a:t>
            </a:r>
            <a:r>
              <a:rPr lang="pl-PL" dirty="0" smtClean="0"/>
              <a:t> = </a:t>
            </a:r>
            <a:r>
              <a:rPr lang="pl-PL" dirty="0" err="1" smtClean="0"/>
              <a:t>DistributedCache.getLocalCacheFiles</a:t>
            </a:r>
            <a:r>
              <a:rPr lang="pl-PL" dirty="0" smtClean="0"/>
              <a:t>(</a:t>
            </a:r>
            <a:r>
              <a:rPr lang="pl-PL" dirty="0" err="1"/>
              <a:t>Configuration</a:t>
            </a:r>
            <a:r>
              <a:rPr lang="pl-PL" dirty="0"/>
              <a:t> </a:t>
            </a:r>
            <a:r>
              <a:rPr lang="pl-PL" dirty="0" err="1" smtClean="0"/>
              <a:t>conf</a:t>
            </a:r>
            <a:r>
              <a:rPr lang="pl-PL" dirty="0" smtClean="0"/>
              <a:t>) – pobranie ścieżek plików cache</a:t>
            </a:r>
          </a:p>
          <a:p>
            <a:pPr lvl="1"/>
            <a:r>
              <a:rPr lang="pl-PL" dirty="0" smtClean="0"/>
              <a:t>File </a:t>
            </a:r>
            <a:r>
              <a:rPr lang="pl-PL" dirty="0" err="1" smtClean="0"/>
              <a:t>file</a:t>
            </a:r>
            <a:r>
              <a:rPr lang="pl-PL" dirty="0" smtClean="0"/>
              <a:t> = </a:t>
            </a:r>
            <a:r>
              <a:rPr lang="pl-PL" dirty="0" err="1" smtClean="0"/>
              <a:t>new</a:t>
            </a:r>
            <a:r>
              <a:rPr lang="pl-PL" dirty="0" smtClean="0"/>
              <a:t> File(</a:t>
            </a:r>
            <a:r>
              <a:rPr lang="pl-PL" dirty="0" err="1" smtClean="0"/>
              <a:t>path</a:t>
            </a:r>
            <a:r>
              <a:rPr lang="pl-PL" dirty="0" smtClean="0"/>
              <a:t>[?]) – odczyt pliku</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22</a:t>
            </a:fld>
            <a:endParaRPr lang="pl-PL" dirty="0"/>
          </a:p>
        </p:txBody>
      </p:sp>
    </p:spTree>
    <p:extLst>
      <p:ext uri="{BB962C8B-B14F-4D97-AF65-F5344CB8AC3E}">
        <p14:creationId xmlns:p14="http://schemas.microsoft.com/office/powerpoint/2010/main" val="41338974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 Broadcast </a:t>
            </a:r>
            <a:r>
              <a:rPr lang="pl-PL" dirty="0" err="1" smtClean="0"/>
              <a:t>Join</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23</a:t>
            </a:fld>
            <a:endParaRPr lang="pl-PL" dirty="0"/>
          </a:p>
        </p:txBody>
      </p:sp>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4573"/>
            <a:ext cx="12184791" cy="6138117"/>
          </a:xfrm>
          <a:prstGeom prst="rect">
            <a:avLst/>
          </a:prstGeom>
        </p:spPr>
      </p:pic>
    </p:spTree>
    <p:extLst>
      <p:ext uri="{BB962C8B-B14F-4D97-AF65-F5344CB8AC3E}">
        <p14:creationId xmlns:p14="http://schemas.microsoft.com/office/powerpoint/2010/main" val="17289719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Broadcast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747248" cy="4379976"/>
          </a:xfrm>
        </p:spPr>
        <p:txBody>
          <a:bodyPr>
            <a:normAutofit fontScale="92500" lnSpcReduction="20000"/>
          </a:bodyPr>
          <a:lstStyle/>
          <a:p>
            <a:pPr marL="0" indent="0">
              <a:buNone/>
            </a:pPr>
            <a:r>
              <a:rPr lang="pl-PL" dirty="0" smtClean="0"/>
              <a:t>Zalety:</a:t>
            </a:r>
          </a:p>
          <a:p>
            <a:r>
              <a:rPr lang="pl-PL" dirty="0" err="1" smtClean="0"/>
              <a:t>Równozłączenie</a:t>
            </a:r>
            <a:r>
              <a:rPr lang="pl-PL" dirty="0" smtClean="0"/>
              <a:t> – </a:t>
            </a:r>
            <a:r>
              <a:rPr lang="pl-PL" dirty="0" err="1" smtClean="0"/>
              <a:t>HashMap’a</a:t>
            </a:r>
            <a:r>
              <a:rPr lang="pl-PL" dirty="0" smtClean="0"/>
              <a:t> + </a:t>
            </a:r>
            <a:r>
              <a:rPr lang="pl-PL" dirty="0" err="1" smtClean="0"/>
              <a:t>Hash</a:t>
            </a:r>
            <a:r>
              <a:rPr lang="pl-PL" dirty="0" smtClean="0"/>
              <a:t> </a:t>
            </a:r>
            <a:r>
              <a:rPr lang="pl-PL" dirty="0" err="1" smtClean="0"/>
              <a:t>Join</a:t>
            </a:r>
            <a:endParaRPr lang="pl-PL" dirty="0"/>
          </a:p>
          <a:p>
            <a:r>
              <a:rPr lang="pl-PL" dirty="0" smtClean="0"/>
              <a:t>Złączenie </a:t>
            </a:r>
            <a:r>
              <a:rPr lang="pl-PL" dirty="0" err="1" smtClean="0"/>
              <a:t>theta</a:t>
            </a:r>
            <a:r>
              <a:rPr lang="pl-PL" dirty="0" smtClean="0"/>
              <a:t> – dowolna kolekcja  + Inner </a:t>
            </a:r>
            <a:r>
              <a:rPr lang="pl-PL" dirty="0" err="1" smtClean="0"/>
              <a:t>Loop</a:t>
            </a:r>
            <a:endParaRPr lang="pl-PL" dirty="0" smtClean="0"/>
          </a:p>
          <a:p>
            <a:r>
              <a:rPr lang="pl-PL" dirty="0" err="1" smtClean="0"/>
              <a:t>Cache’owany</a:t>
            </a:r>
            <a:r>
              <a:rPr lang="pl-PL" dirty="0" smtClean="0"/>
              <a:t> plik zostaje na węźle (przez jakiś czas)</a:t>
            </a:r>
          </a:p>
          <a:p>
            <a:r>
              <a:rPr lang="pl-PL" dirty="0" smtClean="0"/>
              <a:t>Brak fazy </a:t>
            </a:r>
            <a:r>
              <a:rPr lang="pl-PL" dirty="0" err="1" smtClean="0"/>
              <a:t>shuffle</a:t>
            </a:r>
            <a:endParaRPr lang="pl-PL" dirty="0" smtClean="0"/>
          </a:p>
          <a:p>
            <a:r>
              <a:rPr lang="pl-PL" dirty="0" err="1" smtClean="0"/>
              <a:t>Wielozłączenia</a:t>
            </a:r>
            <a:endParaRPr lang="pl-PL" dirty="0"/>
          </a:p>
          <a:p>
            <a:pPr marL="0" indent="0">
              <a:buNone/>
            </a:pPr>
            <a:r>
              <a:rPr lang="pl-PL" dirty="0" smtClean="0"/>
              <a:t>Wady:</a:t>
            </a:r>
          </a:p>
          <a:p>
            <a:r>
              <a:rPr lang="pl-PL" dirty="0" smtClean="0"/>
              <a:t>Wszystkie węzły muszą pobrać plik</a:t>
            </a:r>
          </a:p>
          <a:p>
            <a:r>
              <a:rPr lang="pl-PL" dirty="0" err="1" smtClean="0"/>
              <a:t>OutOfMemoryException</a:t>
            </a:r>
            <a:r>
              <a:rPr lang="pl-PL" dirty="0" smtClean="0"/>
              <a:t> dla dużych plików</a:t>
            </a:r>
          </a:p>
          <a:p>
            <a:r>
              <a:rPr lang="pl-PL" dirty="0" smtClean="0"/>
              <a:t>Brak fazy </a:t>
            </a:r>
            <a:r>
              <a:rPr lang="pl-PL" dirty="0" err="1" smtClean="0"/>
              <a:t>Reduce</a:t>
            </a:r>
            <a:r>
              <a:rPr lang="pl-PL" dirty="0" smtClean="0"/>
              <a:t>: brak sortowania</a:t>
            </a:r>
            <a:r>
              <a:rPr lang="pl-PL" dirty="0"/>
              <a:t>, l</a:t>
            </a:r>
            <a:r>
              <a:rPr lang="pl-PL" dirty="0" smtClean="0"/>
              <a:t>iczba </a:t>
            </a:r>
            <a:r>
              <a:rPr lang="pl-PL" dirty="0"/>
              <a:t>plików wejściowych równa liczbie użytych </a:t>
            </a:r>
            <a:r>
              <a:rPr lang="pl-PL" dirty="0" err="1" smtClean="0"/>
              <a:t>Mapperów</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24</a:t>
            </a:fld>
            <a:endParaRPr lang="pl-PL" dirty="0"/>
          </a:p>
        </p:txBody>
      </p:sp>
    </p:spTree>
    <p:extLst>
      <p:ext uri="{BB962C8B-B14F-4D97-AF65-F5344CB8AC3E}">
        <p14:creationId xmlns:p14="http://schemas.microsoft.com/office/powerpoint/2010/main" val="37211142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JDBM/</a:t>
            </a:r>
            <a:r>
              <a:rPr lang="pl-PL" dirty="0" err="1" smtClean="0"/>
              <a:t>Reversed</a:t>
            </a:r>
            <a:r>
              <a:rPr lang="pl-PL" dirty="0" smtClean="0"/>
              <a:t> Map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747248" cy="4379976"/>
          </a:xfrm>
        </p:spPr>
        <p:txBody>
          <a:bodyPr>
            <a:normAutofit/>
          </a:bodyPr>
          <a:lstStyle/>
          <a:p>
            <a:pPr marL="0" indent="0">
              <a:buNone/>
            </a:pPr>
            <a:r>
              <a:rPr lang="pl-PL" dirty="0" smtClean="0"/>
              <a:t>Modyfikacje:</a:t>
            </a:r>
          </a:p>
          <a:p>
            <a:r>
              <a:rPr lang="pl-PL" dirty="0" smtClean="0"/>
              <a:t>JDBM </a:t>
            </a:r>
            <a:r>
              <a:rPr lang="pl-PL" dirty="0" err="1" smtClean="0"/>
              <a:t>Join</a:t>
            </a:r>
            <a:r>
              <a:rPr lang="pl-PL" dirty="0" smtClean="0"/>
              <a:t>:</a:t>
            </a:r>
          </a:p>
          <a:p>
            <a:pPr lvl="1"/>
            <a:r>
              <a:rPr lang="pl-PL" dirty="0" smtClean="0"/>
              <a:t>wykorzystanie </a:t>
            </a:r>
            <a:r>
              <a:rPr lang="pl-PL" dirty="0"/>
              <a:t>kolekcji z biblioteki </a:t>
            </a:r>
            <a:r>
              <a:rPr lang="pl-PL" dirty="0" smtClean="0"/>
              <a:t>'jdbm:jdbm:1.0' – usuwa problem związany z OOM, ale spada wydajność</a:t>
            </a:r>
          </a:p>
          <a:p>
            <a:r>
              <a:rPr lang="pl-PL" dirty="0" err="1" smtClean="0"/>
              <a:t>Reversed</a:t>
            </a:r>
            <a:r>
              <a:rPr lang="pl-PL" dirty="0" smtClean="0"/>
              <a:t> Map </a:t>
            </a:r>
            <a:r>
              <a:rPr lang="pl-PL" dirty="0" err="1" smtClean="0"/>
              <a:t>Join</a:t>
            </a:r>
            <a:r>
              <a:rPr lang="pl-PL" dirty="0" smtClean="0"/>
              <a:t>:</a:t>
            </a:r>
          </a:p>
          <a:p>
            <a:pPr lvl="1"/>
            <a:r>
              <a:rPr lang="pl-PL" dirty="0" smtClean="0"/>
              <a:t>setup() – nic nie robi</a:t>
            </a:r>
          </a:p>
          <a:p>
            <a:pPr lvl="1"/>
            <a:r>
              <a:rPr lang="pl-PL" dirty="0" smtClean="0"/>
              <a:t>map() – </a:t>
            </a:r>
            <a:r>
              <a:rPr lang="pl-PL" dirty="0" err="1" smtClean="0"/>
              <a:t>cache’uje</a:t>
            </a:r>
            <a:r>
              <a:rPr lang="pl-PL" dirty="0" smtClean="0"/>
              <a:t> dane wejściowe</a:t>
            </a:r>
          </a:p>
          <a:p>
            <a:pPr lvl="1"/>
            <a:r>
              <a:rPr lang="pl-PL" dirty="0" err="1"/>
              <a:t>c</a:t>
            </a:r>
            <a:r>
              <a:rPr lang="pl-PL" dirty="0" err="1" smtClean="0"/>
              <a:t>leanup</a:t>
            </a:r>
            <a:r>
              <a:rPr lang="pl-PL" dirty="0" smtClean="0"/>
              <a:t>() – wczytuje rozgłaszany plik i łączy dane</a:t>
            </a:r>
          </a:p>
          <a:p>
            <a:pPr lvl="1"/>
            <a:r>
              <a:rPr lang="pl-PL" dirty="0" smtClean="0"/>
              <a:t>W 99% przypadków usuwa OOM, ale łamie model (map() nie emituje rekordu)</a:t>
            </a:r>
          </a:p>
          <a:p>
            <a:pPr lvl="1"/>
            <a:endParaRPr lang="pl-PL" dirty="0" smtClean="0"/>
          </a:p>
          <a:p>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25</a:t>
            </a:fld>
            <a:endParaRPr lang="pl-PL" dirty="0"/>
          </a:p>
        </p:txBody>
      </p:sp>
    </p:spTree>
    <p:extLst>
      <p:ext uri="{BB962C8B-B14F-4D97-AF65-F5344CB8AC3E}">
        <p14:creationId xmlns:p14="http://schemas.microsoft.com/office/powerpoint/2010/main" val="28568807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 </a:t>
            </a:r>
            <a:r>
              <a:rPr lang="pl-PL" dirty="0" err="1" smtClean="0"/>
              <a:t>Reversed</a:t>
            </a:r>
            <a:r>
              <a:rPr lang="pl-PL" dirty="0" smtClean="0"/>
              <a:t> Map </a:t>
            </a:r>
            <a:r>
              <a:rPr lang="pl-PL" dirty="0" err="1" smtClean="0"/>
              <a:t>Join</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26</a:t>
            </a:fld>
            <a:endParaRPr lang="pl-PL" dirty="0"/>
          </a:p>
        </p:txBody>
      </p:sp>
      <p:pic>
        <p:nvPicPr>
          <p:cNvPr id="6" name="Obraz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5429"/>
            <a:ext cx="12184791" cy="6138117"/>
          </a:xfrm>
          <a:prstGeom prst="rect">
            <a:avLst/>
          </a:prstGeom>
        </p:spPr>
      </p:pic>
    </p:spTree>
    <p:extLst>
      <p:ext uri="{BB962C8B-B14F-4D97-AF65-F5344CB8AC3E}">
        <p14:creationId xmlns:p14="http://schemas.microsoft.com/office/powerpoint/2010/main" val="40114729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Powtórka idei: Broadcast </a:t>
            </a:r>
            <a:r>
              <a:rPr lang="pl-PL" dirty="0" err="1" smtClean="0"/>
              <a:t>Join</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27</a:t>
            </a:fld>
            <a:endParaRPr lang="pl-PL" dirty="0"/>
          </a:p>
        </p:txBody>
      </p:sp>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4670"/>
            <a:ext cx="12184791" cy="6138117"/>
          </a:xfrm>
          <a:prstGeom prst="rect">
            <a:avLst/>
          </a:prstGeom>
        </p:spPr>
      </p:pic>
    </p:spTree>
    <p:extLst>
      <p:ext uri="{BB962C8B-B14F-4D97-AF65-F5344CB8AC3E}">
        <p14:creationId xmlns:p14="http://schemas.microsoft.com/office/powerpoint/2010/main" val="11041739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smtClean="0"/>
              <a:t>Reduce-Side</a:t>
            </a:r>
            <a:r>
              <a:rPr lang="pl-PL" dirty="0" smtClean="0"/>
              <a:t> </a:t>
            </a:r>
            <a:r>
              <a:rPr lang="pl-PL" dirty="0" err="1"/>
              <a:t>Joins</a:t>
            </a:r>
            <a:r>
              <a:rPr lang="pl-PL" dirty="0"/>
              <a:t> -&gt; </a:t>
            </a:r>
            <a:r>
              <a:rPr lang="pl-PL" dirty="0" err="1" smtClean="0"/>
              <a:t>Repartition</a:t>
            </a:r>
            <a:r>
              <a:rPr lang="pl-PL" dirty="0" smtClean="0"/>
              <a:t> </a:t>
            </a:r>
            <a:r>
              <a:rPr lang="pl-PL" dirty="0" err="1"/>
              <a:t>Join</a:t>
            </a:r>
            <a:endParaRPr lang="pl-PL" dirty="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a:t>Koncepcja:</a:t>
            </a:r>
          </a:p>
          <a:p>
            <a:r>
              <a:rPr lang="pl-PL" dirty="0" smtClean="0"/>
              <a:t>Każdy plik wejściowy (relacje) jest obsługiwany przez osobną implementację </a:t>
            </a:r>
            <a:r>
              <a:rPr lang="pl-PL" dirty="0" err="1" smtClean="0"/>
              <a:t>Mappera</a:t>
            </a:r>
            <a:r>
              <a:rPr lang="pl-PL" dirty="0" smtClean="0"/>
              <a:t> – konfiguracja za pomocą klasy </a:t>
            </a:r>
            <a:r>
              <a:rPr lang="pl-PL" i="1" dirty="0" err="1" smtClean="0"/>
              <a:t>MultipleInputs</a:t>
            </a:r>
            <a:endParaRPr lang="pl-PL" i="1" dirty="0"/>
          </a:p>
          <a:p>
            <a:r>
              <a:rPr lang="pl-PL" dirty="0" err="1" smtClean="0"/>
              <a:t>Mapper</a:t>
            </a:r>
            <a:r>
              <a:rPr lang="pl-PL" dirty="0" smtClean="0"/>
              <a:t>: emituje parę &lt;klucz obcy,  &lt;źródło, rekord&gt;&gt;</a:t>
            </a:r>
          </a:p>
          <a:p>
            <a:r>
              <a:rPr lang="pl-PL" dirty="0" err="1" smtClean="0"/>
              <a:t>Reducer</a:t>
            </a:r>
            <a:r>
              <a:rPr lang="pl-PL" dirty="0" smtClean="0"/>
              <a:t>: </a:t>
            </a:r>
          </a:p>
          <a:p>
            <a:pPr lvl="1"/>
            <a:r>
              <a:rPr lang="pl-PL" dirty="0" smtClean="0"/>
              <a:t>Buforuje rekordy ze względu na źródło</a:t>
            </a:r>
          </a:p>
          <a:p>
            <a:pPr lvl="1"/>
            <a:r>
              <a:rPr lang="pl-PL" dirty="0" smtClean="0"/>
              <a:t>Liczy produkt kartezjański pomiędzy buforami (np. w </a:t>
            </a:r>
            <a:r>
              <a:rPr lang="pl-PL" i="1" dirty="0" err="1" smtClean="0"/>
              <a:t>cleanup</a:t>
            </a:r>
            <a:r>
              <a:rPr lang="pl-PL" i="1" dirty="0" smtClean="0"/>
              <a:t>()</a:t>
            </a:r>
            <a:r>
              <a:rPr lang="pl-PL" dirty="0" smtClean="0"/>
              <a:t> albo po wywołaniu </a:t>
            </a:r>
            <a:r>
              <a:rPr lang="pl-PL" i="1" dirty="0" err="1" smtClean="0"/>
              <a:t>hasNext</a:t>
            </a:r>
            <a:r>
              <a:rPr lang="pl-PL" i="1" dirty="0" smtClean="0"/>
              <a:t>()</a:t>
            </a:r>
            <a:r>
              <a:rPr lang="pl-PL" dirty="0" smtClean="0"/>
              <a:t>)</a:t>
            </a:r>
            <a:endParaRPr lang="pl-PL" i="1" u="sng"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28</a:t>
            </a:fld>
            <a:endParaRPr lang="pl-PL" dirty="0"/>
          </a:p>
        </p:txBody>
      </p:sp>
    </p:spTree>
    <p:extLst>
      <p:ext uri="{BB962C8B-B14F-4D97-AF65-F5344CB8AC3E}">
        <p14:creationId xmlns:p14="http://schemas.microsoft.com/office/powerpoint/2010/main" val="32398643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numeru slajdu 2"/>
          <p:cNvSpPr>
            <a:spLocks noGrp="1"/>
          </p:cNvSpPr>
          <p:nvPr>
            <p:ph type="sldNum" sz="quarter" idx="12"/>
          </p:nvPr>
        </p:nvSpPr>
        <p:spPr/>
        <p:txBody>
          <a:bodyPr/>
          <a:lstStyle/>
          <a:p>
            <a:fld id="{B7B2D0E0-4D7E-4A80-B5CA-CB21EB201799}" type="slidenum">
              <a:rPr lang="pl-PL" smtClean="0"/>
              <a:t>29</a:t>
            </a:fld>
            <a:endParaRPr lang="pl-PL" dirty="0"/>
          </a:p>
        </p:txBody>
      </p:sp>
      <p:sp>
        <p:nvSpPr>
          <p:cNvPr id="5" name="Symbol zastępczy tekstu 4"/>
          <p:cNvSpPr>
            <a:spLocks noGrp="1"/>
          </p:cNvSpPr>
          <p:nvPr>
            <p:ph type="body" sz="quarter" idx="4294967295"/>
          </p:nvPr>
        </p:nvSpPr>
        <p:spPr>
          <a:xfrm>
            <a:off x="3303258" y="391270"/>
            <a:ext cx="8710612" cy="384175"/>
          </a:xfrm>
        </p:spPr>
        <p:txBody>
          <a:bodyPr>
            <a:normAutofit fontScale="92500" lnSpcReduction="20000"/>
          </a:bodyPr>
          <a:lstStyle/>
          <a:p>
            <a:pPr marL="0" indent="0" algn="r">
              <a:buNone/>
            </a:pPr>
            <a:r>
              <a:rPr lang="pl-PL" dirty="0" smtClean="0"/>
              <a:t>Idea: </a:t>
            </a:r>
            <a:r>
              <a:rPr lang="pl-PL" dirty="0" err="1" smtClean="0"/>
              <a:t>Repartition</a:t>
            </a:r>
            <a:r>
              <a:rPr lang="pl-PL" dirty="0" smtClean="0"/>
              <a:t> </a:t>
            </a:r>
            <a:r>
              <a:rPr lang="pl-PL" dirty="0" err="1"/>
              <a:t>Join</a:t>
            </a:r>
            <a:endParaRPr lang="pl-PL" dirty="0"/>
          </a:p>
        </p:txBody>
      </p:sp>
      <p:pic>
        <p:nvPicPr>
          <p:cNvPr id="8" name="Obraz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 y="775445"/>
            <a:ext cx="12184791" cy="6138117"/>
          </a:xfrm>
          <a:prstGeom prst="rect">
            <a:avLst/>
          </a:prstGeom>
        </p:spPr>
      </p:pic>
    </p:spTree>
    <p:extLst>
      <p:ext uri="{BB962C8B-B14F-4D97-AF65-F5344CB8AC3E}">
        <p14:creationId xmlns:p14="http://schemas.microsoft.com/office/powerpoint/2010/main" val="104537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Agenda</a:t>
            </a:r>
            <a:endParaRPr lang="pl-PL" dirty="0"/>
          </a:p>
        </p:txBody>
      </p:sp>
      <p:sp>
        <p:nvSpPr>
          <p:cNvPr id="3" name="Symbol zastępczy zawartości 2"/>
          <p:cNvSpPr>
            <a:spLocks noGrp="1"/>
          </p:cNvSpPr>
          <p:nvPr>
            <p:ph idx="1"/>
          </p:nvPr>
        </p:nvSpPr>
        <p:spPr/>
        <p:txBody>
          <a:bodyPr/>
          <a:lstStyle/>
          <a:p>
            <a:r>
              <a:rPr lang="pl-PL" dirty="0" smtClean="0"/>
              <a:t>Model programistyczny</a:t>
            </a:r>
          </a:p>
          <a:p>
            <a:pPr lvl="1"/>
            <a:r>
              <a:rPr lang="pl-PL" dirty="0" smtClean="0"/>
              <a:t>Idea </a:t>
            </a:r>
          </a:p>
          <a:p>
            <a:r>
              <a:rPr lang="pl-PL" dirty="0" smtClean="0"/>
              <a:t>Złączenia</a:t>
            </a:r>
          </a:p>
          <a:p>
            <a:pPr lvl="1"/>
            <a:r>
              <a:rPr lang="pl-PL" dirty="0" smtClean="0"/>
              <a:t>Podejście </a:t>
            </a:r>
            <a:r>
              <a:rPr lang="pl-PL" dirty="0"/>
              <a:t>klasyczne  </a:t>
            </a:r>
            <a:endParaRPr lang="pl-PL" dirty="0" smtClean="0"/>
          </a:p>
          <a:p>
            <a:pPr lvl="1"/>
            <a:r>
              <a:rPr lang="pl-PL" dirty="0" smtClean="0"/>
              <a:t>Podejście z równoważeniem </a:t>
            </a:r>
            <a:r>
              <a:rPr lang="pl-PL" dirty="0"/>
              <a:t>obciążenia  </a:t>
            </a:r>
            <a:endParaRPr lang="pl-PL" dirty="0" smtClean="0"/>
          </a:p>
          <a:p>
            <a:pPr lvl="1"/>
            <a:r>
              <a:rPr lang="pl-PL" dirty="0" err="1" smtClean="0"/>
              <a:t>Hive</a:t>
            </a:r>
            <a:r>
              <a:rPr lang="pl-PL" dirty="0" smtClean="0"/>
              <a:t> </a:t>
            </a:r>
          </a:p>
          <a:p>
            <a:pPr lvl="1"/>
            <a:r>
              <a:rPr lang="pl-PL" smtClean="0"/>
              <a:t>Wydajność </a:t>
            </a:r>
            <a:endParaRPr lang="pl-PL" dirty="0" smtClean="0"/>
          </a:p>
          <a:p>
            <a:r>
              <a:rPr lang="pl-PL" dirty="0" smtClean="0"/>
              <a:t>Podsumowanie</a:t>
            </a:r>
          </a:p>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3</a:t>
            </a:fld>
            <a:endParaRPr lang="pl-PL" dirty="0"/>
          </a:p>
        </p:txBody>
      </p:sp>
    </p:spTree>
    <p:extLst>
      <p:ext uri="{BB962C8B-B14F-4D97-AF65-F5344CB8AC3E}">
        <p14:creationId xmlns:p14="http://schemas.microsoft.com/office/powerpoint/2010/main" val="40212033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a:t>Reduce-Side</a:t>
            </a:r>
            <a:r>
              <a:rPr lang="pl-PL" dirty="0"/>
              <a:t> </a:t>
            </a:r>
            <a:r>
              <a:rPr lang="pl-PL" dirty="0" err="1"/>
              <a:t>Joins</a:t>
            </a:r>
            <a:r>
              <a:rPr lang="pl-PL" dirty="0"/>
              <a:t> -&gt; </a:t>
            </a:r>
            <a:r>
              <a:rPr lang="pl-PL" dirty="0" err="1"/>
              <a:t>Repartition</a:t>
            </a:r>
            <a:r>
              <a:rPr lang="pl-PL" dirty="0"/>
              <a:t> </a:t>
            </a:r>
            <a:r>
              <a:rPr lang="pl-PL" dirty="0" err="1"/>
              <a:t>Join</a:t>
            </a:r>
            <a:endParaRPr lang="pl-PL" dirty="0"/>
          </a:p>
        </p:txBody>
      </p:sp>
      <p:sp>
        <p:nvSpPr>
          <p:cNvPr id="6" name="Symbol zastępczy tekstu 5"/>
          <p:cNvSpPr txBox="1">
            <a:spLocks/>
          </p:cNvSpPr>
          <p:nvPr/>
        </p:nvSpPr>
        <p:spPr>
          <a:xfrm>
            <a:off x="838200" y="2048256"/>
            <a:ext cx="10747248" cy="43799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smtClean="0"/>
              <a:t>Zalety:</a:t>
            </a:r>
          </a:p>
          <a:p>
            <a:r>
              <a:rPr lang="pl-PL" dirty="0" smtClean="0"/>
              <a:t>Wpasowany w model programistyczny</a:t>
            </a:r>
          </a:p>
          <a:p>
            <a:r>
              <a:rPr lang="pl-PL" dirty="0" err="1" smtClean="0"/>
              <a:t>Wielozłącze</a:t>
            </a:r>
            <a:r>
              <a:rPr lang="pl-PL" dirty="0" smtClean="0"/>
              <a:t> dla schematu </a:t>
            </a:r>
          </a:p>
          <a:p>
            <a:pPr marL="0" indent="0">
              <a:buNone/>
            </a:pPr>
            <a:r>
              <a:rPr lang="pl-PL" dirty="0" smtClean="0"/>
              <a:t>			odwrotnej gwiazdy</a:t>
            </a:r>
          </a:p>
          <a:p>
            <a:pPr marL="0" indent="0">
              <a:buFont typeface="Arial" panose="020B0604020202020204" pitchFamily="34" charset="0"/>
              <a:buNone/>
            </a:pPr>
            <a:r>
              <a:rPr lang="pl-PL" dirty="0" smtClean="0"/>
              <a:t>Wady:</a:t>
            </a:r>
          </a:p>
          <a:p>
            <a:r>
              <a:rPr lang="pl-PL" dirty="0" smtClean="0"/>
              <a:t>Tylko </a:t>
            </a:r>
            <a:r>
              <a:rPr lang="pl-PL" dirty="0" err="1" smtClean="0"/>
              <a:t>równozłączenie</a:t>
            </a:r>
            <a:endParaRPr lang="pl-PL" dirty="0" smtClean="0"/>
          </a:p>
          <a:p>
            <a:r>
              <a:rPr lang="pl-PL" dirty="0" smtClean="0"/>
              <a:t>Złączenie bez filtrowania wymaga przesłania wszystkich danych</a:t>
            </a:r>
          </a:p>
          <a:p>
            <a:r>
              <a:rPr lang="pl-PL" dirty="0" smtClean="0"/>
              <a:t>Buforowanie wszystkich rekordów – miejsce na OOM</a:t>
            </a:r>
          </a:p>
          <a:p>
            <a:r>
              <a:rPr lang="pl-PL" b="1" dirty="0" smtClean="0"/>
              <a:t>„Krzywe” dystrybucje wartości klucza obcego</a:t>
            </a:r>
          </a:p>
          <a:p>
            <a:r>
              <a:rPr lang="pl-PL" dirty="0" err="1" smtClean="0"/>
              <a:t>Wielozłącze</a:t>
            </a:r>
            <a:r>
              <a:rPr lang="pl-PL" dirty="0" smtClean="0"/>
              <a:t> pomiędzy źródłami danych o różnych kluczach obcych wymaga wielu </a:t>
            </a:r>
            <a:r>
              <a:rPr lang="pl-PL" dirty="0" err="1" smtClean="0"/>
              <a:t>Job’ów</a:t>
            </a:r>
            <a:r>
              <a:rPr lang="pl-PL" dirty="0" smtClean="0"/>
              <a:t>, a to wymaga </a:t>
            </a:r>
            <a:r>
              <a:rPr lang="pl-PL" b="1" dirty="0" err="1" smtClean="0"/>
              <a:t>Shuffle</a:t>
            </a:r>
            <a:r>
              <a:rPr lang="pl-PL" b="1" dirty="0" smtClean="0"/>
              <a:t>, Zapisu </a:t>
            </a:r>
            <a:r>
              <a:rPr lang="pl-PL" b="1" dirty="0" err="1" smtClean="0"/>
              <a:t>Reducer’a</a:t>
            </a:r>
            <a:r>
              <a:rPr lang="pl-PL" b="1" dirty="0" smtClean="0"/>
              <a:t> i Rozstawienia</a:t>
            </a:r>
          </a:p>
        </p:txBody>
      </p:sp>
      <p:sp>
        <p:nvSpPr>
          <p:cNvPr id="8" name="Symbol zastępczy numeru slajdu 7"/>
          <p:cNvSpPr>
            <a:spLocks noGrp="1"/>
          </p:cNvSpPr>
          <p:nvPr>
            <p:ph type="sldNum" sz="quarter" idx="12"/>
          </p:nvPr>
        </p:nvSpPr>
        <p:spPr/>
        <p:txBody>
          <a:bodyPr/>
          <a:lstStyle/>
          <a:p>
            <a:fld id="{B7B2D0E0-4D7E-4A80-B5CA-CB21EB201799}" type="slidenum">
              <a:rPr lang="pl-PL" smtClean="0"/>
              <a:t>30</a:t>
            </a:fld>
            <a:endParaRPr lang="pl-PL" dirty="0"/>
          </a:p>
        </p:txBody>
      </p:sp>
      <p:pic>
        <p:nvPicPr>
          <p:cNvPr id="3" name="Obraz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5475" y="2203704"/>
            <a:ext cx="6310787" cy="2384473"/>
          </a:xfrm>
          <a:prstGeom prst="rect">
            <a:avLst/>
          </a:prstGeom>
        </p:spPr>
      </p:pic>
    </p:spTree>
    <p:extLst>
      <p:ext uri="{BB962C8B-B14F-4D97-AF65-F5344CB8AC3E}">
        <p14:creationId xmlns:p14="http://schemas.microsoft.com/office/powerpoint/2010/main" val="2949416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Dystrybucje klucza</a:t>
            </a:r>
            <a:endParaRPr lang="pl-PL" dirty="0"/>
          </a:p>
        </p:txBody>
      </p:sp>
      <p:sp>
        <p:nvSpPr>
          <p:cNvPr id="6" name="Symbol zastępczy tekstu 5"/>
          <p:cNvSpPr txBox="1">
            <a:spLocks/>
          </p:cNvSpPr>
          <p:nvPr/>
        </p:nvSpPr>
        <p:spPr>
          <a:xfrm>
            <a:off x="838200" y="2048256"/>
            <a:ext cx="10747248" cy="437997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smtClean="0"/>
              <a:t>Istnieje szereg metod przeciwdziałających nierównym dystrybucjom kluczy obcych. IMHO nieprzydatnych ze względu:</a:t>
            </a:r>
          </a:p>
          <a:p>
            <a:r>
              <a:rPr lang="pl-PL" dirty="0" smtClean="0"/>
              <a:t>Map </a:t>
            </a:r>
            <a:r>
              <a:rPr lang="pl-PL" dirty="0" err="1" smtClean="0"/>
              <a:t>Reduce</a:t>
            </a:r>
            <a:r>
              <a:rPr lang="pl-PL" dirty="0" smtClean="0"/>
              <a:t> wykorzystujemy do analizy danych, a nie żeby policzyć złączenie</a:t>
            </a:r>
          </a:p>
          <a:p>
            <a:r>
              <a:rPr lang="pl-PL" dirty="0" smtClean="0"/>
              <a:t>Najczęściej znormalizowane są dane słownikowe (np. Miasto) nie mające wpływu na wynik ciekawej dla nas agregacji np. sumy sprzedaży w mieście – możemy redukować (lokalnie) wg. Kluczy obcych</a:t>
            </a:r>
          </a:p>
          <a:p>
            <a:r>
              <a:rPr lang="pl-PL" dirty="0" smtClean="0"/>
              <a:t>Ergo: pod każdym kluczem znajdzie się co najwyżej 1 – LICZBA_MAPPERÓW rekordów (przy zaleceniu, że każdy Reduktor powinien przetwarzać min 2 GB)</a:t>
            </a:r>
          </a:p>
          <a:p>
            <a:r>
              <a:rPr lang="pl-PL" dirty="0" smtClean="0"/>
              <a:t>Dystrybucja klucza obcego przestaje mieć znaczenie</a:t>
            </a:r>
          </a:p>
          <a:p>
            <a:r>
              <a:rPr lang="pl-PL" dirty="0" smtClean="0"/>
              <a:t>Dołóżmy do tego filtrowanie po stronie </a:t>
            </a:r>
            <a:r>
              <a:rPr lang="pl-PL" dirty="0" err="1" smtClean="0"/>
              <a:t>Mappera</a:t>
            </a:r>
            <a:endParaRPr lang="pl-PL" dirty="0" smtClean="0"/>
          </a:p>
        </p:txBody>
      </p:sp>
      <p:sp>
        <p:nvSpPr>
          <p:cNvPr id="8" name="Symbol zastępczy numeru slajdu 7"/>
          <p:cNvSpPr>
            <a:spLocks noGrp="1"/>
          </p:cNvSpPr>
          <p:nvPr>
            <p:ph type="sldNum" sz="quarter" idx="12"/>
          </p:nvPr>
        </p:nvSpPr>
        <p:spPr/>
        <p:txBody>
          <a:bodyPr/>
          <a:lstStyle/>
          <a:p>
            <a:fld id="{B7B2D0E0-4D7E-4A80-B5CA-CB21EB201799}" type="slidenum">
              <a:rPr lang="pl-PL" smtClean="0"/>
              <a:t>31</a:t>
            </a:fld>
            <a:endParaRPr lang="pl-PL" dirty="0"/>
          </a:p>
        </p:txBody>
      </p:sp>
    </p:spTree>
    <p:extLst>
      <p:ext uri="{BB962C8B-B14F-4D97-AF65-F5344CB8AC3E}">
        <p14:creationId xmlns:p14="http://schemas.microsoft.com/office/powerpoint/2010/main" val="8280681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a:t>Reduce-Side</a:t>
            </a:r>
            <a:r>
              <a:rPr lang="pl-PL" dirty="0"/>
              <a:t> </a:t>
            </a:r>
            <a:r>
              <a:rPr lang="pl-PL" dirty="0" err="1"/>
              <a:t>Joins</a:t>
            </a:r>
            <a:r>
              <a:rPr lang="pl-PL" dirty="0"/>
              <a:t> -&gt; </a:t>
            </a:r>
            <a:r>
              <a:rPr lang="pl-PL" dirty="0" err="1" smtClean="0"/>
              <a:t>Improved</a:t>
            </a:r>
            <a:r>
              <a:rPr lang="pl-PL" dirty="0" smtClean="0"/>
              <a:t> </a:t>
            </a:r>
            <a:r>
              <a:rPr lang="pl-PL" dirty="0" err="1" smtClean="0"/>
              <a:t>Repartition</a:t>
            </a:r>
            <a:r>
              <a:rPr lang="pl-PL" dirty="0" smtClean="0"/>
              <a:t> </a:t>
            </a:r>
            <a:r>
              <a:rPr lang="pl-PL" dirty="0" err="1"/>
              <a:t>Join</a:t>
            </a:r>
            <a:endParaRPr lang="pl-PL" dirty="0"/>
          </a:p>
        </p:txBody>
      </p:sp>
      <p:sp>
        <p:nvSpPr>
          <p:cNvPr id="6" name="Symbol zastępczy tekstu 5"/>
          <p:cNvSpPr>
            <a:spLocks noGrp="1"/>
          </p:cNvSpPr>
          <p:nvPr>
            <p:ph type="body" sz="quarter" idx="4294967295"/>
          </p:nvPr>
        </p:nvSpPr>
        <p:spPr>
          <a:xfrm>
            <a:off x="838200" y="2048256"/>
            <a:ext cx="10514013" cy="3958844"/>
          </a:xfrm>
        </p:spPr>
        <p:txBody>
          <a:bodyPr>
            <a:normAutofit fontScale="77500" lnSpcReduction="20000"/>
          </a:bodyPr>
          <a:lstStyle/>
          <a:p>
            <a:r>
              <a:rPr lang="pl-PL" dirty="0" smtClean="0"/>
              <a:t>Optymalizacja polegająca na emitowaniu w </a:t>
            </a:r>
            <a:r>
              <a:rPr lang="pl-PL" dirty="0" err="1" smtClean="0"/>
              <a:t>Mapperach</a:t>
            </a:r>
            <a:r>
              <a:rPr lang="pl-PL" dirty="0"/>
              <a:t> </a:t>
            </a:r>
            <a:r>
              <a:rPr lang="pl-PL" dirty="0" smtClean="0"/>
              <a:t>pary:</a:t>
            </a:r>
          </a:p>
          <a:p>
            <a:pPr marL="0" indent="0">
              <a:buNone/>
            </a:pPr>
            <a:r>
              <a:rPr lang="pl-PL" dirty="0" smtClean="0"/>
              <a:t>	&lt;&lt; </a:t>
            </a:r>
            <a:r>
              <a:rPr lang="pl-PL" dirty="0"/>
              <a:t>klucz obcy </a:t>
            </a:r>
            <a:r>
              <a:rPr lang="pl-PL" dirty="0" smtClean="0"/>
              <a:t>, źródło&gt;&gt;,  </a:t>
            </a:r>
            <a:r>
              <a:rPr lang="pl-PL" dirty="0"/>
              <a:t>&lt;źródło, rekord</a:t>
            </a:r>
            <a:r>
              <a:rPr lang="pl-PL" dirty="0" smtClean="0"/>
              <a:t>&gt;&gt;</a:t>
            </a:r>
          </a:p>
          <a:p>
            <a:r>
              <a:rPr lang="pl-PL" dirty="0" smtClean="0"/>
              <a:t>Posortowanie po &lt;klucz </a:t>
            </a:r>
            <a:r>
              <a:rPr lang="pl-PL" dirty="0"/>
              <a:t>obcy , źródło</a:t>
            </a:r>
            <a:r>
              <a:rPr lang="pl-PL" dirty="0" smtClean="0"/>
              <a:t>&gt;&gt;, tak by najpierw wczytane były rekordy pochodzące z najmniej licznego źródła</a:t>
            </a:r>
          </a:p>
          <a:p>
            <a:r>
              <a:rPr lang="pl-PL" dirty="0" smtClean="0"/>
              <a:t>Grupowanie po &lt;klucz obcy&gt; &lt;- </a:t>
            </a:r>
            <a:r>
              <a:rPr lang="pl-PL" dirty="0" err="1" smtClean="0"/>
              <a:t>GroupingComparator</a:t>
            </a:r>
            <a:endParaRPr lang="pl-PL" dirty="0" smtClean="0"/>
          </a:p>
          <a:p>
            <a:r>
              <a:rPr lang="pl-PL" dirty="0" smtClean="0"/>
              <a:t>Dzielenie po &lt;klucz obcy&gt; &lt;- </a:t>
            </a:r>
            <a:r>
              <a:rPr lang="pl-PL" dirty="0" err="1" smtClean="0"/>
              <a:t>Partitioner</a:t>
            </a:r>
            <a:endParaRPr lang="pl-PL" dirty="0" smtClean="0"/>
          </a:p>
          <a:p>
            <a:r>
              <a:rPr lang="pl-PL" dirty="0" smtClean="0"/>
              <a:t>Buforowanie rekordów z wszystkich, oprócz ostatniego źródła</a:t>
            </a:r>
          </a:p>
          <a:p>
            <a:r>
              <a:rPr lang="pl-PL" dirty="0" smtClean="0"/>
              <a:t>Dla ostatniego źródła:</a:t>
            </a:r>
          </a:p>
          <a:p>
            <a:pPr lvl="1"/>
            <a:r>
              <a:rPr lang="pl-PL" dirty="0" smtClean="0"/>
              <a:t>Wczytujemy rekord</a:t>
            </a:r>
          </a:p>
          <a:p>
            <a:pPr lvl="1"/>
            <a:r>
              <a:rPr lang="pl-PL" dirty="0" smtClean="0"/>
              <a:t>Liczymy złączenie w locie</a:t>
            </a:r>
            <a:endParaRPr lang="pl-PL" dirty="0"/>
          </a:p>
          <a:p>
            <a:pPr marL="0" indent="0">
              <a:buNone/>
            </a:pPr>
            <a:r>
              <a:rPr lang="pl-PL" dirty="0" smtClean="0"/>
              <a:t>! Wydaje mi się że w nowym API może zadziałać </a:t>
            </a:r>
            <a:r>
              <a:rPr lang="pl-PL" dirty="0"/>
              <a:t>na &lt;&lt; klucz obcy , źródło&gt;&gt;, </a:t>
            </a:r>
            <a:r>
              <a:rPr lang="pl-PL" dirty="0" smtClean="0"/>
              <a:t>rekord&gt;</a:t>
            </a:r>
            <a:endParaRPr lang="pl-PL" dirty="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32</a:t>
            </a:fld>
            <a:endParaRPr lang="pl-PL" dirty="0"/>
          </a:p>
        </p:txBody>
      </p:sp>
    </p:spTree>
    <p:extLst>
      <p:ext uri="{BB962C8B-B14F-4D97-AF65-F5344CB8AC3E}">
        <p14:creationId xmlns:p14="http://schemas.microsoft.com/office/powerpoint/2010/main" val="2113370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numeru slajdu 2"/>
          <p:cNvSpPr>
            <a:spLocks noGrp="1"/>
          </p:cNvSpPr>
          <p:nvPr>
            <p:ph type="sldNum" sz="quarter" idx="12"/>
          </p:nvPr>
        </p:nvSpPr>
        <p:spPr/>
        <p:txBody>
          <a:bodyPr/>
          <a:lstStyle/>
          <a:p>
            <a:fld id="{B7B2D0E0-4D7E-4A80-B5CA-CB21EB201799}" type="slidenum">
              <a:rPr lang="pl-PL" smtClean="0"/>
              <a:t>33</a:t>
            </a:fld>
            <a:endParaRPr lang="pl-PL" dirty="0"/>
          </a:p>
        </p:txBody>
      </p:sp>
      <p:sp>
        <p:nvSpPr>
          <p:cNvPr id="5" name="Symbol zastępczy tekstu 4"/>
          <p:cNvSpPr>
            <a:spLocks noGrp="1"/>
          </p:cNvSpPr>
          <p:nvPr>
            <p:ph type="body" sz="quarter" idx="4294967295"/>
          </p:nvPr>
        </p:nvSpPr>
        <p:spPr>
          <a:xfrm>
            <a:off x="3303258" y="391270"/>
            <a:ext cx="8710612" cy="384175"/>
          </a:xfrm>
        </p:spPr>
        <p:txBody>
          <a:bodyPr>
            <a:normAutofit fontScale="92500" lnSpcReduction="20000"/>
          </a:bodyPr>
          <a:lstStyle/>
          <a:p>
            <a:pPr marL="0" indent="0" algn="r">
              <a:buNone/>
            </a:pPr>
            <a:r>
              <a:rPr lang="pl-PL" dirty="0" smtClean="0"/>
              <a:t>Idea: </a:t>
            </a:r>
            <a:r>
              <a:rPr lang="pl-PL" dirty="0" err="1" smtClean="0"/>
              <a:t>Improved</a:t>
            </a:r>
            <a:r>
              <a:rPr lang="pl-PL" dirty="0" smtClean="0"/>
              <a:t> </a:t>
            </a:r>
            <a:r>
              <a:rPr lang="pl-PL" dirty="0" err="1" smtClean="0"/>
              <a:t>Repartition</a:t>
            </a:r>
            <a:r>
              <a:rPr lang="pl-PL" dirty="0" smtClean="0"/>
              <a:t> </a:t>
            </a:r>
            <a:r>
              <a:rPr lang="pl-PL" dirty="0" err="1"/>
              <a:t>Join</a:t>
            </a:r>
            <a:endParaRPr lang="pl-PL" dirty="0"/>
          </a:p>
        </p:txBody>
      </p:sp>
      <p:pic>
        <p:nvPicPr>
          <p:cNvPr id="2" name="Obraz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3357"/>
            <a:ext cx="12184791" cy="6138117"/>
          </a:xfrm>
          <a:prstGeom prst="rect">
            <a:avLst/>
          </a:prstGeom>
        </p:spPr>
      </p:pic>
    </p:spTree>
    <p:extLst>
      <p:ext uri="{BB962C8B-B14F-4D97-AF65-F5344CB8AC3E}">
        <p14:creationId xmlns:p14="http://schemas.microsoft.com/office/powerpoint/2010/main" val="14626868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a:t>Reduce-Side</a:t>
            </a:r>
            <a:r>
              <a:rPr lang="pl-PL" dirty="0"/>
              <a:t> </a:t>
            </a:r>
            <a:r>
              <a:rPr lang="pl-PL" dirty="0" err="1"/>
              <a:t>Joins</a:t>
            </a:r>
            <a:r>
              <a:rPr lang="pl-PL" dirty="0"/>
              <a:t> -&gt; </a:t>
            </a:r>
            <a:r>
              <a:rPr lang="pl-PL" dirty="0" err="1"/>
              <a:t>Improved</a:t>
            </a:r>
            <a:r>
              <a:rPr lang="pl-PL" dirty="0"/>
              <a:t> </a:t>
            </a:r>
            <a:r>
              <a:rPr lang="pl-PL" dirty="0" err="1"/>
              <a:t>Repartition</a:t>
            </a:r>
            <a:r>
              <a:rPr lang="pl-PL" dirty="0"/>
              <a:t> </a:t>
            </a:r>
            <a:r>
              <a:rPr lang="pl-PL" dirty="0" err="1"/>
              <a:t>Join</a:t>
            </a:r>
            <a:endParaRPr lang="pl-PL" dirty="0"/>
          </a:p>
        </p:txBody>
      </p:sp>
      <mc:AlternateContent xmlns:mc="http://schemas.openxmlformats.org/markup-compatibility/2006" xmlns:a14="http://schemas.microsoft.com/office/drawing/2010/main">
        <mc:Choice Requires="a14">
          <p:sp>
            <p:nvSpPr>
              <p:cNvPr id="6" name="Symbol zastępczy tekstu 5"/>
              <p:cNvSpPr txBox="1">
                <a:spLocks/>
              </p:cNvSpPr>
              <p:nvPr/>
            </p:nvSpPr>
            <p:spPr>
              <a:xfrm>
                <a:off x="838200" y="2048256"/>
                <a:ext cx="10747248" cy="4379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smtClean="0"/>
                  <a:t>Zalety i wady w zasadzie takie same jak dla </a:t>
                </a:r>
                <a:r>
                  <a:rPr lang="pl-PL" dirty="0" err="1" smtClean="0"/>
                  <a:t>Repartition</a:t>
                </a:r>
                <a:r>
                  <a:rPr lang="pl-PL" dirty="0" smtClean="0"/>
                  <a:t> </a:t>
                </a:r>
                <a:r>
                  <a:rPr lang="pl-PL" dirty="0" err="1" smtClean="0"/>
                  <a:t>Join</a:t>
                </a:r>
                <a:r>
                  <a:rPr lang="pl-PL" dirty="0" smtClean="0"/>
                  <a:t>, oprócz:</a:t>
                </a:r>
              </a:p>
              <a:p>
                <a:pPr marL="0" indent="0">
                  <a:buFont typeface="Arial" panose="020B0604020202020204" pitchFamily="34" charset="0"/>
                  <a:buNone/>
                </a:pPr>
                <a:r>
                  <a:rPr lang="pl-PL" dirty="0" smtClean="0"/>
                  <a:t>Zalety:</a:t>
                </a:r>
              </a:p>
              <a:p>
                <a:r>
                  <a:rPr lang="pl-PL" dirty="0" smtClean="0"/>
                  <a:t>Buforowanie </a:t>
                </a:r>
                <a14:m>
                  <m:oMath xmlns:m="http://schemas.openxmlformats.org/officeDocument/2006/math">
                    <m:r>
                      <a:rPr lang="pl-PL" i="1">
                        <a:latin typeface="Cambria Math" panose="02040503050406030204" pitchFamily="18" charset="0"/>
                      </a:rPr>
                      <m:t>𝑁</m:t>
                    </m:r>
                    <m:r>
                      <a:rPr lang="pl-PL" b="0" i="1" smtClean="0">
                        <a:latin typeface="Cambria Math" panose="02040503050406030204" pitchFamily="18" charset="0"/>
                      </a:rPr>
                      <m:t>−1 </m:t>
                    </m:r>
                  </m:oMath>
                </a14:m>
                <a:r>
                  <a:rPr lang="pl-PL" dirty="0" smtClean="0"/>
                  <a:t>łączonych źródeł danych</a:t>
                </a:r>
              </a:p>
              <a:p>
                <a:r>
                  <a:rPr lang="pl-PL" dirty="0" smtClean="0"/>
                  <a:t>Przetwarzanie krotek z ostatniego źródła produkuje wynik w locie</a:t>
                </a:r>
              </a:p>
              <a:p>
                <a:pPr marL="0" indent="0">
                  <a:buNone/>
                </a:pPr>
                <a:r>
                  <a:rPr lang="pl-PL" dirty="0" smtClean="0"/>
                  <a:t>Wady:</a:t>
                </a:r>
              </a:p>
              <a:p>
                <a:r>
                  <a:rPr lang="pl-PL" dirty="0"/>
                  <a:t>Kolejność przekazywanych parametrów ma znaczenie</a:t>
                </a:r>
              </a:p>
              <a:p>
                <a:r>
                  <a:rPr lang="pl-PL" dirty="0" smtClean="0"/>
                  <a:t>Redundancja wysłania danych dot. źródła</a:t>
                </a:r>
              </a:p>
              <a:p>
                <a:r>
                  <a:rPr lang="pl-PL" dirty="0"/>
                  <a:t>Spróbujcie napisać do tego kod </a:t>
                </a:r>
                <a:r>
                  <a:rPr lang="pl-PL" dirty="0" smtClean="0"/>
                  <a:t>ogólny</a:t>
                </a:r>
              </a:p>
              <a:p>
                <a:endParaRPr lang="pl-PL" dirty="0" smtClean="0"/>
              </a:p>
            </p:txBody>
          </p:sp>
        </mc:Choice>
        <mc:Fallback xmlns="">
          <p:sp>
            <p:nvSpPr>
              <p:cNvPr id="6" name="Symbol zastępczy tekstu 5"/>
              <p:cNvSpPr txBox="1">
                <a:spLocks noRot="1" noChangeAspect="1" noMove="1" noResize="1" noEditPoints="1" noAdjustHandles="1" noChangeArrowheads="1" noChangeShapeType="1" noTextEdit="1"/>
              </p:cNvSpPr>
              <p:nvPr/>
            </p:nvSpPr>
            <p:spPr>
              <a:xfrm>
                <a:off x="838200" y="2048256"/>
                <a:ext cx="10747248" cy="4379976"/>
              </a:xfrm>
              <a:prstGeom prst="rect">
                <a:avLst/>
              </a:prstGeom>
              <a:blipFill rotWithShape="0">
                <a:blip r:embed="rId3"/>
                <a:stretch>
                  <a:fillRect l="-1191" t="-2225"/>
                </a:stretch>
              </a:blipFill>
            </p:spPr>
            <p:txBody>
              <a:bodyPr/>
              <a:lstStyle/>
              <a:p>
                <a:r>
                  <a:rPr lang="pl-PL">
                    <a:noFill/>
                  </a:rPr>
                  <a:t> </a:t>
                </a:r>
              </a:p>
            </p:txBody>
          </p:sp>
        </mc:Fallback>
      </mc:AlternateContent>
      <p:sp>
        <p:nvSpPr>
          <p:cNvPr id="8" name="Symbol zastępczy numeru slajdu 7"/>
          <p:cNvSpPr>
            <a:spLocks noGrp="1"/>
          </p:cNvSpPr>
          <p:nvPr>
            <p:ph type="sldNum" sz="quarter" idx="12"/>
          </p:nvPr>
        </p:nvSpPr>
        <p:spPr/>
        <p:txBody>
          <a:bodyPr/>
          <a:lstStyle/>
          <a:p>
            <a:fld id="{B7B2D0E0-4D7E-4A80-B5CA-CB21EB201799}" type="slidenum">
              <a:rPr lang="pl-PL" smtClean="0"/>
              <a:t>34</a:t>
            </a:fld>
            <a:endParaRPr lang="pl-PL" dirty="0"/>
          </a:p>
        </p:txBody>
      </p:sp>
      <p:sp>
        <p:nvSpPr>
          <p:cNvPr id="7" name="Objaśnienie owalne 6"/>
          <p:cNvSpPr/>
          <p:nvPr/>
        </p:nvSpPr>
        <p:spPr>
          <a:xfrm rot="18589586" flipV="1">
            <a:off x="6536503" y="5539593"/>
            <a:ext cx="1778398" cy="999358"/>
          </a:xfrm>
          <a:prstGeom prst="wedgeEllipseCallout">
            <a:avLst/>
          </a:prstGeom>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p:sp>
        <p:nvSpPr>
          <p:cNvPr id="9" name="Symbol zastępczy tekstu 5"/>
          <p:cNvSpPr txBox="1">
            <a:spLocks/>
          </p:cNvSpPr>
          <p:nvPr/>
        </p:nvSpPr>
        <p:spPr>
          <a:xfrm rot="19260723">
            <a:off x="6767164" y="5526922"/>
            <a:ext cx="1920240" cy="8601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sz="1600" dirty="0" smtClean="0">
                <a:solidFill>
                  <a:schemeClr val="bg2">
                    <a:lumMod val="75000"/>
                  </a:schemeClr>
                </a:solidFill>
              </a:rPr>
              <a:t>-Ale </a:t>
            </a:r>
            <a:r>
              <a:rPr lang="pl-PL" sz="1600" dirty="0" err="1" smtClean="0">
                <a:solidFill>
                  <a:schemeClr val="bg2">
                    <a:lumMod val="75000"/>
                  </a:schemeClr>
                </a:solidFill>
              </a:rPr>
              <a:t>Hive</a:t>
            </a:r>
            <a:r>
              <a:rPr lang="pl-PL" sz="1600" dirty="0" smtClean="0">
                <a:solidFill>
                  <a:schemeClr val="bg2">
                    <a:lumMod val="75000"/>
                  </a:schemeClr>
                </a:solidFill>
              </a:rPr>
              <a:t> to robi</a:t>
            </a:r>
          </a:p>
          <a:p>
            <a:pPr marL="0" indent="0">
              <a:buFont typeface="Arial" panose="020B0604020202020204" pitchFamily="34" charset="0"/>
              <a:buNone/>
            </a:pPr>
            <a:r>
              <a:rPr lang="pl-PL" sz="1600" dirty="0" smtClean="0">
                <a:solidFill>
                  <a:schemeClr val="bg2">
                    <a:lumMod val="75000"/>
                  </a:schemeClr>
                </a:solidFill>
              </a:rPr>
              <a:t>-Nie, nie robi</a:t>
            </a:r>
          </a:p>
        </p:txBody>
      </p:sp>
    </p:spTree>
    <p:extLst>
      <p:ext uri="{BB962C8B-B14F-4D97-AF65-F5344CB8AC3E}">
        <p14:creationId xmlns:p14="http://schemas.microsoft.com/office/powerpoint/2010/main" val="5880205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3"/>
          <p:cNvSpPr txBox="1">
            <a:spLocks/>
          </p:cNvSpPr>
          <p:nvPr/>
        </p:nvSpPr>
        <p:spPr>
          <a:xfrm>
            <a:off x="2641600" y="365125"/>
            <a:ext cx="8712200" cy="713867"/>
          </a:xfrm>
          <a:prstGeom prst="rect">
            <a:avLst/>
          </a:prstGeom>
        </p:spPr>
        <p:txBody>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smtClean="0"/>
              <a:t>Złączenia</a:t>
            </a:r>
            <a:endParaRPr lang="pl-PL" dirty="0"/>
          </a:p>
        </p:txBody>
      </p:sp>
      <p:sp>
        <p:nvSpPr>
          <p:cNvPr id="8" name="Symbol zastępczy tekstu 4"/>
          <p:cNvSpPr txBox="1">
            <a:spLocks/>
          </p:cNvSpPr>
          <p:nvPr/>
        </p:nvSpPr>
        <p:spPr>
          <a:xfrm>
            <a:off x="2641600" y="1196943"/>
            <a:ext cx="8711184" cy="3841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dirty="0" smtClean="0"/>
              <a:t>Taksonomia</a:t>
            </a:r>
            <a:endParaRPr lang="pl-PL"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 y="369085"/>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35</a:t>
            </a:fld>
            <a:endParaRPr lang="pl-PL" dirty="0"/>
          </a:p>
        </p:txBody>
      </p:sp>
    </p:spTree>
    <p:extLst>
      <p:ext uri="{BB962C8B-B14F-4D97-AF65-F5344CB8AC3E}">
        <p14:creationId xmlns:p14="http://schemas.microsoft.com/office/powerpoint/2010/main" val="36068532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Wielofazowe -&gt; </a:t>
            </a:r>
            <a:r>
              <a:rPr lang="pl-PL" dirty="0" err="1" smtClean="0"/>
              <a:t>Directed</a:t>
            </a:r>
            <a:r>
              <a:rPr lang="pl-PL" dirty="0" smtClean="0"/>
              <a:t> </a:t>
            </a:r>
            <a:r>
              <a:rPr lang="pl-PL" dirty="0" err="1" smtClean="0"/>
              <a:t>Join</a:t>
            </a:r>
            <a:endParaRPr lang="pl-PL" dirty="0"/>
          </a:p>
        </p:txBody>
      </p:sp>
      <p:sp>
        <p:nvSpPr>
          <p:cNvPr id="6" name="Symbol zastępczy tekstu 5"/>
          <p:cNvSpPr>
            <a:spLocks noGrp="1"/>
          </p:cNvSpPr>
          <p:nvPr>
            <p:ph type="body" sz="quarter" idx="4294967295"/>
          </p:nvPr>
        </p:nvSpPr>
        <p:spPr>
          <a:xfrm>
            <a:off x="838200" y="2048256"/>
            <a:ext cx="10704616" cy="3968496"/>
          </a:xfrm>
        </p:spPr>
        <p:txBody>
          <a:bodyPr>
            <a:normAutofit fontScale="92500" lnSpcReduction="20000"/>
          </a:bodyPr>
          <a:lstStyle/>
          <a:p>
            <a:r>
              <a:rPr lang="pl-PL" dirty="0" smtClean="0"/>
              <a:t>Nazywany też: </a:t>
            </a:r>
            <a:r>
              <a:rPr lang="pl-PL" dirty="0" err="1" smtClean="0"/>
              <a:t>Composite</a:t>
            </a:r>
            <a:r>
              <a:rPr lang="pl-PL" dirty="0" smtClean="0"/>
              <a:t> </a:t>
            </a:r>
            <a:r>
              <a:rPr lang="pl-PL" dirty="0" err="1" smtClean="0"/>
              <a:t>Join</a:t>
            </a:r>
            <a:r>
              <a:rPr lang="pl-PL" dirty="0" smtClean="0"/>
              <a:t>*</a:t>
            </a:r>
          </a:p>
          <a:p>
            <a:r>
              <a:rPr lang="pl-PL" dirty="0" err="1" smtClean="0"/>
              <a:t>Exploit</a:t>
            </a:r>
            <a:r>
              <a:rPr lang="pl-PL" dirty="0" smtClean="0"/>
              <a:t> „efektów ubocznych” wywołania programów Map-</a:t>
            </a:r>
            <a:r>
              <a:rPr lang="pl-PL" dirty="0" err="1" smtClean="0"/>
              <a:t>Reduce</a:t>
            </a:r>
            <a:endParaRPr lang="pl-PL" dirty="0" smtClean="0"/>
          </a:p>
          <a:p>
            <a:r>
              <a:rPr lang="pl-PL" dirty="0" smtClean="0"/>
              <a:t>Eksperyment:</a:t>
            </a:r>
          </a:p>
          <a:p>
            <a:pPr lvl="1"/>
            <a:r>
              <a:rPr lang="pl-PL" dirty="0" smtClean="0"/>
              <a:t>Każdy plik ładujemy do </a:t>
            </a:r>
            <a:r>
              <a:rPr lang="pl-PL" dirty="0" err="1" smtClean="0"/>
              <a:t>Hadoop’a</a:t>
            </a:r>
            <a:r>
              <a:rPr lang="pl-PL" dirty="0"/>
              <a:t> </a:t>
            </a:r>
            <a:r>
              <a:rPr lang="pl-PL" dirty="0" smtClean="0"/>
              <a:t>i osobno dla każdego uruchamiamy program</a:t>
            </a:r>
          </a:p>
          <a:p>
            <a:pPr lvl="1"/>
            <a:r>
              <a:rPr lang="pl-PL" dirty="0" err="1" smtClean="0"/>
              <a:t>Mapper</a:t>
            </a:r>
            <a:r>
              <a:rPr lang="pl-PL" dirty="0" smtClean="0"/>
              <a:t> emituje rekordy grupując po kluczu obcym</a:t>
            </a:r>
          </a:p>
          <a:p>
            <a:pPr lvl="1"/>
            <a:r>
              <a:rPr lang="pl-PL" dirty="0" smtClean="0"/>
              <a:t>Wykorzystujemy </a:t>
            </a:r>
            <a:r>
              <a:rPr lang="pl-PL" dirty="0" err="1" smtClean="0"/>
              <a:t>IdentityReducer</a:t>
            </a:r>
            <a:r>
              <a:rPr lang="pl-PL" dirty="0" smtClean="0"/>
              <a:t> – przepisuje wszystko co dostał</a:t>
            </a:r>
          </a:p>
          <a:p>
            <a:r>
              <a:rPr lang="pl-PL" dirty="0" smtClean="0"/>
              <a:t>Wynik:</a:t>
            </a:r>
          </a:p>
          <a:p>
            <a:pPr lvl="1"/>
            <a:r>
              <a:rPr lang="pl-PL" dirty="0" smtClean="0"/>
              <a:t>Każdy plik podzielony na liczbę mniejszych plików równą liczbie wykorzystanych </a:t>
            </a:r>
            <a:r>
              <a:rPr lang="pl-PL" dirty="0" err="1" smtClean="0"/>
              <a:t>Reducer’ów</a:t>
            </a:r>
            <a:endParaRPr lang="pl-PL" dirty="0" smtClean="0"/>
          </a:p>
          <a:p>
            <a:pPr lvl="1"/>
            <a:r>
              <a:rPr lang="pl-PL" dirty="0" smtClean="0"/>
              <a:t>Każdy plik X-tego </a:t>
            </a:r>
            <a:r>
              <a:rPr lang="pl-PL" dirty="0" err="1" smtClean="0"/>
              <a:t>Reducera</a:t>
            </a:r>
            <a:r>
              <a:rPr lang="pl-PL" dirty="0" smtClean="0"/>
              <a:t> o nazwie part-r-0000X posiada ten sam zakres kluczy obcych</a:t>
            </a:r>
          </a:p>
          <a:p>
            <a:pPr lvl="1"/>
            <a:r>
              <a:rPr lang="pl-PL" dirty="0" smtClean="0"/>
              <a:t>Wyniki posortowane po kluczach obcych</a:t>
            </a:r>
          </a:p>
          <a:p>
            <a:pPr lvl="1"/>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36</a:t>
            </a:fld>
            <a:endParaRPr lang="pl-PL" dirty="0"/>
          </a:p>
        </p:txBody>
      </p:sp>
      <p:sp>
        <p:nvSpPr>
          <p:cNvPr id="7" name="pole tekstowe 6"/>
          <p:cNvSpPr txBox="1"/>
          <p:nvPr/>
        </p:nvSpPr>
        <p:spPr>
          <a:xfrm>
            <a:off x="838200" y="6413698"/>
            <a:ext cx="9418320" cy="307777"/>
          </a:xfrm>
          <a:prstGeom prst="rect">
            <a:avLst/>
          </a:prstGeom>
          <a:noFill/>
        </p:spPr>
        <p:txBody>
          <a:bodyPr wrap="square" rtlCol="0">
            <a:spAutoFit/>
          </a:bodyPr>
          <a:lstStyle/>
          <a:p>
            <a:r>
              <a:rPr lang="pl-PL" sz="1400" dirty="0" smtClean="0"/>
              <a:t>* Dobrze opisany w: </a:t>
            </a:r>
            <a:r>
              <a:rPr lang="pl-PL" sz="1400" dirty="0" err="1" smtClean="0"/>
              <a:t>MapReduce</a:t>
            </a:r>
            <a:r>
              <a:rPr lang="pl-PL" sz="1400" dirty="0" smtClean="0"/>
              <a:t> Design </a:t>
            </a:r>
            <a:r>
              <a:rPr lang="pl-PL" sz="1400" dirty="0" err="1" smtClean="0"/>
              <a:t>Patterns</a:t>
            </a:r>
            <a:r>
              <a:rPr lang="pl-PL" sz="1400" dirty="0" smtClean="0"/>
              <a:t>, Donald Miner &amp; Adam </a:t>
            </a:r>
            <a:r>
              <a:rPr lang="pl-PL" sz="1400" dirty="0" err="1" smtClean="0"/>
              <a:t>Shook</a:t>
            </a:r>
            <a:endParaRPr lang="pl-PL" sz="1000" dirty="0"/>
          </a:p>
        </p:txBody>
      </p:sp>
    </p:spTree>
    <p:extLst>
      <p:ext uri="{BB962C8B-B14F-4D97-AF65-F5344CB8AC3E}">
        <p14:creationId xmlns:p14="http://schemas.microsoft.com/office/powerpoint/2010/main" val="2184374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Wielofazowe -&gt; </a:t>
            </a:r>
            <a:r>
              <a:rPr lang="pl-PL" dirty="0" err="1"/>
              <a:t>Directed</a:t>
            </a:r>
            <a:r>
              <a:rPr lang="pl-PL" dirty="0"/>
              <a:t> </a:t>
            </a:r>
            <a:r>
              <a:rPr lang="pl-PL" dirty="0" err="1"/>
              <a:t>Join</a:t>
            </a:r>
            <a:endParaRPr lang="pl-PL" dirty="0" smtClean="0"/>
          </a:p>
        </p:txBody>
      </p:sp>
      <p:sp>
        <p:nvSpPr>
          <p:cNvPr id="6" name="Symbol zastępczy tekstu 5"/>
          <p:cNvSpPr>
            <a:spLocks noGrp="1"/>
          </p:cNvSpPr>
          <p:nvPr>
            <p:ph type="body" sz="quarter" idx="4294967295"/>
          </p:nvPr>
        </p:nvSpPr>
        <p:spPr>
          <a:xfrm>
            <a:off x="838200" y="2048256"/>
            <a:ext cx="10514013" cy="3136392"/>
          </a:xfrm>
        </p:spPr>
        <p:txBody>
          <a:bodyPr>
            <a:normAutofit fontScale="92500" lnSpcReduction="10000"/>
          </a:bodyPr>
          <a:lstStyle/>
          <a:p>
            <a:r>
              <a:rPr lang="pl-PL" dirty="0" smtClean="0"/>
              <a:t>Zakładając że do przetwarzania plików wykorzystany został ten sam </a:t>
            </a:r>
            <a:r>
              <a:rPr lang="pl-PL" dirty="0" err="1" smtClean="0"/>
              <a:t>Partitioner</a:t>
            </a:r>
            <a:r>
              <a:rPr lang="pl-PL" dirty="0"/>
              <a:t> </a:t>
            </a:r>
            <a:r>
              <a:rPr lang="pl-PL" dirty="0" smtClean="0"/>
              <a:t>– dla każdego k-tego pliku danych ze źródła 1 można wykonać Map </a:t>
            </a:r>
            <a:r>
              <a:rPr lang="pl-PL" dirty="0" err="1" smtClean="0"/>
              <a:t>Join</a:t>
            </a:r>
            <a:r>
              <a:rPr lang="pl-PL" dirty="0" smtClean="0"/>
              <a:t> dla k-tego pliku danych ze źródła 2</a:t>
            </a:r>
          </a:p>
          <a:p>
            <a:r>
              <a:rPr lang="pl-PL" dirty="0" smtClean="0"/>
              <a:t>W teorii można to zautomatyzować </a:t>
            </a:r>
          </a:p>
          <a:p>
            <a:r>
              <a:rPr lang="pl-PL" dirty="0" smtClean="0"/>
              <a:t>Trzeba dopilnować żeby </a:t>
            </a:r>
            <a:r>
              <a:rPr lang="pl-PL" dirty="0" err="1" smtClean="0"/>
              <a:t>Mapper</a:t>
            </a:r>
            <a:r>
              <a:rPr lang="pl-PL" dirty="0" smtClean="0"/>
              <a:t> przetworzył cały plik</a:t>
            </a:r>
          </a:p>
          <a:p>
            <a:r>
              <a:rPr lang="pl-PL" dirty="0" smtClean="0"/>
              <a:t>To rozwiązanie jest już zaimplementowane w pakiecie (</a:t>
            </a:r>
            <a:r>
              <a:rPr lang="pl-PL" dirty="0"/>
              <a:t>Wymaga dodatkowej konfiguracji m.in.: </a:t>
            </a:r>
            <a:r>
              <a:rPr lang="pl-PL" dirty="0" err="1" smtClean="0"/>
              <a:t>CompositeInputFormat</a:t>
            </a:r>
            <a:r>
              <a:rPr lang="pl-PL" dirty="0" smtClean="0"/>
              <a:t>): </a:t>
            </a:r>
            <a:r>
              <a:rPr lang="pl-PL" b="1" dirty="0" err="1" smtClean="0"/>
              <a:t>org.apache.hadoop.contrib.utils.join</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37</a:t>
            </a:fld>
            <a:endParaRPr lang="pl-PL" dirty="0"/>
          </a:p>
        </p:txBody>
      </p:sp>
      <p:sp>
        <p:nvSpPr>
          <p:cNvPr id="3" name="Objaśnienie ze strzałką w górę 2"/>
          <p:cNvSpPr/>
          <p:nvPr/>
        </p:nvSpPr>
        <p:spPr>
          <a:xfrm>
            <a:off x="1149096" y="5231320"/>
            <a:ext cx="8833104" cy="1307592"/>
          </a:xfrm>
          <a:prstGeom prst="up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p:sp>
        <p:nvSpPr>
          <p:cNvPr id="8" name="Prostokąt 7"/>
          <p:cNvSpPr/>
          <p:nvPr/>
        </p:nvSpPr>
        <p:spPr>
          <a:xfrm>
            <a:off x="1602454" y="5586983"/>
            <a:ext cx="8538242" cy="923330"/>
          </a:xfrm>
          <a:prstGeom prst="rect">
            <a:avLst/>
          </a:prstGeom>
        </p:spPr>
        <p:txBody>
          <a:bodyPr wrap="square">
            <a:spAutoFit/>
          </a:bodyPr>
          <a:lstStyle/>
          <a:p>
            <a:endParaRPr lang="pl-PL" dirty="0">
              <a:solidFill>
                <a:schemeClr val="bg2">
                  <a:lumMod val="50000"/>
                </a:schemeClr>
              </a:solidFill>
            </a:endParaRPr>
          </a:p>
          <a:p>
            <a:r>
              <a:rPr lang="pl-PL" dirty="0">
                <a:solidFill>
                  <a:schemeClr val="bg2">
                    <a:lumMod val="50000"/>
                  </a:schemeClr>
                </a:solidFill>
              </a:rPr>
              <a:t>Biblioteka jest napisana w starym API – nie testowałem jej – dostałem po twarzy </a:t>
            </a:r>
            <a:r>
              <a:rPr lang="pl-PL" dirty="0" err="1" smtClean="0">
                <a:solidFill>
                  <a:schemeClr val="bg2">
                    <a:lumMod val="50000"/>
                  </a:schemeClr>
                </a:solidFill>
              </a:rPr>
              <a:t>ClassCastException</a:t>
            </a:r>
            <a:r>
              <a:rPr lang="pl-PL" dirty="0" smtClean="0">
                <a:solidFill>
                  <a:schemeClr val="bg2">
                    <a:lumMod val="50000"/>
                  </a:schemeClr>
                </a:solidFill>
              </a:rPr>
              <a:t>, zaimplementowałem sam i </a:t>
            </a:r>
            <a:r>
              <a:rPr lang="pl-PL" dirty="0">
                <a:solidFill>
                  <a:schemeClr val="bg2">
                    <a:lumMod val="50000"/>
                  </a:schemeClr>
                </a:solidFill>
              </a:rPr>
              <a:t>zamiotłem sprawę pod dywan</a:t>
            </a:r>
          </a:p>
        </p:txBody>
      </p:sp>
    </p:spTree>
    <p:extLst>
      <p:ext uri="{BB962C8B-B14F-4D97-AF65-F5344CB8AC3E}">
        <p14:creationId xmlns:p14="http://schemas.microsoft.com/office/powerpoint/2010/main" val="17658162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Idea: </a:t>
            </a:r>
            <a:r>
              <a:rPr lang="pl-PL" dirty="0" err="1" smtClean="0"/>
              <a:t>Directed</a:t>
            </a:r>
            <a:r>
              <a:rPr lang="pl-PL" dirty="0" smtClean="0"/>
              <a:t> </a:t>
            </a:r>
            <a:r>
              <a:rPr lang="pl-PL" dirty="0" err="1" smtClean="0"/>
              <a:t>Join</a:t>
            </a:r>
            <a:r>
              <a:rPr lang="pl-PL" dirty="0" smtClean="0"/>
              <a:t> - </a:t>
            </a:r>
            <a:r>
              <a:rPr lang="pl-PL" dirty="0" err="1" smtClean="0"/>
              <a:t>preprocessing</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38</a:t>
            </a:fld>
            <a:endParaRPr lang="pl-PL" dirty="0"/>
          </a:p>
        </p:txBody>
      </p:sp>
      <p:pic>
        <p:nvPicPr>
          <p:cNvPr id="7" name="Obraz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34362"/>
            <a:ext cx="12184791" cy="6138117"/>
          </a:xfrm>
          <a:prstGeom prst="rect">
            <a:avLst/>
          </a:prstGeom>
        </p:spPr>
      </p:pic>
    </p:spTree>
    <p:extLst>
      <p:ext uri="{BB962C8B-B14F-4D97-AF65-F5344CB8AC3E}">
        <p14:creationId xmlns:p14="http://schemas.microsoft.com/office/powerpoint/2010/main" val="2458096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Idea: </a:t>
            </a:r>
            <a:r>
              <a:rPr lang="pl-PL" dirty="0" err="1" smtClean="0"/>
              <a:t>Directed</a:t>
            </a:r>
            <a:r>
              <a:rPr lang="pl-PL" dirty="0" smtClean="0"/>
              <a:t> </a:t>
            </a:r>
            <a:r>
              <a:rPr lang="pl-PL" dirty="0" err="1" smtClean="0"/>
              <a:t>Join</a:t>
            </a:r>
            <a:r>
              <a:rPr lang="pl-PL" dirty="0" smtClean="0"/>
              <a:t> - złączenie</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39</a:t>
            </a:fld>
            <a:endParaRPr lang="pl-PL" dirty="0"/>
          </a:p>
        </p:txBody>
      </p:sp>
      <p:pic>
        <p:nvPicPr>
          <p:cNvPr id="6" name="Obraz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65" y="1196943"/>
            <a:ext cx="12184791" cy="6138117"/>
          </a:xfrm>
          <a:prstGeom prst="rect">
            <a:avLst/>
          </a:prstGeom>
        </p:spPr>
      </p:pic>
    </p:spTree>
    <p:extLst>
      <p:ext uri="{BB962C8B-B14F-4D97-AF65-F5344CB8AC3E}">
        <p14:creationId xmlns:p14="http://schemas.microsoft.com/office/powerpoint/2010/main" val="2002278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Rok 2004  (grudzień)</a:t>
            </a:r>
            <a:endParaRPr lang="pl-PL" dirty="0"/>
          </a:p>
        </p:txBody>
      </p:sp>
      <p:sp>
        <p:nvSpPr>
          <p:cNvPr id="3" name="Symbol zastępczy zawartości 2"/>
          <p:cNvSpPr>
            <a:spLocks noGrp="1"/>
          </p:cNvSpPr>
          <p:nvPr>
            <p:ph sz="quarter" idx="15"/>
          </p:nvPr>
        </p:nvSpPr>
        <p:spPr/>
        <p:txBody>
          <a:bodyPr/>
          <a:lstStyle/>
          <a:p>
            <a:pPr marL="0" indent="0">
              <a:buNone/>
            </a:pPr>
            <a:endParaRPr lang="pl-PL" dirty="0" smtClean="0"/>
          </a:p>
          <a:p>
            <a:pPr marL="0" indent="0">
              <a:buNone/>
            </a:pPr>
            <a:r>
              <a:rPr lang="pl-PL" dirty="0" smtClean="0"/>
              <a:t>Google publikuje artykuł:</a:t>
            </a:r>
          </a:p>
          <a:p>
            <a:pPr marL="0" indent="0">
              <a:buNone/>
            </a:pPr>
            <a:endParaRPr lang="pl-PL" dirty="0"/>
          </a:p>
          <a:p>
            <a:pPr marL="0" indent="0" algn="ctr">
              <a:buNone/>
            </a:pPr>
            <a:r>
              <a:rPr lang="pl-PL" dirty="0" smtClean="0"/>
              <a:t>„</a:t>
            </a:r>
            <a:r>
              <a:rPr lang="en-US" dirty="0" smtClean="0"/>
              <a:t>MapReduce</a:t>
            </a:r>
            <a:r>
              <a:rPr lang="en-US" dirty="0"/>
              <a:t>: Simplified Data Processing on Large </a:t>
            </a:r>
            <a:r>
              <a:rPr lang="en-US" dirty="0" smtClean="0"/>
              <a:t>Clusters</a:t>
            </a:r>
            <a:r>
              <a:rPr lang="pl-PL" dirty="0" smtClean="0"/>
              <a:t>”, </a:t>
            </a:r>
          </a:p>
          <a:p>
            <a:pPr marL="0" indent="0" algn="ctr">
              <a:buNone/>
            </a:pPr>
            <a:r>
              <a:rPr lang="pl-PL" sz="2400" dirty="0" err="1" smtClean="0"/>
              <a:t>J.Dean</a:t>
            </a:r>
            <a:r>
              <a:rPr lang="pl-PL" sz="2400" dirty="0" smtClean="0"/>
              <a:t> &amp; </a:t>
            </a:r>
            <a:r>
              <a:rPr lang="pl-PL" sz="2400" dirty="0" err="1" smtClean="0"/>
              <a:t>S.Ghemawat</a:t>
            </a:r>
            <a:r>
              <a:rPr lang="pl-PL" sz="2400" dirty="0" smtClean="0"/>
              <a:t>, </a:t>
            </a:r>
          </a:p>
          <a:p>
            <a:pPr marL="0" indent="0" algn="ctr">
              <a:buNone/>
            </a:pPr>
            <a:r>
              <a:rPr lang="en-US" sz="2400" dirty="0" smtClean="0"/>
              <a:t>Sixth </a:t>
            </a:r>
            <a:r>
              <a:rPr lang="en-US" sz="2400" dirty="0"/>
              <a:t>Symposium on Operating System Design and Implementation</a:t>
            </a:r>
            <a:r>
              <a:rPr lang="pl-PL" dirty="0" smtClean="0"/>
              <a:t>*</a:t>
            </a:r>
            <a:endParaRPr lang="pl-PL" dirty="0"/>
          </a:p>
        </p:txBody>
      </p:sp>
      <p:sp>
        <p:nvSpPr>
          <p:cNvPr id="6" name="pole tekstowe 5"/>
          <p:cNvSpPr txBox="1"/>
          <p:nvPr/>
        </p:nvSpPr>
        <p:spPr>
          <a:xfrm>
            <a:off x="838200" y="6413698"/>
            <a:ext cx="9418320" cy="307777"/>
          </a:xfrm>
          <a:prstGeom prst="rect">
            <a:avLst/>
          </a:prstGeom>
          <a:noFill/>
        </p:spPr>
        <p:txBody>
          <a:bodyPr wrap="square" rtlCol="0">
            <a:spAutoFit/>
          </a:bodyPr>
          <a:lstStyle/>
          <a:p>
            <a:r>
              <a:rPr lang="pl-PL" sz="1400" dirty="0" smtClean="0"/>
              <a:t>* Link: http</a:t>
            </a:r>
            <a:r>
              <a:rPr lang="pl-PL" sz="1400" dirty="0"/>
              <a:t>://static.googleusercontent.com/media/research.google.com/pl//archive/mapreduce-osdi04.pdf</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4</a:t>
            </a:fld>
            <a:endParaRPr lang="pl-PL" dirty="0"/>
          </a:p>
        </p:txBody>
      </p:sp>
    </p:spTree>
    <p:extLst>
      <p:ext uri="{BB962C8B-B14F-4D97-AF65-F5344CB8AC3E}">
        <p14:creationId xmlns:p14="http://schemas.microsoft.com/office/powerpoint/2010/main" val="3931218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Wielofazowe -&gt; </a:t>
            </a:r>
            <a:r>
              <a:rPr lang="pl-PL" dirty="0" err="1"/>
              <a:t>Directed</a:t>
            </a:r>
            <a:r>
              <a:rPr lang="pl-PL" dirty="0"/>
              <a:t> </a:t>
            </a:r>
            <a:r>
              <a:rPr lang="pl-PL" dirty="0" err="1"/>
              <a:t>Join</a:t>
            </a:r>
            <a:endParaRPr lang="pl-PL" dirty="0" smtClean="0"/>
          </a:p>
        </p:txBody>
      </p:sp>
      <p:sp>
        <p:nvSpPr>
          <p:cNvPr id="6" name="Symbol zastępczy tekstu 5"/>
          <p:cNvSpPr>
            <a:spLocks noGrp="1"/>
          </p:cNvSpPr>
          <p:nvPr>
            <p:ph type="body" sz="quarter" idx="4294967295"/>
          </p:nvPr>
        </p:nvSpPr>
        <p:spPr>
          <a:xfrm>
            <a:off x="838200" y="2048256"/>
            <a:ext cx="10514584" cy="3805968"/>
          </a:xfrm>
        </p:spPr>
        <p:txBody>
          <a:bodyPr>
            <a:normAutofit/>
          </a:bodyPr>
          <a:lstStyle/>
          <a:p>
            <a:pPr marL="0" indent="0">
              <a:buNone/>
            </a:pPr>
            <a:r>
              <a:rPr lang="pl-PL" dirty="0" smtClean="0"/>
              <a:t>„Atomowe” przetwarzanie pliku można łatwo zrealizować za pomocą:</a:t>
            </a:r>
          </a:p>
          <a:p>
            <a:pPr lvl="1"/>
            <a:r>
              <a:rPr lang="pl-PL" dirty="0" smtClean="0"/>
              <a:t>Dziedziczenia klasy </a:t>
            </a:r>
            <a:r>
              <a:rPr lang="pl-PL" dirty="0" err="1" smtClean="0"/>
              <a:t>FileInputFormat</a:t>
            </a:r>
            <a:endParaRPr lang="pl-PL" dirty="0" smtClean="0"/>
          </a:p>
          <a:p>
            <a:pPr lvl="1"/>
            <a:r>
              <a:rPr lang="pl-PL" dirty="0" smtClean="0"/>
              <a:t>Przeciążenia metody: </a:t>
            </a:r>
            <a:r>
              <a:rPr lang="pl-PL" dirty="0" err="1" smtClean="0"/>
              <a:t>isSplitable</a:t>
            </a:r>
            <a:r>
              <a:rPr lang="pl-PL" dirty="0" smtClean="0"/>
              <a:t>(){ return </a:t>
            </a:r>
            <a:r>
              <a:rPr lang="pl-PL" dirty="0" err="1" smtClean="0"/>
              <a:t>true</a:t>
            </a:r>
            <a:r>
              <a:rPr lang="pl-PL" dirty="0" smtClean="0"/>
              <a:t>;}</a:t>
            </a:r>
          </a:p>
          <a:p>
            <a:endParaRPr lang="pl-PL" dirty="0"/>
          </a:p>
          <a:p>
            <a:pPr marL="0" indent="0">
              <a:buNone/>
            </a:pPr>
            <a:r>
              <a:rPr lang="pl-PL" dirty="0" err="1" smtClean="0"/>
              <a:t>Directed</a:t>
            </a:r>
            <a:r>
              <a:rPr lang="pl-PL" dirty="0" smtClean="0"/>
              <a:t> </a:t>
            </a:r>
            <a:r>
              <a:rPr lang="pl-PL" dirty="0" err="1" smtClean="0"/>
              <a:t>Join</a:t>
            </a:r>
            <a:r>
              <a:rPr lang="pl-PL" dirty="0" smtClean="0"/>
              <a:t> można zaimplementować nie na poziomie plików, a tzw. Input Splitów (danych wejściowych </a:t>
            </a:r>
            <a:r>
              <a:rPr lang="pl-PL" dirty="0" err="1" smtClean="0"/>
              <a:t>Mapper’a</a:t>
            </a:r>
            <a:r>
              <a:rPr lang="pl-PL" dirty="0" smtClean="0"/>
              <a:t>)</a:t>
            </a:r>
          </a:p>
          <a:p>
            <a:pPr marL="0" indent="0">
              <a:buNone/>
            </a:pPr>
            <a:r>
              <a:rPr lang="pl-PL" dirty="0" smtClean="0"/>
              <a:t>Przykład znajduje się w książce: </a:t>
            </a:r>
            <a:r>
              <a:rPr lang="pl-PL" dirty="0" err="1"/>
              <a:t>MapReduce</a:t>
            </a:r>
            <a:r>
              <a:rPr lang="pl-PL" dirty="0"/>
              <a:t> Design </a:t>
            </a:r>
            <a:r>
              <a:rPr lang="pl-PL" dirty="0" err="1"/>
              <a:t>Patterns</a:t>
            </a:r>
            <a:r>
              <a:rPr lang="pl-PL" dirty="0"/>
              <a:t>, Donald Miner &amp; Adam </a:t>
            </a:r>
            <a:r>
              <a:rPr lang="pl-PL" dirty="0" err="1"/>
              <a:t>Shook</a:t>
            </a:r>
            <a:endParaRPr lang="pl-PL" sz="1600" dirty="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40</a:t>
            </a:fld>
            <a:endParaRPr lang="pl-PL" dirty="0"/>
          </a:p>
        </p:txBody>
      </p:sp>
    </p:spTree>
    <p:extLst>
      <p:ext uri="{BB962C8B-B14F-4D97-AF65-F5344CB8AC3E}">
        <p14:creationId xmlns:p14="http://schemas.microsoft.com/office/powerpoint/2010/main" val="32538203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Wielofazowe -&gt; </a:t>
            </a:r>
            <a:r>
              <a:rPr lang="pl-PL" dirty="0" err="1" smtClean="0"/>
              <a:t>Semi</a:t>
            </a:r>
            <a:r>
              <a:rPr lang="pl-PL" dirty="0" smtClean="0"/>
              <a: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5"/>
            <a:ext cx="10674096" cy="4673219"/>
          </a:xfrm>
        </p:spPr>
        <p:txBody>
          <a:bodyPr>
            <a:normAutofit/>
          </a:bodyPr>
          <a:lstStyle/>
          <a:p>
            <a:r>
              <a:rPr lang="pl-PL" dirty="0" smtClean="0"/>
              <a:t>Dodatkowe </a:t>
            </a:r>
            <a:r>
              <a:rPr lang="pl-PL" dirty="0" err="1" smtClean="0"/>
              <a:t>Job’y</a:t>
            </a:r>
            <a:r>
              <a:rPr lang="pl-PL" dirty="0" smtClean="0"/>
              <a:t> do filtrowania krotek wiszących (na bazie pół-złączeń)</a:t>
            </a:r>
          </a:p>
          <a:p>
            <a:r>
              <a:rPr lang="pl-PL" dirty="0" smtClean="0"/>
              <a:t>Dowolność implementacji, np.:</a:t>
            </a:r>
          </a:p>
          <a:p>
            <a:pPr lvl="1"/>
            <a:r>
              <a:rPr lang="pl-PL" dirty="0" smtClean="0"/>
              <a:t>Job 1: Wczytujemy 1 plik</a:t>
            </a:r>
          </a:p>
          <a:p>
            <a:pPr lvl="2"/>
            <a:r>
              <a:rPr lang="pl-PL" dirty="0" smtClean="0"/>
              <a:t>Map - emitujemy jedynie klucze obce</a:t>
            </a:r>
          </a:p>
          <a:p>
            <a:pPr lvl="2"/>
            <a:r>
              <a:rPr lang="pl-PL" dirty="0" err="1" smtClean="0"/>
              <a:t>Reduce</a:t>
            </a:r>
            <a:r>
              <a:rPr lang="pl-PL" dirty="0" smtClean="0"/>
              <a:t> – usuwamy duplikaty</a:t>
            </a:r>
            <a:endParaRPr lang="pl-PL" dirty="0"/>
          </a:p>
          <a:p>
            <a:pPr lvl="1"/>
            <a:r>
              <a:rPr lang="pl-PL" dirty="0" smtClean="0"/>
              <a:t>Job 2: Wczytujemy 2 pliki</a:t>
            </a:r>
          </a:p>
          <a:p>
            <a:pPr lvl="2"/>
            <a:r>
              <a:rPr lang="pl-PL" dirty="0" smtClean="0"/>
              <a:t>Map – emitujemy klucze obce które pojawiają się w pliku wynikowym z </a:t>
            </a:r>
            <a:r>
              <a:rPr lang="pl-PL" dirty="0" err="1" smtClean="0"/>
              <a:t>Job’a</a:t>
            </a:r>
            <a:r>
              <a:rPr lang="pl-PL" dirty="0" smtClean="0"/>
              <a:t> 1</a:t>
            </a:r>
          </a:p>
          <a:p>
            <a:pPr lvl="2"/>
            <a:r>
              <a:rPr lang="pl-PL" dirty="0" err="1" smtClean="0"/>
              <a:t>Reduce</a:t>
            </a:r>
            <a:r>
              <a:rPr lang="pl-PL" dirty="0" smtClean="0"/>
              <a:t> – jak w </a:t>
            </a:r>
            <a:r>
              <a:rPr lang="pl-PL" dirty="0" err="1" smtClean="0"/>
              <a:t>Repartition</a:t>
            </a:r>
            <a:r>
              <a:rPr lang="pl-PL" dirty="0" smtClean="0"/>
              <a:t> </a:t>
            </a:r>
            <a:r>
              <a:rPr lang="pl-PL" dirty="0" err="1" smtClean="0"/>
              <a:t>Join</a:t>
            </a:r>
            <a:endParaRPr lang="pl-PL" dirty="0"/>
          </a:p>
          <a:p>
            <a:r>
              <a:rPr lang="pl-PL" dirty="0" smtClean="0"/>
              <a:t>Istnieje zaawansowana wersja zwana Per-Split </a:t>
            </a:r>
            <a:r>
              <a:rPr lang="pl-PL" dirty="0" err="1" smtClean="0"/>
              <a:t>Semi-Join</a:t>
            </a:r>
            <a:r>
              <a:rPr lang="pl-PL" dirty="0" smtClean="0"/>
              <a:t>, gdzie filtrowanie odbywa się nie na poziomie pliku (wszystkich </a:t>
            </a:r>
            <a:r>
              <a:rPr lang="pl-PL" dirty="0" err="1" smtClean="0"/>
              <a:t>Mapperów</a:t>
            </a:r>
            <a:r>
              <a:rPr lang="pl-PL" dirty="0" smtClean="0"/>
              <a:t>), a pojedynczego </a:t>
            </a:r>
            <a:r>
              <a:rPr lang="pl-PL" dirty="0" err="1" smtClean="0"/>
              <a:t>Mappera</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41</a:t>
            </a:fld>
            <a:endParaRPr lang="pl-PL" dirty="0"/>
          </a:p>
        </p:txBody>
      </p:sp>
    </p:spTree>
    <p:extLst>
      <p:ext uri="{BB962C8B-B14F-4D97-AF65-F5344CB8AC3E}">
        <p14:creationId xmlns:p14="http://schemas.microsoft.com/office/powerpoint/2010/main" val="21627445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Wielofazowe -&gt; </a:t>
            </a:r>
            <a:r>
              <a:rPr lang="pl-PL" dirty="0" err="1" smtClean="0"/>
              <a:t>Semi</a:t>
            </a:r>
            <a:r>
              <a:rPr lang="pl-PL" dirty="0" smtClean="0"/>
              <a: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5"/>
            <a:ext cx="10674096" cy="4673219"/>
          </a:xfrm>
        </p:spPr>
        <p:txBody>
          <a:bodyPr>
            <a:normAutofit/>
          </a:bodyPr>
          <a:lstStyle/>
          <a:p>
            <a:r>
              <a:rPr lang="pl-PL" dirty="0" smtClean="0"/>
              <a:t>Celem jest usunięcie krotek wiszących </a:t>
            </a:r>
          </a:p>
          <a:p>
            <a:r>
              <a:rPr lang="pl-PL" dirty="0" smtClean="0"/>
              <a:t>W warunkach „produkcyjnych” </a:t>
            </a:r>
            <a:r>
              <a:rPr lang="pl-PL" dirty="0" err="1" smtClean="0"/>
              <a:t>Combiner</a:t>
            </a:r>
            <a:r>
              <a:rPr lang="pl-PL" dirty="0" smtClean="0"/>
              <a:t> i tak zredukuje ich liczbę – więc po co się trudzić</a:t>
            </a:r>
          </a:p>
          <a:p>
            <a:r>
              <a:rPr lang="pl-PL" dirty="0" smtClean="0"/>
              <a:t>Nie znam </a:t>
            </a:r>
            <a:r>
              <a:rPr lang="pl-PL" dirty="0" err="1" smtClean="0"/>
              <a:t>framework’a</a:t>
            </a:r>
            <a:r>
              <a:rPr lang="pl-PL" dirty="0" smtClean="0"/>
              <a:t> który używa jakąkolwiek z technik wielofazowych tu wymienionych</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42</a:t>
            </a:fld>
            <a:endParaRPr lang="pl-PL" dirty="0"/>
          </a:p>
        </p:txBody>
      </p:sp>
    </p:spTree>
    <p:extLst>
      <p:ext uri="{BB962C8B-B14F-4D97-AF65-F5344CB8AC3E}">
        <p14:creationId xmlns:p14="http://schemas.microsoft.com/office/powerpoint/2010/main" val="32242516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3"/>
          <p:cNvSpPr txBox="1">
            <a:spLocks/>
          </p:cNvSpPr>
          <p:nvPr/>
        </p:nvSpPr>
        <p:spPr>
          <a:xfrm>
            <a:off x="2641600" y="365125"/>
            <a:ext cx="8712200" cy="713867"/>
          </a:xfrm>
          <a:prstGeom prst="rect">
            <a:avLst/>
          </a:prstGeom>
        </p:spPr>
        <p:txBody>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smtClean="0"/>
              <a:t>Złączenia</a:t>
            </a:r>
            <a:endParaRPr lang="pl-PL" dirty="0"/>
          </a:p>
        </p:txBody>
      </p:sp>
      <p:sp>
        <p:nvSpPr>
          <p:cNvPr id="8" name="Symbol zastępczy tekstu 4"/>
          <p:cNvSpPr txBox="1">
            <a:spLocks/>
          </p:cNvSpPr>
          <p:nvPr/>
        </p:nvSpPr>
        <p:spPr>
          <a:xfrm>
            <a:off x="2641600" y="1196943"/>
            <a:ext cx="8711184" cy="3841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dirty="0" smtClean="0"/>
              <a:t>Taksonomia</a:t>
            </a:r>
            <a:endParaRPr lang="pl-PL"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 y="369085"/>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43</a:t>
            </a:fld>
            <a:endParaRPr lang="pl-PL" dirty="0"/>
          </a:p>
        </p:txBody>
      </p:sp>
    </p:spTree>
    <p:extLst>
      <p:ext uri="{BB962C8B-B14F-4D97-AF65-F5344CB8AC3E}">
        <p14:creationId xmlns:p14="http://schemas.microsoft.com/office/powerpoint/2010/main" val="21927356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44</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Załóżmy że mamy dwa pliki CSV – „plik_1” i „plik_2”… wypiszmy pierwszy z nich rekord po rekordzie w kolumnie.</a:t>
            </a:r>
            <a:endParaRPr lang="pl-PL" dirty="0"/>
          </a:p>
        </p:txBody>
      </p:sp>
    </p:spTree>
    <p:extLst>
      <p:ext uri="{BB962C8B-B14F-4D97-AF65-F5344CB8AC3E}">
        <p14:creationId xmlns:p14="http://schemas.microsoft.com/office/powerpoint/2010/main" val="25191107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45</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Teraz wypiszmy drugi z nich identycznie.</a:t>
            </a:r>
            <a:endParaRPr lang="pl-PL" dirty="0"/>
          </a:p>
        </p:txBody>
      </p:sp>
      <p:sp>
        <p:nvSpPr>
          <p:cNvPr id="8" name="Symbol zastępczy tekstu 5"/>
          <p:cNvSpPr txBox="1">
            <a:spLocks/>
          </p:cNvSpPr>
          <p:nvPr/>
        </p:nvSpPr>
        <p:spPr>
          <a:xfrm>
            <a:off x="3035808" y="3813047"/>
            <a:ext cx="1508759" cy="290842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r>
              <a:rPr lang="pl-PL" dirty="0"/>
              <a:t>,…</a:t>
            </a: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Tree>
    <p:extLst>
      <p:ext uri="{BB962C8B-B14F-4D97-AF65-F5344CB8AC3E}">
        <p14:creationId xmlns:p14="http://schemas.microsoft.com/office/powerpoint/2010/main" val="33227542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46</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Obróćmy – zauważmy że powstaje prostokątna przestrzeń</a:t>
            </a:r>
            <a:endParaRPr lang="pl-PL" dirty="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4339955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47</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Obróćmy – zauważmy że powstaje prostokątna przestrzeń</a:t>
            </a:r>
            <a:endParaRPr lang="pl-PL" dirty="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rostokąt 9"/>
          <p:cNvSpPr/>
          <p:nvPr/>
        </p:nvSpPr>
        <p:spPr>
          <a:xfrm>
            <a:off x="3657601" y="5020152"/>
            <a:ext cx="236668" cy="225911"/>
          </a:xfrm>
          <a:prstGeom prst="rect">
            <a:avLst/>
          </a:prstGeom>
          <a:solidFill>
            <a:srgbClr val="FF0000"/>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2" name="Łącznik prosty 11"/>
          <p:cNvCxnSpPr/>
          <p:nvPr/>
        </p:nvCxnSpPr>
        <p:spPr>
          <a:xfrm>
            <a:off x="3775935" y="4343352"/>
            <a:ext cx="0" cy="5298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035808" y="5133107"/>
            <a:ext cx="5249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Symbol zastępczy tekstu 5"/>
          <p:cNvSpPr txBox="1">
            <a:spLocks/>
          </p:cNvSpPr>
          <p:nvPr/>
        </p:nvSpPr>
        <p:spPr>
          <a:xfrm>
            <a:off x="3991089" y="4948174"/>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2000" dirty="0" smtClean="0"/>
              <a:t>punkt: &lt;1,aaa,2.2,1,bbb,aaa,…&gt;</a:t>
            </a:r>
            <a:endParaRPr lang="pl-PL" sz="2000" dirty="0"/>
          </a:p>
        </p:txBody>
      </p:sp>
    </p:spTree>
    <p:extLst>
      <p:ext uri="{BB962C8B-B14F-4D97-AF65-F5344CB8AC3E}">
        <p14:creationId xmlns:p14="http://schemas.microsoft.com/office/powerpoint/2010/main" val="39536268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48</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Wybierzmy pewną liczbę np. 6. Podzielmy przestrzeń na taką liczbę prostokątów i ponumerujmy powstałe prostokąty (od 0)</a:t>
            </a:r>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41676809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49</a:t>
            </a:fld>
            <a:endParaRPr lang="pl-PL" dirty="0"/>
          </a:p>
        </p:txBody>
      </p:sp>
      <p:sp>
        <p:nvSpPr>
          <p:cNvPr id="7" name="Symbol zastępczy tekstu 5"/>
          <p:cNvSpPr txBox="1">
            <a:spLocks/>
          </p:cNvSpPr>
          <p:nvPr/>
        </p:nvSpPr>
        <p:spPr>
          <a:xfrm>
            <a:off x="422118" y="2032031"/>
            <a:ext cx="10930666" cy="104162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Niech prostokąty oznaczają dane które „wpadają” do Reduktora o podanym identyfikatorze. Zbiór wszystkich </a:t>
            </a:r>
            <a:r>
              <a:rPr lang="pl-PL" dirty="0" err="1" smtClean="0"/>
              <a:t>Reducerów</a:t>
            </a:r>
            <a:r>
              <a:rPr lang="pl-PL" dirty="0" smtClean="0"/>
              <a:t> umożliwia policzenie Cross </a:t>
            </a:r>
            <a:r>
              <a:rPr lang="pl-PL" dirty="0" err="1" smtClean="0"/>
              <a:t>Join’a</a:t>
            </a:r>
            <a:r>
              <a:rPr lang="pl-PL" dirty="0" smtClean="0"/>
              <a:t>. Przy takim podziale każdy Reduktor wykonuje podobną liczbę iteracji/przetwarza podobną liczbę krotek</a:t>
            </a:r>
            <a:r>
              <a:rPr lang="pl-PL" dirty="0"/>
              <a:t>. Pytanie jak ustalić miejsce podziału. </a:t>
            </a:r>
            <a:endParaRPr lang="pl-PL" dirty="0" smtClean="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2089814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Wykorzystanie</a:t>
            </a:r>
            <a:endParaRPr lang="pl-PL" dirty="0"/>
          </a:p>
        </p:txBody>
      </p:sp>
      <p:sp>
        <p:nvSpPr>
          <p:cNvPr id="3" name="Symbol zastępczy zawartości 2"/>
          <p:cNvSpPr>
            <a:spLocks noGrp="1"/>
          </p:cNvSpPr>
          <p:nvPr>
            <p:ph sz="quarter" idx="15"/>
          </p:nvPr>
        </p:nvSpPr>
        <p:spPr>
          <a:xfrm>
            <a:off x="838200" y="2048256"/>
            <a:ext cx="6408761" cy="3958844"/>
          </a:xfrm>
        </p:spPr>
        <p:txBody>
          <a:bodyPr>
            <a:normAutofit fontScale="92500" lnSpcReduction="20000"/>
          </a:bodyPr>
          <a:lstStyle/>
          <a:p>
            <a:r>
              <a:rPr lang="pl-PL" dirty="0" smtClean="0"/>
              <a:t>Najczęściej we </a:t>
            </a:r>
            <a:r>
              <a:rPr lang="pl-PL" dirty="0" err="1" smtClean="0"/>
              <a:t>Frameworkach</a:t>
            </a:r>
            <a:r>
              <a:rPr lang="pl-PL" dirty="0" smtClean="0"/>
              <a:t>/Systemach Map/</a:t>
            </a:r>
            <a:r>
              <a:rPr lang="pl-PL" dirty="0" err="1" smtClean="0"/>
              <a:t>Reduce</a:t>
            </a:r>
            <a:r>
              <a:rPr lang="pl-PL" dirty="0"/>
              <a:t> </a:t>
            </a:r>
            <a:r>
              <a:rPr lang="pl-PL" dirty="0" smtClean="0"/>
              <a:t>np.:</a:t>
            </a:r>
          </a:p>
          <a:p>
            <a:pPr lvl="1"/>
            <a:r>
              <a:rPr lang="pl-PL" dirty="0" smtClean="0"/>
              <a:t>Google Map/</a:t>
            </a:r>
            <a:r>
              <a:rPr lang="pl-PL" dirty="0" err="1" smtClean="0"/>
              <a:t>Reduce</a:t>
            </a:r>
            <a:endParaRPr lang="pl-PL" dirty="0" smtClean="0"/>
          </a:p>
          <a:p>
            <a:pPr lvl="1"/>
            <a:r>
              <a:rPr lang="pl-PL" dirty="0" err="1" smtClean="0"/>
              <a:t>Hadoop</a:t>
            </a:r>
            <a:endParaRPr lang="pl-PL" dirty="0" smtClean="0"/>
          </a:p>
          <a:p>
            <a:pPr lvl="1"/>
            <a:r>
              <a:rPr lang="pl-PL" dirty="0" err="1" smtClean="0"/>
              <a:t>Stratosphere</a:t>
            </a:r>
            <a:r>
              <a:rPr lang="pl-PL" dirty="0" smtClean="0"/>
              <a:t> (model PACT)</a:t>
            </a:r>
          </a:p>
          <a:p>
            <a:r>
              <a:rPr lang="pl-PL" dirty="0" smtClean="0"/>
              <a:t>Systemy najczęściej wiązane z trendem Big Data</a:t>
            </a:r>
          </a:p>
          <a:p>
            <a:r>
              <a:rPr lang="pl-PL" dirty="0" smtClean="0"/>
              <a:t>Źródła w Java</a:t>
            </a:r>
          </a:p>
          <a:p>
            <a:r>
              <a:rPr lang="pl-PL" dirty="0" smtClean="0"/>
              <a:t>Duże wolumeny</a:t>
            </a:r>
          </a:p>
          <a:p>
            <a:r>
              <a:rPr lang="pl-PL" dirty="0" smtClean="0"/>
              <a:t>Czasochłonne zapytania</a:t>
            </a:r>
          </a:p>
          <a:p>
            <a:r>
              <a:rPr lang="pl-PL" dirty="0" smtClean="0"/>
              <a:t>Optymalizacja pod skan</a:t>
            </a:r>
          </a:p>
        </p:txBody>
      </p:sp>
      <p:graphicFrame>
        <p:nvGraphicFramePr>
          <p:cNvPr id="7" name="Diagram 6"/>
          <p:cNvGraphicFramePr/>
          <p:nvPr>
            <p:extLst>
              <p:ext uri="{D42A27DB-BD31-4B8C-83A1-F6EECF244321}">
                <p14:modId xmlns:p14="http://schemas.microsoft.com/office/powerpoint/2010/main" val="1625710506"/>
              </p:ext>
            </p:extLst>
          </p:nvPr>
        </p:nvGraphicFramePr>
        <p:xfrm>
          <a:off x="7545695" y="2593075"/>
          <a:ext cx="4314209" cy="3414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ymbol zastępczy numeru slajdu 5"/>
          <p:cNvSpPr>
            <a:spLocks noGrp="1"/>
          </p:cNvSpPr>
          <p:nvPr>
            <p:ph type="sldNum" sz="quarter" idx="12"/>
          </p:nvPr>
        </p:nvSpPr>
        <p:spPr/>
        <p:txBody>
          <a:bodyPr/>
          <a:lstStyle/>
          <a:p>
            <a:fld id="{B7B2D0E0-4D7E-4A80-B5CA-CB21EB201799}" type="slidenum">
              <a:rPr lang="pl-PL" smtClean="0"/>
              <a:t>5</a:t>
            </a:fld>
            <a:endParaRPr lang="pl-PL" dirty="0"/>
          </a:p>
        </p:txBody>
      </p:sp>
    </p:spTree>
    <p:extLst>
      <p:ext uri="{BB962C8B-B14F-4D97-AF65-F5344CB8AC3E}">
        <p14:creationId xmlns:p14="http://schemas.microsoft.com/office/powerpoint/2010/main" val="42358924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50</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W tym celu usuńmy z naszego diagramu abstrakcję plików.</a:t>
            </a:r>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21321982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51</a:t>
            </a:fld>
            <a:endParaRPr lang="pl-PL" dirty="0"/>
          </a:p>
        </p:txBody>
      </p:sp>
      <mc:AlternateContent xmlns:mc="http://schemas.openxmlformats.org/markup-compatibility/2006" xmlns:a14="http://schemas.microsoft.com/office/drawing/2010/main">
        <mc:Choice Requires="a14">
          <p:sp>
            <p:nvSpPr>
              <p:cNvPr id="7" name="Symbol zastępczy tekstu 5"/>
              <p:cNvSpPr txBox="1">
                <a:spLocks/>
              </p:cNvSpPr>
              <p:nvPr/>
            </p:nvSpPr>
            <p:spPr>
              <a:xfrm>
                <a:off x="838200" y="2048255"/>
                <a:ext cx="10609613" cy="159042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Przyporządkujmy </a:t>
                </a:r>
                <a:r>
                  <a:rPr lang="pl-PL" dirty="0"/>
                  <a:t>równomiernie </a:t>
                </a:r>
                <a:r>
                  <a:rPr lang="pl-PL" dirty="0" smtClean="0"/>
                  <a:t>prawdopodobieństwo umieszczenia rekordu w Reduktorach kolumny/wiersza :</a:t>
                </a:r>
              </a:p>
              <a:p>
                <a:r>
                  <a:rPr lang="pl-PL" dirty="0" smtClean="0"/>
                  <a:t>kolumny mają </a:t>
                </a:r>
                <a:r>
                  <a:rPr lang="pl-PL" dirty="0"/>
                  <a:t>prawdopodobieństwo  </a:t>
                </a:r>
                <a14:m>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i="1">
                            <a:latin typeface="Cambria Math" panose="02040503050406030204" pitchFamily="18" charset="0"/>
                          </a:rPr>
                          <m:t>3</m:t>
                        </m:r>
                      </m:den>
                    </m:f>
                  </m:oMath>
                </a14:m>
                <a:endParaRPr lang="pl-PL" dirty="0" smtClean="0"/>
              </a:p>
              <a:p>
                <a:r>
                  <a:rPr lang="pl-PL" dirty="0" smtClean="0"/>
                  <a:t>wiersze mają </a:t>
                </a:r>
                <a:r>
                  <a:rPr lang="pl-PL" dirty="0"/>
                  <a:t>prawdopodobieństwo </a:t>
                </a:r>
                <a14:m>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i="1">
                            <a:latin typeface="Cambria Math" panose="02040503050406030204" pitchFamily="18" charset="0"/>
                          </a:rPr>
                          <m:t>2</m:t>
                        </m:r>
                      </m:den>
                    </m:f>
                  </m:oMath>
                </a14:m>
                <a:endParaRPr lang="pl-PL" dirty="0" smtClean="0"/>
              </a:p>
              <a:p>
                <a:pPr marL="0" indent="0">
                  <a:buNone/>
                </a:pPr>
                <a:r>
                  <a:rPr lang="pl-PL" dirty="0" smtClean="0"/>
                  <a:t> Każda komórka (Reduktor) tym samym otrzyma około  </a:t>
                </a:r>
                <a14:m>
                  <m:oMath xmlns:m="http://schemas.openxmlformats.org/officeDocument/2006/math">
                    <m:f>
                      <m:fPr>
                        <m:ctrlPr>
                          <a:rPr lang="pl-PL" i="1" smtClean="0">
                            <a:latin typeface="Cambria Math" panose="02040503050406030204" pitchFamily="18" charset="0"/>
                          </a:rPr>
                        </m:ctrlPr>
                      </m:fPr>
                      <m:num>
                        <m:r>
                          <a:rPr lang="pl-PL" b="0" i="1" smtClean="0">
                            <a:latin typeface="Cambria Math" panose="02040503050406030204" pitchFamily="18" charset="0"/>
                          </a:rPr>
                          <m:t>1</m:t>
                        </m:r>
                      </m:num>
                      <m:den>
                        <m:r>
                          <a:rPr lang="pl-PL" b="0" i="1" smtClean="0">
                            <a:latin typeface="Cambria Math" panose="02040503050406030204" pitchFamily="18" charset="0"/>
                          </a:rPr>
                          <m:t>6</m:t>
                        </m:r>
                      </m:den>
                    </m:f>
                    <m:r>
                      <a:rPr lang="pl-PL" b="0" i="0" smtClean="0">
                        <a:latin typeface="Cambria Math" panose="02040503050406030204" pitchFamily="18" charset="0"/>
                      </a:rPr>
                      <m:t> </m:t>
                    </m:r>
                    <m:r>
                      <m:rPr>
                        <m:sty m:val="p"/>
                      </m:rPr>
                      <a:rPr lang="pl-PL" b="0" i="0" smtClean="0">
                        <a:latin typeface="Cambria Math" panose="02040503050406030204" pitchFamily="18" charset="0"/>
                      </a:rPr>
                      <m:t>wszystkich</m:t>
                    </m:r>
                    <m:r>
                      <a:rPr lang="pl-PL" b="0" i="0" smtClean="0">
                        <a:latin typeface="Cambria Math" panose="02040503050406030204" pitchFamily="18" charset="0"/>
                      </a:rPr>
                      <m:t> </m:t>
                    </m:r>
                    <m:r>
                      <m:rPr>
                        <m:sty m:val="p"/>
                      </m:rPr>
                      <a:rPr lang="pl-PL" b="0" i="0" smtClean="0">
                        <a:latin typeface="Cambria Math" panose="02040503050406030204" pitchFamily="18" charset="0"/>
                      </a:rPr>
                      <m:t>danych</m:t>
                    </m:r>
                  </m:oMath>
                </a14:m>
                <a:endParaRPr lang="pl-PL" dirty="0" smtClean="0"/>
              </a:p>
            </p:txBody>
          </p:sp>
        </mc:Choice>
        <mc:Fallback xmlns="">
          <p:sp>
            <p:nvSpPr>
              <p:cNvPr id="7" name="Symbol zastępczy tekstu 5"/>
              <p:cNvSpPr txBox="1">
                <a:spLocks noRot="1" noChangeAspect="1" noMove="1" noResize="1" noEditPoints="1" noAdjustHandles="1" noChangeArrowheads="1" noChangeShapeType="1" noTextEdit="1"/>
              </p:cNvSpPr>
              <p:nvPr/>
            </p:nvSpPr>
            <p:spPr>
              <a:xfrm>
                <a:off x="838200" y="2048255"/>
                <a:ext cx="10609613" cy="1590423"/>
              </a:xfrm>
              <a:prstGeom prst="rect">
                <a:avLst/>
              </a:prstGeom>
              <a:blipFill rotWithShape="0">
                <a:blip r:embed="rId3"/>
                <a:stretch>
                  <a:fillRect l="-517" t="-6130"/>
                </a:stretch>
              </a:blipFill>
            </p:spPr>
            <p:txBody>
              <a:bodyPr/>
              <a:lstStyle/>
              <a:p>
                <a:r>
                  <a:rPr lang="pl-PL">
                    <a:noFill/>
                  </a:rPr>
                  <a:t> </a:t>
                </a:r>
              </a:p>
            </p:txBody>
          </p:sp>
        </mc:Fallback>
      </mc:AlternateContent>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
        <p:nvSpPr>
          <p:cNvPr id="3" name="Strzałka w dół 2"/>
          <p:cNvSpPr/>
          <p:nvPr/>
        </p:nvSpPr>
        <p:spPr>
          <a:xfrm>
            <a:off x="6940298" y="4236500"/>
            <a:ext cx="335280" cy="36576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mc:AlternateContent xmlns:mc="http://schemas.openxmlformats.org/markup-compatibility/2006" xmlns:a14="http://schemas.microsoft.com/office/drawing/2010/main">
        <mc:Choice Requires="a14">
          <p:sp>
            <p:nvSpPr>
              <p:cNvPr id="17" name="Symbol zastępczy tekstu 5"/>
              <p:cNvSpPr txBox="1">
                <a:spLocks/>
              </p:cNvSpPr>
              <p:nvPr/>
            </p:nvSpPr>
            <p:spPr>
              <a:xfrm>
                <a:off x="6592826" y="3537604"/>
                <a:ext cx="1030224" cy="66373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b="0" i="1" smtClean="0">
                              <a:latin typeface="Cambria Math" panose="02040503050406030204" pitchFamily="18" charset="0"/>
                            </a:rPr>
                            <m:t>3</m:t>
                          </m:r>
                        </m:den>
                      </m:f>
                    </m:oMath>
                  </m:oMathPara>
                </a14:m>
                <a:endParaRPr lang="pl-PL" dirty="0" smtClean="0"/>
              </a:p>
            </p:txBody>
          </p:sp>
        </mc:Choice>
        <mc:Fallback xmlns="">
          <p:sp>
            <p:nvSpPr>
              <p:cNvPr id="17" name="Symbol zastępczy tekstu 5"/>
              <p:cNvSpPr txBox="1">
                <a:spLocks noRot="1" noChangeAspect="1" noMove="1" noResize="1" noEditPoints="1" noAdjustHandles="1" noChangeArrowheads="1" noChangeShapeType="1" noTextEdit="1"/>
              </p:cNvSpPr>
              <p:nvPr/>
            </p:nvSpPr>
            <p:spPr>
              <a:xfrm>
                <a:off x="6592826" y="3537604"/>
                <a:ext cx="1030224" cy="663734"/>
              </a:xfrm>
              <a:prstGeom prst="rect">
                <a:avLst/>
              </a:prstGeom>
              <a:blipFill rotWithShape="0">
                <a:blip r:embed="rId4"/>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5" name="Symbol zastępczy tekstu 5"/>
              <p:cNvSpPr txBox="1">
                <a:spLocks/>
              </p:cNvSpPr>
              <p:nvPr/>
            </p:nvSpPr>
            <p:spPr>
              <a:xfrm>
                <a:off x="1655064" y="4848208"/>
                <a:ext cx="1030224" cy="66373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pl-PL" i="1" smtClean="0">
                              <a:latin typeface="Cambria Math" panose="02040503050406030204" pitchFamily="18" charset="0"/>
                            </a:rPr>
                          </m:ctrlPr>
                        </m:fPr>
                        <m:num>
                          <m:r>
                            <a:rPr lang="pl-PL" i="1">
                              <a:latin typeface="Cambria Math" panose="02040503050406030204" pitchFamily="18" charset="0"/>
                            </a:rPr>
                            <m:t>1</m:t>
                          </m:r>
                        </m:num>
                        <m:den>
                          <m:r>
                            <a:rPr lang="pl-PL" b="0" i="1" smtClean="0">
                              <a:latin typeface="Cambria Math" panose="02040503050406030204" pitchFamily="18" charset="0"/>
                            </a:rPr>
                            <m:t>2</m:t>
                          </m:r>
                        </m:den>
                      </m:f>
                    </m:oMath>
                  </m:oMathPara>
                </a14:m>
                <a:endParaRPr lang="pl-PL" dirty="0" smtClean="0"/>
              </a:p>
            </p:txBody>
          </p:sp>
        </mc:Choice>
        <mc:Fallback xmlns="">
          <p:sp>
            <p:nvSpPr>
              <p:cNvPr id="25" name="Symbol zastępczy tekstu 5"/>
              <p:cNvSpPr txBox="1">
                <a:spLocks noRot="1" noChangeAspect="1" noMove="1" noResize="1" noEditPoints="1" noAdjustHandles="1" noChangeArrowheads="1" noChangeShapeType="1" noTextEdit="1"/>
              </p:cNvSpPr>
              <p:nvPr/>
            </p:nvSpPr>
            <p:spPr>
              <a:xfrm>
                <a:off x="1655064" y="4848208"/>
                <a:ext cx="1030224" cy="663734"/>
              </a:xfrm>
              <a:prstGeom prst="rect">
                <a:avLst/>
              </a:prstGeom>
              <a:blipFill rotWithShape="0">
                <a:blip r:embed="rId5"/>
                <a:stretch>
                  <a:fillRect/>
                </a:stretch>
              </a:blipFill>
            </p:spPr>
            <p:txBody>
              <a:bodyPr/>
              <a:lstStyle/>
              <a:p>
                <a:r>
                  <a:rPr lang="pl-PL">
                    <a:noFill/>
                  </a:rPr>
                  <a:t> </a:t>
                </a:r>
              </a:p>
            </p:txBody>
          </p:sp>
        </mc:Fallback>
      </mc:AlternateContent>
      <p:sp>
        <p:nvSpPr>
          <p:cNvPr id="6" name="Strzałka w prawo 5"/>
          <p:cNvSpPr/>
          <p:nvPr/>
        </p:nvSpPr>
        <p:spPr>
          <a:xfrm>
            <a:off x="2529840" y="5010046"/>
            <a:ext cx="484632" cy="34005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1419125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52</a:t>
            </a:fld>
            <a:endParaRPr lang="pl-PL" dirty="0"/>
          </a:p>
        </p:txBody>
      </p:sp>
      <p:sp>
        <p:nvSpPr>
          <p:cNvPr id="7" name="Symbol zastępczy tekstu 5"/>
          <p:cNvSpPr txBox="1">
            <a:spLocks/>
          </p:cNvSpPr>
          <p:nvPr/>
        </p:nvSpPr>
        <p:spPr>
          <a:xfrm>
            <a:off x="838200" y="2048255"/>
            <a:ext cx="11213592" cy="4673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Teraz implementujemy </a:t>
            </a:r>
            <a:r>
              <a:rPr lang="pl-PL" dirty="0" err="1" smtClean="0"/>
              <a:t>Mappery</a:t>
            </a:r>
            <a:r>
              <a:rPr lang="pl-PL" dirty="0"/>
              <a:t> </a:t>
            </a:r>
            <a:r>
              <a:rPr lang="pl-PL" dirty="0" smtClean="0"/>
              <a:t>dla pliku 1 tak by:</a:t>
            </a:r>
          </a:p>
          <a:p>
            <a:r>
              <a:rPr lang="pl-PL" dirty="0" smtClean="0"/>
              <a:t>Losowały liczbę ze zbioru {0,1}</a:t>
            </a:r>
          </a:p>
          <a:p>
            <a:r>
              <a:rPr lang="pl-PL" dirty="0" smtClean="0"/>
              <a:t>Jeśli wylosowano 0, emitujemy rekordy &lt;0,wiersz&gt;,&lt;1,wiersz&gt; i &lt;2,wiersz&gt;</a:t>
            </a:r>
          </a:p>
          <a:p>
            <a:r>
              <a:rPr lang="pl-PL" dirty="0"/>
              <a:t>Jeśli wylosowano </a:t>
            </a:r>
            <a:r>
              <a:rPr lang="pl-PL" dirty="0" smtClean="0"/>
              <a:t>1, </a:t>
            </a:r>
            <a:r>
              <a:rPr lang="pl-PL" dirty="0"/>
              <a:t>emitujemy rekordy </a:t>
            </a:r>
            <a:r>
              <a:rPr lang="pl-PL" dirty="0" smtClean="0"/>
              <a:t>&lt;3,wiersz&gt;, &lt;4,wiersz</a:t>
            </a:r>
            <a:r>
              <a:rPr lang="pl-PL" dirty="0"/>
              <a:t>&gt; i </a:t>
            </a:r>
            <a:r>
              <a:rPr lang="pl-PL" dirty="0" smtClean="0"/>
              <a:t>&lt;5,wiersz&gt;</a:t>
            </a:r>
          </a:p>
          <a:p>
            <a:pPr marL="0" indent="0">
              <a:buNone/>
            </a:pPr>
            <a:r>
              <a:rPr lang="pl-PL" dirty="0" smtClean="0"/>
              <a:t>Z kolei </a:t>
            </a:r>
            <a:r>
              <a:rPr lang="pl-PL" dirty="0" err="1" smtClean="0"/>
              <a:t>Mapper</a:t>
            </a:r>
            <a:r>
              <a:rPr lang="pl-PL" dirty="0" smtClean="0"/>
              <a:t> </a:t>
            </a:r>
            <a:r>
              <a:rPr lang="pl-PL" dirty="0"/>
              <a:t>dla pliku </a:t>
            </a:r>
            <a:r>
              <a:rPr lang="pl-PL" dirty="0" smtClean="0"/>
              <a:t>2 analogicznie na </a:t>
            </a:r>
            <a:r>
              <a:rPr lang="pl-PL" dirty="0" err="1" smtClean="0"/>
              <a:t>kolumach</a:t>
            </a:r>
            <a:r>
              <a:rPr lang="pl-PL" dirty="0" smtClean="0"/>
              <a:t>:</a:t>
            </a:r>
          </a:p>
          <a:p>
            <a:r>
              <a:rPr lang="pl-PL" dirty="0" smtClean="0"/>
              <a:t>Losujemy liczbę ze zbioru {0,1,2}</a:t>
            </a:r>
          </a:p>
          <a:p>
            <a:r>
              <a:rPr lang="pl-PL" dirty="0"/>
              <a:t>Jeśli wylosowano 0, emitujemy rekordy &lt;0,wiersz</a:t>
            </a:r>
            <a:r>
              <a:rPr lang="pl-PL" dirty="0" smtClean="0"/>
              <a:t>&gt;,&lt;3,wiersz&gt;</a:t>
            </a:r>
          </a:p>
          <a:p>
            <a:r>
              <a:rPr lang="pl-PL" dirty="0" err="1" smtClean="0"/>
              <a:t>Itd</a:t>
            </a:r>
            <a:r>
              <a:rPr lang="pl-PL" dirty="0" smtClean="0"/>
              <a:t>….</a:t>
            </a:r>
          </a:p>
        </p:txBody>
      </p:sp>
    </p:spTree>
    <p:extLst>
      <p:ext uri="{BB962C8B-B14F-4D97-AF65-F5344CB8AC3E}">
        <p14:creationId xmlns:p14="http://schemas.microsoft.com/office/powerpoint/2010/main" val="958267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a:t>
            </a:r>
            <a:r>
              <a:rPr lang="pl-PL" dirty="0" smtClean="0"/>
              <a:t>spostrzeżenia</a:t>
            </a:r>
            <a:endParaRPr lang="pl-PL" dirty="0"/>
          </a:p>
        </p:txBody>
      </p:sp>
      <p:sp>
        <p:nvSpPr>
          <p:cNvPr id="6" name="Symbol zastępczy tekstu 5"/>
          <p:cNvSpPr>
            <a:spLocks noGrp="1"/>
          </p:cNvSpPr>
          <p:nvPr>
            <p:ph type="body" sz="quarter" idx="4294967295"/>
          </p:nvPr>
        </p:nvSpPr>
        <p:spPr>
          <a:xfrm>
            <a:off x="838200" y="2048256"/>
            <a:ext cx="10984992" cy="3958844"/>
          </a:xfrm>
        </p:spPr>
        <p:txBody>
          <a:bodyPr>
            <a:normAutofit fontScale="92500"/>
          </a:bodyPr>
          <a:lstStyle/>
          <a:p>
            <a:r>
              <a:rPr lang="pl-PL" dirty="0" smtClean="0"/>
              <a:t>Co potem? </a:t>
            </a:r>
          </a:p>
          <a:p>
            <a:pPr lvl="1"/>
            <a:r>
              <a:rPr lang="pl-PL" dirty="0" smtClean="0"/>
              <a:t>Literatura mówi: W </a:t>
            </a:r>
            <a:r>
              <a:rPr lang="pl-PL" dirty="0" err="1" smtClean="0"/>
              <a:t>reduce</a:t>
            </a:r>
            <a:r>
              <a:rPr lang="pl-PL" dirty="0" smtClean="0"/>
              <a:t>() „użyj ulubionego algorytmu do Cross </a:t>
            </a:r>
            <a:r>
              <a:rPr lang="pl-PL" dirty="0" err="1" smtClean="0"/>
              <a:t>Join’a</a:t>
            </a:r>
            <a:r>
              <a:rPr lang="pl-PL" dirty="0" smtClean="0"/>
              <a:t>”</a:t>
            </a:r>
          </a:p>
          <a:p>
            <a:pPr lvl="1"/>
            <a:r>
              <a:rPr lang="pl-PL" dirty="0" smtClean="0"/>
              <a:t>Każdy rekord z Cross </a:t>
            </a:r>
            <a:r>
              <a:rPr lang="pl-PL" dirty="0" err="1" smtClean="0"/>
              <a:t>Joina</a:t>
            </a:r>
            <a:r>
              <a:rPr lang="pl-PL" dirty="0" smtClean="0"/>
              <a:t> filtrujemy</a:t>
            </a:r>
          </a:p>
          <a:p>
            <a:r>
              <a:rPr lang="pl-PL" dirty="0" smtClean="0"/>
              <a:t>Podejście daje się uogólnić na przestrzeń o dowolnej liczbie wymiarów</a:t>
            </a:r>
          </a:p>
          <a:p>
            <a:r>
              <a:rPr lang="pl-PL" dirty="0" smtClean="0"/>
              <a:t>W przykładzie podział był 2 wiersze i 3 kolumny - [2,3] – co oznacza że rekordy z pliku 1 będą 2-krotnie zreplikowane, a z pliku 2 – 3-krotnie</a:t>
            </a:r>
          </a:p>
          <a:p>
            <a:r>
              <a:rPr lang="pl-PL" dirty="0" err="1" smtClean="0"/>
              <a:t>Shuffle</a:t>
            </a:r>
            <a:r>
              <a:rPr lang="pl-PL" dirty="0" smtClean="0"/>
              <a:t> jako faza najbardziej czasochłonna – a my wysyłamy więcej danych </a:t>
            </a:r>
            <a:endParaRPr lang="pl-PL" dirty="0"/>
          </a:p>
          <a:p>
            <a:r>
              <a:rPr lang="pl-PL" dirty="0" smtClean="0"/>
              <a:t>Filtrowanie Cross </a:t>
            </a:r>
            <a:r>
              <a:rPr lang="pl-PL" dirty="0" err="1" smtClean="0"/>
              <a:t>Join’a</a:t>
            </a:r>
            <a:r>
              <a:rPr lang="pl-PL" dirty="0" smtClean="0"/>
              <a:t> - żałosna selektywność selekcji</a:t>
            </a:r>
          </a:p>
          <a:p>
            <a:r>
              <a:rPr lang="pl-PL" dirty="0" smtClean="0"/>
              <a:t>Podział wpływa bezpośrednio na efektywność rozwiązania – da się mierzyć</a:t>
            </a:r>
          </a:p>
          <a:p>
            <a:pPr marL="0" indent="0">
              <a:buNone/>
            </a:pPr>
            <a:endParaRPr lang="pl-PL" dirty="0" smtClean="0"/>
          </a:p>
          <a:p>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53</a:t>
            </a:fld>
            <a:endParaRPr lang="pl-PL" dirty="0"/>
          </a:p>
        </p:txBody>
      </p:sp>
    </p:spTree>
    <p:extLst>
      <p:ext uri="{BB962C8B-B14F-4D97-AF65-F5344CB8AC3E}">
        <p14:creationId xmlns:p14="http://schemas.microsoft.com/office/powerpoint/2010/main" val="26541197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Mój </a:t>
            </a:r>
            <a:r>
              <a:rPr lang="pl-PL" dirty="0" smtClean="0"/>
              <a:t>stosunek do modelu Map </a:t>
            </a:r>
            <a:r>
              <a:rPr lang="pl-PL" dirty="0" err="1" smtClean="0"/>
              <a:t>Reduce</a:t>
            </a:r>
            <a:endParaRPr lang="pl-PL" dirty="0"/>
          </a:p>
        </p:txBody>
      </p:sp>
      <p:sp>
        <p:nvSpPr>
          <p:cNvPr id="3" name="Symbol zastępczy zawartości 2"/>
          <p:cNvSpPr>
            <a:spLocks noGrp="1"/>
          </p:cNvSpPr>
          <p:nvPr>
            <p:ph sz="quarter" idx="15"/>
          </p:nvPr>
        </p:nvSpPr>
        <p:spPr>
          <a:xfrm>
            <a:off x="838200" y="2048256"/>
            <a:ext cx="10514584" cy="4215384"/>
          </a:xfrm>
        </p:spPr>
        <p:txBody>
          <a:bodyPr>
            <a:normAutofit/>
          </a:bodyPr>
          <a:lstStyle/>
          <a:p>
            <a:pPr marL="514350" indent="-514350">
              <a:buFont typeface="+mj-lt"/>
              <a:buAutoNum type="arabicPeriod"/>
            </a:pPr>
            <a:r>
              <a:rPr lang="pl-PL" dirty="0" smtClean="0"/>
              <a:t>„W rozważaniach teoretycznych przyjmuje się następujący model”</a:t>
            </a:r>
            <a:endParaRPr lang="pl-PL" dirty="0"/>
          </a:p>
          <a:p>
            <a:pPr marL="514350" indent="-514350">
              <a:buFont typeface="+mj-lt"/>
              <a:buAutoNum type="arabicPeriod" startAt="2"/>
            </a:pPr>
            <a:r>
              <a:rPr lang="pl-PL" dirty="0" smtClean="0"/>
              <a:t>Programiści łamiący model</a:t>
            </a:r>
          </a:p>
          <a:p>
            <a:pPr lvl="1"/>
            <a:r>
              <a:rPr lang="pl-PL" dirty="0" smtClean="0"/>
              <a:t>Podejście burzy determinizm</a:t>
            </a:r>
          </a:p>
          <a:p>
            <a:pPr lvl="1"/>
            <a:r>
              <a:rPr lang="pl-PL" dirty="0" smtClean="0"/>
              <a:t>Programista przepisuje </a:t>
            </a:r>
            <a:r>
              <a:rPr lang="pl-PL" dirty="0" err="1" smtClean="0"/>
              <a:t>Partitioner</a:t>
            </a:r>
            <a:r>
              <a:rPr lang="pl-PL" dirty="0" smtClean="0"/>
              <a:t> i </a:t>
            </a:r>
            <a:r>
              <a:rPr lang="pl-PL" dirty="0" err="1" smtClean="0"/>
              <a:t>Mapper</a:t>
            </a:r>
            <a:r>
              <a:rPr lang="pl-PL" dirty="0"/>
              <a:t> </a:t>
            </a:r>
            <a:r>
              <a:rPr lang="pl-PL" dirty="0" smtClean="0"/>
              <a:t>- </a:t>
            </a:r>
            <a:r>
              <a:rPr lang="pl-PL" dirty="0"/>
              <a:t>o</a:t>
            </a:r>
            <a:r>
              <a:rPr lang="pl-PL" dirty="0" smtClean="0"/>
              <a:t>gólnie rzecz biorąc - odseparowano programistę od systemu, a ten przepisuje jego funkcjonalność</a:t>
            </a:r>
          </a:p>
          <a:p>
            <a:pPr lvl="1"/>
            <a:r>
              <a:rPr lang="pl-PL" dirty="0" smtClean="0"/>
              <a:t>Grupowanie, a w zasadzie dzielenie danych ze względu na sztuczny klucz – liczba </a:t>
            </a:r>
            <a:r>
              <a:rPr lang="pl-PL" dirty="0" err="1" smtClean="0"/>
              <a:t>wywołań</a:t>
            </a:r>
            <a:r>
              <a:rPr lang="pl-PL" dirty="0" smtClean="0"/>
              <a:t> </a:t>
            </a:r>
            <a:r>
              <a:rPr lang="pl-PL" dirty="0" err="1" smtClean="0"/>
              <a:t>reduce</a:t>
            </a:r>
            <a:r>
              <a:rPr lang="pl-PL" dirty="0" smtClean="0"/>
              <a:t>() jest równa liczbie </a:t>
            </a:r>
            <a:r>
              <a:rPr lang="pl-PL" dirty="0" err="1" smtClean="0"/>
              <a:t>Reduce’rów</a:t>
            </a:r>
            <a:endParaRPr lang="pl-PL" dirty="0" smtClean="0"/>
          </a:p>
          <a:p>
            <a:pPr lvl="1"/>
            <a:r>
              <a:rPr lang="pl-PL" dirty="0" smtClean="0"/>
              <a:t>Niestety to jedyny sposób żeby wykonać pełnoprawne </a:t>
            </a:r>
            <a:r>
              <a:rPr lang="pl-PL" dirty="0" err="1" smtClean="0"/>
              <a:t>Theta</a:t>
            </a:r>
            <a:r>
              <a:rPr lang="pl-PL" dirty="0" smtClean="0"/>
              <a:t>-złącze w modelu Map-</a:t>
            </a:r>
            <a:r>
              <a:rPr lang="pl-PL" dirty="0" err="1" smtClean="0"/>
              <a:t>Reduce</a:t>
            </a:r>
            <a:r>
              <a:rPr lang="pl-PL" dirty="0" smtClean="0"/>
              <a:t> (ale nie w jego rozszerzeniach)</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54</a:t>
            </a:fld>
            <a:endParaRPr lang="pl-PL" dirty="0"/>
          </a:p>
        </p:txBody>
      </p:sp>
    </p:spTree>
    <p:extLst>
      <p:ext uri="{BB962C8B-B14F-4D97-AF65-F5344CB8AC3E}">
        <p14:creationId xmlns:p14="http://schemas.microsoft.com/office/powerpoint/2010/main" val="6270283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optymalizacja</a:t>
            </a:r>
            <a:endParaRPr lang="pl-PL" dirty="0" smtClean="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0514584" cy="4398264"/>
              </a:xfrm>
            </p:spPr>
            <p:txBody>
              <a:bodyPr>
                <a:normAutofit lnSpcReduction="10000"/>
              </a:bodyPr>
              <a:lstStyle/>
              <a:p>
                <a:pPr marL="0" indent="0">
                  <a:buNone/>
                </a:pPr>
                <a:r>
                  <a:rPr lang="pl-PL" dirty="0" smtClean="0"/>
                  <a:t>Dla zadanej liczby Reduktorów </a:t>
                </a:r>
                <a14:m>
                  <m:oMath xmlns:m="http://schemas.openxmlformats.org/officeDocument/2006/math">
                    <m:r>
                      <a:rPr lang="pl-PL" b="0" i="1" smtClean="0">
                        <a:latin typeface="Cambria Math" panose="02040503050406030204" pitchFamily="18" charset="0"/>
                      </a:rPr>
                      <m:t>𝑅</m:t>
                    </m:r>
                  </m:oMath>
                </a14:m>
                <a:r>
                  <a:rPr lang="pl-PL" dirty="0" smtClean="0"/>
                  <a:t> trzeba znaleźć optymalny podział plików</a:t>
                </a:r>
              </a:p>
              <a:p>
                <a:pPr marL="0" indent="0">
                  <a:buNone/>
                </a:pPr>
                <a:r>
                  <a:rPr lang="pl-PL" dirty="0" smtClean="0"/>
                  <a:t>Zakładając dwa pliki o rozmiarach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𝐹</m:t>
                        </m:r>
                      </m:e>
                      <m:sub>
                        <m:r>
                          <a:rPr lang="pl-PL" b="0" i="1" smtClean="0">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2</m:t>
                        </m:r>
                      </m:sub>
                    </m:sSub>
                  </m:oMath>
                </a14:m>
                <a:r>
                  <a:rPr lang="pl-PL" dirty="0" smtClean="0"/>
                  <a:t> szukamy takich liczb całkowitych </a:t>
                </a:r>
                <a14:m>
                  <m:oMath xmlns:m="http://schemas.openxmlformats.org/officeDocument/2006/math">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i="1">
                            <a:latin typeface="Cambria Math" panose="02040503050406030204" pitchFamily="18" charset="0"/>
                          </a:rPr>
                          <m:t>1</m:t>
                        </m:r>
                      </m:sub>
                    </m:sSub>
                  </m:oMath>
                </a14:m>
                <a:r>
                  <a:rPr lang="pl-PL" dirty="0" smtClean="0"/>
                  <a:t> i </a:t>
                </a:r>
                <a14:m>
                  <m:oMath xmlns:m="http://schemas.openxmlformats.org/officeDocument/2006/math">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2</m:t>
                        </m:r>
                      </m:sub>
                    </m:sSub>
                  </m:oMath>
                </a14:m>
                <a:r>
                  <a:rPr lang="pl-PL" dirty="0" smtClean="0"/>
                  <a:t> które minimalizują koszt fazy </a:t>
                </a:r>
                <a:r>
                  <a:rPr lang="pl-PL" dirty="0" err="1" smtClean="0"/>
                  <a:t>Shuffle</a:t>
                </a:r>
                <a:r>
                  <a:rPr lang="pl-PL" dirty="0" smtClean="0"/>
                  <a:t>:</a:t>
                </a:r>
              </a:p>
              <a:p>
                <a:pPr marL="0" indent="0">
                  <a:buNone/>
                </a:pPr>
                <a14:m>
                  <m:oMath xmlns:m="http://schemas.openxmlformats.org/officeDocument/2006/math">
                    <m:r>
                      <a:rPr lang="pl-PL" i="1">
                        <a:latin typeface="Cambria Math" panose="02040503050406030204" pitchFamily="18" charset="0"/>
                      </a:rPr>
                      <m:t>𝑐</m:t>
                    </m:r>
                    <m:d>
                      <m:dPr>
                        <m:ctrlPr>
                          <a:rPr lang="pl-PL" i="1">
                            <a:latin typeface="Cambria Math" panose="02040503050406030204" pitchFamily="18" charset="0"/>
                          </a:rPr>
                        </m:ctrlPr>
                      </m:dPr>
                      <m:e>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i="1">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e>
                    </m:d>
                    <m:r>
                      <a:rPr lang="pl-PL" b="0" i="1" smtClean="0">
                        <a:latin typeface="Cambria Math" panose="02040503050406030204" pitchFamily="18" charset="0"/>
                      </a:rPr>
                      <m:t>=</m:t>
                    </m:r>
                    <m:r>
                      <a:rPr lang="pl-PL" b="0" i="1" smtClean="0">
                        <a:latin typeface="Cambria Math" panose="02040503050406030204" pitchFamily="18" charset="0"/>
                      </a:rPr>
                      <m:t>𝑅</m:t>
                    </m:r>
                    <m:d>
                      <m:dPr>
                        <m:ctrlPr>
                          <a:rPr lang="pl-PL" b="0" i="1" smtClean="0">
                            <a:latin typeface="Cambria Math" panose="02040503050406030204" pitchFamily="18" charset="0"/>
                          </a:rPr>
                        </m:ctrlPr>
                      </m:dPr>
                      <m:e>
                        <m:f>
                          <m:fPr>
                            <m:ctrlPr>
                              <a:rPr lang="pl-PL" i="1" smtClean="0">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i="1">
                                    <a:latin typeface="Cambria Math" panose="02040503050406030204" pitchFamily="18" charset="0"/>
                                  </a:rPr>
                                  <m:t>1</m:t>
                                </m:r>
                              </m:sub>
                            </m:sSub>
                          </m:num>
                          <m:den>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1</m:t>
                                </m:r>
                              </m:sub>
                            </m:sSub>
                          </m:den>
                        </m:f>
                        <m:r>
                          <a:rPr lang="pl-PL" b="0" i="1" smtClean="0">
                            <a:latin typeface="Cambria Math" panose="02040503050406030204" pitchFamily="18" charset="0"/>
                          </a:rPr>
                          <m:t>+</m:t>
                        </m:r>
                        <m:f>
                          <m:fPr>
                            <m:ctrlPr>
                              <a:rPr lang="pl-PL" i="1">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2</m:t>
                                </m:r>
                              </m:sub>
                            </m:sSub>
                          </m:num>
                          <m:den>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den>
                        </m:f>
                      </m:e>
                    </m:d>
                  </m:oMath>
                </a14:m>
                <a:r>
                  <a:rPr lang="pl-PL" dirty="0" smtClean="0"/>
                  <a:t>, gdzie </a:t>
                </a:r>
                <a14:m>
                  <m:oMath xmlns:m="http://schemas.openxmlformats.org/officeDocument/2006/math">
                    <m:r>
                      <a:rPr lang="pl-PL" i="1">
                        <a:latin typeface="Cambria Math" panose="02040503050406030204" pitchFamily="18" charset="0"/>
                      </a:rPr>
                      <m:t>𝑅</m:t>
                    </m:r>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i="1">
                            <a:latin typeface="Cambria Math" panose="02040503050406030204" pitchFamily="18" charset="0"/>
                          </a:rPr>
                          <m:t>1</m:t>
                        </m:r>
                      </m:sub>
                    </m:sSub>
                    <m:sSub>
                      <m:sSubPr>
                        <m:ctrlPr>
                          <a:rPr lang="pl-PL" i="1" smtClean="0">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oMath>
                </a14:m>
                <a:endParaRPr lang="pl-PL" dirty="0" smtClean="0"/>
              </a:p>
              <a:p>
                <a:pPr marL="0" indent="0">
                  <a:buNone/>
                </a:pPr>
                <a:endParaRPr lang="pl-PL" dirty="0" smtClean="0"/>
              </a:p>
              <a:p>
                <a:pPr marL="0" indent="0">
                  <a:buNone/>
                </a:pPr>
                <a:r>
                  <a:rPr lang="pl-PL" dirty="0" smtClean="0"/>
                  <a:t>Po uogólnieniu na </a:t>
                </a:r>
                <a14:m>
                  <m:oMath xmlns:m="http://schemas.openxmlformats.org/officeDocument/2006/math">
                    <m:r>
                      <a:rPr lang="pl-PL" i="1">
                        <a:latin typeface="Cambria Math" panose="02040503050406030204" pitchFamily="18" charset="0"/>
                      </a:rPr>
                      <m:t>𝑁</m:t>
                    </m:r>
                  </m:oMath>
                </a14:m>
                <a:r>
                  <a:rPr lang="pl-PL" dirty="0" smtClean="0"/>
                  <a:t> plików: </a:t>
                </a:r>
              </a:p>
              <a:p>
                <a:pPr marL="0" indent="0">
                  <a:buNone/>
                </a:pPr>
                <a14:m>
                  <m:oMath xmlns:m="http://schemas.openxmlformats.org/officeDocument/2006/math">
                    <m:r>
                      <a:rPr lang="pl-PL" b="0" i="1" smtClean="0">
                        <a:latin typeface="Cambria Math" panose="02040503050406030204" pitchFamily="18" charset="0"/>
                      </a:rPr>
                      <m:t>𝑐</m:t>
                    </m:r>
                    <m:d>
                      <m:dPr>
                        <m:ctrlPr>
                          <a:rPr lang="pl-PL" b="0" i="1" smtClean="0">
                            <a:latin typeface="Cambria Math" panose="02040503050406030204" pitchFamily="18" charset="0"/>
                          </a:rPr>
                        </m:ctrlPr>
                      </m:dPr>
                      <m:e>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𝑁</m:t>
                            </m:r>
                          </m:sub>
                        </m:sSub>
                      </m:e>
                    </m:d>
                    <m:r>
                      <a:rPr lang="pl-PL" b="0" i="1" smtClean="0">
                        <a:latin typeface="Cambria Math" panose="02040503050406030204" pitchFamily="18" charset="0"/>
                      </a:rPr>
                      <m:t>=</m:t>
                    </m:r>
                    <m:r>
                      <a:rPr lang="pl-PL" b="0" i="1" smtClean="0">
                        <a:latin typeface="Cambria Math" panose="02040503050406030204" pitchFamily="18" charset="0"/>
                      </a:rPr>
                      <m:t>𝑅</m:t>
                    </m:r>
                    <m:nary>
                      <m:naryPr>
                        <m:chr m:val="∑"/>
                        <m:ctrlPr>
                          <a:rPr lang="pl-PL" b="0" i="1" smtClean="0">
                            <a:latin typeface="Cambria Math" panose="02040503050406030204" pitchFamily="18" charset="0"/>
                          </a:rPr>
                        </m:ctrlPr>
                      </m:naryPr>
                      <m:sub>
                        <m:r>
                          <m:rPr>
                            <m:brk m:alnAt="23"/>
                          </m:rPr>
                          <a:rPr lang="pl-PL" b="0" i="1" smtClean="0">
                            <a:latin typeface="Cambria Math" panose="02040503050406030204" pitchFamily="18" charset="0"/>
                          </a:rPr>
                          <m:t>𝑖</m:t>
                        </m:r>
                      </m:sub>
                      <m:sup>
                        <m:r>
                          <a:rPr lang="pl-PL" b="0" i="1" smtClean="0">
                            <a:latin typeface="Cambria Math" panose="02040503050406030204" pitchFamily="18" charset="0"/>
                          </a:rPr>
                          <m:t>𝑁</m:t>
                        </m:r>
                      </m:sup>
                      <m:e>
                        <m:f>
                          <m:fPr>
                            <m:ctrlPr>
                              <a:rPr lang="pl-PL" i="1">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𝑖</m:t>
                                </m:r>
                              </m:sub>
                            </m:sSub>
                          </m:num>
                          <m:den>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𝑖</m:t>
                                </m:r>
                              </m:sub>
                            </m:sSub>
                          </m:den>
                        </m:f>
                      </m:e>
                    </m:nary>
                  </m:oMath>
                </a14:m>
                <a:r>
                  <a:rPr lang="pl-PL" dirty="0" smtClean="0"/>
                  <a:t>, przy ograniczeniu </a:t>
                </a:r>
                <a14:m>
                  <m:oMath xmlns:m="http://schemas.openxmlformats.org/officeDocument/2006/math">
                    <m:r>
                      <a:rPr lang="pl-PL" i="1">
                        <a:latin typeface="Cambria Math" panose="02040503050406030204" pitchFamily="18" charset="0"/>
                      </a:rPr>
                      <m:t>𝑅</m:t>
                    </m:r>
                    <m:r>
                      <a:rPr lang="pl-PL" i="1">
                        <a:latin typeface="Cambria Math" panose="02040503050406030204" pitchFamily="18" charset="0"/>
                      </a:rPr>
                      <m:t>=</m:t>
                    </m:r>
                    <m:nary>
                      <m:naryPr>
                        <m:chr m:val="∏"/>
                        <m:ctrlPr>
                          <a:rPr lang="pl-PL" i="1" smtClean="0">
                            <a:latin typeface="Cambria Math" panose="02040503050406030204" pitchFamily="18" charset="0"/>
                          </a:rPr>
                        </m:ctrlPr>
                      </m:naryPr>
                      <m:sub>
                        <m:r>
                          <m:rPr>
                            <m:brk m:alnAt="23"/>
                          </m:rPr>
                          <a:rPr lang="pl-PL" b="0" i="1" smtClean="0">
                            <a:latin typeface="Cambria Math" panose="02040503050406030204" pitchFamily="18" charset="0"/>
                          </a:rPr>
                          <m:t>𝑖</m:t>
                        </m:r>
                      </m:sub>
                      <m:sup>
                        <m:r>
                          <a:rPr lang="pl-PL" b="0" i="1" smtClean="0">
                            <a:latin typeface="Cambria Math" panose="02040503050406030204" pitchFamily="18" charset="0"/>
                          </a:rPr>
                          <m:t>𝑁</m:t>
                        </m:r>
                      </m:sup>
                      <m:e>
                        <m:sSub>
                          <m:sSubPr>
                            <m:ctrlPr>
                              <a:rPr lang="pl-PL" i="1" smtClean="0">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𝑖</m:t>
                            </m:r>
                          </m:sub>
                        </m:sSub>
                      </m:e>
                    </m:nary>
                  </m:oMath>
                </a14:m>
                <a:endParaRPr lang="pl-PL" dirty="0" smtClean="0"/>
              </a:p>
              <a:p>
                <a:pPr marL="0" indent="0">
                  <a:buNone/>
                </a:pPr>
                <a:r>
                  <a:rPr lang="pl-PL" dirty="0" smtClean="0"/>
                  <a:t>Graficznie: kwadraty, sześciany, hipersześciany itd.</a:t>
                </a:r>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0514584" cy="4398264"/>
              </a:xfrm>
              <a:blipFill rotWithShape="0">
                <a:blip r:embed="rId3"/>
                <a:stretch>
                  <a:fillRect l="-1218" t="-3047" b="-2216"/>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55</a:t>
            </a:fld>
            <a:endParaRPr lang="pl-PL" dirty="0"/>
          </a:p>
        </p:txBody>
      </p:sp>
    </p:spTree>
    <p:extLst>
      <p:ext uri="{BB962C8B-B14F-4D97-AF65-F5344CB8AC3E}">
        <p14:creationId xmlns:p14="http://schemas.microsoft.com/office/powerpoint/2010/main" val="19723294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Antywzorce</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lgn="ctr">
              <a:buNone/>
            </a:pPr>
            <a:endParaRPr lang="pl-PL" sz="4000" i="1" dirty="0" smtClean="0"/>
          </a:p>
          <a:p>
            <a:pPr marL="0" indent="0" algn="ctr">
              <a:buNone/>
            </a:pPr>
            <a:endParaRPr lang="pl-PL" sz="4000" i="1" dirty="0"/>
          </a:p>
          <a:p>
            <a:pPr marL="0" indent="0" algn="ctr">
              <a:buNone/>
            </a:pPr>
            <a:r>
              <a:rPr lang="pl-PL" sz="4000" i="1" dirty="0" smtClean="0"/>
              <a:t>Czas na Plot Twist</a:t>
            </a:r>
          </a:p>
          <a:p>
            <a:pPr marL="0" indent="0" algn="ctr">
              <a:buNone/>
            </a:pPr>
            <a:r>
              <a:rPr lang="pl-PL" sz="3200" i="1" dirty="0" smtClean="0"/>
              <a:t>Antywzorce</a:t>
            </a:r>
            <a:endParaRPr lang="pl-PL" sz="3200"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56</a:t>
            </a:fld>
            <a:endParaRPr lang="pl-PL" dirty="0"/>
          </a:p>
        </p:txBody>
      </p:sp>
    </p:spTree>
    <p:extLst>
      <p:ext uri="{BB962C8B-B14F-4D97-AF65-F5344CB8AC3E}">
        <p14:creationId xmlns:p14="http://schemas.microsoft.com/office/powerpoint/2010/main" val="10973544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Antywzorce</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lgn="ctr">
              <a:buNone/>
            </a:pPr>
            <a:endParaRPr lang="pl-PL" i="1" dirty="0" smtClean="0"/>
          </a:p>
          <a:p>
            <a:pPr marL="0" indent="0" algn="ctr">
              <a:buNone/>
            </a:pPr>
            <a:endParaRPr lang="pl-PL" i="1" dirty="0"/>
          </a:p>
          <a:p>
            <a:pPr marL="0" indent="0" algn="ctr">
              <a:buNone/>
            </a:pPr>
            <a:r>
              <a:rPr lang="en-US" i="1" dirty="0" smtClean="0"/>
              <a:t>Applications </a:t>
            </a:r>
            <a:r>
              <a:rPr lang="en-US" i="1" dirty="0"/>
              <a:t>not using a higher-level interface such as Pig unless really necessary</a:t>
            </a:r>
            <a:endParaRPr lang="pl-PL" i="1" dirty="0" smtClean="0"/>
          </a:p>
          <a:p>
            <a:pPr marL="0" indent="0">
              <a:buNone/>
            </a:pPr>
            <a:endParaRPr lang="pl-PL" dirty="0" smtClean="0"/>
          </a:p>
          <a:p>
            <a:pPr marL="0" indent="0">
              <a:buNone/>
            </a:pPr>
            <a:endParaRPr lang="pl-PL" dirty="0"/>
          </a:p>
          <a:p>
            <a:pPr marL="0" indent="0">
              <a:buNone/>
            </a:pPr>
            <a:r>
              <a:rPr lang="pl-PL" dirty="0" smtClean="0"/>
              <a:t>Źródło: </a:t>
            </a:r>
            <a:r>
              <a:rPr lang="pl-PL" dirty="0" smtClean="0">
                <a:hlinkClick r:id="rId3"/>
              </a:rPr>
              <a:t>https</a:t>
            </a:r>
            <a:r>
              <a:rPr lang="pl-PL" dirty="0">
                <a:hlinkClick r:id="rId3"/>
              </a:rPr>
              <a:t>://developer.yahoo.com/blogs/hadoop/apache-hadoop-best-practices-anti-patterns-465.html</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57</a:t>
            </a:fld>
            <a:endParaRPr lang="pl-PL" dirty="0"/>
          </a:p>
        </p:txBody>
      </p:sp>
    </p:spTree>
    <p:extLst>
      <p:ext uri="{BB962C8B-B14F-4D97-AF65-F5344CB8AC3E}">
        <p14:creationId xmlns:p14="http://schemas.microsoft.com/office/powerpoint/2010/main" val="27388148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Frameworki</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err="1" smtClean="0"/>
              <a:t>Frameworki</a:t>
            </a:r>
            <a:r>
              <a:rPr lang="pl-PL" dirty="0" smtClean="0"/>
              <a:t> na licencji Apache:</a:t>
            </a:r>
          </a:p>
          <a:p>
            <a:r>
              <a:rPr lang="pl-PL" b="1" dirty="0" err="1"/>
              <a:t>Hive</a:t>
            </a:r>
            <a:endParaRPr lang="pl-PL" b="1" dirty="0" smtClean="0"/>
          </a:p>
          <a:p>
            <a:r>
              <a:rPr lang="pl-PL" dirty="0" err="1" smtClean="0"/>
              <a:t>Pig</a:t>
            </a:r>
            <a:endParaRPr lang="pl-PL" dirty="0" smtClean="0"/>
          </a:p>
          <a:p>
            <a:r>
              <a:rPr lang="pl-PL" dirty="0" err="1" smtClean="0"/>
              <a:t>Drill</a:t>
            </a:r>
            <a:endParaRPr lang="pl-PL" dirty="0" smtClean="0"/>
          </a:p>
          <a:p>
            <a:r>
              <a:rPr lang="pl-PL" dirty="0" err="1" smtClean="0"/>
              <a:t>Tajo</a:t>
            </a:r>
            <a:endParaRPr lang="pl-PL" dirty="0" smtClean="0"/>
          </a:p>
          <a:p>
            <a:r>
              <a:rPr lang="pl-PL" dirty="0" smtClean="0"/>
              <a:t>Spark</a:t>
            </a:r>
          </a:p>
          <a:p>
            <a:r>
              <a:rPr lang="pl-PL" dirty="0" smtClean="0"/>
              <a:t>Inne…</a:t>
            </a:r>
          </a:p>
          <a:p>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58</a:t>
            </a:fld>
            <a:endParaRPr lang="pl-PL" dirty="0"/>
          </a:p>
        </p:txBody>
      </p:sp>
      <p:pic>
        <p:nvPicPr>
          <p:cNvPr id="7" name="Obraz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460" y="2550382"/>
            <a:ext cx="2040916" cy="1889513"/>
          </a:xfrm>
          <a:prstGeom prst="rect">
            <a:avLst/>
          </a:prstGeom>
        </p:spPr>
      </p:pic>
      <p:pic>
        <p:nvPicPr>
          <p:cNvPr id="8" name="Obraz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5346" y="4001752"/>
            <a:ext cx="1127981" cy="1696212"/>
          </a:xfrm>
          <a:prstGeom prst="rect">
            <a:avLst/>
          </a:prstGeom>
        </p:spPr>
      </p:pic>
      <p:pic>
        <p:nvPicPr>
          <p:cNvPr id="9" name="Obraz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5006975"/>
            <a:ext cx="1905000" cy="1000125"/>
          </a:xfrm>
          <a:prstGeom prst="rect">
            <a:avLst/>
          </a:prstGeom>
        </p:spPr>
      </p:pic>
      <p:pic>
        <p:nvPicPr>
          <p:cNvPr id="11" name="Obraz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1010" y="1912820"/>
            <a:ext cx="3276190" cy="1739682"/>
          </a:xfrm>
          <a:prstGeom prst="rect">
            <a:avLst/>
          </a:prstGeom>
        </p:spPr>
      </p:pic>
      <p:pic>
        <p:nvPicPr>
          <p:cNvPr id="12" name="Obraz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8897" y="4958577"/>
            <a:ext cx="3207663" cy="1069221"/>
          </a:xfrm>
          <a:prstGeom prst="rect">
            <a:avLst/>
          </a:prstGeom>
        </p:spPr>
      </p:pic>
    </p:spTree>
    <p:extLst>
      <p:ext uri="{BB962C8B-B14F-4D97-AF65-F5344CB8AC3E}">
        <p14:creationId xmlns:p14="http://schemas.microsoft.com/office/powerpoint/2010/main" val="22713903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Frameworki</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fontScale="92500" lnSpcReduction="10000"/>
          </a:bodyPr>
          <a:lstStyle/>
          <a:p>
            <a:pPr marL="0" indent="0">
              <a:buNone/>
            </a:pPr>
            <a:r>
              <a:rPr lang="pl-PL" dirty="0" smtClean="0"/>
              <a:t>Języki:</a:t>
            </a:r>
          </a:p>
          <a:p>
            <a:r>
              <a:rPr lang="pl-PL" b="1" dirty="0" err="1" smtClean="0"/>
              <a:t>Hive</a:t>
            </a:r>
            <a:r>
              <a:rPr lang="pl-PL" b="1" dirty="0" smtClean="0"/>
              <a:t> - </a:t>
            </a:r>
            <a:r>
              <a:rPr lang="pl-PL" b="1" dirty="0" err="1" smtClean="0"/>
              <a:t>HiveQL</a:t>
            </a:r>
            <a:endParaRPr lang="pl-PL" b="1" dirty="0" smtClean="0"/>
          </a:p>
          <a:p>
            <a:r>
              <a:rPr lang="pl-PL" dirty="0" err="1" smtClean="0"/>
              <a:t>Pig</a:t>
            </a:r>
            <a:r>
              <a:rPr lang="pl-PL" dirty="0" smtClean="0"/>
              <a:t> – </a:t>
            </a:r>
            <a:r>
              <a:rPr lang="pl-PL" dirty="0" err="1" smtClean="0"/>
              <a:t>PigLatin</a:t>
            </a:r>
            <a:r>
              <a:rPr lang="pl-PL" dirty="0" smtClean="0"/>
              <a:t> &lt;- proceduralny</a:t>
            </a:r>
          </a:p>
          <a:p>
            <a:r>
              <a:rPr lang="pl-PL" dirty="0" err="1" smtClean="0"/>
              <a:t>Drill</a:t>
            </a:r>
            <a:r>
              <a:rPr lang="pl-PL" dirty="0" smtClean="0"/>
              <a:t> - SQL</a:t>
            </a:r>
          </a:p>
          <a:p>
            <a:r>
              <a:rPr lang="pl-PL" dirty="0" err="1" smtClean="0"/>
              <a:t>Tajo</a:t>
            </a:r>
            <a:r>
              <a:rPr lang="pl-PL" dirty="0" smtClean="0"/>
              <a:t> – TSQL (</a:t>
            </a:r>
            <a:r>
              <a:rPr lang="pl-PL" dirty="0" err="1" smtClean="0"/>
              <a:t>TajoSQL</a:t>
            </a:r>
            <a:r>
              <a:rPr lang="pl-PL" dirty="0" smtClean="0"/>
              <a:t>)</a:t>
            </a:r>
          </a:p>
          <a:p>
            <a:r>
              <a:rPr lang="pl-PL" dirty="0" smtClean="0"/>
              <a:t>Spark – Spark SQL</a:t>
            </a:r>
          </a:p>
          <a:p>
            <a:endParaRPr lang="pl-PL" dirty="0"/>
          </a:p>
          <a:p>
            <a:pPr marL="0" indent="0">
              <a:buNone/>
            </a:pPr>
            <a:r>
              <a:rPr lang="pl-PL" dirty="0" smtClean="0"/>
              <a:t>Nie są mi znane języki operujące w ramach </a:t>
            </a:r>
            <a:r>
              <a:rPr lang="pl-PL" dirty="0" err="1" smtClean="0"/>
              <a:t>Hadoopa</a:t>
            </a:r>
            <a:r>
              <a:rPr lang="pl-PL" dirty="0" smtClean="0"/>
              <a:t> które potrafią wykonać złączenie nierównościowe</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59</a:t>
            </a:fld>
            <a:endParaRPr lang="pl-PL" dirty="0"/>
          </a:p>
        </p:txBody>
      </p:sp>
    </p:spTree>
    <p:extLst>
      <p:ext uri="{BB962C8B-B14F-4D97-AF65-F5344CB8AC3E}">
        <p14:creationId xmlns:p14="http://schemas.microsoft.com/office/powerpoint/2010/main" val="3518285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Cechy ogólne</a:t>
            </a:r>
            <a:endParaRPr lang="pl-PL" dirty="0"/>
          </a:p>
        </p:txBody>
      </p:sp>
      <p:sp>
        <p:nvSpPr>
          <p:cNvPr id="3" name="Symbol zastępczy zawartości 2"/>
          <p:cNvSpPr>
            <a:spLocks noGrp="1"/>
          </p:cNvSpPr>
          <p:nvPr>
            <p:ph sz="quarter" idx="15"/>
          </p:nvPr>
        </p:nvSpPr>
        <p:spPr/>
        <p:txBody>
          <a:bodyPr>
            <a:normAutofit/>
          </a:bodyPr>
          <a:lstStyle/>
          <a:p>
            <a:r>
              <a:rPr lang="pl-PL" dirty="0" smtClean="0"/>
              <a:t>System rozproszony, dwa typy węzłów:</a:t>
            </a:r>
          </a:p>
          <a:p>
            <a:pPr lvl="1"/>
            <a:r>
              <a:rPr lang="pl-PL" dirty="0" err="1" smtClean="0"/>
              <a:t>MasterNode</a:t>
            </a:r>
            <a:r>
              <a:rPr lang="pl-PL" dirty="0"/>
              <a:t> </a:t>
            </a:r>
            <a:r>
              <a:rPr lang="pl-PL" dirty="0" smtClean="0"/>
              <a:t>(*</a:t>
            </a:r>
            <a:r>
              <a:rPr lang="pl-PL" dirty="0" err="1" smtClean="0"/>
              <a:t>NameNode</a:t>
            </a:r>
            <a:r>
              <a:rPr lang="pl-PL" dirty="0" smtClean="0"/>
              <a:t>) – odpowiedzialny za indeksowanie plików </a:t>
            </a:r>
          </a:p>
          <a:p>
            <a:pPr lvl="1"/>
            <a:r>
              <a:rPr lang="pl-PL" dirty="0" err="1" smtClean="0"/>
              <a:t>ChunkServer</a:t>
            </a:r>
            <a:r>
              <a:rPr lang="pl-PL" dirty="0" smtClean="0"/>
              <a:t> (*</a:t>
            </a:r>
            <a:r>
              <a:rPr lang="pl-PL" dirty="0" err="1" smtClean="0"/>
              <a:t>WorkerNode</a:t>
            </a:r>
            <a:r>
              <a:rPr lang="pl-PL" dirty="0" smtClean="0"/>
              <a:t>) – odpowiedzialny za działanie agentów</a:t>
            </a:r>
          </a:p>
          <a:p>
            <a:r>
              <a:rPr lang="pl-PL" dirty="0" smtClean="0"/>
              <a:t>Dwie warstwy działające niezależnie, realizowane agentami: </a:t>
            </a:r>
          </a:p>
          <a:p>
            <a:pPr lvl="1"/>
            <a:r>
              <a:rPr lang="pl-PL" b="1" dirty="0" smtClean="0"/>
              <a:t>Obliczeniowa</a:t>
            </a:r>
          </a:p>
          <a:p>
            <a:pPr lvl="1"/>
            <a:r>
              <a:rPr lang="pl-PL" dirty="0" smtClean="0"/>
              <a:t>Przechowywująca dane (w postaci surowej)</a:t>
            </a:r>
          </a:p>
          <a:p>
            <a:r>
              <a:rPr lang="pl-PL" dirty="0" smtClean="0"/>
              <a:t>System </a:t>
            </a:r>
            <a:r>
              <a:rPr lang="pl-PL" dirty="0" err="1" smtClean="0"/>
              <a:t>Google’a</a:t>
            </a:r>
            <a:r>
              <a:rPr lang="pl-PL" dirty="0" smtClean="0"/>
              <a:t> jest do użytku wewnętrznego</a:t>
            </a:r>
          </a:p>
          <a:p>
            <a:r>
              <a:rPr lang="pl-PL" dirty="0" smtClean="0"/>
              <a:t>Model programistyczny Map/</a:t>
            </a:r>
            <a:r>
              <a:rPr lang="pl-PL" dirty="0" err="1" smtClean="0"/>
              <a:t>Reduce</a:t>
            </a:r>
            <a:endParaRPr lang="pl-PL" dirty="0" smtClean="0"/>
          </a:p>
        </p:txBody>
      </p:sp>
      <p:sp>
        <p:nvSpPr>
          <p:cNvPr id="6" name="pole tekstowe 5"/>
          <p:cNvSpPr txBox="1"/>
          <p:nvPr/>
        </p:nvSpPr>
        <p:spPr>
          <a:xfrm>
            <a:off x="838200" y="6413698"/>
            <a:ext cx="9418320" cy="307777"/>
          </a:xfrm>
          <a:prstGeom prst="rect">
            <a:avLst/>
          </a:prstGeom>
          <a:noFill/>
        </p:spPr>
        <p:txBody>
          <a:bodyPr wrap="square" rtlCol="0">
            <a:spAutoFit/>
          </a:bodyPr>
          <a:lstStyle/>
          <a:p>
            <a:r>
              <a:rPr lang="pl-PL" sz="1400" dirty="0" smtClean="0"/>
              <a:t>* Odpowiedniki nazw w otwartej implementacji systemu Map/</a:t>
            </a:r>
            <a:r>
              <a:rPr lang="pl-PL" sz="1400" dirty="0" err="1" smtClean="0"/>
              <a:t>Reduce</a:t>
            </a:r>
            <a:r>
              <a:rPr lang="pl-PL" sz="1400" dirty="0" smtClean="0"/>
              <a:t> - </a:t>
            </a:r>
            <a:r>
              <a:rPr lang="pl-PL" sz="1400" dirty="0" err="1" smtClean="0"/>
              <a:t>Hadoop</a:t>
            </a:r>
            <a:r>
              <a:rPr lang="pl-PL" sz="1400" dirty="0" smtClean="0"/>
              <a:t> </a:t>
            </a:r>
            <a:endParaRPr lang="pl-PL" sz="1400"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6</a:t>
            </a:fld>
            <a:endParaRPr lang="pl-PL" dirty="0"/>
          </a:p>
        </p:txBody>
      </p:sp>
    </p:spTree>
    <p:extLst>
      <p:ext uri="{BB962C8B-B14F-4D97-AF65-F5344CB8AC3E}">
        <p14:creationId xmlns:p14="http://schemas.microsoft.com/office/powerpoint/2010/main" val="17570898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Tabele zewnętrzne – jak SQL</a:t>
            </a:r>
          </a:p>
        </p:txBody>
      </p:sp>
      <p:sp>
        <p:nvSpPr>
          <p:cNvPr id="6" name="Symbol zastępczy tekstu 5"/>
          <p:cNvSpPr>
            <a:spLocks noGrp="1"/>
          </p:cNvSpPr>
          <p:nvPr>
            <p:ph type="body" sz="quarter" idx="4294967295"/>
          </p:nvPr>
        </p:nvSpPr>
        <p:spPr>
          <a:xfrm>
            <a:off x="838200" y="2048256"/>
            <a:ext cx="10514013" cy="3958844"/>
          </a:xfrm>
        </p:spPr>
        <p:txBody>
          <a:bodyPr>
            <a:normAutofit fontScale="55000" lnSpcReduction="20000"/>
          </a:bodyPr>
          <a:lstStyle/>
          <a:p>
            <a:pPr marL="0" indent="0">
              <a:buNone/>
            </a:pPr>
            <a:r>
              <a:rPr lang="pl-PL" b="1" dirty="0" smtClean="0"/>
              <a:t>CREATE</a:t>
            </a:r>
            <a:r>
              <a:rPr lang="pl-PL" dirty="0" smtClean="0"/>
              <a:t> </a:t>
            </a:r>
            <a:r>
              <a:rPr lang="pl-PL" b="1" dirty="0"/>
              <a:t>EXTERNAL</a:t>
            </a:r>
            <a:r>
              <a:rPr lang="pl-PL" dirty="0"/>
              <a:t> </a:t>
            </a:r>
            <a:r>
              <a:rPr lang="pl-PL" b="1" dirty="0"/>
              <a:t>TABLE</a:t>
            </a:r>
            <a:r>
              <a:rPr lang="pl-PL" dirty="0"/>
              <a:t> `</a:t>
            </a:r>
            <a:r>
              <a:rPr lang="pl-PL" b="1" dirty="0" err="1"/>
              <a:t>default</a:t>
            </a:r>
            <a:r>
              <a:rPr lang="pl-PL" dirty="0" err="1"/>
              <a:t>.TABLEA</a:t>
            </a:r>
            <a:r>
              <a:rPr lang="pl-PL" dirty="0"/>
              <a:t>`( </a:t>
            </a:r>
          </a:p>
          <a:p>
            <a:pPr marL="0" indent="0">
              <a:buNone/>
            </a:pPr>
            <a:r>
              <a:rPr lang="pl-PL" dirty="0"/>
              <a:t>	`A1` </a:t>
            </a:r>
            <a:r>
              <a:rPr lang="pl-PL" dirty="0" err="1"/>
              <a:t>int</a:t>
            </a:r>
            <a:r>
              <a:rPr lang="pl-PL" dirty="0"/>
              <a:t> , </a:t>
            </a:r>
          </a:p>
          <a:p>
            <a:pPr marL="0" indent="0">
              <a:buNone/>
            </a:pPr>
            <a:r>
              <a:rPr lang="pl-PL" dirty="0"/>
              <a:t>	`B1` </a:t>
            </a:r>
            <a:r>
              <a:rPr lang="pl-PL" dirty="0" err="1"/>
              <a:t>int</a:t>
            </a:r>
            <a:r>
              <a:rPr lang="pl-PL" dirty="0"/>
              <a:t> , </a:t>
            </a:r>
          </a:p>
          <a:p>
            <a:pPr marL="0" indent="0">
              <a:buNone/>
            </a:pPr>
            <a:r>
              <a:rPr lang="pl-PL" dirty="0"/>
              <a:t>	`C1` string , </a:t>
            </a:r>
          </a:p>
          <a:p>
            <a:pPr marL="0" indent="0">
              <a:buNone/>
            </a:pPr>
            <a:r>
              <a:rPr lang="pl-PL" dirty="0"/>
              <a:t>	`D1` </a:t>
            </a:r>
            <a:r>
              <a:rPr lang="pl-PL" dirty="0" err="1"/>
              <a:t>double</a:t>
            </a:r>
            <a:r>
              <a:rPr lang="pl-PL" dirty="0"/>
              <a:t>, </a:t>
            </a:r>
          </a:p>
          <a:p>
            <a:pPr marL="0" indent="0">
              <a:buNone/>
            </a:pPr>
            <a:r>
              <a:rPr lang="pl-PL" dirty="0"/>
              <a:t>	`E1` string, </a:t>
            </a:r>
          </a:p>
          <a:p>
            <a:pPr marL="0" indent="0">
              <a:buNone/>
            </a:pPr>
            <a:r>
              <a:rPr lang="pl-PL" dirty="0"/>
              <a:t>	`F1` string, </a:t>
            </a:r>
          </a:p>
          <a:p>
            <a:pPr marL="0" indent="0">
              <a:buNone/>
            </a:pPr>
            <a:r>
              <a:rPr lang="pl-PL" dirty="0"/>
              <a:t>	`G1` string, </a:t>
            </a:r>
          </a:p>
          <a:p>
            <a:pPr marL="0" indent="0">
              <a:buNone/>
            </a:pPr>
            <a:r>
              <a:rPr lang="pl-PL" dirty="0"/>
              <a:t>	`H1` string, </a:t>
            </a:r>
          </a:p>
          <a:p>
            <a:pPr marL="0" indent="0">
              <a:buNone/>
            </a:pPr>
            <a:r>
              <a:rPr lang="pl-PL" dirty="0"/>
              <a:t>	`I1` string)</a:t>
            </a:r>
          </a:p>
          <a:p>
            <a:pPr marL="0" indent="0">
              <a:buNone/>
            </a:pPr>
            <a:r>
              <a:rPr lang="pl-PL" b="1" dirty="0"/>
              <a:t>ROW</a:t>
            </a:r>
            <a:r>
              <a:rPr lang="pl-PL" dirty="0"/>
              <a:t> FORMAT DELIMITED FIELDS TERMINATED </a:t>
            </a:r>
            <a:r>
              <a:rPr lang="pl-PL" b="1" dirty="0"/>
              <a:t>BY</a:t>
            </a:r>
            <a:r>
              <a:rPr lang="pl-PL" dirty="0"/>
              <a:t> "|"</a:t>
            </a:r>
          </a:p>
          <a:p>
            <a:pPr marL="0" indent="0">
              <a:buNone/>
            </a:pPr>
            <a:r>
              <a:rPr lang="pl-PL" dirty="0"/>
              <a:t>STORED </a:t>
            </a:r>
            <a:r>
              <a:rPr lang="pl-PL" b="1" dirty="0"/>
              <a:t>AS</a:t>
            </a:r>
            <a:r>
              <a:rPr lang="pl-PL" dirty="0"/>
              <a:t> TEXTFILE</a:t>
            </a:r>
          </a:p>
          <a:p>
            <a:pPr marL="0" indent="0">
              <a:buNone/>
            </a:pPr>
            <a:r>
              <a:rPr lang="pl-PL" b="1" dirty="0"/>
              <a:t>LOCATION</a:t>
            </a:r>
            <a:r>
              <a:rPr lang="pl-PL" dirty="0"/>
              <a:t> '/</a:t>
            </a:r>
            <a:r>
              <a:rPr lang="pl-PL" dirty="0" err="1"/>
              <a:t>user</a:t>
            </a:r>
            <a:r>
              <a:rPr lang="pl-PL" dirty="0"/>
              <a:t>/</a:t>
            </a:r>
            <a:r>
              <a:rPr lang="pl-PL" dirty="0" err="1"/>
              <a:t>peczwy</a:t>
            </a:r>
            <a:r>
              <a:rPr lang="pl-PL" dirty="0"/>
              <a:t>/data/1n/VOLUME/</a:t>
            </a:r>
            <a:r>
              <a:rPr lang="pl-PL" dirty="0" err="1"/>
              <a:t>orders</a:t>
            </a:r>
            <a:r>
              <a:rPr lang="pl-PL" dirty="0"/>
              <a:t>';</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60</a:t>
            </a:fld>
            <a:endParaRPr lang="pl-PL" dirty="0"/>
          </a:p>
        </p:txBody>
      </p:sp>
    </p:spTree>
    <p:extLst>
      <p:ext uri="{BB962C8B-B14F-4D97-AF65-F5344CB8AC3E}">
        <p14:creationId xmlns:p14="http://schemas.microsoft.com/office/powerpoint/2010/main" val="38477856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endParaRPr lang="pl-PL" dirty="0"/>
          </a:p>
          <a:p>
            <a:pPr marL="0" indent="0">
              <a:buNone/>
            </a:pPr>
            <a:r>
              <a:rPr lang="pl-PL" b="1" dirty="0"/>
              <a:t>SELECT</a:t>
            </a:r>
            <a:r>
              <a:rPr lang="pl-PL" dirty="0"/>
              <a:t> page_views.*</a:t>
            </a:r>
          </a:p>
          <a:p>
            <a:pPr marL="0" indent="0">
              <a:buNone/>
            </a:pPr>
            <a:r>
              <a:rPr lang="pl-PL" b="1" dirty="0"/>
              <a:t>FROM</a:t>
            </a:r>
            <a:r>
              <a:rPr lang="pl-PL" dirty="0"/>
              <a:t> </a:t>
            </a:r>
            <a:r>
              <a:rPr lang="pl-PL" dirty="0" err="1"/>
              <a:t>page_views</a:t>
            </a:r>
            <a:endParaRPr lang="pl-PL" dirty="0"/>
          </a:p>
          <a:p>
            <a:pPr marL="0" indent="0">
              <a:buNone/>
            </a:pPr>
            <a:r>
              <a:rPr lang="pl-PL" b="1" dirty="0"/>
              <a:t>WHERE</a:t>
            </a:r>
            <a:r>
              <a:rPr lang="pl-PL" dirty="0"/>
              <a:t> </a:t>
            </a:r>
            <a:r>
              <a:rPr lang="pl-PL" dirty="0" err="1"/>
              <a:t>page_views.date</a:t>
            </a:r>
            <a:r>
              <a:rPr lang="pl-PL" dirty="0"/>
              <a:t> &gt;= '2008-03-01' </a:t>
            </a:r>
            <a:endParaRPr lang="pl-PL" dirty="0" smtClean="0"/>
          </a:p>
          <a:p>
            <a:pPr marL="0" indent="0">
              <a:buNone/>
            </a:pPr>
            <a:r>
              <a:rPr lang="pl-PL" b="1" dirty="0"/>
              <a:t>	</a:t>
            </a:r>
            <a:r>
              <a:rPr lang="pl-PL" b="1" dirty="0" smtClean="0"/>
              <a:t>AND</a:t>
            </a:r>
            <a:r>
              <a:rPr lang="pl-PL" dirty="0" smtClean="0"/>
              <a:t> </a:t>
            </a:r>
            <a:r>
              <a:rPr lang="pl-PL" dirty="0" err="1"/>
              <a:t>page_views.date</a:t>
            </a:r>
            <a:r>
              <a:rPr lang="pl-PL" dirty="0"/>
              <a:t> &lt;= </a:t>
            </a:r>
            <a:r>
              <a:rPr lang="pl-PL" dirty="0" smtClean="0"/>
              <a:t>'2008-03-31‚</a:t>
            </a:r>
            <a:endParaRPr lang="pl-PL" dirty="0"/>
          </a:p>
          <a:p>
            <a:pPr marL="0" indent="0">
              <a:buNone/>
            </a:pP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61</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https://cwiki.apache.org/confluence/display/Hive/LanguageManual+Select</a:t>
            </a:r>
          </a:p>
        </p:txBody>
      </p:sp>
    </p:spTree>
    <p:extLst>
      <p:ext uri="{BB962C8B-B14F-4D97-AF65-F5344CB8AC3E}">
        <p14:creationId xmlns:p14="http://schemas.microsoft.com/office/powerpoint/2010/main" val="2769882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rodzaje </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smtClean="0"/>
              <a:t>Złączenia:</a:t>
            </a:r>
          </a:p>
          <a:p>
            <a:pPr marL="514350" indent="-514350">
              <a:buFont typeface="+mj-lt"/>
              <a:buAutoNum type="arabicPeriod"/>
            </a:pPr>
            <a:r>
              <a:rPr lang="pl-PL" dirty="0" smtClean="0"/>
              <a:t>x JOIN y ON c</a:t>
            </a:r>
          </a:p>
          <a:p>
            <a:pPr marL="514350" indent="-514350">
              <a:buFont typeface="+mj-lt"/>
              <a:buAutoNum type="arabicPeriod"/>
            </a:pPr>
            <a:r>
              <a:rPr lang="pl-PL" dirty="0"/>
              <a:t>x</a:t>
            </a:r>
            <a:r>
              <a:rPr lang="pl-PL" dirty="0" smtClean="0"/>
              <a:t> {LEFT|RIGHT|FULL</a:t>
            </a:r>
            <a:r>
              <a:rPr lang="pl-PL" dirty="0"/>
              <a:t>} [OUTER] </a:t>
            </a:r>
            <a:r>
              <a:rPr lang="pl-PL" dirty="0" smtClean="0"/>
              <a:t>JOIN y ON c</a:t>
            </a:r>
          </a:p>
          <a:p>
            <a:pPr marL="514350" indent="-514350">
              <a:buFont typeface="+mj-lt"/>
              <a:buAutoNum type="arabicPeriod"/>
            </a:pPr>
            <a:r>
              <a:rPr lang="pl-PL" dirty="0" smtClean="0"/>
              <a:t>x LEFT SEMI JOIN y </a:t>
            </a:r>
            <a:r>
              <a:rPr lang="pl-PL" dirty="0"/>
              <a:t>ON </a:t>
            </a:r>
            <a:r>
              <a:rPr lang="pl-PL" dirty="0" smtClean="0"/>
              <a:t>c</a:t>
            </a:r>
          </a:p>
          <a:p>
            <a:pPr marL="514350" indent="-514350">
              <a:buFont typeface="+mj-lt"/>
              <a:buAutoNum type="arabicPeriod"/>
            </a:pPr>
            <a:r>
              <a:rPr lang="pl-PL" dirty="0" smtClean="0"/>
              <a:t>x </a:t>
            </a:r>
            <a:r>
              <a:rPr lang="pl-PL" dirty="0"/>
              <a:t>CROSS </a:t>
            </a:r>
            <a:r>
              <a:rPr lang="pl-PL" dirty="0" smtClean="0"/>
              <a:t>JOIN y</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62</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https://cwiki.apache.org/confluence/display/Hive/LanguageManual+Joins</a:t>
            </a:r>
          </a:p>
        </p:txBody>
      </p:sp>
    </p:spTree>
    <p:extLst>
      <p:ext uri="{BB962C8B-B14F-4D97-AF65-F5344CB8AC3E}">
        <p14:creationId xmlns:p14="http://schemas.microsoft.com/office/powerpoint/2010/main" val="39984839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Złączenia nierównościowe</a:t>
            </a:r>
          </a:p>
        </p:txBody>
      </p:sp>
      <p:sp>
        <p:nvSpPr>
          <p:cNvPr id="6" name="Symbol zastępczy tekstu 5"/>
          <p:cNvSpPr>
            <a:spLocks noGrp="1"/>
          </p:cNvSpPr>
          <p:nvPr>
            <p:ph type="body" sz="quarter" idx="4294967295"/>
          </p:nvPr>
        </p:nvSpPr>
        <p:spPr>
          <a:xfrm>
            <a:off x="838200" y="2048256"/>
            <a:ext cx="10514584" cy="3282696"/>
          </a:xfrm>
        </p:spPr>
        <p:txBody>
          <a:bodyPr>
            <a:normAutofit/>
          </a:bodyPr>
          <a:lstStyle/>
          <a:p>
            <a:pPr marL="0" indent="0">
              <a:buNone/>
            </a:pPr>
            <a:r>
              <a:rPr lang="pl-PL" b="1" dirty="0" smtClean="0"/>
              <a:t>SELECT</a:t>
            </a:r>
            <a:r>
              <a:rPr lang="pl-PL" dirty="0" smtClean="0"/>
              <a:t> </a:t>
            </a:r>
            <a:r>
              <a:rPr lang="pl-PL" dirty="0" err="1" smtClean="0"/>
              <a:t>a.val</a:t>
            </a:r>
            <a:r>
              <a:rPr lang="pl-PL" dirty="0"/>
              <a:t>, </a:t>
            </a:r>
            <a:r>
              <a:rPr lang="pl-PL" dirty="0" err="1"/>
              <a:t>b.val</a:t>
            </a:r>
            <a:r>
              <a:rPr lang="pl-PL" dirty="0"/>
              <a:t>, </a:t>
            </a:r>
            <a:r>
              <a:rPr lang="pl-PL" b="1" dirty="0" err="1"/>
              <a:t>c</a:t>
            </a:r>
            <a:r>
              <a:rPr lang="pl-PL" dirty="0" err="1"/>
              <a:t>.val</a:t>
            </a:r>
            <a:r>
              <a:rPr lang="pl-PL" dirty="0"/>
              <a:t> </a:t>
            </a:r>
            <a:endParaRPr lang="pl-PL" dirty="0" smtClean="0"/>
          </a:p>
          <a:p>
            <a:pPr marL="0" indent="0">
              <a:buNone/>
            </a:pPr>
            <a:r>
              <a:rPr lang="pl-PL" b="1" dirty="0" smtClean="0"/>
              <a:t>FROM</a:t>
            </a:r>
            <a:r>
              <a:rPr lang="pl-PL" dirty="0" smtClean="0"/>
              <a:t> </a:t>
            </a:r>
            <a:r>
              <a:rPr lang="pl-PL" dirty="0"/>
              <a:t>a </a:t>
            </a:r>
            <a:r>
              <a:rPr lang="pl-PL" b="1" dirty="0" smtClean="0"/>
              <a:t>CROSS</a:t>
            </a:r>
            <a:r>
              <a:rPr lang="pl-PL" dirty="0" smtClean="0"/>
              <a:t> </a:t>
            </a:r>
            <a:r>
              <a:rPr lang="pl-PL" b="1" dirty="0" smtClean="0"/>
              <a:t>JOIN</a:t>
            </a:r>
            <a:r>
              <a:rPr lang="pl-PL" dirty="0" smtClean="0"/>
              <a:t> b</a:t>
            </a:r>
          </a:p>
          <a:p>
            <a:pPr marL="0" indent="0">
              <a:buNone/>
            </a:pPr>
            <a:r>
              <a:rPr lang="pl-PL" b="1" dirty="0" smtClean="0"/>
              <a:t>WHERE</a:t>
            </a:r>
            <a:r>
              <a:rPr lang="pl-PL" dirty="0" smtClean="0"/>
              <a:t> ABS(</a:t>
            </a:r>
            <a:r>
              <a:rPr lang="pl-PL" dirty="0" err="1" smtClean="0"/>
              <a:t>a.key</a:t>
            </a:r>
            <a:r>
              <a:rPr lang="pl-PL" dirty="0" smtClean="0"/>
              <a:t> </a:t>
            </a:r>
            <a:r>
              <a:rPr lang="pl-PL" dirty="0"/>
              <a:t>- </a:t>
            </a:r>
            <a:r>
              <a:rPr lang="pl-PL" dirty="0" err="1" smtClean="0"/>
              <a:t>b.key</a:t>
            </a:r>
            <a:r>
              <a:rPr lang="pl-PL" dirty="0" smtClean="0"/>
              <a:t>) </a:t>
            </a:r>
            <a:r>
              <a:rPr lang="pl-PL" dirty="0"/>
              <a:t>&lt; </a:t>
            </a:r>
            <a:r>
              <a:rPr lang="pl-PL" dirty="0" smtClean="0"/>
              <a:t>5;</a:t>
            </a:r>
            <a:endParaRPr lang="pl-PL" b="1" dirty="0"/>
          </a:p>
          <a:p>
            <a:pPr marL="0" indent="0">
              <a:buNone/>
            </a:pPr>
            <a:endParaRPr lang="pl-PL" b="1" dirty="0" smtClean="0"/>
          </a:p>
          <a:p>
            <a:pPr marL="0" indent="0">
              <a:buNone/>
            </a:pPr>
            <a:r>
              <a:rPr lang="pl-PL" dirty="0" smtClean="0"/>
              <a:t>Kontrowersyjna wydajność, ale działa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63</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https://cwiki.apache.org/confluence/display/Hive/LanguageManual+Select</a:t>
            </a:r>
          </a:p>
        </p:txBody>
      </p:sp>
    </p:spTree>
    <p:extLst>
      <p:ext uri="{BB962C8B-B14F-4D97-AF65-F5344CB8AC3E}">
        <p14:creationId xmlns:p14="http://schemas.microsoft.com/office/powerpoint/2010/main" val="20888891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a:t>
            </a:r>
            <a:r>
              <a:rPr lang="pl-PL" dirty="0" err="1" smtClean="0"/>
              <a:t>Annotacje</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smtClean="0"/>
              <a:t>STREAMTABLE – strumieniowanie podanej tabeli (domyślnie najbardziej z </a:t>
            </a:r>
            <a:r>
              <a:rPr lang="pl-PL" i="1" dirty="0" smtClean="0"/>
              <a:t>prawej </a:t>
            </a:r>
            <a:r>
              <a:rPr lang="pl-PL" dirty="0" smtClean="0"/>
              <a:t>strony:</a:t>
            </a:r>
            <a:endParaRPr lang="pl-PL" b="1" dirty="0"/>
          </a:p>
          <a:p>
            <a:pPr marL="0" indent="0">
              <a:buNone/>
            </a:pPr>
            <a:r>
              <a:rPr lang="pl-PL" b="1" dirty="0" smtClean="0"/>
              <a:t>SELECT</a:t>
            </a:r>
            <a:r>
              <a:rPr lang="pl-PL" dirty="0" smtClean="0"/>
              <a:t> </a:t>
            </a:r>
            <a:r>
              <a:rPr lang="pl-PL" i="1" dirty="0"/>
              <a:t>/*+ </a:t>
            </a:r>
            <a:r>
              <a:rPr lang="pl-PL" i="1" dirty="0" smtClean="0"/>
              <a:t>STREAMTABLE(b) </a:t>
            </a:r>
            <a:r>
              <a:rPr lang="pl-PL" i="1" dirty="0"/>
              <a:t>*/</a:t>
            </a:r>
            <a:r>
              <a:rPr lang="pl-PL" dirty="0"/>
              <a:t> </a:t>
            </a:r>
            <a:r>
              <a:rPr lang="pl-PL" dirty="0" err="1"/>
              <a:t>a.val</a:t>
            </a:r>
            <a:r>
              <a:rPr lang="pl-PL" dirty="0"/>
              <a:t>, </a:t>
            </a:r>
            <a:r>
              <a:rPr lang="pl-PL" dirty="0" err="1"/>
              <a:t>b.val</a:t>
            </a:r>
            <a:r>
              <a:rPr lang="pl-PL" dirty="0"/>
              <a:t>, </a:t>
            </a:r>
            <a:r>
              <a:rPr lang="pl-PL" b="1" dirty="0" err="1"/>
              <a:t>c</a:t>
            </a:r>
            <a:r>
              <a:rPr lang="pl-PL" dirty="0" err="1"/>
              <a:t>.val</a:t>
            </a:r>
            <a:r>
              <a:rPr lang="pl-PL" dirty="0"/>
              <a:t> </a:t>
            </a:r>
            <a:endParaRPr lang="pl-PL" dirty="0" smtClean="0"/>
          </a:p>
          <a:p>
            <a:pPr marL="0" indent="0">
              <a:buNone/>
            </a:pPr>
            <a:r>
              <a:rPr lang="pl-PL" b="1" dirty="0" smtClean="0"/>
              <a:t>FROM</a:t>
            </a:r>
            <a:r>
              <a:rPr lang="pl-PL" dirty="0" smtClean="0"/>
              <a:t> </a:t>
            </a:r>
            <a:r>
              <a:rPr lang="pl-PL" dirty="0"/>
              <a:t>a </a:t>
            </a:r>
            <a:r>
              <a:rPr lang="pl-PL" b="1" dirty="0"/>
              <a:t>JOIN</a:t>
            </a:r>
            <a:r>
              <a:rPr lang="pl-PL" dirty="0"/>
              <a:t> b </a:t>
            </a:r>
            <a:r>
              <a:rPr lang="pl-PL" b="1" dirty="0"/>
              <a:t>ON</a:t>
            </a:r>
            <a:r>
              <a:rPr lang="pl-PL" dirty="0"/>
              <a:t> (</a:t>
            </a:r>
            <a:r>
              <a:rPr lang="pl-PL" dirty="0" err="1"/>
              <a:t>a.</a:t>
            </a:r>
            <a:r>
              <a:rPr lang="pl-PL" b="1" dirty="0" err="1"/>
              <a:t>key</a:t>
            </a:r>
            <a:r>
              <a:rPr lang="pl-PL" dirty="0"/>
              <a:t> = b.key1) </a:t>
            </a:r>
            <a:r>
              <a:rPr lang="pl-PL" b="1" dirty="0"/>
              <a:t>JOIN</a:t>
            </a:r>
            <a:r>
              <a:rPr lang="pl-PL" dirty="0"/>
              <a:t> </a:t>
            </a:r>
            <a:r>
              <a:rPr lang="pl-PL" b="1" dirty="0"/>
              <a:t>c</a:t>
            </a:r>
            <a:r>
              <a:rPr lang="pl-PL" dirty="0"/>
              <a:t> </a:t>
            </a:r>
            <a:r>
              <a:rPr lang="pl-PL" b="1" dirty="0"/>
              <a:t>ON</a:t>
            </a:r>
            <a:r>
              <a:rPr lang="pl-PL" dirty="0"/>
              <a:t> (</a:t>
            </a:r>
            <a:r>
              <a:rPr lang="pl-PL" b="1" dirty="0" err="1"/>
              <a:t>c</a:t>
            </a:r>
            <a:r>
              <a:rPr lang="pl-PL" dirty="0" err="1"/>
              <a:t>.</a:t>
            </a:r>
            <a:r>
              <a:rPr lang="pl-PL" b="1" dirty="0" err="1"/>
              <a:t>key</a:t>
            </a:r>
            <a:r>
              <a:rPr lang="pl-PL" dirty="0"/>
              <a:t> = </a:t>
            </a:r>
            <a:r>
              <a:rPr lang="pl-PL" dirty="0" smtClean="0"/>
              <a:t>b.key1)</a:t>
            </a:r>
          </a:p>
          <a:p>
            <a:pPr marL="0" indent="0">
              <a:buNone/>
            </a:pPr>
            <a:endParaRPr lang="pl-PL" dirty="0" smtClean="0"/>
          </a:p>
          <a:p>
            <a:pPr marL="0" indent="0">
              <a:buNone/>
            </a:pPr>
            <a:r>
              <a:rPr lang="pl-PL" dirty="0" smtClean="0"/>
              <a:t>MAPJOIN – zaproszenie do złączenia po stronie </a:t>
            </a:r>
            <a:r>
              <a:rPr lang="pl-PL" dirty="0" err="1" smtClean="0"/>
              <a:t>Mappera</a:t>
            </a:r>
            <a:endParaRPr lang="pl-PL" dirty="0"/>
          </a:p>
          <a:p>
            <a:pPr marL="0" indent="0">
              <a:buNone/>
            </a:pPr>
            <a:r>
              <a:rPr lang="pl-PL" b="1" dirty="0" smtClean="0"/>
              <a:t>SELECT </a:t>
            </a:r>
            <a:r>
              <a:rPr lang="pl-PL" dirty="0" smtClean="0"/>
              <a:t>/*+ MAPJOIN(b) */ </a:t>
            </a:r>
            <a:r>
              <a:rPr lang="pl-PL" dirty="0" err="1" smtClean="0"/>
              <a:t>a.key</a:t>
            </a:r>
            <a:r>
              <a:rPr lang="pl-PL" dirty="0" smtClean="0"/>
              <a:t>, </a:t>
            </a:r>
            <a:r>
              <a:rPr lang="pl-PL" dirty="0" err="1" smtClean="0"/>
              <a:t>a.value</a:t>
            </a:r>
            <a:r>
              <a:rPr lang="pl-PL" dirty="0" smtClean="0"/>
              <a:t> </a:t>
            </a:r>
          </a:p>
          <a:p>
            <a:pPr marL="0" indent="0">
              <a:buNone/>
            </a:pPr>
            <a:r>
              <a:rPr lang="pl-PL" b="1" dirty="0" smtClean="0"/>
              <a:t>FROM</a:t>
            </a:r>
            <a:r>
              <a:rPr lang="pl-PL" dirty="0" smtClean="0"/>
              <a:t> a </a:t>
            </a:r>
            <a:r>
              <a:rPr lang="pl-PL" b="1" dirty="0" smtClean="0"/>
              <a:t>JOIN</a:t>
            </a:r>
            <a:r>
              <a:rPr lang="pl-PL" dirty="0" smtClean="0"/>
              <a:t> b </a:t>
            </a:r>
            <a:r>
              <a:rPr lang="pl-PL" b="1" dirty="0" smtClean="0"/>
              <a:t>ON</a:t>
            </a:r>
            <a:r>
              <a:rPr lang="pl-PL" dirty="0" smtClean="0"/>
              <a:t> </a:t>
            </a:r>
            <a:r>
              <a:rPr lang="pl-PL" dirty="0" err="1" smtClean="0"/>
              <a:t>a.key</a:t>
            </a:r>
            <a:r>
              <a:rPr lang="pl-PL" dirty="0"/>
              <a:t> </a:t>
            </a:r>
            <a:r>
              <a:rPr lang="pl-PL" dirty="0" smtClean="0"/>
              <a:t>= </a:t>
            </a:r>
            <a:r>
              <a:rPr lang="pl-PL" dirty="0" err="1" smtClean="0"/>
              <a:t>b.key</a:t>
            </a:r>
            <a:endParaRPr lang="pl-PL" b="1"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64</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https://cwiki.apache.org/confluence/display/Hive/LanguageManual+JoinOptimization</a:t>
            </a:r>
          </a:p>
        </p:txBody>
      </p:sp>
    </p:spTree>
    <p:extLst>
      <p:ext uri="{BB962C8B-B14F-4D97-AF65-F5344CB8AC3E}">
        <p14:creationId xmlns:p14="http://schemas.microsoft.com/office/powerpoint/2010/main" val="964278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err="1" smtClean="0"/>
              <a:t>Hive</a:t>
            </a:r>
            <a:endParaRPr lang="pl-PL" dirty="0"/>
          </a:p>
        </p:txBody>
      </p:sp>
      <p:sp>
        <p:nvSpPr>
          <p:cNvPr id="6" name="Symbol zastępczy zawartości 5"/>
          <p:cNvSpPr>
            <a:spLocks noGrp="1"/>
          </p:cNvSpPr>
          <p:nvPr>
            <p:ph idx="1"/>
          </p:nvPr>
        </p:nvSpPr>
        <p:spPr>
          <a:xfrm>
            <a:off x="838200" y="2714181"/>
            <a:ext cx="10515600" cy="2406459"/>
          </a:xfrm>
        </p:spPr>
        <p:txBody>
          <a:bodyPr/>
          <a:lstStyle/>
          <a:p>
            <a:pPr marL="0" indent="0" algn="ctr">
              <a:buNone/>
            </a:pPr>
            <a:r>
              <a:rPr lang="en-US" sz="4000" dirty="0"/>
              <a:t>"Hive does not support join conditions that are not equality conditions as it is </a:t>
            </a:r>
            <a:r>
              <a:rPr lang="en-US" sz="4000" b="1" dirty="0"/>
              <a:t>very difficult </a:t>
            </a:r>
            <a:r>
              <a:rPr lang="en-US" sz="4000" dirty="0"/>
              <a:t>to express such conditions as a map/reduce job</a:t>
            </a:r>
            <a:r>
              <a:rPr lang="en-US" sz="4000" dirty="0" smtClean="0"/>
              <a:t>.„</a:t>
            </a:r>
            <a:r>
              <a:rPr lang="pl-PL" sz="4000" dirty="0" smtClean="0"/>
              <a:t>*</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65</a:t>
            </a:fld>
            <a:endParaRPr lang="pl-PL" dirty="0"/>
          </a:p>
        </p:txBody>
      </p:sp>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3"/>
              </a:rPr>
              <a:t>* https</a:t>
            </a:r>
            <a:r>
              <a:rPr lang="pl-PL" sz="1400" dirty="0">
                <a:hlinkClick r:id="rId3"/>
              </a:rPr>
              <a:t>://</a:t>
            </a:r>
            <a:r>
              <a:rPr lang="pl-PL" sz="1400" dirty="0" smtClean="0">
                <a:hlinkClick r:id="rId3"/>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388020654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Wydajność</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66</a:t>
            </a:fld>
            <a:endParaRPr lang="pl-PL" dirty="0"/>
          </a:p>
        </p:txBody>
      </p:sp>
      <p:sp>
        <p:nvSpPr>
          <p:cNvPr id="3" name="Symbol zastępczy zawartości 2"/>
          <p:cNvSpPr>
            <a:spLocks noGrp="1"/>
          </p:cNvSpPr>
          <p:nvPr>
            <p:ph idx="1"/>
          </p:nvPr>
        </p:nvSpPr>
        <p:spPr/>
        <p:txBody>
          <a:bodyPr/>
          <a:lstStyle/>
          <a:p>
            <a:r>
              <a:rPr lang="pl-PL" dirty="0" smtClean="0"/>
              <a:t>Wydajność rozumiana jako czas utylizacji klastra – czas wykonania </a:t>
            </a:r>
            <a:r>
              <a:rPr lang="pl-PL" dirty="0" err="1" smtClean="0"/>
              <a:t>Job’a</a:t>
            </a:r>
            <a:endParaRPr lang="pl-PL" dirty="0" smtClean="0"/>
          </a:p>
          <a:p>
            <a:r>
              <a:rPr lang="pl-PL" dirty="0" smtClean="0"/>
              <a:t>Test:</a:t>
            </a:r>
          </a:p>
          <a:p>
            <a:pPr lvl="1"/>
            <a:r>
              <a:rPr lang="pl-PL" dirty="0" smtClean="0"/>
              <a:t>Klaster 5 węzłów (chmura </a:t>
            </a:r>
            <a:r>
              <a:rPr lang="pl-PL" dirty="0" err="1" smtClean="0"/>
              <a:t>Amazona</a:t>
            </a:r>
            <a:r>
              <a:rPr lang="pl-PL" dirty="0" smtClean="0"/>
              <a:t>)</a:t>
            </a:r>
          </a:p>
          <a:p>
            <a:pPr lvl="1"/>
            <a:r>
              <a:rPr lang="pl-PL" dirty="0" smtClean="0"/>
              <a:t>Złączenie dwóch tabel, relacja 1-N</a:t>
            </a:r>
          </a:p>
          <a:p>
            <a:pPr lvl="1"/>
            <a:r>
              <a:rPr lang="pl-PL" dirty="0" smtClean="0"/>
              <a:t>Zbiór danych TPC-H – 1 GB</a:t>
            </a:r>
          </a:p>
          <a:p>
            <a:pPr lvl="1"/>
            <a:r>
              <a:rPr lang="pl-PL" dirty="0" err="1" smtClean="0"/>
              <a:t>Obfuskacja</a:t>
            </a:r>
            <a:r>
              <a:rPr lang="pl-PL" dirty="0" smtClean="0"/>
              <a:t> danych (kolumn)</a:t>
            </a:r>
          </a:p>
          <a:p>
            <a:pPr lvl="1"/>
            <a:r>
              <a:rPr lang="pl-PL" dirty="0" smtClean="0"/>
              <a:t>Dwa zapytania</a:t>
            </a:r>
          </a:p>
          <a:p>
            <a:pPr lvl="2"/>
            <a:r>
              <a:rPr lang="pl-PL" dirty="0" err="1" smtClean="0"/>
              <a:t>Równozłączenie</a:t>
            </a:r>
            <a:r>
              <a:rPr lang="pl-PL" dirty="0" smtClean="0"/>
              <a:t>: </a:t>
            </a:r>
            <a:r>
              <a:rPr lang="en-US" dirty="0"/>
              <a:t>TABLEA JOIN TABLEB ON A1 = </a:t>
            </a:r>
            <a:r>
              <a:rPr lang="en-US" dirty="0" smtClean="0"/>
              <a:t>A2</a:t>
            </a:r>
            <a:endParaRPr lang="pl-PL" dirty="0" smtClean="0"/>
          </a:p>
          <a:p>
            <a:pPr lvl="2"/>
            <a:r>
              <a:rPr lang="pl-PL" dirty="0" err="1" smtClean="0"/>
              <a:t>Theta</a:t>
            </a:r>
            <a:r>
              <a:rPr lang="pl-PL" dirty="0" smtClean="0"/>
              <a:t>-złączenie: </a:t>
            </a:r>
            <a:r>
              <a:rPr lang="en-US" dirty="0"/>
              <a:t>E1 &lt;= </a:t>
            </a:r>
            <a:r>
              <a:rPr lang="en-US" dirty="0" err="1"/>
              <a:t>date_add</a:t>
            </a:r>
            <a:r>
              <a:rPr lang="en-US" dirty="0"/>
              <a:t>(K2, 30) AND E1 &gt;= </a:t>
            </a:r>
            <a:r>
              <a:rPr lang="en-US" dirty="0" err="1"/>
              <a:t>date_sub</a:t>
            </a:r>
            <a:r>
              <a:rPr lang="en-US" dirty="0"/>
              <a:t>(K2, 30)</a:t>
            </a:r>
            <a:endParaRPr lang="pl-PL" dirty="0" smtClean="0"/>
          </a:p>
          <a:p>
            <a:pPr lvl="2"/>
            <a:endParaRPr lang="pl-PL" dirty="0" smtClean="0"/>
          </a:p>
          <a:p>
            <a:pPr marL="0" indent="0">
              <a:buNone/>
            </a:pPr>
            <a:endParaRPr lang="pl-PL" dirty="0" smtClean="0"/>
          </a:p>
          <a:p>
            <a:endParaRPr lang="pl-PL" dirty="0" smtClean="0"/>
          </a:p>
        </p:txBody>
      </p:sp>
    </p:spTree>
    <p:extLst>
      <p:ext uri="{BB962C8B-B14F-4D97-AF65-F5344CB8AC3E}">
        <p14:creationId xmlns:p14="http://schemas.microsoft.com/office/powerpoint/2010/main" val="42530366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a:t>Wydajność</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67</a:t>
            </a:fld>
            <a:endParaRPr lang="pl-PL" dirty="0"/>
          </a:p>
        </p:txBody>
      </p:sp>
      <p:sp>
        <p:nvSpPr>
          <p:cNvPr id="10" name="Symbol zastępczy tekstu 9"/>
          <p:cNvSpPr>
            <a:spLocks noGrp="1"/>
          </p:cNvSpPr>
          <p:nvPr>
            <p:ph type="body" sz="quarter" idx="13"/>
          </p:nvPr>
        </p:nvSpPr>
        <p:spPr/>
        <p:txBody>
          <a:bodyPr>
            <a:normAutofit fontScale="92500" lnSpcReduction="10000"/>
          </a:bodyPr>
          <a:lstStyle/>
          <a:p>
            <a:r>
              <a:rPr lang="pl-PL" dirty="0" err="1" smtClean="0"/>
              <a:t>Równozłączenie</a:t>
            </a:r>
            <a:endParaRPr lang="pl-PL" dirty="0"/>
          </a:p>
        </p:txBody>
      </p:sp>
      <p:graphicFrame>
        <p:nvGraphicFramePr>
          <p:cNvPr id="9" name="Symbol zastępczy zawartości 8"/>
          <p:cNvGraphicFramePr>
            <a:graphicFrameLocks noGrp="1"/>
          </p:cNvGraphicFramePr>
          <p:nvPr>
            <p:ph sz="quarter" idx="15"/>
            <p:extLst>
              <p:ext uri="{D42A27DB-BD31-4B8C-83A1-F6EECF244321}">
                <p14:modId xmlns:p14="http://schemas.microsoft.com/office/powerpoint/2010/main" val="2944907821"/>
              </p:ext>
            </p:extLst>
          </p:nvPr>
        </p:nvGraphicFramePr>
        <p:xfrm>
          <a:off x="838200" y="2047875"/>
          <a:ext cx="10514013" cy="3959225"/>
        </p:xfrm>
        <a:graphic>
          <a:graphicData uri="http://schemas.openxmlformats.org/drawingml/2006/chart">
            <c:chart xmlns:c="http://schemas.openxmlformats.org/drawingml/2006/chart" xmlns:r="http://schemas.openxmlformats.org/officeDocument/2006/relationships" r:id="rId3"/>
          </a:graphicData>
        </a:graphic>
      </p:graphicFrame>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4"/>
              </a:rPr>
              <a:t>* https</a:t>
            </a:r>
            <a:r>
              <a:rPr lang="pl-PL" sz="1400" dirty="0">
                <a:hlinkClick r:id="rId4"/>
              </a:rPr>
              <a:t>://</a:t>
            </a:r>
            <a:r>
              <a:rPr lang="pl-PL" sz="1400" dirty="0" smtClean="0">
                <a:hlinkClick r:id="rId4"/>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3249632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a:t>Wydajność</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68</a:t>
            </a:fld>
            <a:endParaRPr lang="pl-PL" dirty="0"/>
          </a:p>
        </p:txBody>
      </p:sp>
      <p:sp>
        <p:nvSpPr>
          <p:cNvPr id="10" name="Symbol zastępczy tekstu 9"/>
          <p:cNvSpPr>
            <a:spLocks noGrp="1"/>
          </p:cNvSpPr>
          <p:nvPr>
            <p:ph type="body" sz="quarter" idx="13"/>
          </p:nvPr>
        </p:nvSpPr>
        <p:spPr/>
        <p:txBody>
          <a:bodyPr>
            <a:normAutofit fontScale="92500" lnSpcReduction="10000"/>
          </a:bodyPr>
          <a:lstStyle/>
          <a:p>
            <a:r>
              <a:rPr lang="pl-PL" dirty="0" err="1" smtClean="0"/>
              <a:t>Theta</a:t>
            </a:r>
            <a:r>
              <a:rPr lang="pl-PL" dirty="0" smtClean="0"/>
              <a:t>-złączenie</a:t>
            </a:r>
            <a:endParaRPr lang="pl-PL" dirty="0"/>
          </a:p>
        </p:txBody>
      </p:sp>
      <p:graphicFrame>
        <p:nvGraphicFramePr>
          <p:cNvPr id="9" name="Symbol zastępczy zawartości 8"/>
          <p:cNvGraphicFramePr>
            <a:graphicFrameLocks noGrp="1"/>
          </p:cNvGraphicFramePr>
          <p:nvPr>
            <p:ph sz="quarter" idx="15"/>
            <p:extLst>
              <p:ext uri="{D42A27DB-BD31-4B8C-83A1-F6EECF244321}">
                <p14:modId xmlns:p14="http://schemas.microsoft.com/office/powerpoint/2010/main" val="1618442724"/>
              </p:ext>
            </p:extLst>
          </p:nvPr>
        </p:nvGraphicFramePr>
        <p:xfrm>
          <a:off x="838200" y="2047875"/>
          <a:ext cx="10514013" cy="3959225"/>
        </p:xfrm>
        <a:graphic>
          <a:graphicData uri="http://schemas.openxmlformats.org/drawingml/2006/chart">
            <c:chart xmlns:c="http://schemas.openxmlformats.org/drawingml/2006/chart" xmlns:r="http://schemas.openxmlformats.org/officeDocument/2006/relationships" r:id="rId3"/>
          </a:graphicData>
        </a:graphic>
      </p:graphicFrame>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4"/>
              </a:rPr>
              <a:t>* https</a:t>
            </a:r>
            <a:r>
              <a:rPr lang="pl-PL" sz="1400" dirty="0">
                <a:hlinkClick r:id="rId4"/>
              </a:rPr>
              <a:t>://</a:t>
            </a:r>
            <a:r>
              <a:rPr lang="pl-PL" sz="1400" dirty="0" smtClean="0">
                <a:hlinkClick r:id="rId4"/>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21708864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Podsumowanie</a:t>
            </a:r>
            <a:endParaRPr lang="pl-PL" dirty="0"/>
          </a:p>
        </p:txBody>
      </p:sp>
      <p:sp>
        <p:nvSpPr>
          <p:cNvPr id="6" name="Symbol zastępczy zawartości 5"/>
          <p:cNvSpPr>
            <a:spLocks noGrp="1"/>
          </p:cNvSpPr>
          <p:nvPr>
            <p:ph idx="1"/>
          </p:nvPr>
        </p:nvSpPr>
        <p:spPr>
          <a:xfrm>
            <a:off x="838200" y="2046669"/>
            <a:ext cx="10515600" cy="4121150"/>
          </a:xfrm>
        </p:spPr>
        <p:txBody>
          <a:bodyPr/>
          <a:lstStyle/>
          <a:p>
            <a:r>
              <a:rPr lang="pl-PL" dirty="0" smtClean="0"/>
              <a:t>Nad każdym klastrem powinien wisieć Framework (co najmniej jeden)</a:t>
            </a:r>
          </a:p>
          <a:p>
            <a:r>
              <a:rPr lang="pl-PL" dirty="0" err="1" smtClean="0"/>
              <a:t>Kodzimy</a:t>
            </a:r>
            <a:r>
              <a:rPr lang="pl-PL" dirty="0" smtClean="0"/>
              <a:t> w ostateczności</a:t>
            </a:r>
          </a:p>
          <a:p>
            <a:r>
              <a:rPr lang="pl-PL" dirty="0" smtClean="0"/>
              <a:t>Złączenia nierównościowe w ogólnej postaci </a:t>
            </a:r>
            <a:r>
              <a:rPr lang="pl-PL" b="1" dirty="0" smtClean="0"/>
              <a:t>nie</a:t>
            </a:r>
            <a:r>
              <a:rPr lang="pl-PL" dirty="0" smtClean="0"/>
              <a:t> są możliwe do wyrażenia za pomocą grupowania – agregacji</a:t>
            </a:r>
          </a:p>
          <a:p>
            <a:r>
              <a:rPr lang="pl-PL" dirty="0" smtClean="0"/>
              <a:t>Systemy Map </a:t>
            </a:r>
            <a:r>
              <a:rPr lang="pl-PL" dirty="0" err="1" smtClean="0"/>
              <a:t>Reduce</a:t>
            </a:r>
            <a:r>
              <a:rPr lang="pl-PL" dirty="0" smtClean="0"/>
              <a:t> NIE są kompletne obliczeniowo i NIE powinny być używane jak </a:t>
            </a:r>
            <a:r>
              <a:rPr lang="pl-PL" i="1" dirty="0" smtClean="0"/>
              <a:t>złoty młotek</a:t>
            </a:r>
          </a:p>
          <a:p>
            <a:r>
              <a:rPr lang="pl-PL" dirty="0" smtClean="0"/>
              <a:t>Istnieją inne modele programistyczne np. PACT, który rozszerza liczbę możliwych faz</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69</a:t>
            </a:fld>
            <a:endParaRPr lang="pl-PL" dirty="0"/>
          </a:p>
        </p:txBody>
      </p:sp>
    </p:spTree>
    <p:extLst>
      <p:ext uri="{BB962C8B-B14F-4D97-AF65-F5344CB8AC3E}">
        <p14:creationId xmlns:p14="http://schemas.microsoft.com/office/powerpoint/2010/main" val="893165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a:t>
            </a:r>
            <a:endParaRPr lang="pl-PL" dirty="0"/>
          </a:p>
        </p:txBody>
      </p:sp>
      <p:sp>
        <p:nvSpPr>
          <p:cNvPr id="3" name="Symbol zastępczy zawartości 2"/>
          <p:cNvSpPr>
            <a:spLocks noGrp="1"/>
          </p:cNvSpPr>
          <p:nvPr>
            <p:ph sz="quarter" idx="15"/>
          </p:nvPr>
        </p:nvSpPr>
        <p:spPr/>
        <p:txBody>
          <a:bodyPr>
            <a:normAutofit/>
          </a:bodyPr>
          <a:lstStyle/>
          <a:p>
            <a:pPr marL="0" indent="0">
              <a:buNone/>
            </a:pPr>
            <a:r>
              <a:rPr lang="pl-PL" dirty="0" smtClean="0"/>
              <a:t>Model projektowania programów o dużym </a:t>
            </a:r>
            <a:r>
              <a:rPr lang="pl-PL" smtClean="0"/>
              <a:t>stopniu zrównoleglenia.</a:t>
            </a:r>
            <a:endParaRPr lang="pl-PL" dirty="0" smtClean="0"/>
          </a:p>
          <a:p>
            <a:pPr marL="0" indent="0">
              <a:buNone/>
            </a:pPr>
            <a:r>
              <a:rPr lang="pl-PL" dirty="0" smtClean="0"/>
              <a:t>Program Map/</a:t>
            </a:r>
            <a:r>
              <a:rPr lang="pl-PL" dirty="0" err="1" smtClean="0"/>
              <a:t>Reduce</a:t>
            </a:r>
            <a:r>
              <a:rPr lang="pl-PL" dirty="0" smtClean="0"/>
              <a:t> składa się z dwóch faz:</a:t>
            </a:r>
          </a:p>
          <a:p>
            <a:pPr marL="914400" lvl="1" indent="-457200">
              <a:buFont typeface="+mj-lt"/>
              <a:buAutoNum type="arabicPeriod"/>
            </a:pPr>
            <a:r>
              <a:rPr lang="pl-PL" dirty="0" smtClean="0"/>
              <a:t>Mapowania/Grupowania – odpowiadają za nią tzw. </a:t>
            </a:r>
            <a:r>
              <a:rPr lang="pl-PL" dirty="0" err="1" smtClean="0"/>
              <a:t>Mappery</a:t>
            </a:r>
            <a:r>
              <a:rPr lang="pl-PL" dirty="0" smtClean="0"/>
              <a:t>, wywołujące 1 </a:t>
            </a:r>
            <a:r>
              <a:rPr lang="pl-PL" dirty="0"/>
              <a:t>raz dla każdej cząstki danych </a:t>
            </a:r>
            <a:r>
              <a:rPr lang="pl-PL" dirty="0" smtClean="0"/>
              <a:t>metodę map(</a:t>
            </a:r>
            <a:r>
              <a:rPr lang="pl-PL" i="1" dirty="0" err="1" smtClean="0"/>
              <a:t>k,v</a:t>
            </a:r>
            <a:r>
              <a:rPr lang="pl-PL" i="1" dirty="0" smtClean="0"/>
              <a:t>) – </a:t>
            </a:r>
            <a:r>
              <a:rPr lang="pl-PL" dirty="0" smtClean="0"/>
              <a:t>wartości przekazywane najczęściej jako </a:t>
            </a:r>
            <a:r>
              <a:rPr lang="pl-PL" i="1" dirty="0" smtClean="0"/>
              <a:t>v</a:t>
            </a:r>
          </a:p>
          <a:p>
            <a:pPr marL="914400" lvl="1" indent="-457200">
              <a:buFont typeface="+mj-lt"/>
              <a:buAutoNum type="arabicPeriod"/>
            </a:pPr>
            <a:r>
              <a:rPr lang="pl-PL" dirty="0" smtClean="0"/>
              <a:t>Redukcji/Agregacji – odpowiadają za nią tzw. </a:t>
            </a:r>
            <a:r>
              <a:rPr lang="pl-PL" dirty="0" err="1" smtClean="0"/>
              <a:t>Reducery</a:t>
            </a:r>
            <a:r>
              <a:rPr lang="pl-PL" dirty="0" smtClean="0"/>
              <a:t>, wywołujące 1 </a:t>
            </a:r>
            <a:r>
              <a:rPr lang="pl-PL" dirty="0"/>
              <a:t>raz dla każdej grupy o kluczu </a:t>
            </a:r>
            <a:r>
              <a:rPr lang="pl-PL" i="1" dirty="0" smtClean="0"/>
              <a:t>k </a:t>
            </a:r>
            <a:r>
              <a:rPr lang="pl-PL" dirty="0" smtClean="0"/>
              <a:t>metodę </a:t>
            </a:r>
            <a:r>
              <a:rPr lang="pl-PL" dirty="0" err="1" smtClean="0"/>
              <a:t>reduce</a:t>
            </a:r>
            <a:r>
              <a:rPr lang="pl-PL" dirty="0" smtClean="0"/>
              <a:t>(</a:t>
            </a:r>
            <a:r>
              <a:rPr lang="pl-PL" dirty="0" err="1" smtClean="0"/>
              <a:t>k,list</a:t>
            </a:r>
            <a:r>
              <a:rPr lang="pl-PL" dirty="0" smtClean="0"/>
              <a:t>&lt;v&gt;)</a:t>
            </a:r>
            <a:endParaRPr lang="pl-PL" i="1" dirty="0"/>
          </a:p>
          <a:p>
            <a:pPr marL="0" indent="0">
              <a:buNone/>
            </a:pPr>
            <a:r>
              <a:rPr lang="pl-PL" dirty="0" smtClean="0"/>
              <a:t>Dodatkowo istnieje metoda </a:t>
            </a:r>
            <a:r>
              <a:rPr lang="pl-PL" dirty="0" err="1" smtClean="0"/>
              <a:t>write</a:t>
            </a:r>
            <a:r>
              <a:rPr lang="pl-PL" dirty="0" smtClean="0"/>
              <a:t>(</a:t>
            </a:r>
            <a:r>
              <a:rPr lang="pl-PL" dirty="0" err="1" smtClean="0"/>
              <a:t>k,v</a:t>
            </a:r>
            <a:r>
              <a:rPr lang="pl-PL" dirty="0" smtClean="0"/>
              <a:t>) wiążąca wartość </a:t>
            </a:r>
            <a:r>
              <a:rPr lang="pl-PL" i="1" dirty="0" smtClean="0"/>
              <a:t>v </a:t>
            </a:r>
            <a:r>
              <a:rPr lang="pl-PL" dirty="0" smtClean="0"/>
              <a:t>z kluczem </a:t>
            </a:r>
            <a:r>
              <a:rPr lang="pl-PL" i="1" dirty="0" smtClean="0"/>
              <a:t>k</a:t>
            </a:r>
          </a:p>
          <a:p>
            <a:pPr marL="0" indent="0">
              <a:buNone/>
            </a:pPr>
            <a:r>
              <a:rPr lang="pl-PL" b="1" dirty="0" err="1" smtClean="0"/>
              <a:t>Mappery</a:t>
            </a:r>
            <a:r>
              <a:rPr lang="pl-PL" b="1" dirty="0" smtClean="0"/>
              <a:t> i </a:t>
            </a:r>
            <a:r>
              <a:rPr lang="pl-PL" b="1" dirty="0" err="1" smtClean="0"/>
              <a:t>Reducery</a:t>
            </a:r>
            <a:r>
              <a:rPr lang="pl-PL" b="1" dirty="0" smtClean="0"/>
              <a:t> mają cykl życia setup-map/</a:t>
            </a:r>
            <a:r>
              <a:rPr lang="pl-PL" b="1" dirty="0" err="1" smtClean="0"/>
              <a:t>reduce-cleanup</a:t>
            </a:r>
            <a:endParaRPr lang="pl-PL" b="1" dirty="0" smtClean="0"/>
          </a:p>
          <a:p>
            <a:endParaRPr lang="pl-PL" dirty="0" smtClean="0"/>
          </a:p>
          <a:p>
            <a:pPr marL="0" indent="0">
              <a:buNone/>
            </a:pPr>
            <a:endParaRPr lang="pl-PL" dirty="0" smtClean="0"/>
          </a:p>
        </p:txBody>
      </p:sp>
      <p:sp>
        <p:nvSpPr>
          <p:cNvPr id="6" name="Symbol zastępczy numeru slajdu 5"/>
          <p:cNvSpPr>
            <a:spLocks noGrp="1"/>
          </p:cNvSpPr>
          <p:nvPr>
            <p:ph type="sldNum" sz="quarter" idx="12"/>
          </p:nvPr>
        </p:nvSpPr>
        <p:spPr/>
        <p:txBody>
          <a:bodyPr/>
          <a:lstStyle/>
          <a:p>
            <a:fld id="{B7B2D0E0-4D7E-4A80-B5CA-CB21EB201799}" type="slidenum">
              <a:rPr lang="pl-PL" smtClean="0"/>
              <a:t>7</a:t>
            </a:fld>
            <a:endParaRPr lang="pl-PL" dirty="0"/>
          </a:p>
        </p:txBody>
      </p:sp>
    </p:spTree>
    <p:extLst>
      <p:ext uri="{BB962C8B-B14F-4D97-AF65-F5344CB8AC3E}">
        <p14:creationId xmlns:p14="http://schemas.microsoft.com/office/powerpoint/2010/main" val="12775024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Materiały</a:t>
            </a:r>
            <a:endParaRPr lang="pl-PL" dirty="0"/>
          </a:p>
        </p:txBody>
      </p:sp>
      <p:sp>
        <p:nvSpPr>
          <p:cNvPr id="6" name="Symbol zastępczy zawartości 5"/>
          <p:cNvSpPr>
            <a:spLocks noGrp="1"/>
          </p:cNvSpPr>
          <p:nvPr>
            <p:ph idx="1"/>
          </p:nvPr>
        </p:nvSpPr>
        <p:spPr>
          <a:xfrm>
            <a:off x="838200" y="2046669"/>
            <a:ext cx="10515600" cy="4121150"/>
          </a:xfrm>
        </p:spPr>
        <p:txBody>
          <a:bodyPr/>
          <a:lstStyle/>
          <a:p>
            <a:r>
              <a:rPr lang="pl-PL" dirty="0" smtClean="0"/>
              <a:t>H</a:t>
            </a:r>
            <a:r>
              <a:rPr lang="en-US" dirty="0" err="1" smtClean="0"/>
              <a:t>adoop</a:t>
            </a:r>
            <a:r>
              <a:rPr lang="en-US" dirty="0" smtClean="0"/>
              <a:t> </a:t>
            </a:r>
            <a:r>
              <a:rPr lang="pl-PL" dirty="0" smtClean="0"/>
              <a:t>T</a:t>
            </a:r>
            <a:r>
              <a:rPr lang="en-US" dirty="0" smtClean="0"/>
              <a:t>he </a:t>
            </a:r>
            <a:r>
              <a:rPr lang="pl-PL" dirty="0" smtClean="0"/>
              <a:t>D</a:t>
            </a:r>
            <a:r>
              <a:rPr lang="en-US" dirty="0" err="1" smtClean="0"/>
              <a:t>efinitive</a:t>
            </a:r>
            <a:r>
              <a:rPr lang="en-US" dirty="0" smtClean="0"/>
              <a:t> </a:t>
            </a:r>
            <a:r>
              <a:rPr lang="pl-PL" dirty="0" smtClean="0"/>
              <a:t>G</a:t>
            </a:r>
            <a:r>
              <a:rPr lang="en-US" dirty="0" err="1" smtClean="0"/>
              <a:t>uide</a:t>
            </a:r>
            <a:r>
              <a:rPr lang="en-US" dirty="0" smtClean="0"/>
              <a:t> </a:t>
            </a:r>
            <a:r>
              <a:rPr lang="en-US" dirty="0"/>
              <a:t>4th </a:t>
            </a:r>
            <a:r>
              <a:rPr lang="en-US" dirty="0" smtClean="0"/>
              <a:t>edition</a:t>
            </a:r>
            <a:r>
              <a:rPr lang="pl-PL" dirty="0" smtClean="0"/>
              <a:t>, T</a:t>
            </a:r>
            <a:r>
              <a:rPr lang="en-US" dirty="0"/>
              <a:t>om</a:t>
            </a:r>
            <a:r>
              <a:rPr lang="pl-PL" dirty="0"/>
              <a:t> W</a:t>
            </a:r>
            <a:r>
              <a:rPr lang="en-US" dirty="0" err="1" smtClean="0"/>
              <a:t>hite</a:t>
            </a:r>
            <a:endParaRPr lang="pl-PL" dirty="0" smtClean="0"/>
          </a:p>
          <a:p>
            <a:r>
              <a:rPr lang="pl-PL" dirty="0" err="1" smtClean="0"/>
              <a:t>Hive</a:t>
            </a:r>
            <a:r>
              <a:rPr lang="pl-PL" dirty="0" smtClean="0"/>
              <a:t> </a:t>
            </a:r>
            <a:r>
              <a:rPr lang="pl-PL" dirty="0" err="1" smtClean="0"/>
              <a:t>reference</a:t>
            </a:r>
            <a:r>
              <a:rPr lang="pl-PL" dirty="0" smtClean="0"/>
              <a:t>: </a:t>
            </a:r>
            <a:r>
              <a:rPr lang="pl-PL" dirty="0" smtClean="0">
                <a:hlinkClick r:id="rId3"/>
              </a:rPr>
              <a:t>link</a:t>
            </a:r>
            <a:endParaRPr lang="pl-PL" dirty="0" smtClean="0"/>
          </a:p>
          <a:p>
            <a:r>
              <a:rPr lang="pl-PL" dirty="0" err="1"/>
              <a:t>MapReduce</a:t>
            </a:r>
            <a:r>
              <a:rPr lang="pl-PL" dirty="0"/>
              <a:t> Design </a:t>
            </a:r>
            <a:r>
              <a:rPr lang="pl-PL" dirty="0" err="1"/>
              <a:t>Patterns</a:t>
            </a:r>
            <a:r>
              <a:rPr lang="pl-PL" dirty="0"/>
              <a:t>, Donald Miner &amp; Adam </a:t>
            </a:r>
            <a:r>
              <a:rPr lang="pl-PL" dirty="0" err="1" smtClean="0"/>
              <a:t>Shook</a:t>
            </a:r>
            <a:endParaRPr lang="pl-PL" dirty="0" smtClean="0"/>
          </a:p>
          <a:p>
            <a:r>
              <a:rPr lang="pl-PL" dirty="0" err="1" smtClean="0"/>
              <a:t>MapR</a:t>
            </a:r>
            <a:r>
              <a:rPr lang="pl-PL" dirty="0" smtClean="0"/>
              <a:t> </a:t>
            </a:r>
            <a:r>
              <a:rPr lang="pl-PL" dirty="0" err="1" smtClean="0"/>
              <a:t>Academy</a:t>
            </a:r>
            <a:r>
              <a:rPr lang="pl-PL" dirty="0" smtClean="0"/>
              <a:t>: </a:t>
            </a:r>
            <a:r>
              <a:rPr lang="pl-PL" dirty="0" smtClean="0">
                <a:hlinkClick r:id="rId4"/>
              </a:rPr>
              <a:t>link</a:t>
            </a:r>
            <a:endParaRPr lang="pl-PL" dirty="0" smtClean="0"/>
          </a:p>
          <a:p>
            <a:r>
              <a:rPr lang="pl-PL" dirty="0" err="1" smtClean="0"/>
              <a:t>Hortonworks</a:t>
            </a:r>
            <a:r>
              <a:rPr lang="pl-PL" dirty="0" smtClean="0"/>
              <a:t> VM: </a:t>
            </a:r>
            <a:r>
              <a:rPr lang="pl-PL" dirty="0" smtClean="0">
                <a:hlinkClick r:id="rId5"/>
              </a:rPr>
              <a:t>link</a:t>
            </a:r>
            <a:endParaRPr lang="pl-PL" dirty="0" smtClean="0"/>
          </a:p>
          <a:p>
            <a:r>
              <a:rPr lang="pl-PL" dirty="0" err="1" smtClean="0"/>
              <a:t>Join</a:t>
            </a:r>
            <a:r>
              <a:rPr lang="pl-PL" dirty="0" smtClean="0"/>
              <a:t> </a:t>
            </a:r>
            <a:r>
              <a:rPr lang="pl-PL" dirty="0" err="1" smtClean="0"/>
              <a:t>algorithms</a:t>
            </a:r>
            <a:r>
              <a:rPr lang="pl-PL" dirty="0" smtClean="0"/>
              <a:t> in Map/</a:t>
            </a:r>
            <a:r>
              <a:rPr lang="pl-PL" dirty="0" err="1" smtClean="0"/>
              <a:t>Reduce</a:t>
            </a:r>
            <a:r>
              <a:rPr lang="pl-PL" dirty="0" smtClean="0"/>
              <a:t>, Maciej Penar, praca magisterska, Politechnika Wrocławska</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70</a:t>
            </a:fld>
            <a:endParaRPr lang="pl-PL" dirty="0"/>
          </a:p>
        </p:txBody>
      </p:sp>
    </p:spTree>
    <p:extLst>
      <p:ext uri="{BB962C8B-B14F-4D97-AF65-F5344CB8AC3E}">
        <p14:creationId xmlns:p14="http://schemas.microsoft.com/office/powerpoint/2010/main" val="184786416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Dziękuje za uwagę</a:t>
            </a:r>
            <a:endParaRPr lang="pl-PL" dirty="0"/>
          </a:p>
        </p:txBody>
      </p:sp>
      <p:sp>
        <p:nvSpPr>
          <p:cNvPr id="2" name="Symbol zastępczy tekstu 1"/>
          <p:cNvSpPr>
            <a:spLocks noGrp="1"/>
          </p:cNvSpPr>
          <p:nvPr>
            <p:ph type="body" idx="1"/>
          </p:nvPr>
        </p:nvSpPr>
        <p:spPr/>
        <p:txBody>
          <a:bodyPr/>
          <a:lstStyle/>
          <a:p>
            <a:pPr algn="r"/>
            <a:r>
              <a:rPr lang="pl-PL" dirty="0" smtClean="0"/>
              <a:t>Pytania</a:t>
            </a:r>
            <a:endParaRPr lang="pl-PL"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71</a:t>
            </a:fld>
            <a:endParaRPr lang="pl-PL" dirty="0"/>
          </a:p>
        </p:txBody>
      </p:sp>
    </p:spTree>
    <p:extLst>
      <p:ext uri="{BB962C8B-B14F-4D97-AF65-F5344CB8AC3E}">
        <p14:creationId xmlns:p14="http://schemas.microsoft.com/office/powerpoint/2010/main" val="4160562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Hadoop</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Otwarta implementacja Map </a:t>
            </a:r>
            <a:r>
              <a:rPr lang="pl-PL" dirty="0" err="1" smtClean="0"/>
              <a:t>Reduce</a:t>
            </a:r>
            <a:endParaRPr lang="pl-PL" dirty="0"/>
          </a:p>
        </p:txBody>
      </p:sp>
      <p:pic>
        <p:nvPicPr>
          <p:cNvPr id="7" name="Symbol zastępczy zawartości 6"/>
          <p:cNvPicPr>
            <a:picLocks noGrp="1" noChangeAspect="1"/>
          </p:cNvPicPr>
          <p:nvPr>
            <p:ph sz="quarter" idx="15"/>
          </p:nvPr>
        </p:nvPicPr>
        <p:blipFill>
          <a:blip r:embed="rId3" cstate="print">
            <a:extLst>
              <a:ext uri="{28A0092B-C50C-407E-A947-70E740481C1C}">
                <a14:useLocalDpi xmlns:a14="http://schemas.microsoft.com/office/drawing/2010/main" val="0"/>
              </a:ext>
            </a:extLst>
          </a:blip>
          <a:stretch>
            <a:fillRect/>
          </a:stretch>
        </p:blipFill>
        <p:spPr>
          <a:xfrm>
            <a:off x="1432534" y="2100209"/>
            <a:ext cx="9846880" cy="3517593"/>
          </a:xfrm>
        </p:spPr>
      </p:pic>
      <p:sp>
        <p:nvSpPr>
          <p:cNvPr id="8" name="pole tekstowe 7"/>
          <p:cNvSpPr txBox="1"/>
          <p:nvPr/>
        </p:nvSpPr>
        <p:spPr>
          <a:xfrm>
            <a:off x="838200" y="6413698"/>
            <a:ext cx="9418320" cy="307777"/>
          </a:xfrm>
          <a:prstGeom prst="rect">
            <a:avLst/>
          </a:prstGeom>
          <a:noFill/>
        </p:spPr>
        <p:txBody>
          <a:bodyPr wrap="square" rtlCol="0">
            <a:spAutoFit/>
          </a:bodyPr>
          <a:lstStyle/>
          <a:p>
            <a:r>
              <a:rPr lang="pl-PL" sz="1400" dirty="0" smtClean="0"/>
              <a:t>Link: </a:t>
            </a:r>
            <a:r>
              <a:rPr lang="pl-PL" sz="1400" dirty="0">
                <a:hlinkClick r:id="rId4"/>
              </a:rPr>
              <a:t>https://hadoop.apache.org/</a:t>
            </a:r>
            <a:endParaRPr lang="pl-PL" sz="1400"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8</a:t>
            </a:fld>
            <a:endParaRPr lang="pl-PL" dirty="0"/>
          </a:p>
        </p:txBody>
      </p:sp>
    </p:spTree>
    <p:extLst>
      <p:ext uri="{BB962C8B-B14F-4D97-AF65-F5344CB8AC3E}">
        <p14:creationId xmlns:p14="http://schemas.microsoft.com/office/powerpoint/2010/main" val="3314160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a:t>
            </a:r>
            <a:endParaRPr lang="pl-PL" dirty="0"/>
          </a:p>
        </p:txBody>
      </p:sp>
      <p:sp>
        <p:nvSpPr>
          <p:cNvPr id="3" name="Symbol zastępczy zawartości 2"/>
          <p:cNvSpPr>
            <a:spLocks noGrp="1"/>
          </p:cNvSpPr>
          <p:nvPr>
            <p:ph sz="quarter" idx="15"/>
          </p:nvPr>
        </p:nvSpPr>
        <p:spPr>
          <a:xfrm>
            <a:off x="838200" y="2048256"/>
            <a:ext cx="10514584" cy="1711992"/>
          </a:xfrm>
        </p:spPr>
        <p:txBody>
          <a:bodyPr>
            <a:normAutofit/>
          </a:bodyPr>
          <a:lstStyle/>
          <a:p>
            <a:pPr marL="0" indent="0">
              <a:buNone/>
            </a:pPr>
            <a:r>
              <a:rPr lang="pl-PL" dirty="0" smtClean="0"/>
              <a:t>Czy to wszystko?</a:t>
            </a:r>
          </a:p>
          <a:p>
            <a:pPr marL="0" indent="0">
              <a:buNone/>
            </a:pPr>
            <a:endParaRPr lang="pl-PL" dirty="0"/>
          </a:p>
          <a:p>
            <a:pPr marL="0" indent="0">
              <a:buNone/>
            </a:pPr>
            <a:r>
              <a:rPr lang="pl-PL" dirty="0" smtClean="0"/>
              <a:t>… w rozważaniach teoretycznych przyjmuje się następujący model:</a:t>
            </a:r>
            <a:endParaRPr lang="pl-PL" dirty="0"/>
          </a:p>
        </p:txBody>
      </p:sp>
      <p:graphicFrame>
        <p:nvGraphicFramePr>
          <p:cNvPr id="6" name="Tabela 5"/>
          <p:cNvGraphicFramePr>
            <a:graphicFrameLocks noGrp="1"/>
          </p:cNvGraphicFramePr>
          <p:nvPr>
            <p:extLst/>
          </p:nvPr>
        </p:nvGraphicFramePr>
        <p:xfrm>
          <a:off x="3255264" y="3760248"/>
          <a:ext cx="6446520" cy="749808"/>
        </p:xfrm>
        <a:graphic>
          <a:graphicData uri="http://schemas.openxmlformats.org/drawingml/2006/table">
            <a:tbl>
              <a:tblPr firstRow="1" bandRow="1">
                <a:tableStyleId>{5C22544A-7EE6-4342-B048-85BDC9FD1C3A}</a:tableStyleId>
              </a:tblPr>
              <a:tblGrid>
                <a:gridCol w="6446520"/>
              </a:tblGrid>
              <a:tr h="749808">
                <a:tc>
                  <a:txBody>
                    <a:bodyPr/>
                    <a:lstStyle/>
                    <a:p>
                      <a:pPr algn="ctr"/>
                      <a:r>
                        <a:rPr lang="pl-PL" i="1" dirty="0" smtClean="0">
                          <a:solidFill>
                            <a:schemeClr val="bg1"/>
                          </a:solidFill>
                        </a:rPr>
                        <a:t>map(k1,v1)</a:t>
                      </a:r>
                      <a:r>
                        <a:rPr lang="pl-PL" i="1" baseline="0" dirty="0" smtClean="0">
                          <a:solidFill>
                            <a:schemeClr val="bg1"/>
                          </a:solidFill>
                        </a:rPr>
                        <a:t> -&gt; list(k2,v2)</a:t>
                      </a:r>
                    </a:p>
                    <a:p>
                      <a:pPr algn="ctr"/>
                      <a:r>
                        <a:rPr lang="pl-PL" i="1" baseline="0" dirty="0" err="1" smtClean="0">
                          <a:solidFill>
                            <a:schemeClr val="bg1"/>
                          </a:solidFill>
                        </a:rPr>
                        <a:t>reduce</a:t>
                      </a:r>
                      <a:r>
                        <a:rPr lang="pl-PL" i="1" baseline="0" dirty="0" smtClean="0">
                          <a:solidFill>
                            <a:schemeClr val="bg1"/>
                          </a:solidFill>
                        </a:rPr>
                        <a:t>(k2, list(v2)) -&gt; list(v3)</a:t>
                      </a:r>
                      <a:endParaRPr lang="pl-PL" i="1" dirty="0">
                        <a:solidFill>
                          <a:schemeClr val="bg1"/>
                        </a:solidFill>
                      </a:endParaRPr>
                    </a:p>
                  </a:txBody>
                  <a:tcPr>
                    <a:solidFill>
                      <a:schemeClr val="tx1">
                        <a:lumMod val="20000"/>
                        <a:lumOff val="80000"/>
                      </a:schemeClr>
                    </a:solidFill>
                  </a:tcPr>
                </a:tc>
              </a:tr>
            </a:tbl>
          </a:graphicData>
        </a:graphic>
      </p:graphicFrame>
      <p:sp>
        <p:nvSpPr>
          <p:cNvPr id="9" name="Symbol zastępczy zawartości 2"/>
          <p:cNvSpPr txBox="1">
            <a:spLocks/>
          </p:cNvSpPr>
          <p:nvPr/>
        </p:nvSpPr>
        <p:spPr>
          <a:xfrm>
            <a:off x="838200" y="4616244"/>
            <a:ext cx="10514584" cy="1711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Ze względu na prostotę D.J. </a:t>
            </a:r>
            <a:r>
              <a:rPr lang="pl-PL" dirty="0" err="1" smtClean="0"/>
              <a:t>DeWitt</a:t>
            </a:r>
            <a:r>
              <a:rPr lang="pl-PL" dirty="0" smtClean="0"/>
              <a:t> i </a:t>
            </a:r>
            <a:r>
              <a:rPr lang="pl-PL" dirty="0" err="1" smtClean="0"/>
              <a:t>M.Stonebreaker</a:t>
            </a:r>
            <a:r>
              <a:rPr lang="pl-PL" dirty="0" smtClean="0"/>
              <a:t> opublikowali artykuł zatytułowany: </a:t>
            </a:r>
            <a:r>
              <a:rPr lang="en-US" b="1" dirty="0"/>
              <a:t>MapReduce: A major step </a:t>
            </a:r>
            <a:r>
              <a:rPr lang="en-US" b="1" dirty="0" smtClean="0"/>
              <a:t>backwards</a:t>
            </a:r>
            <a:r>
              <a:rPr lang="pl-PL" b="1" dirty="0" smtClean="0"/>
              <a:t> </a:t>
            </a:r>
            <a:r>
              <a:rPr lang="pl-PL" dirty="0" smtClean="0">
                <a:hlinkClick r:id="rId3"/>
              </a:rPr>
              <a:t>link</a:t>
            </a:r>
            <a:endParaRPr lang="pl-PL" dirty="0" smtClean="0"/>
          </a:p>
          <a:p>
            <a:pPr marL="0" indent="0">
              <a:buNone/>
            </a:pPr>
            <a:r>
              <a:rPr lang="pl-PL" dirty="0" smtClean="0"/>
              <a:t>Wracając do pytania: nie do końca… ale wrócimy do tego</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9</a:t>
            </a:fld>
            <a:endParaRPr lang="pl-PL" dirty="0"/>
          </a:p>
        </p:txBody>
      </p:sp>
    </p:spTree>
    <p:extLst>
      <p:ext uri="{BB962C8B-B14F-4D97-AF65-F5344CB8AC3E}">
        <p14:creationId xmlns:p14="http://schemas.microsoft.com/office/powerpoint/2010/main" val="3975353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DbConf">
      <a:dk1>
        <a:srgbClr val="31496B"/>
      </a:dk1>
      <a:lt1>
        <a:srgbClr val="FFD965"/>
      </a:lt1>
      <a:dk2>
        <a:srgbClr val="31496B"/>
      </a:dk2>
      <a:lt2>
        <a:srgbClr val="FFD965"/>
      </a:lt2>
      <a:accent1>
        <a:srgbClr val="48A1F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otx" id="{0C4A2A55-F2D8-4F9C-9DCB-6C5D5609EA84}" vid="{BBCDDB00-8AD6-4BD6-87A2-0AD8871F0165}"/>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1992</TotalTime>
  <Words>10068</Words>
  <Application>Microsoft Office PowerPoint</Application>
  <PresentationFormat>Panoramiczny</PresentationFormat>
  <Paragraphs>969</Paragraphs>
  <Slides>71</Slides>
  <Notes>71</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71</vt:i4>
      </vt:variant>
    </vt:vector>
  </HeadingPairs>
  <TitlesOfParts>
    <vt:vector size="76" baseType="lpstr">
      <vt:lpstr>Arial</vt:lpstr>
      <vt:lpstr>Calibri</vt:lpstr>
      <vt:lpstr>Calibri Light</vt:lpstr>
      <vt:lpstr>Cambria Math</vt:lpstr>
      <vt:lpstr>Motyw pakietu Office</vt:lpstr>
      <vt:lpstr>Złączenia w modelu Map/Reduce</vt:lpstr>
      <vt:lpstr>  Autor  </vt:lpstr>
      <vt:lpstr>Agenda</vt:lpstr>
      <vt:lpstr>Map-Reduce</vt:lpstr>
      <vt:lpstr>Map-Reduce</vt:lpstr>
      <vt:lpstr>Map-Reduce</vt:lpstr>
      <vt:lpstr>Map-Reduce</vt:lpstr>
      <vt:lpstr>Hadoop</vt:lpstr>
      <vt:lpstr>Model programistyczny</vt:lpstr>
      <vt:lpstr>Model programistyczny</vt:lpstr>
      <vt:lpstr>Model programistyczny</vt:lpstr>
      <vt:lpstr>Model programistyczny</vt:lpstr>
      <vt:lpstr>Prezentacja programu PowerPoint</vt:lpstr>
      <vt:lpstr>Model programistyczny</vt:lpstr>
      <vt:lpstr>Prezentacja programu PowerPoint</vt:lpstr>
      <vt:lpstr>Model programistyczny</vt:lpstr>
      <vt:lpstr>Model programistyczny</vt:lpstr>
      <vt:lpstr>Złączenia</vt:lpstr>
      <vt:lpstr>Złączenia</vt:lpstr>
      <vt:lpstr>Prezentacja programu PowerPoint</vt:lpstr>
      <vt:lpstr>Złączenia</vt:lpstr>
      <vt:lpstr>Złączenia</vt:lpstr>
      <vt:lpstr>Złączenia</vt:lpstr>
      <vt:lpstr>Złączenia</vt:lpstr>
      <vt:lpstr>Złączenia</vt:lpstr>
      <vt:lpstr>Złączenia</vt:lpstr>
      <vt:lpstr>Złączenia</vt:lpstr>
      <vt:lpstr>Złączenia</vt:lpstr>
      <vt:lpstr>Prezentacja programu PowerPoint</vt:lpstr>
      <vt:lpstr>Złączenia</vt:lpstr>
      <vt:lpstr>Złączenia</vt:lpstr>
      <vt:lpstr>Złączenia</vt:lpstr>
      <vt:lpstr>Prezentacja programu PowerPoint</vt:lpstr>
      <vt:lpstr>Złączenia</vt:lpstr>
      <vt:lpstr>Prezentacja programu PowerPoint</vt:lpstr>
      <vt:lpstr>Złączenia</vt:lpstr>
      <vt:lpstr>Złączenia</vt:lpstr>
      <vt:lpstr>Złączenia</vt:lpstr>
      <vt:lpstr>Złączenia</vt:lpstr>
      <vt:lpstr>Złączenia</vt:lpstr>
      <vt:lpstr>Złączenia</vt:lpstr>
      <vt:lpstr>Złączenia</vt:lpstr>
      <vt:lpstr>Prezentacja programu PowerPoint</vt:lpstr>
      <vt:lpstr>Złączenia</vt:lpstr>
      <vt:lpstr>Złączenia</vt:lpstr>
      <vt:lpstr>Złączenia</vt:lpstr>
      <vt:lpstr>Złączenia</vt:lpstr>
      <vt:lpstr>Złączenia</vt:lpstr>
      <vt:lpstr>Złączenia</vt:lpstr>
      <vt:lpstr>Złączenia</vt:lpstr>
      <vt:lpstr>Złączenia</vt:lpstr>
      <vt:lpstr>Złączenia</vt:lpstr>
      <vt:lpstr>Złączenia</vt:lpstr>
      <vt:lpstr>Model programistyczny</vt:lpstr>
      <vt:lpstr>Złączenia</vt:lpstr>
      <vt:lpstr>Złączenia</vt:lpstr>
      <vt:lpstr>Złączenia</vt:lpstr>
      <vt:lpstr>Złączenia</vt:lpstr>
      <vt:lpstr>Złączenia</vt:lpstr>
      <vt:lpstr>Złączenia</vt:lpstr>
      <vt:lpstr>Złączenia</vt:lpstr>
      <vt:lpstr>Złączenia</vt:lpstr>
      <vt:lpstr>Złączenia</vt:lpstr>
      <vt:lpstr>Złączenia</vt:lpstr>
      <vt:lpstr>Hive</vt:lpstr>
      <vt:lpstr>Wydajność</vt:lpstr>
      <vt:lpstr>Wydajność</vt:lpstr>
      <vt:lpstr>Wydajność</vt:lpstr>
      <vt:lpstr>Podsumowanie</vt:lpstr>
      <vt:lpstr>Materiały</vt:lpstr>
      <vt:lpstr>Dziękuje za uwagę</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Maciej Penar</dc:creator>
  <cp:lastModifiedBy>Maciej Penar</cp:lastModifiedBy>
  <cp:revision>178</cp:revision>
  <dcterms:created xsi:type="dcterms:W3CDTF">2015-10-04T10:18:10Z</dcterms:created>
  <dcterms:modified xsi:type="dcterms:W3CDTF">2015-10-21T21:09:07Z</dcterms:modified>
</cp:coreProperties>
</file>