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367" r:id="rId3"/>
    <p:sldId id="257" r:id="rId4"/>
    <p:sldId id="296" r:id="rId5"/>
    <p:sldId id="371" r:id="rId6"/>
    <p:sldId id="370" r:id="rId7"/>
    <p:sldId id="298" r:id="rId8"/>
    <p:sldId id="299" r:id="rId9"/>
    <p:sldId id="301" r:id="rId10"/>
    <p:sldId id="302" r:id="rId11"/>
    <p:sldId id="303" r:id="rId12"/>
    <p:sldId id="304" r:id="rId13"/>
    <p:sldId id="306" r:id="rId14"/>
    <p:sldId id="309" r:id="rId15"/>
    <p:sldId id="263" r:id="rId16"/>
    <p:sldId id="320" r:id="rId17"/>
    <p:sldId id="264" r:id="rId18"/>
    <p:sldId id="312" r:id="rId19"/>
    <p:sldId id="353" r:id="rId20"/>
    <p:sldId id="316" r:id="rId21"/>
    <p:sldId id="266" r:id="rId22"/>
    <p:sldId id="318" r:id="rId23"/>
    <p:sldId id="319" r:id="rId24"/>
    <p:sldId id="321" r:id="rId25"/>
    <p:sldId id="326" r:id="rId26"/>
    <p:sldId id="275" r:id="rId27"/>
    <p:sldId id="324" r:id="rId28"/>
    <p:sldId id="358" r:id="rId29"/>
    <p:sldId id="359" r:id="rId30"/>
    <p:sldId id="361" r:id="rId31"/>
    <p:sldId id="327" r:id="rId32"/>
    <p:sldId id="278" r:id="rId33"/>
    <p:sldId id="329" r:id="rId34"/>
    <p:sldId id="330" r:id="rId35"/>
    <p:sldId id="368" r:id="rId36"/>
    <p:sldId id="331" r:id="rId37"/>
    <p:sldId id="332" r:id="rId38"/>
    <p:sldId id="333" r:id="rId39"/>
    <p:sldId id="334" r:id="rId40"/>
    <p:sldId id="337" r:id="rId41"/>
    <p:sldId id="336" r:id="rId42"/>
    <p:sldId id="338" r:id="rId43"/>
    <p:sldId id="340" r:id="rId44"/>
    <p:sldId id="339" r:id="rId45"/>
    <p:sldId id="341" r:id="rId46"/>
    <p:sldId id="343" r:id="rId47"/>
    <p:sldId id="356" r:id="rId48"/>
    <p:sldId id="344" r:id="rId49"/>
    <p:sldId id="346" r:id="rId50"/>
    <p:sldId id="369" r:id="rId51"/>
    <p:sldId id="348" r:id="rId52"/>
    <p:sldId id="347" r:id="rId53"/>
    <p:sldId id="364" r:id="rId54"/>
    <p:sldId id="362" r:id="rId55"/>
    <p:sldId id="365" r:id="rId56"/>
    <p:sldId id="285" r:id="rId57"/>
    <p:sldId id="366" r:id="rId58"/>
    <p:sldId id="350" r:id="rId5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12120160"/>
        <c:axId val="312117808"/>
      </c:barChart>
      <c:catAx>
        <c:axId val="3121201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2117808"/>
        <c:crosses val="autoZero"/>
        <c:auto val="1"/>
        <c:lblAlgn val="ctr"/>
        <c:lblOffset val="100"/>
        <c:noMultiLvlLbl val="0"/>
      </c:catAx>
      <c:valAx>
        <c:axId val="312117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2120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212505016"/>
        <c:axId val="318229144"/>
      </c:barChart>
      <c:catAx>
        <c:axId val="21250501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8229144"/>
        <c:crosses val="autoZero"/>
        <c:auto val="1"/>
        <c:lblAlgn val="ctr"/>
        <c:lblOffset val="100"/>
        <c:noMultiLvlLbl val="0"/>
      </c:catAx>
      <c:valAx>
        <c:axId val="318229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125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2015-10-20</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2015-10-20</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Faza</a:t>
            </a:r>
            <a:r>
              <a:rPr lang="pl-PL" baseline="0" dirty="0" smtClean="0"/>
              <a:t> Redukcji jest implementowana za pomocą klasy </a:t>
            </a:r>
            <a:r>
              <a:rPr lang="pl-PL" baseline="0" dirty="0" err="1" smtClean="0"/>
              <a:t>Reducer</a:t>
            </a:r>
            <a:r>
              <a:rPr lang="pl-PL" baseline="0" dirty="0" smtClean="0"/>
              <a:t> – 2 pierwsze parametry uogólnione muszą zgadzać się z 2 ostatnimi dla klasy </a:t>
            </a:r>
            <a:r>
              <a:rPr lang="pl-PL" baseline="0" dirty="0" err="1" smtClean="0"/>
              <a:t>Mapper</a:t>
            </a:r>
            <a:r>
              <a:rPr lang="pl-PL" baseline="0" dirty="0" smtClean="0"/>
              <a:t>. Jak już wspomnieliśmy, dla w wywołaniu </a:t>
            </a:r>
            <a:r>
              <a:rPr lang="pl-PL" baseline="0" dirty="0" err="1" smtClean="0"/>
              <a:t>reduce</a:t>
            </a:r>
            <a:r>
              <a:rPr lang="pl-PL" baseline="0" dirty="0" smtClean="0"/>
              <a:t>() liczymy agregat względem pojedynczego klucza grupującego – w naszym przypadku to słowo. Każde słowo jest związane z pewną liczą 1, czyli krzyków „Znalazłem 1 wystąpienie słowa X”. </a:t>
            </a:r>
            <a:r>
              <a:rPr lang="pl-PL" baseline="0" dirty="0" err="1" smtClean="0"/>
              <a:t>Reducer</a:t>
            </a:r>
            <a:r>
              <a:rPr lang="pl-PL" baseline="0" dirty="0" smtClean="0"/>
              <a:t> odpowiada w tym przypadku na pytanie ile raz ktoś wykrzyknął „Znalazłem…”. Naiwnie iterujemy po liście wartości (zmienna </a:t>
            </a:r>
            <a:r>
              <a:rPr lang="pl-PL" baseline="0" dirty="0" err="1" smtClean="0"/>
              <a:t>values</a:t>
            </a:r>
            <a:r>
              <a:rPr lang="pl-PL" baseline="0" dirty="0" smtClean="0"/>
              <a:t>) i emitujemy do pliku wyjściowego parę </a:t>
            </a:r>
            <a:r>
              <a:rPr lang="pl-PL" baseline="0" dirty="0" err="1" smtClean="0"/>
              <a:t>słowo:liczba_wystąpień</a:t>
            </a:r>
            <a:r>
              <a:rPr lang="pl-PL" baseline="0" dirty="0" smtClean="0"/>
              <a: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348961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263960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 o</a:t>
            </a:r>
            <a:r>
              <a:rPr lang="pl-PL" baseline="0" dirty="0" smtClean="0"/>
              <a:t> mój stosunek do modelu Map-</a:t>
            </a:r>
            <a:r>
              <a:rPr lang="pl-PL" baseline="0" dirty="0" err="1" smtClean="0"/>
              <a:t>Reduce</a:t>
            </a:r>
            <a:r>
              <a:rPr lang="pl-PL" baseline="0" dirty="0" smtClean="0"/>
              <a:t> – podchodzę sceptycznie (LOL) ze względu na istniejący w środowisku hura-optymizm. Naczelnym założeniem systemów </a:t>
            </a:r>
            <a:r>
              <a:rPr lang="pl-PL" baseline="0" dirty="0" err="1" smtClean="0"/>
              <a:t>MapReduce</a:t>
            </a:r>
            <a:r>
              <a:rPr lang="pl-PL" baseline="0" dirty="0" smtClean="0"/>
              <a:t> było odizolowanie programisty od wydajności zapytań – a potem okazało się że „jednak potrzebujemy kontrolować proces trochę bardziej”. Stąd mechanizmy takie jak </a:t>
            </a:r>
            <a:r>
              <a:rPr lang="pl-PL" baseline="0" dirty="0" err="1" smtClean="0"/>
              <a:t>GroupingComparator</a:t>
            </a:r>
            <a:r>
              <a:rPr lang="pl-PL" baseline="0" dirty="0" smtClean="0"/>
              <a:t> które zaburzają model. Z jednej stron brak pomocy w postaci indeksów/statystyk, z drugiej wcześniej wspomnianej egzotyki.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400668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Tyle w</a:t>
            </a:r>
            <a:r>
              <a:rPr lang="pl-PL" baseline="0" dirty="0" smtClean="0"/>
              <a:t> kontekście klasycznych, deterministycznych algorytmów. Istnieje jeszcze jeden ciekawy – Cross </a:t>
            </a:r>
            <a:r>
              <a:rPr lang="pl-PL" baseline="0" dirty="0" err="1" smtClean="0"/>
              <a:t>Join</a:t>
            </a:r>
            <a:r>
              <a:rPr lang="pl-PL" baseline="0" dirty="0" smtClean="0"/>
              <a:t> w Map </a:t>
            </a:r>
            <a:r>
              <a:rPr lang="pl-PL" baseline="0" dirty="0" err="1" smtClean="0"/>
              <a:t>Reduce</a:t>
            </a:r>
            <a:r>
              <a:rPr lang="pl-PL" baseline="0" dirty="0" smtClean="0"/>
              <a:t>, ale ma zbyt </a:t>
            </a:r>
            <a:r>
              <a:rPr lang="pl-PL" baseline="0" dirty="0" err="1" smtClean="0"/>
              <a:t>hardcore’ową</a:t>
            </a:r>
            <a:r>
              <a:rPr lang="pl-PL" baseline="0" dirty="0" smtClean="0"/>
              <a:t> implementację – można ją znaleźć w książce </a:t>
            </a:r>
            <a:r>
              <a:rPr lang="pl-PL" sz="1200" dirty="0" err="1" smtClean="0"/>
              <a:t>MapReduce</a:t>
            </a:r>
            <a:r>
              <a:rPr lang="pl-PL" sz="1200" dirty="0" smtClean="0"/>
              <a:t> Design </a:t>
            </a:r>
            <a:r>
              <a:rPr lang="pl-PL" sz="1200" dirty="0" err="1" smtClean="0"/>
              <a:t>Patterns</a:t>
            </a:r>
            <a:r>
              <a:rPr lang="pl-PL" sz="1200" dirty="0" smtClean="0"/>
              <a:t>, Donald Miner &amp; Adam </a:t>
            </a:r>
            <a:r>
              <a:rPr lang="pl-PL" sz="1200" dirty="0" err="1" smtClean="0"/>
              <a:t>Shook</a:t>
            </a:r>
            <a:r>
              <a:rPr lang="pl-PL" sz="1200" dirty="0" smtClean="0"/>
              <a:t> (</a:t>
            </a:r>
            <a:r>
              <a:rPr lang="pl-PL" sz="1200" dirty="0" err="1" smtClean="0"/>
              <a:t>hardcore’owa</a:t>
            </a:r>
            <a:r>
              <a:rPr lang="pl-PL" sz="1200" dirty="0" smtClean="0"/>
              <a:t> znaczy „silnie zależna od</a:t>
            </a:r>
            <a:r>
              <a:rPr lang="pl-PL" sz="1200" baseline="0" dirty="0" smtClean="0"/>
              <a:t> systemu” – nie możemy sobie pozwolić na omawianie </a:t>
            </a:r>
            <a:r>
              <a:rPr lang="pl-PL" sz="1200" baseline="0" dirty="0" err="1" smtClean="0"/>
              <a:t>FileInputFormat’ów</a:t>
            </a:r>
            <a:r>
              <a:rPr lang="pl-PL" sz="1200" baseline="0" dirty="0" smtClean="0"/>
              <a:t> i </a:t>
            </a:r>
            <a:r>
              <a:rPr lang="pl-PL" sz="1200" baseline="0" dirty="0" err="1" smtClean="0"/>
              <a:t>InputSplit’ów</a:t>
            </a:r>
            <a:r>
              <a:rPr lang="pl-PL" sz="1200" baseline="0" dirty="0" smtClean="0"/>
              <a:t> – zresztą między nami mówiąc dla </a:t>
            </a:r>
            <a:r>
              <a:rPr lang="pl-PL" sz="1200" b="1" baseline="0" dirty="0" smtClean="0"/>
              <a:t>bardzo</a:t>
            </a:r>
            <a:r>
              <a:rPr lang="pl-PL" sz="1200" baseline="0" dirty="0" smtClean="0"/>
              <a:t> małych plików czas wykonania był lekko mówiąc… bardzo… długi).</a:t>
            </a:r>
          </a:p>
          <a:p>
            <a:endParaRPr lang="pl-PL" sz="1200" baseline="0" dirty="0" smtClean="0"/>
          </a:p>
          <a:p>
            <a:r>
              <a:rPr lang="pl-PL" sz="1200" baseline="0" dirty="0" smtClean="0"/>
              <a:t>Teraz przejdziemy do algorytmów Wielozadaniowych/Wielofazowych, czyli takich w których wymagane jest wykonanie sekwencji programów </a:t>
            </a:r>
            <a:r>
              <a:rPr lang="pl-PL" sz="1200" baseline="0" dirty="0" err="1" smtClean="0"/>
              <a:t>MapReduce</a:t>
            </a:r>
            <a:r>
              <a:rPr lang="pl-PL" sz="1200"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898762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tej klasie algorytmów wypada wspomnieć o pewnym ewenemencie – algorytmie </a:t>
            </a:r>
            <a:r>
              <a:rPr lang="pl-PL" baseline="0" dirty="0" err="1" smtClean="0"/>
              <a:t>Composite</a:t>
            </a:r>
            <a:r>
              <a:rPr lang="pl-PL" baseline="0" dirty="0" smtClean="0"/>
              <a:t> </a:t>
            </a:r>
            <a:r>
              <a:rPr lang="pl-PL" baseline="0" dirty="0" err="1" smtClean="0"/>
              <a:t>Join</a:t>
            </a:r>
            <a:r>
              <a:rPr lang="pl-PL" baseline="0" dirty="0" smtClean="0"/>
              <a:t> – algorytm który nawet doczekał się swego czasu implementacji w standardowej bibliotece </a:t>
            </a:r>
            <a:r>
              <a:rPr lang="pl-PL" baseline="0" dirty="0" err="1" smtClean="0"/>
              <a:t>Hadoopa</a:t>
            </a:r>
            <a:r>
              <a:rPr lang="pl-PL" baseline="0" dirty="0" smtClean="0"/>
              <a:t>. Jest to w zasadzie jedno wielkie nadużycie sposobu wykonywania programów </a:t>
            </a:r>
            <a:r>
              <a:rPr lang="pl-PL" baseline="0" dirty="0" err="1" smtClean="0"/>
              <a:t>MapReduce</a:t>
            </a:r>
            <a:r>
              <a:rPr lang="pl-PL" baseline="0" dirty="0" smtClean="0"/>
              <a:t>. Otóż, taki eksperyment myślowy: mamy plik wejściowy z dowolnie wymieszaną kolejnością rekordów. Teraz ładujemy go do naszego klastra i uruchamiamy program na, powiedzmy, 10 Reduktorach który nic nie robi oprócz grupowania danych po kluczu obcym. Faza </a:t>
            </a:r>
            <a:r>
              <a:rPr lang="pl-PL" baseline="0" dirty="0" err="1" smtClean="0"/>
              <a:t>Reduce</a:t>
            </a:r>
            <a:r>
              <a:rPr lang="pl-PL" baseline="0" dirty="0" smtClean="0"/>
              <a:t> przepisuje każdą wartość. Otrzymujemy w ten sposób 10 plików, każdy z nich nazwany w ustandaryzowany sposób, w jednym katalogu, wszystkie pliki lokalnie posortowane po kluczach obcych.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4096086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W zasadzie można sobie </a:t>
            </a:r>
            <a:r>
              <a:rPr lang="pl-PL" dirty="0" err="1" smtClean="0"/>
              <a:t>wyborazić</a:t>
            </a:r>
            <a:r>
              <a:rPr lang="pl-PL" baseline="0" dirty="0" smtClean="0"/>
              <a:t>, że uruchamiamy </a:t>
            </a:r>
            <a:r>
              <a:rPr lang="pl-PL" baseline="0" dirty="0" err="1" smtClean="0"/>
              <a:t>Mapper</a:t>
            </a:r>
            <a:r>
              <a:rPr lang="pl-PL" baseline="0" dirty="0" smtClean="0"/>
              <a:t> dla każdego pliku (nie bloku) i zaciągamy analogicznie utworzone pliki z innego źródła danych o korespondującej nazwie – tj. nazwa pliku taka sama, katalog inny. Wszystko mamy posortowane, więc można wykonać </a:t>
            </a:r>
            <a:r>
              <a:rPr lang="pl-PL" baseline="0" dirty="0" err="1" smtClean="0"/>
              <a:t>Zig</a:t>
            </a:r>
            <a:r>
              <a:rPr lang="pl-PL" baseline="0" dirty="0" smtClean="0"/>
              <a:t>-Zag.  Jeśli nie chce nam się implementować to możemy (mogliśmy) skorzystać z gotowej implementacji z pakietu </a:t>
            </a:r>
            <a:r>
              <a:rPr lang="pl-PL" b="1" dirty="0" err="1" smtClean="0"/>
              <a:t>org.apache.hadoop.contrib.utils.join</a:t>
            </a:r>
            <a:r>
              <a:rPr lang="pl-PL" b="1" baseline="0" dirty="0" smtClean="0"/>
              <a:t> </a:t>
            </a:r>
            <a:r>
              <a:rPr lang="pl-PL" b="0" baseline="0" dirty="0" smtClean="0"/>
              <a:t>- mi nie działała, bo stare API gryzie się z nowym.</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860663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idea pierwszego Joba nie wydaje się szczególnie skomplikowana. Cały trud w implementacji ekstrakcji klucz obcego.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4134306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Drugi</a:t>
            </a:r>
            <a:r>
              <a:rPr lang="pl-PL" baseline="0" dirty="0" smtClean="0"/>
              <a:t> Job, na pierwszy rzut oka wydaje się skomplikowany. W setup() otwieramy połączenia do tak samo nazwanych plików częściowych w pozostałych katalogach (tu katalogi nazwane plik1, plik2,…) i wykonujemy złączenie </a:t>
            </a:r>
            <a:r>
              <a:rPr lang="pl-PL" baseline="0" dirty="0" err="1" smtClean="0"/>
              <a:t>ZigZag</a:t>
            </a:r>
            <a:r>
              <a:rPr lang="pl-PL" baseline="0" dirty="0" smtClean="0"/>
              <a:t>. Jedna jest tylko wątpliwość, co jeśli mamy 1000MB plik, użyjemy 10 </a:t>
            </a:r>
            <a:r>
              <a:rPr lang="pl-PL" baseline="0" dirty="0" err="1" smtClean="0"/>
              <a:t>Reducerów</a:t>
            </a:r>
            <a:r>
              <a:rPr lang="pl-PL" baseline="0" dirty="0" smtClean="0"/>
              <a:t> i otrzymamy 100MB plik, a bloki są rozmiaru 64 MB – ergo lokalnie mamy co najwyżej 1 blok pliku, co z pozostałymi 36 MB? Skąd wiemy jak zaciągnąć brakujący fragment lokalnie.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249598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Ano można to zrealizować ze pomocą</a:t>
            </a:r>
            <a:r>
              <a:rPr lang="pl-PL" baseline="0" dirty="0" smtClean="0"/>
              <a:t> rozszerzenia  klasy </a:t>
            </a:r>
            <a:r>
              <a:rPr lang="pl-PL" baseline="0" dirty="0" err="1" smtClean="0"/>
              <a:t>FileInputFormat</a:t>
            </a:r>
            <a:r>
              <a:rPr lang="pl-PL" baseline="0" dirty="0" smtClean="0"/>
              <a:t> i przeciążenia metody </a:t>
            </a:r>
            <a:r>
              <a:rPr lang="pl-PL" baseline="0" dirty="0" err="1" smtClean="0"/>
              <a:t>isSplitable</a:t>
            </a:r>
            <a:r>
              <a:rPr lang="pl-PL" baseline="0" dirty="0" smtClean="0"/>
              <a:t>(). W ten sposób podpowiadamy systemowi, że pliku nie może być podzielony. Tak wygląda implementacja na poziomie plików, ale istnieje trochę bardziej skomplikowana implementacja na poziomie bloków. Przykład w przetoczonej książce </a:t>
            </a:r>
            <a:r>
              <a:rPr lang="pl-PL" baseline="0" dirty="0" err="1" smtClean="0"/>
              <a:t>MapReduce</a:t>
            </a:r>
            <a:r>
              <a:rPr lang="pl-PL" baseline="0" dirty="0" smtClean="0"/>
              <a:t> Design </a:t>
            </a:r>
            <a:r>
              <a:rPr lang="pl-PL" baseline="0" dirty="0" err="1" smtClean="0"/>
              <a:t>Patterns</a:t>
            </a:r>
            <a:r>
              <a:rPr lang="pl-PL" baseline="0" dirty="0" smtClean="0"/>
              <a:t>. IMHO, blokowa implementacja musiałaby być bardzo złożona i obsługiwać złośliwe dystrybucje klucza obcego – osobiście nie widzę zalet. Raczej algorytm ten sterowałbym liczbą 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1689900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 programistyczny Map</a:t>
            </a:r>
            <a:r>
              <a:rPr lang="pl-PL" baseline="0" dirty="0" smtClean="0"/>
              <a:t> </a:t>
            </a:r>
            <a:r>
              <a:rPr lang="pl-PL" baseline="0" dirty="0" err="1" smtClean="0"/>
              <a:t>Reduce</a:t>
            </a:r>
            <a:r>
              <a:rPr lang="pl-PL" baseline="0" dirty="0" smtClean="0"/>
              <a:t> jest związany z systemami w których jest on wykorzystywany zwanych nomen-omen systemami </a:t>
            </a:r>
            <a:r>
              <a:rPr lang="pl-PL" baseline="0" dirty="0" err="1" smtClean="0"/>
              <a:t>MapReduce</a:t>
            </a:r>
            <a:r>
              <a:rPr lang="pl-PL" baseline="0" dirty="0" smtClean="0"/>
              <a:t> (na cześć pierwszego tej klasy systemu). Systemy te są systemami rozproszonymi które zostały zaprojektowane tak by dać programistom narzędzie do napisania programów działających równolegle, aczkolwiek by nie martwili się oni o aspekty wydajnościowe, ani o aspekty związane z lokalizacją danych wejściowych, czy odpornością na awarie takich systemów. Ogólnie rzecz biorąc programiści dostali przepis jak pisać program, a system zatroszczy się by każdy z jego etapów był wykonany równolegle. Programy w modelu Map </a:t>
            </a:r>
            <a:r>
              <a:rPr lang="pl-PL" baseline="0" dirty="0" err="1" smtClean="0"/>
              <a:t>Reduce</a:t>
            </a:r>
            <a:r>
              <a:rPr lang="pl-PL" baseline="0" dirty="0" smtClean="0"/>
              <a:t> składają się z dwóch faz grupowania – czyli fazy Map, oraz fazy redukcji/agregacji/spłaszczania danych – czyli </a:t>
            </a:r>
            <a:r>
              <a:rPr lang="pl-PL" baseline="0" dirty="0" err="1" smtClean="0"/>
              <a:t>Reduce</a:t>
            </a:r>
            <a:r>
              <a:rPr lang="pl-PL" baseline="0" dirty="0" smtClean="0"/>
              <a:t>. W ramach programu w na klastrze ożywają </a:t>
            </a:r>
            <a:r>
              <a:rPr lang="pl-PL" baseline="0" dirty="0" err="1" smtClean="0"/>
              <a:t>agenty</a:t>
            </a:r>
            <a:r>
              <a:rPr lang="pl-PL" baseline="0" dirty="0" smtClean="0"/>
              <a:t> odpowiedzialne za obie te fazy odpowiednio </a:t>
            </a:r>
            <a:r>
              <a:rPr lang="pl-PL" baseline="0" dirty="0" err="1" smtClean="0"/>
              <a:t>Mapper’y</a:t>
            </a:r>
            <a:r>
              <a:rPr lang="pl-PL" baseline="0" dirty="0" smtClean="0"/>
              <a:t> i </a:t>
            </a:r>
            <a:r>
              <a:rPr lang="pl-PL" baseline="0" dirty="0" err="1" smtClean="0"/>
              <a:t>Reducer’y</a:t>
            </a:r>
            <a:r>
              <a:rPr lang="pl-PL" baseline="0" dirty="0" smtClean="0"/>
              <a:t>. Każdy agent posiada swój własny cykl życia zamknięty w metodach setup(), kilkukrotnym wywołaniu odpowiedniej metody map()/</a:t>
            </a:r>
            <a:r>
              <a:rPr lang="pl-PL" baseline="0" dirty="0" err="1" smtClean="0"/>
              <a:t>reduce</a:t>
            </a:r>
            <a:r>
              <a:rPr lang="pl-PL" baseline="0" dirty="0" smtClean="0"/>
              <a:t>() i na koniec </a:t>
            </a:r>
            <a:r>
              <a:rPr lang="pl-PL" baseline="0" dirty="0" err="1" smtClean="0"/>
              <a:t>cleanup</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366806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51</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52</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53</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54</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55</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56</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57</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58</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Warto</a:t>
            </a:r>
            <a:r>
              <a:rPr lang="pl-PL" baseline="0" dirty="0" smtClean="0"/>
              <a:t> wspomnieć, że z perspektywy </a:t>
            </a:r>
            <a:r>
              <a:rPr lang="pl-PL" baseline="0" dirty="0" err="1" smtClean="0"/>
              <a:t>MapReduce</a:t>
            </a:r>
            <a:r>
              <a:rPr lang="pl-PL" baseline="0" dirty="0" smtClean="0"/>
              <a:t> jedynie możemy odpalić zadanie (Job) w jednej z dwóch konfiguracji. Jako zadanie wyłącznie z fazą mapowania oraz pełnoprawne zadanie </a:t>
            </a:r>
            <a:r>
              <a:rPr lang="pl-PL" baseline="0" dirty="0" err="1" smtClean="0"/>
              <a:t>MapReduce</a:t>
            </a:r>
            <a:r>
              <a:rPr lang="pl-PL" baseline="0" dirty="0" smtClean="0"/>
              <a:t>. Każda inna kombinacja jest niedozwolona. Zadania można łączyć w sekwencje, ale z perspektywy systemu to będą odrębne zadania. Oznacza to że każdy Job będzie musiał przez proces jego rozstawienia, przesłania pliku JAR do wszystkich węzłów, wewnętrzną fazę </a:t>
            </a:r>
            <a:r>
              <a:rPr lang="pl-PL" baseline="0" dirty="0" err="1" smtClean="0"/>
              <a:t>shuffle</a:t>
            </a:r>
            <a:r>
              <a:rPr lang="pl-PL" baseline="0" dirty="0" smtClean="0"/>
              <a:t> oraz zapis (z replikacją) wyników..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188698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10912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332107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421869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2015-10-20</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2015-10-20</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2015-10-20</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2015-10-20</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2015-10-20</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2015-10-20</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2015-10-20</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2015-10-20</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2015-10-20</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2015-10-20</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2015-10-20</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5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Faza </a:t>
            </a:r>
            <a:r>
              <a:rPr lang="pl-PL" dirty="0" err="1" smtClean="0"/>
              <a:t>Reduce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3957049049"/>
              </p:ext>
            </p:extLst>
          </p:nvPr>
        </p:nvGraphicFramePr>
        <p:xfrm>
          <a:off x="838200" y="2060339"/>
          <a:ext cx="10514584" cy="297507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Reducer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WordReducer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Reducer</a:t>
                      </a:r>
                      <a:r>
                        <a:rPr lang="pl-PL" sz="1800" kern="1200" dirty="0" smtClean="0">
                          <a:solidFill>
                            <a:schemeClr val="dk1"/>
                          </a:solidFill>
                          <a:effectLst/>
                          <a:latin typeface="+mn-lt"/>
                          <a:ea typeface="+mn-ea"/>
                          <a:cs typeface="+mn-cs"/>
                        </a:rPr>
                        <a:t>&lt;String, </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String, String&gt; {</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protected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Iterable</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&gt;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wywołanie per grupa</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int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0;                                                                                                                 // inicjalizacja licznika</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iteracja po wszystkich ‚1’</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zliczenie ich</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  zapis</a:t>
                      </a:r>
                    </a:p>
                    <a:p>
                      <a:r>
                        <a:rPr lang="pl-PL" sz="1800" kern="1200" dirty="0" smtClean="0">
                          <a:solidFill>
                            <a:schemeClr val="dk1"/>
                          </a:solidFill>
                          <a:effectLst/>
                          <a:latin typeface="+mn-lt"/>
                          <a:ea typeface="+mn-ea"/>
                          <a:cs typeface="+mn-cs"/>
                        </a:rPr>
                        <a:t>    }  </a:t>
                      </a:r>
                    </a:p>
                    <a:p>
                      <a:r>
                        <a:rPr lang="pl-PL" sz="18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5361754"/>
            <a:ext cx="10514584" cy="492470"/>
          </a:xfrm>
        </p:spPr>
        <p:txBody>
          <a:bodyPr>
            <a:normAutofit fontScale="85000" lnSpcReduction="10000"/>
          </a:bodyPr>
          <a:lstStyle/>
          <a:p>
            <a:pPr marL="0" indent="0">
              <a:buNone/>
            </a:pPr>
            <a:r>
              <a:rPr lang="pl-PL" dirty="0" smtClean="0"/>
              <a:t>Faza Redukcji jest ostatnia, więc emisja rekordu następuje bezpośrednio do pliku</a:t>
            </a:r>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3425768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Combine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527518872"/>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4920323"/>
            <a:ext cx="10514584" cy="1801151"/>
          </a:xfrm>
        </p:spPr>
        <p:txBody>
          <a:bodyPr>
            <a:normAutofit/>
          </a:bodyPr>
          <a:lstStyle/>
          <a:p>
            <a:pPr marL="0" indent="0">
              <a:buNone/>
            </a:pPr>
            <a:r>
              <a:rPr lang="pl-PL" sz="2400" dirty="0" smtClean="0"/>
              <a:t>Metoda redukcji lokalnej nie musi być identyczna jak redukcja właściwa </a:t>
            </a:r>
          </a:p>
          <a:p>
            <a:pPr marL="0" indent="0">
              <a:buNone/>
            </a:pPr>
            <a:endParaRPr lang="pl-PL" sz="2400" dirty="0" smtClean="0"/>
          </a:p>
          <a:p>
            <a:pPr marL="0" indent="0">
              <a:buNone/>
            </a:pPr>
            <a:endParaRPr lang="pl-PL" sz="2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3318274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Mój 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2907792"/>
          </a:xfrm>
        </p:spPr>
        <p:txBody>
          <a:bodyPr>
            <a:normAutofit/>
          </a:bodyPr>
          <a:lstStyle/>
          <a:p>
            <a:pPr marL="514350" indent="-514350">
              <a:buFont typeface="+mj-lt"/>
              <a:buAutoNum type="arabicPeriod"/>
            </a:pPr>
            <a:r>
              <a:rPr lang="pl-PL" dirty="0" smtClean="0"/>
              <a:t>„W rozważaniach teoretycznych przyjmuje się następujący model”</a:t>
            </a:r>
          </a:p>
          <a:p>
            <a:pPr marL="514350" indent="-514350">
              <a:buFont typeface="+mj-lt"/>
              <a:buAutoNum type="arabicPeriod"/>
            </a:pPr>
            <a:endParaRPr lang="pl-PL" dirty="0"/>
          </a:p>
          <a:p>
            <a:pPr marL="0" indent="0">
              <a:buNone/>
            </a:pPr>
            <a:endParaRPr lang="pl-PL" dirty="0"/>
          </a:p>
          <a:p>
            <a:pPr marL="514350" indent="-514350">
              <a:buFont typeface="+mj-lt"/>
              <a:buAutoNum type="arabicPeriod" startAt="2"/>
            </a:pPr>
            <a:r>
              <a:rPr lang="pl-PL" dirty="0" smtClean="0"/>
              <a:t>?</a:t>
            </a:r>
          </a:p>
        </p:txBody>
      </p:sp>
      <p:graphicFrame>
        <p:nvGraphicFramePr>
          <p:cNvPr id="6" name="Tabela 5"/>
          <p:cNvGraphicFramePr>
            <a:graphicFrameLocks noGrp="1"/>
          </p:cNvGraphicFramePr>
          <p:nvPr>
            <p:extLst>
              <p:ext uri="{D42A27DB-BD31-4B8C-83A1-F6EECF244321}">
                <p14:modId xmlns:p14="http://schemas.microsoft.com/office/powerpoint/2010/main" val="763365973"/>
              </p:ext>
            </p:extLst>
          </p:nvPr>
        </p:nvGraphicFramePr>
        <p:xfrm>
          <a:off x="3273552" y="274343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5038932"/>
            <a:ext cx="10514584" cy="81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3600" dirty="0" smtClean="0"/>
              <a:t>Złączenia!</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277953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15</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308094"/>
          </a:xfrm>
        </p:spPr>
        <p:txBody>
          <a:bodyPr>
            <a:normAutofit/>
          </a:bodyPr>
          <a:lstStyle/>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p>
          <a:p>
            <a:r>
              <a:rPr lang="pl-PL" dirty="0" smtClean="0"/>
              <a:t>Zbudować lokalny indeks na kluczu obcym</a:t>
            </a:r>
          </a:p>
          <a:p>
            <a:r>
              <a:rPr lang="pl-PL" dirty="0" smtClean="0"/>
              <a:t>Wczytywać rekordy i łączyć za pomocą indeksu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10000"/>
          </a:bodyPr>
          <a:lstStyle/>
          <a:p>
            <a:pPr marL="0" indent="0">
              <a:buNone/>
            </a:pPr>
            <a:r>
              <a:rPr lang="pl-PL" dirty="0" smtClean="0"/>
              <a:t>Zalety:</a:t>
            </a:r>
          </a:p>
          <a:p>
            <a:r>
              <a:rPr lang="pl-PL" dirty="0" smtClean="0"/>
              <a:t>Obsługa </a:t>
            </a:r>
            <a:r>
              <a:rPr lang="pl-PL" dirty="0" err="1" smtClean="0"/>
              <a:t>theta</a:t>
            </a:r>
            <a:r>
              <a:rPr lang="pl-PL" dirty="0" smtClean="0"/>
              <a:t> - złączeń</a:t>
            </a:r>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22</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odwrotnej gwiazdy</a:t>
            </a:r>
          </a:p>
          <a:p>
            <a:pPr marL="0" indent="0">
              <a:buFont typeface="Arial" panose="020B0604020202020204" pitchFamily="34" charset="0"/>
              <a:buNone/>
            </a:pPr>
            <a:endParaRPr lang="pl-PL" dirty="0" smtClean="0"/>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err="1" smtClean="0"/>
              <a:t>OutOfMemoryException</a:t>
            </a:r>
            <a:endParaRPr lang="pl-PL" dirty="0" smtClean="0"/>
          </a:p>
          <a:p>
            <a:r>
              <a:rPr lang="pl-PL" dirty="0" err="1" smtClean="0"/>
              <a:t>Wielozłącze</a:t>
            </a:r>
            <a:r>
              <a:rPr lang="pl-PL" dirty="0" smtClean="0"/>
              <a:t> za pomocą sekwencyjnego łączenia </a:t>
            </a:r>
            <a:r>
              <a:rPr lang="pl-PL" dirty="0" err="1" smtClean="0"/>
              <a:t>Job’ów</a:t>
            </a:r>
            <a:endParaRPr lang="pl-PL" b="1"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23</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13" y="299814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 – miejsce dla lokalnej Redukcji</a:t>
            </a:r>
          </a:p>
          <a:p>
            <a:r>
              <a:rPr lang="pl-PL" dirty="0" smtClean="0"/>
              <a:t>Filtrowanie rekordów</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24</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Tree>
    <p:extLst>
      <p:ext uri="{BB962C8B-B14F-4D97-AF65-F5344CB8AC3E}">
        <p14:creationId xmlns:p14="http://schemas.microsoft.com/office/powerpoint/2010/main" val="3606853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Directed</a:t>
            </a:r>
            <a:r>
              <a:rPr lang="pl-PL" dirty="0" smtClean="0"/>
              <a:t> </a:t>
            </a:r>
            <a:r>
              <a:rPr lang="pl-PL" dirty="0" err="1" smtClean="0"/>
              <a:t>Join</a:t>
            </a:r>
            <a:endParaRPr lang="pl-PL" dirty="0"/>
          </a:p>
        </p:txBody>
      </p:sp>
      <p:sp>
        <p:nvSpPr>
          <p:cNvPr id="6" name="Symbol zastępczy tekstu 5"/>
          <p:cNvSpPr>
            <a:spLocks noGrp="1"/>
          </p:cNvSpPr>
          <p:nvPr>
            <p:ph type="body" sz="quarter" idx="4294967295"/>
          </p:nvPr>
        </p:nvSpPr>
        <p:spPr>
          <a:xfrm>
            <a:off x="838200" y="2048256"/>
            <a:ext cx="10704616" cy="3968496"/>
          </a:xfrm>
        </p:spPr>
        <p:txBody>
          <a:bodyPr>
            <a:normAutofit fontScale="92500" lnSpcReduction="20000"/>
          </a:bodyPr>
          <a:lstStyle/>
          <a:p>
            <a:r>
              <a:rPr lang="pl-PL" dirty="0" smtClean="0"/>
              <a:t>Nazywany też: </a:t>
            </a:r>
            <a:r>
              <a:rPr lang="pl-PL" dirty="0" err="1" smtClean="0"/>
              <a:t>Composite</a:t>
            </a:r>
            <a:r>
              <a:rPr lang="pl-PL" dirty="0" smtClean="0"/>
              <a:t> </a:t>
            </a:r>
            <a:r>
              <a:rPr lang="pl-PL" dirty="0" err="1" smtClean="0"/>
              <a:t>Join</a:t>
            </a:r>
            <a:r>
              <a:rPr lang="pl-PL" dirty="0" smtClean="0"/>
              <a:t>*</a:t>
            </a:r>
          </a:p>
          <a:p>
            <a:r>
              <a:rPr lang="pl-PL" dirty="0" err="1" smtClean="0"/>
              <a:t>Exploit</a:t>
            </a:r>
            <a:r>
              <a:rPr lang="pl-PL" dirty="0" smtClean="0"/>
              <a:t> „efektów ubocznych” wywołania programów Map-</a:t>
            </a:r>
            <a:r>
              <a:rPr lang="pl-PL" dirty="0" err="1" smtClean="0"/>
              <a:t>Reduce</a:t>
            </a:r>
            <a:endParaRPr lang="pl-PL" dirty="0" smtClean="0"/>
          </a:p>
          <a:p>
            <a:r>
              <a:rPr lang="pl-PL" dirty="0" smtClean="0"/>
              <a:t>Eksperyment:</a:t>
            </a:r>
          </a:p>
          <a:p>
            <a:pPr lvl="1"/>
            <a:r>
              <a:rPr lang="pl-PL" dirty="0" smtClean="0"/>
              <a:t>Każdy plik ładujemy do </a:t>
            </a:r>
            <a:r>
              <a:rPr lang="pl-PL" dirty="0" err="1" smtClean="0"/>
              <a:t>Hadoop’a</a:t>
            </a:r>
            <a:r>
              <a:rPr lang="pl-PL" dirty="0"/>
              <a:t> </a:t>
            </a:r>
            <a:r>
              <a:rPr lang="pl-PL" dirty="0" smtClean="0"/>
              <a:t>i osobno dla każdego uruchamiamy program</a:t>
            </a:r>
          </a:p>
          <a:p>
            <a:pPr lvl="1"/>
            <a:r>
              <a:rPr lang="pl-PL" dirty="0" err="1" smtClean="0"/>
              <a:t>Mapper</a:t>
            </a:r>
            <a:r>
              <a:rPr lang="pl-PL" dirty="0" smtClean="0"/>
              <a:t> emituje rekordy grupując po kluczu obcym</a:t>
            </a:r>
          </a:p>
          <a:p>
            <a:pPr lvl="1"/>
            <a:r>
              <a:rPr lang="pl-PL" dirty="0" smtClean="0"/>
              <a:t>Wykorzystujemy </a:t>
            </a:r>
            <a:r>
              <a:rPr lang="pl-PL" dirty="0" err="1" smtClean="0"/>
              <a:t>IdentityReducer</a:t>
            </a:r>
            <a:r>
              <a:rPr lang="pl-PL" dirty="0" smtClean="0"/>
              <a:t> – przepisuje wszystko co dostał</a:t>
            </a:r>
          </a:p>
          <a:p>
            <a:r>
              <a:rPr lang="pl-PL" dirty="0" smtClean="0"/>
              <a:t>Wynik:</a:t>
            </a:r>
          </a:p>
          <a:p>
            <a:pPr lvl="1"/>
            <a:r>
              <a:rPr lang="pl-PL" dirty="0" smtClean="0"/>
              <a:t>Każdy plik podzielony na liczbę mniejszych plików równą liczbie wykorzystanych </a:t>
            </a:r>
            <a:r>
              <a:rPr lang="pl-PL" dirty="0" err="1" smtClean="0"/>
              <a:t>Reducer’ów</a:t>
            </a:r>
            <a:endParaRPr lang="pl-PL" dirty="0" smtClean="0"/>
          </a:p>
          <a:p>
            <a:pPr lvl="1"/>
            <a:r>
              <a:rPr lang="pl-PL" dirty="0" smtClean="0"/>
              <a:t>Każdy plik X-tego </a:t>
            </a:r>
            <a:r>
              <a:rPr lang="pl-PL" dirty="0" err="1" smtClean="0"/>
              <a:t>Reducera</a:t>
            </a:r>
            <a:r>
              <a:rPr lang="pl-PL" dirty="0" smtClean="0"/>
              <a:t> o nazwie part-r-0000X posiada ten sam zakres kluczy obcych</a:t>
            </a:r>
          </a:p>
          <a:p>
            <a:pPr lvl="1"/>
            <a:r>
              <a:rPr lang="pl-PL" dirty="0" smtClean="0"/>
              <a:t>Wyniki posortowane po kluczach obcych</a:t>
            </a:r>
          </a:p>
          <a:p>
            <a:pPr lvl="1"/>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Dobrze opisany w: </a:t>
            </a:r>
            <a:r>
              <a:rPr lang="pl-PL" sz="1400" dirty="0" err="1" smtClean="0"/>
              <a:t>MapReduce</a:t>
            </a:r>
            <a:r>
              <a:rPr lang="pl-PL" sz="1400" dirty="0" smtClean="0"/>
              <a:t> Design </a:t>
            </a:r>
            <a:r>
              <a:rPr lang="pl-PL" sz="1400" dirty="0" err="1" smtClean="0"/>
              <a:t>Patterns</a:t>
            </a:r>
            <a:r>
              <a:rPr lang="pl-PL" sz="1400" dirty="0" smtClean="0"/>
              <a:t>, Donald Miner &amp; Adam </a:t>
            </a:r>
            <a:r>
              <a:rPr lang="pl-PL" sz="1400" dirty="0" err="1" smtClean="0"/>
              <a:t>Shook</a:t>
            </a:r>
            <a:endParaRPr lang="pl-PL" sz="1000" dirty="0"/>
          </a:p>
        </p:txBody>
      </p:sp>
    </p:spTree>
    <p:extLst>
      <p:ext uri="{BB962C8B-B14F-4D97-AF65-F5344CB8AC3E}">
        <p14:creationId xmlns:p14="http://schemas.microsoft.com/office/powerpoint/2010/main" val="218437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013" cy="3136392"/>
          </a:xfrm>
        </p:spPr>
        <p:txBody>
          <a:bodyPr>
            <a:normAutofit/>
          </a:bodyPr>
          <a:lstStyle/>
          <a:p>
            <a:r>
              <a:rPr lang="pl-PL" dirty="0" smtClean="0"/>
              <a:t>Zakładając że do przetwarzania plików wykorzystany został ten sam </a:t>
            </a:r>
            <a:r>
              <a:rPr lang="pl-PL" dirty="0" err="1" smtClean="0"/>
              <a:t>Partitioner</a:t>
            </a:r>
            <a:r>
              <a:rPr lang="pl-PL" dirty="0"/>
              <a:t> </a:t>
            </a:r>
            <a:r>
              <a:rPr lang="pl-PL" dirty="0" smtClean="0"/>
              <a:t>– dla każdego k-tego pliku danych ze źródła 1 można wykonać Map </a:t>
            </a:r>
            <a:r>
              <a:rPr lang="pl-PL" dirty="0" err="1" smtClean="0"/>
              <a:t>Join</a:t>
            </a:r>
            <a:r>
              <a:rPr lang="pl-PL" dirty="0" smtClean="0"/>
              <a:t> dla k-tego pliku danych ze źródła 2</a:t>
            </a:r>
          </a:p>
          <a:p>
            <a:r>
              <a:rPr lang="pl-PL" dirty="0" smtClean="0"/>
              <a:t>Trzeba dopilnować żeby </a:t>
            </a:r>
            <a:r>
              <a:rPr lang="pl-PL" dirty="0" err="1" smtClean="0"/>
              <a:t>Mapper</a:t>
            </a:r>
            <a:r>
              <a:rPr lang="pl-PL" dirty="0" smtClean="0"/>
              <a:t> przetworzył cały plik</a:t>
            </a:r>
          </a:p>
          <a:p>
            <a:r>
              <a:rPr lang="pl-PL" dirty="0" smtClean="0"/>
              <a:t>To rozwiązanie jest już zaimplementowane w pakiecie (</a:t>
            </a:r>
            <a:r>
              <a:rPr lang="pl-PL" dirty="0"/>
              <a:t>Wymaga dodatkowej konfiguracji m.in.: </a:t>
            </a:r>
            <a:r>
              <a:rPr lang="pl-PL" dirty="0" err="1" smtClean="0"/>
              <a:t>CompositeInputFormat</a:t>
            </a:r>
            <a:r>
              <a:rPr lang="pl-PL" dirty="0" smtClean="0"/>
              <a:t>): </a:t>
            </a:r>
            <a:r>
              <a:rPr lang="pl-PL" b="1" dirty="0" err="1" smtClean="0"/>
              <a:t>org.apache.hadoop.contrib.utils.join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sp>
        <p:nvSpPr>
          <p:cNvPr id="3" name="Objaśnienie ze strzałką w górę 2"/>
          <p:cNvSpPr/>
          <p:nvPr/>
        </p:nvSpPr>
        <p:spPr>
          <a:xfrm>
            <a:off x="1149096" y="5231320"/>
            <a:ext cx="8833104" cy="130759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8" name="Prostokąt 7"/>
          <p:cNvSpPr/>
          <p:nvPr/>
        </p:nvSpPr>
        <p:spPr>
          <a:xfrm>
            <a:off x="1602454" y="5586983"/>
            <a:ext cx="8538242" cy="923330"/>
          </a:xfrm>
          <a:prstGeom prst="rect">
            <a:avLst/>
          </a:prstGeom>
        </p:spPr>
        <p:txBody>
          <a:bodyPr wrap="square">
            <a:spAutoFit/>
          </a:bodyPr>
          <a:lstStyle/>
          <a:p>
            <a:endParaRPr lang="pl-PL" dirty="0">
              <a:solidFill>
                <a:schemeClr val="bg2">
                  <a:lumMod val="50000"/>
                </a:schemeClr>
              </a:solidFill>
            </a:endParaRPr>
          </a:p>
          <a:p>
            <a:r>
              <a:rPr lang="pl-PL" dirty="0">
                <a:solidFill>
                  <a:schemeClr val="bg2">
                    <a:lumMod val="50000"/>
                  </a:schemeClr>
                </a:solidFill>
              </a:rPr>
              <a:t>Biblioteka jest napisana w starym API – nie testowałem jej – dostałem po twarzy </a:t>
            </a:r>
            <a:r>
              <a:rPr lang="pl-PL" dirty="0" err="1" smtClean="0">
                <a:solidFill>
                  <a:schemeClr val="bg2">
                    <a:lumMod val="50000"/>
                  </a:schemeClr>
                </a:solidFill>
              </a:rPr>
              <a:t>ClassCastException</a:t>
            </a:r>
            <a:r>
              <a:rPr lang="pl-PL" dirty="0" smtClean="0">
                <a:solidFill>
                  <a:schemeClr val="bg2">
                    <a:lumMod val="50000"/>
                  </a:schemeClr>
                </a:solidFill>
              </a:rPr>
              <a:t>, zaimplementowałem sam i </a:t>
            </a:r>
            <a:r>
              <a:rPr lang="pl-PL" dirty="0">
                <a:solidFill>
                  <a:schemeClr val="bg2">
                    <a:lumMod val="50000"/>
                  </a:schemeClr>
                </a:solidFill>
              </a:rPr>
              <a:t>zamiotłem sprawę pod dywan</a:t>
            </a:r>
          </a:p>
        </p:txBody>
      </p:sp>
    </p:spTree>
    <p:extLst>
      <p:ext uri="{BB962C8B-B14F-4D97-AF65-F5344CB8AC3E}">
        <p14:creationId xmlns:p14="http://schemas.microsoft.com/office/powerpoint/2010/main" val="1765816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a:t>
            </a:r>
            <a:r>
              <a:rPr lang="pl-PL" dirty="0" err="1" smtClean="0"/>
              <a:t>preprocessing</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362"/>
            <a:ext cx="12184791" cy="6138117"/>
          </a:xfrm>
          <a:prstGeom prst="rect">
            <a:avLst/>
          </a:prstGeom>
        </p:spPr>
      </p:pic>
    </p:spTree>
    <p:extLst>
      <p:ext uri="{BB962C8B-B14F-4D97-AF65-F5344CB8AC3E}">
        <p14:creationId xmlns:p14="http://schemas.microsoft.com/office/powerpoint/2010/main" val="245809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złączenie</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29</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5" y="1196943"/>
            <a:ext cx="12184791" cy="6138117"/>
          </a:xfrm>
          <a:prstGeom prst="rect">
            <a:avLst/>
          </a:prstGeom>
        </p:spPr>
      </p:pic>
    </p:spTree>
    <p:extLst>
      <p:ext uri="{BB962C8B-B14F-4D97-AF65-F5344CB8AC3E}">
        <p14:creationId xmlns:p14="http://schemas.microsoft.com/office/powerpoint/2010/main" val="2002278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15 minut</a:t>
            </a:r>
            <a:endParaRPr lang="pl-PL" dirty="0" smtClean="0"/>
          </a:p>
          <a:p>
            <a:pPr lvl="1"/>
            <a:r>
              <a:rPr lang="pl-PL" dirty="0" smtClean="0"/>
              <a:t>Podejście z równoważeniem </a:t>
            </a:r>
            <a:r>
              <a:rPr lang="pl-PL" dirty="0"/>
              <a:t>obciążenia  – </a:t>
            </a:r>
            <a:r>
              <a:rPr lang="pl-PL" dirty="0" smtClean="0"/>
              <a:t>10 </a:t>
            </a:r>
            <a:r>
              <a:rPr lang="pl-PL" dirty="0"/>
              <a:t>minut</a:t>
            </a:r>
            <a:endParaRPr lang="pl-PL" dirty="0" smtClean="0"/>
          </a:p>
          <a:p>
            <a:pPr lvl="1"/>
            <a:r>
              <a:rPr lang="pl-PL" dirty="0" err="1" smtClean="0"/>
              <a:t>Hive</a:t>
            </a:r>
            <a:r>
              <a:rPr lang="pl-PL" dirty="0" smtClean="0"/>
              <a:t> </a:t>
            </a:r>
            <a:r>
              <a:rPr lang="pl-PL" dirty="0"/>
              <a:t>– 7</a:t>
            </a:r>
            <a:r>
              <a:rPr lang="pl-PL" dirty="0" smtClean="0"/>
              <a:t> minut</a:t>
            </a:r>
          </a:p>
          <a:p>
            <a:pPr lvl="1"/>
            <a:r>
              <a:rPr lang="pl-PL" dirty="0" smtClean="0"/>
              <a:t>Wydajność – 3 minuty</a:t>
            </a:r>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584" cy="3805968"/>
          </a:xfrm>
        </p:spPr>
        <p:txBody>
          <a:bodyPr>
            <a:normAutofit/>
          </a:bodyPr>
          <a:lstStyle/>
          <a:p>
            <a:pPr marL="0" indent="0">
              <a:buNone/>
            </a:pPr>
            <a:r>
              <a:rPr lang="pl-PL" dirty="0" smtClean="0"/>
              <a:t>„Atomowe” przetwarzanie pliku można łatwo zrealizować za pomocą:</a:t>
            </a:r>
          </a:p>
          <a:p>
            <a:pPr lvl="1"/>
            <a:r>
              <a:rPr lang="pl-PL" dirty="0" smtClean="0"/>
              <a:t>Dziedziczenia klasy </a:t>
            </a:r>
            <a:r>
              <a:rPr lang="pl-PL" dirty="0" err="1" smtClean="0"/>
              <a:t>FileInputFormat</a:t>
            </a:r>
            <a:endParaRPr lang="pl-PL" dirty="0" smtClean="0"/>
          </a:p>
          <a:p>
            <a:pPr lvl="1"/>
            <a:r>
              <a:rPr lang="pl-PL" dirty="0" smtClean="0"/>
              <a:t>Przeciążenia metody: </a:t>
            </a:r>
            <a:r>
              <a:rPr lang="pl-PL" dirty="0" err="1" smtClean="0"/>
              <a:t>isSplitable</a:t>
            </a:r>
            <a:r>
              <a:rPr lang="pl-PL" dirty="0" smtClean="0"/>
              <a:t>(){ return </a:t>
            </a:r>
            <a:r>
              <a:rPr lang="pl-PL" dirty="0" err="1" smtClean="0"/>
              <a:t>false</a:t>
            </a:r>
            <a:r>
              <a:rPr lang="pl-PL" dirty="0" smtClean="0"/>
              <a:t>;}</a:t>
            </a:r>
          </a:p>
          <a:p>
            <a:endParaRPr lang="pl-PL" dirty="0"/>
          </a:p>
          <a:p>
            <a:pPr marL="0" indent="0">
              <a:buNone/>
            </a:pPr>
            <a:r>
              <a:rPr lang="pl-PL" dirty="0" err="1" smtClean="0"/>
              <a:t>Directed</a:t>
            </a:r>
            <a:r>
              <a:rPr lang="pl-PL" dirty="0" smtClean="0"/>
              <a:t> </a:t>
            </a:r>
            <a:r>
              <a:rPr lang="pl-PL" dirty="0" err="1" smtClean="0"/>
              <a:t>Join</a:t>
            </a:r>
            <a:r>
              <a:rPr lang="pl-PL" dirty="0" smtClean="0"/>
              <a:t> można zaimplementować nie na poziomie plików, a tzw. Input Splitów (danych wejściowych </a:t>
            </a:r>
            <a:r>
              <a:rPr lang="pl-PL" dirty="0" err="1" smtClean="0"/>
              <a:t>Mapper’a</a:t>
            </a:r>
            <a:r>
              <a:rPr lang="pl-PL" dirty="0" smtClean="0"/>
              <a:t>)</a:t>
            </a:r>
          </a:p>
          <a:p>
            <a:pPr marL="0" indent="0">
              <a:buNone/>
            </a:pPr>
            <a:r>
              <a:rPr lang="pl-PL" dirty="0" smtClean="0"/>
              <a:t>Przykład znajduje się w książce: </a:t>
            </a:r>
            <a:r>
              <a:rPr lang="pl-PL" dirty="0" err="1"/>
              <a:t>MapReduce</a:t>
            </a:r>
            <a:r>
              <a:rPr lang="pl-PL" dirty="0"/>
              <a:t> Design </a:t>
            </a:r>
            <a:r>
              <a:rPr lang="pl-PL" dirty="0" err="1"/>
              <a:t>Patterns</a:t>
            </a:r>
            <a:r>
              <a:rPr lang="pl-PL" dirty="0"/>
              <a:t>, Donald Miner &amp; Adam </a:t>
            </a:r>
            <a:r>
              <a:rPr lang="pl-PL" dirty="0" err="1"/>
              <a:t>Shook</a:t>
            </a:r>
            <a:endParaRPr lang="pl-PL" sz="1600"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30</a:t>
            </a:fld>
            <a:endParaRPr lang="pl-PL" dirty="0"/>
          </a:p>
        </p:txBody>
      </p:sp>
    </p:spTree>
    <p:extLst>
      <p:ext uri="{BB962C8B-B14F-4D97-AF65-F5344CB8AC3E}">
        <p14:creationId xmlns:p14="http://schemas.microsoft.com/office/powerpoint/2010/main" val="3253820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33</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lnSpcReduction="10000"/>
          </a:bodyPr>
          <a:lstStyle/>
          <a:p>
            <a:r>
              <a:rPr lang="pl-PL" dirty="0"/>
              <a:t>Systemy </a:t>
            </a:r>
            <a:r>
              <a:rPr lang="pl-PL" dirty="0" err="1"/>
              <a:t>MapReduce</a:t>
            </a:r>
            <a:endParaRPr lang="pl-PL" dirty="0"/>
          </a:p>
          <a:p>
            <a:r>
              <a:rPr lang="pl-PL" dirty="0" smtClean="0"/>
              <a:t>Model projektowania programów o dużym stopniu zrównoleglenia:</a:t>
            </a:r>
          </a:p>
          <a:p>
            <a:pPr lvl="1"/>
            <a:r>
              <a:rPr lang="pl-PL" dirty="0" smtClean="0"/>
              <a:t>Pierwsza faza Map (Grupowanie)</a:t>
            </a:r>
          </a:p>
          <a:p>
            <a:pPr lvl="1"/>
            <a:r>
              <a:rPr lang="pl-PL" dirty="0" smtClean="0"/>
              <a:t>Druga faza </a:t>
            </a:r>
            <a:r>
              <a:rPr lang="pl-PL" dirty="0" err="1" smtClean="0"/>
              <a:t>Reduce</a:t>
            </a:r>
            <a:r>
              <a:rPr lang="pl-PL" dirty="0" smtClean="0"/>
              <a:t> (Agregacja)</a:t>
            </a:r>
          </a:p>
          <a:p>
            <a:r>
              <a:rPr lang="pl-PL" dirty="0" smtClean="0"/>
              <a:t>Obiekty wykonujące (niezależne)</a:t>
            </a:r>
          </a:p>
          <a:p>
            <a:pPr lvl="1"/>
            <a:r>
              <a:rPr lang="pl-PL" dirty="0" err="1" smtClean="0"/>
              <a:t>Mapper</a:t>
            </a:r>
            <a:endParaRPr lang="pl-PL" dirty="0" smtClean="0"/>
          </a:p>
          <a:p>
            <a:pPr lvl="1"/>
            <a:r>
              <a:rPr lang="pl-PL" dirty="0" err="1" smtClean="0"/>
              <a:t>Reducer</a:t>
            </a:r>
            <a:endParaRPr lang="pl-PL" dirty="0" smtClean="0"/>
          </a:p>
          <a:p>
            <a:r>
              <a:rPr lang="pl-PL" dirty="0" smtClean="0"/>
              <a:t>Cykl życia dla każdego obiektu</a:t>
            </a:r>
          </a:p>
          <a:p>
            <a:r>
              <a:rPr lang="pl-PL" dirty="0" smtClean="0"/>
              <a:t>Java (</a:t>
            </a:r>
            <a:r>
              <a:rPr lang="pl-PL" dirty="0" err="1" smtClean="0"/>
              <a:t>Hadoop</a:t>
            </a:r>
            <a:r>
              <a:rPr lang="pl-PL" dirty="0" smtClean="0"/>
              <a:t>)</a:t>
            </a:r>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42</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485970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50</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51</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52</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53</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54</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55</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56</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57</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Dziękuje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58</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5"/>
            <a:ext cx="10514584" cy="4438605"/>
          </a:xfrm>
        </p:spPr>
        <p:txBody>
          <a:bodyPr>
            <a:normAutofit/>
          </a:bodyPr>
          <a:lstStyle/>
          <a:p>
            <a:pPr marL="0" indent="0">
              <a:buNone/>
            </a:pPr>
            <a:r>
              <a:rPr lang="pl-PL" dirty="0" smtClean="0"/>
              <a:t>Dozwolone kombinacje programów </a:t>
            </a:r>
            <a:r>
              <a:rPr lang="pl-PL" dirty="0" err="1" smtClean="0"/>
              <a:t>MapReduce</a:t>
            </a:r>
            <a:r>
              <a:rPr lang="pl-PL" dirty="0" smtClean="0"/>
              <a:t>:</a:t>
            </a:r>
          </a:p>
          <a:p>
            <a:endParaRPr lang="pl-PL" dirty="0" smtClean="0"/>
          </a:p>
          <a:p>
            <a:r>
              <a:rPr lang="pl-PL" dirty="0" smtClean="0"/>
              <a:t>Map-</a:t>
            </a:r>
            <a:r>
              <a:rPr lang="pl-PL" dirty="0" err="1" smtClean="0"/>
              <a:t>only</a:t>
            </a:r>
            <a:endParaRPr lang="pl-PL" dirty="0" smtClean="0"/>
          </a:p>
          <a:p>
            <a:endParaRPr lang="pl-PL" dirty="0" smtClean="0"/>
          </a:p>
          <a:p>
            <a:r>
              <a:rPr lang="pl-PL" dirty="0" smtClean="0"/>
              <a:t>Map-</a:t>
            </a:r>
            <a:r>
              <a:rPr lang="pl-PL" dirty="0" err="1" smtClean="0"/>
              <a:t>Reduce</a:t>
            </a:r>
            <a:endParaRPr lang="pl-PL" dirty="0" smtClean="0"/>
          </a:p>
          <a:p>
            <a:endParaRPr lang="pl-PL" dirty="0"/>
          </a:p>
          <a:p>
            <a:pPr marL="0" indent="0">
              <a:buNone/>
            </a:pPr>
            <a:r>
              <a:rPr lang="pl-PL" dirty="0" smtClean="0"/>
              <a:t>Każda inna jest niedozwolona, np.:</a:t>
            </a:r>
          </a:p>
          <a:p>
            <a:pPr marL="0" indent="0">
              <a:buNone/>
            </a:pP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6</a:t>
            </a:fld>
            <a:endParaRPr lang="pl-PL" dirty="0"/>
          </a:p>
        </p:txBody>
      </p:sp>
      <p:sp>
        <p:nvSpPr>
          <p:cNvPr id="7" name="Prostokąt zaokrąglony 6"/>
          <p:cNvSpPr/>
          <p:nvPr/>
        </p:nvSpPr>
        <p:spPr>
          <a:xfrm>
            <a:off x="3156025" y="2936836"/>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9" name="Prostokąt zaokrąglony 8"/>
          <p:cNvSpPr/>
          <p:nvPr/>
        </p:nvSpPr>
        <p:spPr>
          <a:xfrm>
            <a:off x="3340698"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0" name="Prostokąt zaokrąglony 9"/>
          <p:cNvSpPr/>
          <p:nvPr/>
        </p:nvSpPr>
        <p:spPr>
          <a:xfrm>
            <a:off x="4945380"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2" name="Łącznik prosty ze strzałką 11"/>
          <p:cNvCxnSpPr>
            <a:stCxn id="9" idx="3"/>
            <a:endCxn id="10" idx="1"/>
          </p:cNvCxnSpPr>
          <p:nvPr/>
        </p:nvCxnSpPr>
        <p:spPr>
          <a:xfrm>
            <a:off x="4352813" y="4340709"/>
            <a:ext cx="59256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Prostokąt zaokrąglony 12"/>
          <p:cNvSpPr/>
          <p:nvPr/>
        </p:nvSpPr>
        <p:spPr>
          <a:xfrm>
            <a:off x="899488" y="577362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sp>
        <p:nvSpPr>
          <p:cNvPr id="14" name="Prostokąt zaokrąglony 13"/>
          <p:cNvSpPr/>
          <p:nvPr/>
        </p:nvSpPr>
        <p:spPr>
          <a:xfrm>
            <a:off x="2596515" y="5759103"/>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5" name="Prostokąt zaokrąglony 14"/>
          <p:cNvSpPr/>
          <p:nvPr/>
        </p:nvSpPr>
        <p:spPr>
          <a:xfrm>
            <a:off x="4268253"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6" name="Łącznik prosty ze strzałką 15"/>
          <p:cNvCxnSpPr>
            <a:stCxn id="14" idx="3"/>
            <a:endCxn id="15" idx="1"/>
          </p:cNvCxnSpPr>
          <p:nvPr/>
        </p:nvCxnSpPr>
        <p:spPr>
          <a:xfrm flipV="1">
            <a:off x="3608630" y="6122982"/>
            <a:ext cx="659623" cy="72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Prostokąt zaokrąglony 22"/>
          <p:cNvSpPr/>
          <p:nvPr/>
        </p:nvSpPr>
        <p:spPr>
          <a:xfrm>
            <a:off x="5985077"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cxnSp>
        <p:nvCxnSpPr>
          <p:cNvPr id="25" name="Łącznik prosty ze strzałką 24"/>
          <p:cNvCxnSpPr>
            <a:stCxn id="15" idx="3"/>
            <a:endCxn id="23" idx="1"/>
          </p:cNvCxnSpPr>
          <p:nvPr/>
        </p:nvCxnSpPr>
        <p:spPr>
          <a:xfrm>
            <a:off x="5280368" y="6122982"/>
            <a:ext cx="70470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Prostokąt zaokrąglony 28"/>
          <p:cNvSpPr/>
          <p:nvPr/>
        </p:nvSpPr>
        <p:spPr>
          <a:xfrm>
            <a:off x="7564427" y="5763204"/>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30" name="Prostokąt zaokrąglony 29"/>
          <p:cNvSpPr/>
          <p:nvPr/>
        </p:nvSpPr>
        <p:spPr>
          <a:xfrm>
            <a:off x="9295512" y="576320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33" name="Łącznik łamany 32"/>
          <p:cNvCxnSpPr>
            <a:stCxn id="30" idx="3"/>
            <a:endCxn id="29" idx="1"/>
          </p:cNvCxnSpPr>
          <p:nvPr/>
        </p:nvCxnSpPr>
        <p:spPr>
          <a:xfrm flipH="1" flipV="1">
            <a:off x="7564427" y="6134344"/>
            <a:ext cx="2743200" cy="1"/>
          </a:xfrm>
          <a:prstGeom prst="bentConnector5">
            <a:avLst>
              <a:gd name="adj1" fmla="val -8333"/>
              <a:gd name="adj2" fmla="val 59974100000"/>
              <a:gd name="adj3" fmla="val 10833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Łącznik prosty ze strzałką 36"/>
          <p:cNvCxnSpPr>
            <a:stCxn id="29" idx="3"/>
            <a:endCxn id="30" idx="1"/>
          </p:cNvCxnSpPr>
          <p:nvPr/>
        </p:nvCxnSpPr>
        <p:spPr>
          <a:xfrm>
            <a:off x="8576542" y="6134344"/>
            <a:ext cx="718970"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5368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Często krytykowana prostota: </a:t>
            </a:r>
          </a:p>
          <a:p>
            <a:pPr marL="0" indent="0">
              <a:buNone/>
            </a:pPr>
            <a:r>
              <a:rPr lang="en-US" b="1" dirty="0" smtClean="0"/>
              <a:t>MapReduce</a:t>
            </a:r>
            <a:r>
              <a:rPr lang="en-US" b="1" dirty="0"/>
              <a:t>: A major step </a:t>
            </a:r>
            <a:r>
              <a:rPr lang="en-US" b="1" dirty="0" smtClean="0"/>
              <a:t>backwards</a:t>
            </a:r>
            <a:r>
              <a:rPr lang="pl-PL" b="1" dirty="0" smtClean="0"/>
              <a:t>; </a:t>
            </a:r>
            <a:r>
              <a:rPr lang="pl-PL" dirty="0" err="1"/>
              <a:t>DeWitt</a:t>
            </a:r>
            <a:r>
              <a:rPr lang="pl-PL" dirty="0"/>
              <a:t>, </a:t>
            </a:r>
            <a:r>
              <a:rPr lang="pl-PL" dirty="0" err="1"/>
              <a:t>Stonebreaker</a:t>
            </a:r>
            <a:r>
              <a:rPr lang="pl-PL" dirty="0"/>
              <a:t> </a:t>
            </a:r>
            <a:endParaRPr lang="pl-PL" b="1" dirty="0" smtClean="0"/>
          </a:p>
          <a:p>
            <a:pPr marL="0" indent="0">
              <a:buNone/>
            </a:pPr>
            <a:r>
              <a:rPr lang="pl-PL" b="1" dirty="0" smtClean="0"/>
              <a:t> </a:t>
            </a:r>
          </a:p>
          <a:p>
            <a:pPr marL="0" indent="0">
              <a:buNone/>
            </a:pPr>
            <a:r>
              <a:rPr lang="pl-PL" dirty="0" smtClean="0"/>
              <a:t>Wracając do pytania: nie do końca… ale wrócimy do tego</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2162</TotalTime>
  <Words>7333</Words>
  <Application>Microsoft Office PowerPoint</Application>
  <PresentationFormat>Panoramiczny</PresentationFormat>
  <Paragraphs>796</Paragraphs>
  <Slides>58</Slides>
  <Notes>58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58</vt:i4>
      </vt:variant>
    </vt:vector>
  </HeadingPairs>
  <TitlesOfParts>
    <vt:vector size="63" baseType="lpstr">
      <vt:lpstr>Arial</vt:lpstr>
      <vt:lpstr>Calibri</vt:lpstr>
      <vt:lpstr>Calibri Light</vt:lpstr>
      <vt:lpstr>Cambria Math</vt:lpstr>
      <vt:lpstr>Motyw pakietu Office</vt:lpstr>
      <vt:lpstr>Złączenia w modelu Map/Reduce</vt:lpstr>
      <vt:lpstr>  Autor  </vt:lpstr>
      <vt:lpstr>Agenda</vt:lpstr>
      <vt:lpstr>Map-Reduce</vt:lpstr>
      <vt:lpstr>Prezentacja programu PowerPoint</vt:lpstr>
      <vt:lpstr>Map-Reduce</vt:lpstr>
      <vt:lpstr>Model programistyczny</vt:lpstr>
      <vt:lpstr>Model programistyczny</vt:lpstr>
      <vt:lpstr>Model programistyczny</vt:lpstr>
      <vt:lpstr>Model programistyczny</vt:lpstr>
      <vt:lpstr>Prezentacja programu PowerPoint</vt:lpstr>
      <vt:lpstr>Model programistyczny</vt:lpstr>
      <vt:lpstr>Prezentacja programu PowerPoint</vt:lpstr>
      <vt:lpstr>Model programistyczny</vt:lpstr>
      <vt:lpstr>Złączenia</vt:lpstr>
      <vt:lpstr>Złączenia</vt:lpstr>
      <vt:lpstr>Prezentacja programu PowerPoint</vt:lpstr>
      <vt:lpstr>Złączenia</vt:lpstr>
      <vt:lpstr>Złączenia</vt:lpstr>
      <vt:lpstr>Złączenia</vt:lpstr>
      <vt:lpstr>Złączenia</vt:lpstr>
      <vt:lpstr>Prezentacja programu PowerPoint</vt:lpstr>
      <vt:lpstr>Złączenia</vt:lpstr>
      <vt:lpstr>Złączenia</vt:lpstr>
      <vt:lpstr>Prezentacja programu PowerPoint</vt:lpstr>
      <vt:lpstr>Złączenia</vt:lpstr>
      <vt:lpstr>Złączenia</vt:lpstr>
      <vt:lpstr>Złączenia</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Dziękuje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189</cp:revision>
  <dcterms:created xsi:type="dcterms:W3CDTF">2015-10-04T10:18:10Z</dcterms:created>
  <dcterms:modified xsi:type="dcterms:W3CDTF">2015-10-20T14:33:36Z</dcterms:modified>
</cp:coreProperties>
</file>