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57" r:id="rId5"/>
    <p:sldId id="265" r:id="rId6"/>
    <p:sldId id="266" r:id="rId7"/>
    <p:sldId id="268" r:id="rId8"/>
    <p:sldId id="269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zookeeper/zookeeper_fundamentals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okeeper.apache.org/doc/r3.1.2/recipes.html" TargetMode="External"/><Relationship Id="rId5" Type="http://schemas.openxmlformats.org/officeDocument/2006/relationships/hyperlink" Target="http://glinden.blogspot.com/2006/09/chubby-google-distributed-lock-manager.html" TargetMode="External"/><Relationship Id="rId4" Type="http://schemas.openxmlformats.org/officeDocument/2006/relationships/hyperlink" Target="https://en.wikipedia.org/wiki/Distributed_lock_manag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Prototyping</a:t>
            </a:r>
            <a:r>
              <a:rPr lang="pl-PL" dirty="0"/>
              <a:t> the system for paralel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processing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Architectures and Database Systems</a:t>
            </a:r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For the </a:t>
            </a:r>
            <a:r>
              <a:rPr lang="pl-PL" sz="2800" i="1" dirty="0" err="1"/>
              <a:t>distributed</a:t>
            </a:r>
            <a:r>
              <a:rPr lang="pl-PL" sz="2800" i="1" dirty="0"/>
              <a:t> </a:t>
            </a:r>
            <a:r>
              <a:rPr lang="pl-PL" sz="2800" i="1" dirty="0" err="1"/>
              <a:t>calculations</a:t>
            </a:r>
            <a:endParaRPr lang="en-US" sz="2800" i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60620DD-F0F5-45A0-8748-599A4BE4F365}"/>
              </a:ext>
            </a:extLst>
          </p:cNvPr>
          <p:cNvSpPr txBox="1"/>
          <p:nvPr/>
        </p:nvSpPr>
        <p:spPr>
          <a:xfrm>
            <a:off x="838200" y="2080727"/>
            <a:ext cx="111516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the model of </a:t>
            </a:r>
            <a:r>
              <a:rPr lang="pl-PL" sz="4000" dirty="0" err="1"/>
              <a:t>computations</a:t>
            </a:r>
            <a:r>
              <a:rPr lang="pl-PL" sz="4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the </a:t>
            </a:r>
            <a:r>
              <a:rPr lang="pl-PL" sz="4000" dirty="0" err="1"/>
              <a:t>payload</a:t>
            </a:r>
            <a:r>
              <a:rPr lang="pl-PL" sz="4000" dirty="0"/>
              <a:t> of the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How system </a:t>
            </a:r>
            <a:r>
              <a:rPr lang="pl-PL" sz="4000" dirty="0" err="1"/>
              <a:t>reads</a:t>
            </a:r>
            <a:r>
              <a:rPr lang="pl-PL" sz="4000" dirty="0"/>
              <a:t>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How system </a:t>
            </a:r>
            <a:r>
              <a:rPr lang="pl-PL" sz="4000" dirty="0" err="1"/>
              <a:t>shares</a:t>
            </a:r>
            <a:r>
              <a:rPr lang="pl-PL" sz="4000" dirty="0"/>
              <a:t>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 err="1"/>
              <a:t>Can</a:t>
            </a:r>
            <a:r>
              <a:rPr lang="pl-PL" sz="4000" dirty="0"/>
              <a:t> the </a:t>
            </a:r>
            <a:r>
              <a:rPr lang="pl-PL" sz="4000" dirty="0" err="1"/>
              <a:t>work</a:t>
            </a:r>
            <a:r>
              <a:rPr lang="pl-PL" sz="4000" dirty="0"/>
              <a:t> be </a:t>
            </a:r>
            <a:r>
              <a:rPr lang="pl-PL" sz="4000" dirty="0" err="1"/>
              <a:t>decomposed</a:t>
            </a:r>
            <a:r>
              <a:rPr lang="pl-PL" sz="4000" dirty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492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 err="1"/>
              <a:t>Computation</a:t>
            </a:r>
            <a:r>
              <a:rPr lang="pl-PL" sz="2800" i="1" dirty="0"/>
              <a:t> model – </a:t>
            </a:r>
            <a:r>
              <a:rPr lang="pl-PL" sz="2800" i="1" dirty="0" err="1"/>
              <a:t>example</a:t>
            </a:r>
            <a:r>
              <a:rPr lang="pl-PL" sz="2800" i="1" dirty="0"/>
              <a:t> 1</a:t>
            </a:r>
            <a:endParaRPr lang="en-US" sz="2800" i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91F7A37-9BF9-4882-B868-77534885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77" y="2190699"/>
            <a:ext cx="7667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 err="1"/>
              <a:t>Computation</a:t>
            </a:r>
            <a:r>
              <a:rPr lang="pl-PL" sz="2800" i="1" dirty="0"/>
              <a:t> model – </a:t>
            </a:r>
            <a:r>
              <a:rPr lang="pl-PL" sz="2800" i="1" dirty="0" err="1"/>
              <a:t>example</a:t>
            </a:r>
            <a:r>
              <a:rPr lang="pl-PL" sz="2800" i="1" dirty="0"/>
              <a:t> 2</a:t>
            </a:r>
            <a:endParaRPr lang="en-US" sz="2800" i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2A6A248-0626-4D24-A1BD-CB19321D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821996"/>
            <a:ext cx="79819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Data model – </a:t>
            </a:r>
            <a:r>
              <a:rPr lang="pl-PL" sz="2800" i="1" dirty="0" err="1"/>
              <a:t>example</a:t>
            </a:r>
            <a:r>
              <a:rPr lang="pl-PL" sz="2800" i="1" dirty="0"/>
              <a:t> 1</a:t>
            </a:r>
            <a:endParaRPr lang="en-US" sz="2800" i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9B1A06F-5BE7-4688-91E9-E8A8C82B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31" y="1462578"/>
            <a:ext cx="8228337" cy="53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Data model – </a:t>
            </a:r>
            <a:r>
              <a:rPr lang="pl-PL" sz="2800" i="1" dirty="0" err="1"/>
              <a:t>example</a:t>
            </a:r>
            <a:r>
              <a:rPr lang="pl-PL" sz="2800" i="1" dirty="0"/>
              <a:t> </a:t>
            </a:r>
            <a:r>
              <a:rPr lang="pl-PL" sz="2800" b="1" i="1" dirty="0"/>
              <a:t>BAD</a:t>
            </a:r>
            <a:r>
              <a:rPr lang="pl-PL" sz="2800" i="1" dirty="0"/>
              <a:t> </a:t>
            </a:r>
            <a:r>
              <a:rPr lang="pl-PL" sz="2800" b="1" i="1" dirty="0"/>
              <a:t>EXAMPLE</a:t>
            </a:r>
            <a:endParaRPr lang="en-US" sz="2800" b="1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58835C-0215-4DC8-A834-4234A0A5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87" y="1528758"/>
            <a:ext cx="7360443" cy="483471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38D828D-5443-4B70-AD0E-19656F019126}"/>
              </a:ext>
            </a:extLst>
          </p:cNvPr>
          <p:cNvSpPr txBox="1"/>
          <p:nvPr/>
        </p:nvSpPr>
        <p:spPr>
          <a:xfrm>
            <a:off x="916830" y="6400800"/>
            <a:ext cx="90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How to </a:t>
            </a:r>
            <a:r>
              <a:rPr lang="pl-PL" dirty="0" err="1"/>
              <a:t>achieve</a:t>
            </a:r>
            <a:r>
              <a:rPr lang="pl-PL" dirty="0"/>
              <a:t> </a:t>
            </a:r>
            <a:r>
              <a:rPr lang="pl-PL" dirty="0" err="1"/>
              <a:t>such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2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Data model – </a:t>
            </a:r>
            <a:r>
              <a:rPr lang="pl-PL" sz="2800" i="1" dirty="0" err="1"/>
              <a:t>example</a:t>
            </a:r>
            <a:r>
              <a:rPr lang="pl-PL" sz="2800" i="1" dirty="0"/>
              <a:t> 2</a:t>
            </a:r>
            <a:endParaRPr lang="en-US" sz="2800" i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E0810FD-12C6-488C-8733-7AD12CA5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693516"/>
            <a:ext cx="8128033" cy="50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Program – </a:t>
            </a:r>
            <a:r>
              <a:rPr lang="pl-PL" sz="2800" i="1" dirty="0" err="1"/>
              <a:t>only</a:t>
            </a:r>
            <a:r>
              <a:rPr lang="pl-PL" sz="2800" i="1" dirty="0"/>
              <a:t> </a:t>
            </a:r>
            <a:r>
              <a:rPr lang="pl-PL" sz="2800" i="1" dirty="0" err="1"/>
              <a:t>example</a:t>
            </a:r>
            <a:endParaRPr lang="en-US" sz="2800" i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74D170-AC8A-43F4-9A37-E22D5345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700337"/>
            <a:ext cx="11487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250344" y="37311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575D4ED-A9A8-4385-B7ED-4207FE87C48F}"/>
              </a:ext>
            </a:extLst>
          </p:cNvPr>
          <p:cNvSpPr txBox="1"/>
          <p:nvPr/>
        </p:nvSpPr>
        <p:spPr>
          <a:xfrm>
            <a:off x="838200" y="1313595"/>
            <a:ext cx="11017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https://zookeeper.apache.org/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https://zookeeper.apache.org/doc/r3.1.2/zookeeperOver.html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https://www.tutorialspoint.com/zookeeper/zookeeper_fundamentals.htm</a:t>
            </a:r>
            <a:endParaRPr lang="pl-PL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dirty="0">
                <a:hlinkClick r:id="rId4"/>
              </a:rPr>
              <a:t>https://en.wikipedia.org/wiki/Distributed_lock_manager</a:t>
            </a:r>
            <a:endParaRPr lang="pl-PL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dirty="0">
                <a:hlinkClick r:id="rId5"/>
              </a:rPr>
              <a:t>http://glinden.blogspot.com/2006/09/chubby-google-distributed-lock-manager.html</a:t>
            </a:r>
            <a:endParaRPr lang="pl-PL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dirty="0">
                <a:hlinkClick r:id="rId6"/>
              </a:rPr>
              <a:t>https://zookeeper.apache.org/doc/r3.1.2/recipes.html</a:t>
            </a:r>
            <a:endParaRPr lang="pl-PL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dirty="0"/>
          </a:p>
          <a:p>
            <a:pPr algn="just"/>
            <a:endParaRPr lang="en-US" dirty="0"/>
          </a:p>
        </p:txBody>
      </p:sp>
      <p:pic>
        <p:nvPicPr>
          <p:cNvPr id="9" name="Picture 4" descr="Znalezione obrazy dla zapytania zookeeper">
            <a:extLst>
              <a:ext uri="{FF2B5EF4-FFF2-40B4-BE49-F238E27FC236}">
                <a16:creationId xmlns:a16="http://schemas.microsoft.com/office/drawing/2014/main" id="{0F839171-2E94-4F0B-BBFF-2FA58130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492508" y="171442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zookeeper">
            <a:extLst>
              <a:ext uri="{FF2B5EF4-FFF2-40B4-BE49-F238E27FC236}">
                <a16:creationId xmlns:a16="http://schemas.microsoft.com/office/drawing/2014/main" id="{18F1F0A6-CF4D-4F6C-857A-71DC2442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030788" y="252973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Znalezione obrazy dla zapytania zookeeper">
            <a:extLst>
              <a:ext uri="{FF2B5EF4-FFF2-40B4-BE49-F238E27FC236}">
                <a16:creationId xmlns:a16="http://schemas.microsoft.com/office/drawing/2014/main" id="{B146C28B-9850-4AE5-A9E4-15E77E96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395558" y="468635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Znalezione obrazy dla zapytania zookeeper">
            <a:extLst>
              <a:ext uri="{FF2B5EF4-FFF2-40B4-BE49-F238E27FC236}">
                <a16:creationId xmlns:a16="http://schemas.microsoft.com/office/drawing/2014/main" id="{2E775A2D-8914-4722-A67F-2A8C0815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714558" y="725031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4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79403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Classical</a:t>
            </a:r>
            <a:r>
              <a:rPr lang="pl-PL" sz="2800" dirty="0"/>
              <a:t> </a:t>
            </a:r>
            <a:r>
              <a:rPr lang="pl-PL" sz="2800" dirty="0" err="1"/>
              <a:t>database</a:t>
            </a:r>
            <a:r>
              <a:rPr lang="pl-PL" sz="2800" dirty="0"/>
              <a:t> </a:t>
            </a:r>
            <a:r>
              <a:rPr lang="pl-PL" sz="2800" dirty="0" err="1"/>
              <a:t>architecture</a:t>
            </a:r>
            <a:endParaRPr lang="pl-PL" sz="2800" dirty="0"/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Zookeeper</a:t>
            </a:r>
            <a:endParaRPr lang="pl-PL" sz="2800" dirty="0"/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Prototyping</a:t>
            </a:r>
            <a:r>
              <a:rPr lang="pl-PL" sz="2800" dirty="0"/>
              <a:t> the system</a:t>
            </a: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2874EA8A-4713-41F9-B496-5D15AE72FDAF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(To </a:t>
            </a:r>
            <a:r>
              <a:rPr lang="pl-PL" sz="2800" i="1" dirty="0" err="1"/>
              <a:t>piss</a:t>
            </a:r>
            <a:r>
              <a:rPr lang="pl-PL" sz="2800" i="1" dirty="0"/>
              <a:t> off my </a:t>
            </a:r>
            <a:r>
              <a:rPr lang="pl-PL" sz="2800" i="1" dirty="0" err="1"/>
              <a:t>colleage</a:t>
            </a:r>
            <a:r>
              <a:rPr lang="pl-PL" sz="2800" i="1" dirty="0"/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508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Database Architecture</a:t>
            </a:r>
            <a:endParaRPr lang="en-US" dirty="0"/>
          </a:p>
        </p:txBody>
      </p:sp>
      <p:pic>
        <p:nvPicPr>
          <p:cNvPr id="1026" name="Picture 2" descr="Znalezione obrazy dla zapytania systemy baz danych kompletny">
            <a:extLst>
              <a:ext uri="{FF2B5EF4-FFF2-40B4-BE49-F238E27FC236}">
                <a16:creationId xmlns:a16="http://schemas.microsoft.com/office/drawing/2014/main" id="{EFB345EE-C000-45D7-8586-14C5FE95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06" y="3909526"/>
            <a:ext cx="1918201" cy="27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62761F3-CC3B-4305-B849-AEDF42FE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48" y="1368295"/>
            <a:ext cx="4152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1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42354F2-3FB2-4696-B300-1DA9FFDEFC7D}"/>
              </a:ext>
            </a:extLst>
          </p:cNvPr>
          <p:cNvSpPr txBox="1"/>
          <p:nvPr/>
        </p:nvSpPr>
        <p:spPr>
          <a:xfrm>
            <a:off x="916831" y="6400800"/>
            <a:ext cx="325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https://zookeeper.apache.org/</a:t>
            </a:r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8" y="-23812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7940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System for</a:t>
            </a:r>
            <a:r>
              <a:rPr lang="en-US" sz="2800" dirty="0"/>
              <a:t> coordinating the distributed applications: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In </a:t>
            </a:r>
            <a:r>
              <a:rPr lang="pl-PL" sz="2800" dirty="0" err="1"/>
              <a:t>fact</a:t>
            </a:r>
            <a:r>
              <a:rPr lang="pl-PL" sz="2800" dirty="0"/>
              <a:t> – Distributed </a:t>
            </a:r>
            <a:r>
              <a:rPr lang="pl-PL" sz="2800" dirty="0" err="1"/>
              <a:t>Locking</a:t>
            </a:r>
            <a:r>
              <a:rPr lang="pl-PL" sz="2800" dirty="0"/>
              <a:t>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Set of primitives to operate 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Set of operations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makes sense make the synchronization/coordination independent of application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At the point when You have distributed app, You should not mind further distribution</a:t>
            </a:r>
          </a:p>
          <a:p>
            <a:pPr algn="just"/>
            <a:r>
              <a:rPr lang="en-US" sz="2800" u="sng" dirty="0"/>
              <a:t>It is distributed OFC.</a:t>
            </a:r>
          </a:p>
          <a:p>
            <a:pPr algn="just"/>
            <a:endParaRPr lang="en-US" sz="2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A3B979A-F8D1-4144-AECE-52FEC9026788}"/>
              </a:ext>
            </a:extLst>
          </p:cNvPr>
          <p:cNvSpPr txBox="1"/>
          <p:nvPr/>
        </p:nvSpPr>
        <p:spPr>
          <a:xfrm>
            <a:off x="6428744" y="6400800"/>
            <a:ext cx="561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https://en.wikipedia.org/wiki/Distributed_lock_manager</a:t>
            </a:r>
          </a:p>
        </p:txBody>
      </p:sp>
    </p:spTree>
    <p:extLst>
      <p:ext uri="{BB962C8B-B14F-4D97-AF65-F5344CB8AC3E}">
        <p14:creationId xmlns:p14="http://schemas.microsoft.com/office/powerpoint/2010/main" val="21437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murka 6">
            <a:extLst>
              <a:ext uri="{FF2B5EF4-FFF2-40B4-BE49-F238E27FC236}">
                <a16:creationId xmlns:a16="http://schemas.microsoft.com/office/drawing/2014/main" id="{0C18FD00-EFED-4D99-9C66-CEBB6F032ED8}"/>
              </a:ext>
            </a:extLst>
          </p:cNvPr>
          <p:cNvSpPr/>
          <p:nvPr/>
        </p:nvSpPr>
        <p:spPr>
          <a:xfrm>
            <a:off x="6201747" y="3847613"/>
            <a:ext cx="5990253" cy="249127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42354F2-3FB2-4696-B300-1DA9FFDEFC7D}"/>
              </a:ext>
            </a:extLst>
          </p:cNvPr>
          <p:cNvSpPr txBox="1"/>
          <p:nvPr/>
        </p:nvSpPr>
        <p:spPr>
          <a:xfrm>
            <a:off x="916830" y="6400800"/>
            <a:ext cx="90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https://zookeeper.apache.org/doc/r3.1.2/zookeeperOver.html</a:t>
            </a:r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472">
            <a:off x="10500341" y="5701871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11017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Basically, Zookeeper is a database which stores a </a:t>
            </a:r>
            <a:r>
              <a:rPr lang="en-US" sz="2800" b="1" dirty="0"/>
              <a:t>tree</a:t>
            </a:r>
          </a:p>
          <a:p>
            <a:endParaRPr lang="en-US" sz="28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Data model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570EA28-EBD3-4EED-A3A5-91D86253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30" y="2630548"/>
            <a:ext cx="5095875" cy="291465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5FFA298-0CD0-4A5F-877F-E4FE5DB1A388}"/>
              </a:ext>
            </a:extLst>
          </p:cNvPr>
          <p:cNvSpPr txBox="1"/>
          <p:nvPr/>
        </p:nvSpPr>
        <p:spPr>
          <a:xfrm rot="10800000" flipV="1">
            <a:off x="6425341" y="4568833"/>
            <a:ext cx="5240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It makes sense to give a node per application in the top-level layer.</a:t>
            </a:r>
          </a:p>
          <a:p>
            <a:pPr algn="ctr"/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Because I say so!</a:t>
            </a:r>
          </a:p>
          <a:p>
            <a:endParaRPr lang="en-US" sz="2400" dirty="0"/>
          </a:p>
        </p:txBody>
      </p:sp>
      <p:sp>
        <p:nvSpPr>
          <p:cNvPr id="10" name="Chmurka 9">
            <a:extLst>
              <a:ext uri="{FF2B5EF4-FFF2-40B4-BE49-F238E27FC236}">
                <a16:creationId xmlns:a16="http://schemas.microsoft.com/office/drawing/2014/main" id="{C89F897E-E815-40F1-9A23-EE3BBD7B6429}"/>
              </a:ext>
            </a:extLst>
          </p:cNvPr>
          <p:cNvSpPr/>
          <p:nvPr/>
        </p:nvSpPr>
        <p:spPr>
          <a:xfrm>
            <a:off x="10615577" y="6069750"/>
            <a:ext cx="522514" cy="36933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2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42354F2-3FB2-4696-B300-1DA9FFDEFC7D}"/>
              </a:ext>
            </a:extLst>
          </p:cNvPr>
          <p:cNvSpPr txBox="1"/>
          <p:nvPr/>
        </p:nvSpPr>
        <p:spPr>
          <a:xfrm>
            <a:off x="916830" y="6400800"/>
            <a:ext cx="90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https://www.tutorialspoint.com/zookeeper/zookeeper_fundamentals.htm</a:t>
            </a:r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86966">
            <a:off x="11336658" y="-1500034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713645"/>
            <a:ext cx="110170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Type of nodes (called </a:t>
            </a:r>
            <a:r>
              <a:rPr lang="en-US" sz="2800" i="1" dirty="0" err="1"/>
              <a:t>znodes</a:t>
            </a:r>
            <a:r>
              <a:rPr lang="en-US" sz="2800" dirty="0"/>
              <a:t>) which creates the tree 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Persistent nodes – </a:t>
            </a:r>
            <a:r>
              <a:rPr lang="en-US" sz="2800" dirty="0"/>
              <a:t>which are stored even when client disconnects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Ephemeral nodes – </a:t>
            </a:r>
            <a:r>
              <a:rPr lang="en-US" sz="2800" dirty="0"/>
              <a:t>which are deleted when client disconnects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Sequential nodes </a:t>
            </a:r>
            <a:r>
              <a:rPr lang="en-US" sz="2800" dirty="0"/>
              <a:t>– which are internally renamed from [name] to [name][number], the </a:t>
            </a:r>
            <a:r>
              <a:rPr lang="en-US" sz="2800" dirty="0" err="1"/>
              <a:t>ZooKeeper</a:t>
            </a:r>
            <a:r>
              <a:rPr lang="en-US" sz="2800" dirty="0"/>
              <a:t> guarantees that any two nodes does not have the same name. </a:t>
            </a:r>
            <a:r>
              <a:rPr lang="en-US" sz="2800" b="1" dirty="0"/>
              <a:t>Sequential nodes </a:t>
            </a:r>
            <a:r>
              <a:rPr lang="en-US" sz="2800" dirty="0"/>
              <a:t>can be </a:t>
            </a:r>
            <a:r>
              <a:rPr lang="en-US" sz="2800" b="1" dirty="0"/>
              <a:t>persistent</a:t>
            </a:r>
            <a:r>
              <a:rPr lang="en-US" sz="2800" dirty="0"/>
              <a:t> or </a:t>
            </a:r>
            <a:r>
              <a:rPr lang="en-US" sz="2800" b="1" dirty="0"/>
              <a:t>ephemeral.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Znodes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</a:t>
            </a:r>
            <a:r>
              <a:rPr lang="pl-PL" sz="2800" dirty="0" err="1"/>
              <a:t>hold</a:t>
            </a:r>
            <a:r>
              <a:rPr lang="pl-PL" sz="2800" dirty="0"/>
              <a:t> </a:t>
            </a:r>
            <a:r>
              <a:rPr lang="pl-PL" sz="2800" dirty="0" err="1"/>
              <a:t>up</a:t>
            </a:r>
            <a:r>
              <a:rPr lang="pl-PL" sz="2800" dirty="0"/>
              <a:t> to 1 MB of data</a:t>
            </a:r>
            <a:endParaRPr lang="en-US" sz="28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Nodes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9EE8B81-7061-443A-9663-FE7BE226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08" y="4497802"/>
            <a:ext cx="3573917" cy="20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2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23">
            <a:extLst>
              <a:ext uri="{FF2B5EF4-FFF2-40B4-BE49-F238E27FC236}">
                <a16:creationId xmlns:a16="http://schemas.microsoft.com/office/drawing/2014/main" id="{16357DCA-DF09-4B73-95D3-5E7C443968DF}"/>
              </a:ext>
            </a:extLst>
          </p:cNvPr>
          <p:cNvSpPr/>
          <p:nvPr/>
        </p:nvSpPr>
        <p:spPr>
          <a:xfrm>
            <a:off x="466724" y="5139593"/>
            <a:ext cx="3143249" cy="13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F73AB08-57CC-4C4B-A7C2-6E1414107D6D}"/>
              </a:ext>
            </a:extLst>
          </p:cNvPr>
          <p:cNvSpPr/>
          <p:nvPr/>
        </p:nvSpPr>
        <p:spPr>
          <a:xfrm>
            <a:off x="277099" y="2982208"/>
            <a:ext cx="4094876" cy="1063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15F366DF-3F2F-472E-A62F-D660AFB8A91E}"/>
              </a:ext>
            </a:extLst>
          </p:cNvPr>
          <p:cNvSpPr/>
          <p:nvPr/>
        </p:nvSpPr>
        <p:spPr>
          <a:xfrm>
            <a:off x="7637106" y="5216829"/>
            <a:ext cx="3802419" cy="1395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3D045C1D-F993-4616-A315-E53F5B7AAC74}"/>
              </a:ext>
            </a:extLst>
          </p:cNvPr>
          <p:cNvSpPr/>
          <p:nvPr/>
        </p:nvSpPr>
        <p:spPr>
          <a:xfrm>
            <a:off x="6846531" y="3162300"/>
            <a:ext cx="4440594" cy="1362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722CD755-0790-4629-945F-F1E7C0B72EB9}"/>
              </a:ext>
            </a:extLst>
          </p:cNvPr>
          <p:cNvSpPr/>
          <p:nvPr/>
        </p:nvSpPr>
        <p:spPr>
          <a:xfrm>
            <a:off x="3179405" y="1731939"/>
            <a:ext cx="54578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26" y="3183395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Guarantees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18DEE01-7249-4CBF-8250-37D6736A8924}"/>
              </a:ext>
            </a:extLst>
          </p:cNvPr>
          <p:cNvSpPr txBox="1"/>
          <p:nvPr/>
        </p:nvSpPr>
        <p:spPr>
          <a:xfrm rot="10800000" flipV="1">
            <a:off x="3223240" y="1705967"/>
            <a:ext cx="524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Sequential Consistency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Updates from a client will be applied in the order that they were sent.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9669295-5CAE-4807-B996-57BCA74883D5}"/>
              </a:ext>
            </a:extLst>
          </p:cNvPr>
          <p:cNvSpPr txBox="1"/>
          <p:nvPr/>
        </p:nvSpPr>
        <p:spPr>
          <a:xfrm rot="10800000" flipV="1">
            <a:off x="6846531" y="3252762"/>
            <a:ext cx="4307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Reliability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Once an update has been applied, it will persist from that time forward until a client overwrites the update.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B3527FF-01D0-41AF-80EB-2D5934385FE4}"/>
              </a:ext>
            </a:extLst>
          </p:cNvPr>
          <p:cNvSpPr txBox="1"/>
          <p:nvPr/>
        </p:nvSpPr>
        <p:spPr>
          <a:xfrm rot="10800000" flipV="1">
            <a:off x="7675206" y="5278588"/>
            <a:ext cx="367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Timeliness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clients view of the system is guaranteed to be up-to-date within a certain time bound.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E78381E-D6D0-48EA-9B91-7EB77AFF31CB}"/>
              </a:ext>
            </a:extLst>
          </p:cNvPr>
          <p:cNvSpPr txBox="1"/>
          <p:nvPr/>
        </p:nvSpPr>
        <p:spPr>
          <a:xfrm rot="10800000" flipV="1">
            <a:off x="277099" y="3088636"/>
            <a:ext cx="402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Atomicity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Updates either succeed or fail. No partial results.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356E74C-5052-4A36-ADF0-29C245828A57}"/>
              </a:ext>
            </a:extLst>
          </p:cNvPr>
          <p:cNvSpPr txBox="1"/>
          <p:nvPr/>
        </p:nvSpPr>
        <p:spPr>
          <a:xfrm rot="10800000" flipV="1">
            <a:off x="466724" y="5183252"/>
            <a:ext cx="314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Single System Image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client will see the same view of the service regardless of the server that it connects to.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905">
            <a:off x="-1240351" y="5580480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713645"/>
            <a:ext cx="110170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Operations: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CREATE – </a:t>
            </a:r>
            <a:r>
              <a:rPr lang="en-US" sz="2800" dirty="0"/>
              <a:t>creates a node at a location in the tree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DELETE</a:t>
            </a:r>
            <a:r>
              <a:rPr lang="en-US" sz="2800" dirty="0"/>
              <a:t> – deletes a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EXISTS</a:t>
            </a:r>
            <a:r>
              <a:rPr lang="en-US" sz="2800" dirty="0"/>
              <a:t> – tests if a node exists at a location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GET DATA </a:t>
            </a:r>
            <a:r>
              <a:rPr lang="en-US" sz="2800" dirty="0"/>
              <a:t>– reads the data from a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SET DATA </a:t>
            </a:r>
            <a:r>
              <a:rPr lang="en-US" sz="2800" dirty="0"/>
              <a:t>– writes data to a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GET CHILDREN </a:t>
            </a:r>
            <a:r>
              <a:rPr lang="en-US" sz="2800" dirty="0"/>
              <a:t>– retrieves a list of children of a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SYNC</a:t>
            </a:r>
            <a:r>
              <a:rPr lang="en-US" sz="2800" dirty="0"/>
              <a:t> – waits for data to be propagated</a:t>
            </a:r>
          </a:p>
          <a:p>
            <a:pPr algn="just"/>
            <a:endParaRPr lang="en-US" sz="28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6383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76" y="982542"/>
            <a:ext cx="4720669" cy="564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Notes</a:t>
            </a:r>
            <a:endParaRPr lang="en-US" sz="2800" i="1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1FEAD0E-5EF1-474D-9958-13737C18FB62}"/>
              </a:ext>
            </a:extLst>
          </p:cNvPr>
          <p:cNvSpPr/>
          <p:nvPr/>
        </p:nvSpPr>
        <p:spPr>
          <a:xfrm>
            <a:off x="4656596" y="2827415"/>
            <a:ext cx="2304042" cy="26685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400" b="1" dirty="0" err="1"/>
              <a:t>Chubby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023404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610</Words>
  <Application>Microsoft Office PowerPoint</Application>
  <PresentationFormat>Panoramiczny</PresentationFormat>
  <Paragraphs>88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Prototyping the system for paralel batch processing</vt:lpstr>
      <vt:lpstr>Agenda</vt:lpstr>
      <vt:lpstr>Database Architecture</vt:lpstr>
      <vt:lpstr>Apache Zookeeper</vt:lpstr>
      <vt:lpstr>Apache Zookeeper</vt:lpstr>
      <vt:lpstr>Apache Zookeeper</vt:lpstr>
      <vt:lpstr>Apache Zookeeper</vt:lpstr>
      <vt:lpstr>Apache Zookeeper</vt:lpstr>
      <vt:lpstr>Apache Zookeeper</vt:lpstr>
      <vt:lpstr>Prototyping the system</vt:lpstr>
      <vt:lpstr>Prototyping the system</vt:lpstr>
      <vt:lpstr>Prototyping the system</vt:lpstr>
      <vt:lpstr>Prototyping the system</vt:lpstr>
      <vt:lpstr>Prototyping the system</vt:lpstr>
      <vt:lpstr>Prototyping the system</vt:lpstr>
      <vt:lpstr>Prototyping the system</vt:lpstr>
      <vt:lpstr>References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47</cp:revision>
  <dcterms:created xsi:type="dcterms:W3CDTF">2018-04-22T20:05:29Z</dcterms:created>
  <dcterms:modified xsi:type="dcterms:W3CDTF">2018-05-13T13:15:48Z</dcterms:modified>
</cp:coreProperties>
</file>