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3" r:id="rId4"/>
    <p:sldId id="272" r:id="rId5"/>
    <p:sldId id="290" r:id="rId6"/>
    <p:sldId id="285" r:id="rId7"/>
    <p:sldId id="286" r:id="rId8"/>
    <p:sldId id="283" r:id="rId9"/>
    <p:sldId id="284" r:id="rId10"/>
    <p:sldId id="287" r:id="rId11"/>
    <p:sldId id="288" r:id="rId12"/>
    <p:sldId id="289" r:id="rId13"/>
    <p:sldId id="291" r:id="rId14"/>
    <p:sldId id="276" r:id="rId15"/>
    <p:sldId id="292" r:id="rId16"/>
    <p:sldId id="293" r:id="rId17"/>
    <p:sldId id="294" r:id="rId18"/>
    <p:sldId id="295" r:id="rId19"/>
    <p:sldId id="279" r:id="rId20"/>
    <p:sldId id="281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5" r:id="rId30"/>
    <p:sldId id="306" r:id="rId31"/>
    <p:sldId id="307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63" y="-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Warehousing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Architectures and Database Systems</a:t>
            </a:r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There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three</a:t>
            </a:r>
            <a:r>
              <a:rPr lang="pl-PL" sz="2800" dirty="0"/>
              <a:t> </a:t>
            </a:r>
            <a:r>
              <a:rPr lang="pl-PL" sz="2800" dirty="0" err="1"/>
              <a:t>logical</a:t>
            </a:r>
            <a:r>
              <a:rPr lang="pl-PL" sz="2800" dirty="0"/>
              <a:t> </a:t>
            </a:r>
            <a:r>
              <a:rPr lang="pl-PL" sz="2800" dirty="0" err="1"/>
              <a:t>models</a:t>
            </a:r>
            <a:r>
              <a:rPr lang="pl-PL" sz="2800" dirty="0"/>
              <a:t>/</a:t>
            </a:r>
            <a:r>
              <a:rPr lang="pl-PL" sz="2800" dirty="0" err="1"/>
              <a:t>approaches</a:t>
            </a:r>
            <a:r>
              <a:rPr lang="pl-PL" sz="2800" dirty="0"/>
              <a:t> to </a:t>
            </a:r>
            <a:r>
              <a:rPr lang="pl-PL" sz="2800" dirty="0" err="1"/>
              <a:t>building</a:t>
            </a:r>
            <a:r>
              <a:rPr lang="pl-PL" sz="2800" dirty="0"/>
              <a:t> </a:t>
            </a:r>
            <a:r>
              <a:rPr lang="pl-PL" sz="2800" dirty="0" err="1"/>
              <a:t>up</a:t>
            </a:r>
            <a:r>
              <a:rPr lang="pl-PL" sz="2800" dirty="0"/>
              <a:t> the </a:t>
            </a:r>
            <a:r>
              <a:rPr lang="pl-PL" sz="2800" dirty="0" err="1"/>
              <a:t>DWs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DW in 3NF – </a:t>
            </a:r>
            <a:r>
              <a:rPr lang="pl-PL" sz="2800" dirty="0" err="1"/>
              <a:t>preached</a:t>
            </a:r>
            <a:r>
              <a:rPr lang="pl-PL" sz="2800" dirty="0"/>
              <a:t> by </a:t>
            </a:r>
            <a:r>
              <a:rPr lang="pl-PL" sz="2800" dirty="0" err="1"/>
              <a:t>Inmon</a:t>
            </a:r>
            <a:r>
              <a:rPr lang="pl-PL" sz="2800" dirty="0"/>
              <a:t> – </a:t>
            </a:r>
            <a:r>
              <a:rPr lang="pl-PL" sz="2800" dirty="0" err="1"/>
              <a:t>so</a:t>
            </a:r>
            <a:r>
              <a:rPr lang="pl-PL" sz="2800" dirty="0"/>
              <a:t> </a:t>
            </a:r>
            <a:r>
              <a:rPr lang="pl-PL" sz="2800" dirty="0" err="1"/>
              <a:t>called</a:t>
            </a:r>
            <a:r>
              <a:rPr lang="pl-PL" sz="2800" dirty="0"/>
              <a:t> </a:t>
            </a:r>
            <a:r>
              <a:rPr lang="pl-PL" sz="2800" b="1" dirty="0" err="1"/>
              <a:t>snowflake</a:t>
            </a:r>
            <a:r>
              <a:rPr lang="pl-PL" sz="2800" b="1" dirty="0"/>
              <a:t> </a:t>
            </a:r>
            <a:r>
              <a:rPr lang="pl-PL" sz="2800" b="1" dirty="0" err="1"/>
              <a:t>schema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Multidimensional</a:t>
            </a:r>
            <a:r>
              <a:rPr lang="pl-PL" sz="2800" dirty="0"/>
              <a:t> model – </a:t>
            </a:r>
            <a:r>
              <a:rPr lang="pl-PL" sz="2800" dirty="0" err="1"/>
              <a:t>preached</a:t>
            </a:r>
            <a:r>
              <a:rPr lang="pl-PL" sz="2800" dirty="0"/>
              <a:t> by </a:t>
            </a:r>
            <a:r>
              <a:rPr lang="pl-PL" sz="2800" dirty="0" err="1"/>
              <a:t>Kimball</a:t>
            </a:r>
            <a:r>
              <a:rPr lang="pl-PL" sz="2800" dirty="0"/>
              <a:t> – </a:t>
            </a:r>
            <a:r>
              <a:rPr lang="pl-PL" sz="2800" dirty="0" err="1"/>
              <a:t>so</a:t>
            </a:r>
            <a:r>
              <a:rPr lang="pl-PL" sz="2800" dirty="0"/>
              <a:t> </a:t>
            </a:r>
            <a:r>
              <a:rPr lang="pl-PL" sz="2800" dirty="0" err="1"/>
              <a:t>called</a:t>
            </a:r>
            <a:r>
              <a:rPr lang="pl-PL" sz="2800" dirty="0"/>
              <a:t> </a:t>
            </a:r>
            <a:r>
              <a:rPr lang="pl-PL" sz="2800" b="1" dirty="0"/>
              <a:t>star </a:t>
            </a:r>
            <a:r>
              <a:rPr lang="pl-PL" sz="2800" b="1" dirty="0" err="1"/>
              <a:t>schema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Data </a:t>
            </a:r>
            <a:r>
              <a:rPr lang="pl-PL" sz="2800" dirty="0" err="1"/>
              <a:t>Vault</a:t>
            </a:r>
            <a:r>
              <a:rPr lang="pl-PL" sz="2800" dirty="0"/>
              <a:t> – </a:t>
            </a:r>
            <a:r>
              <a:rPr lang="pl-PL" sz="2800" dirty="0" err="1"/>
              <a:t>preached</a:t>
            </a:r>
            <a:r>
              <a:rPr lang="pl-PL" sz="2800" dirty="0"/>
              <a:t> by </a:t>
            </a:r>
            <a:r>
              <a:rPr lang="pl-PL" sz="2800" dirty="0" err="1"/>
              <a:t>Linstead</a:t>
            </a:r>
            <a:r>
              <a:rPr lang="pl-PL" sz="2800" dirty="0"/>
              <a:t> – </a:t>
            </a:r>
            <a:r>
              <a:rPr lang="pl-PL" sz="2800" dirty="0" err="1"/>
              <a:t>called</a:t>
            </a:r>
            <a:r>
              <a:rPr lang="pl-PL" sz="2800" dirty="0"/>
              <a:t>… </a:t>
            </a:r>
            <a:r>
              <a:rPr lang="pl-PL" sz="2800" dirty="0" err="1"/>
              <a:t>well</a:t>
            </a:r>
            <a:r>
              <a:rPr lang="pl-PL" sz="2800" dirty="0"/>
              <a:t>… Data </a:t>
            </a:r>
            <a:r>
              <a:rPr lang="pl-PL" sz="2800" dirty="0" err="1"/>
              <a:t>Vault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/>
          </a:p>
          <a:p>
            <a:pPr algn="just"/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three</a:t>
            </a:r>
            <a:r>
              <a:rPr lang="pl-PL" sz="2800" dirty="0"/>
              <a:t> </a:t>
            </a:r>
            <a:r>
              <a:rPr lang="pl-PL" sz="2800" dirty="0" err="1"/>
              <a:t>approaches</a:t>
            </a:r>
            <a:r>
              <a:rPr lang="pl-PL" sz="2800" dirty="0"/>
              <a:t> </a:t>
            </a:r>
            <a:r>
              <a:rPr lang="pl-PL" sz="2800" dirty="0" err="1"/>
              <a:t>leads</a:t>
            </a:r>
            <a:r>
              <a:rPr lang="pl-PL" sz="2800" dirty="0"/>
              <a:t> to </a:t>
            </a:r>
            <a:r>
              <a:rPr lang="pl-PL" sz="2800" dirty="0" err="1"/>
              <a:t>more</a:t>
            </a:r>
            <a:r>
              <a:rPr lang="pl-PL" sz="2800" dirty="0"/>
              <a:t>-</a:t>
            </a:r>
            <a:r>
              <a:rPr lang="pl-PL" sz="2800" dirty="0" err="1"/>
              <a:t>or</a:t>
            </a:r>
            <a:r>
              <a:rPr lang="pl-PL" sz="2800" dirty="0"/>
              <a:t>-less the same </a:t>
            </a:r>
            <a:r>
              <a:rPr lang="pl-PL" sz="2800" dirty="0" err="1"/>
              <a:t>result</a:t>
            </a:r>
            <a:r>
              <a:rPr lang="pl-PL" sz="2800" dirty="0"/>
              <a:t>…</a:t>
            </a:r>
          </a:p>
          <a:p>
            <a:pPr algn="just"/>
            <a:endParaRPr lang="pl-PL" sz="2800" dirty="0"/>
          </a:p>
          <a:p>
            <a:pPr algn="ctr"/>
            <a:r>
              <a:rPr lang="pl-PL" sz="2400" i="1" dirty="0" err="1"/>
              <a:t>If</a:t>
            </a:r>
            <a:r>
              <a:rPr lang="pl-PL" sz="2400" i="1" dirty="0"/>
              <a:t> </a:t>
            </a:r>
            <a:r>
              <a:rPr lang="pl-PL" sz="2400" i="1" dirty="0" err="1"/>
              <a:t>anyone</a:t>
            </a:r>
            <a:r>
              <a:rPr lang="pl-PL" sz="2400" i="1" dirty="0"/>
              <a:t> </a:t>
            </a:r>
            <a:r>
              <a:rPr lang="pl-PL" sz="2400" i="1" dirty="0" err="1"/>
              <a:t>is</a:t>
            </a:r>
            <a:r>
              <a:rPr lang="pl-PL" sz="2400" i="1" dirty="0"/>
              <a:t> </a:t>
            </a:r>
            <a:r>
              <a:rPr lang="pl-PL" sz="2400" i="1" dirty="0" err="1"/>
              <a:t>stating</a:t>
            </a:r>
            <a:r>
              <a:rPr lang="pl-PL" sz="2400" i="1" dirty="0"/>
              <a:t> the </a:t>
            </a:r>
            <a:r>
              <a:rPr lang="pl-PL" sz="2400" i="1" dirty="0" err="1"/>
              <a:t>supremacy</a:t>
            </a:r>
            <a:r>
              <a:rPr lang="pl-PL" sz="2400" i="1" dirty="0"/>
              <a:t> of one-</a:t>
            </a:r>
            <a:r>
              <a:rPr lang="pl-PL" sz="2400" i="1" dirty="0" err="1"/>
              <a:t>over</a:t>
            </a:r>
            <a:r>
              <a:rPr lang="pl-PL" sz="2400" i="1" dirty="0"/>
              <a:t>-</a:t>
            </a:r>
            <a:r>
              <a:rPr lang="pl-PL" sz="2400" i="1" dirty="0" err="1"/>
              <a:t>another</a:t>
            </a:r>
            <a:r>
              <a:rPr lang="pl-PL" sz="2400" i="1" dirty="0"/>
              <a:t> </a:t>
            </a:r>
            <a:r>
              <a:rPr lang="pl-PL" sz="2400" i="1" dirty="0" err="1"/>
              <a:t>he’s</a:t>
            </a:r>
            <a:r>
              <a:rPr lang="pl-PL" sz="2400" i="1" dirty="0"/>
              <a:t> </a:t>
            </a:r>
            <a:r>
              <a:rPr lang="pl-PL" sz="2400" i="1" dirty="0" err="1"/>
              <a:t>basically</a:t>
            </a:r>
            <a:r>
              <a:rPr lang="pl-PL" sz="2400" i="1" dirty="0"/>
              <a:t> </a:t>
            </a:r>
            <a:r>
              <a:rPr lang="pl-PL" sz="2400" i="1" dirty="0" err="1"/>
              <a:t>stating</a:t>
            </a:r>
            <a:r>
              <a:rPr lang="pl-PL" sz="2400" i="1" dirty="0"/>
              <a:t> </a:t>
            </a:r>
            <a:r>
              <a:rPr lang="pl-PL" sz="2400" i="1" dirty="0" err="1"/>
              <a:t>that</a:t>
            </a:r>
            <a:r>
              <a:rPr lang="pl-PL" sz="2400" i="1" dirty="0"/>
              <a:t>: </a:t>
            </a:r>
          </a:p>
          <a:p>
            <a:pPr algn="ctr"/>
            <a:r>
              <a:rPr lang="pl-PL" sz="2400" i="1" dirty="0"/>
              <a:t>Vi &gt; </a:t>
            </a:r>
            <a:r>
              <a:rPr lang="pl-PL" sz="2400" i="1" dirty="0" err="1"/>
              <a:t>Emacs</a:t>
            </a:r>
            <a:endParaRPr lang="pl-PL" sz="2800" i="1" dirty="0"/>
          </a:p>
        </p:txBody>
      </p:sp>
    </p:spTree>
    <p:extLst>
      <p:ext uri="{BB962C8B-B14F-4D97-AF65-F5344CB8AC3E}">
        <p14:creationId xmlns:p14="http://schemas.microsoft.com/office/powerpoint/2010/main" val="303347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Both </a:t>
            </a:r>
            <a:r>
              <a:rPr lang="pl-PL" sz="2800" dirty="0" err="1"/>
              <a:t>Inmon</a:t>
            </a:r>
            <a:r>
              <a:rPr lang="pl-PL" sz="2800" dirty="0"/>
              <a:t>/</a:t>
            </a:r>
            <a:r>
              <a:rPr lang="pl-PL" sz="2800" dirty="0" err="1"/>
              <a:t>Kimball</a:t>
            </a:r>
            <a:r>
              <a:rPr lang="pl-PL" sz="2800" dirty="0"/>
              <a:t> </a:t>
            </a:r>
            <a:r>
              <a:rPr lang="pl-PL" sz="2800" dirty="0" err="1"/>
              <a:t>approaches</a:t>
            </a:r>
            <a:r>
              <a:rPr lang="pl-PL" sz="2800" dirty="0"/>
              <a:t> </a:t>
            </a:r>
            <a:r>
              <a:rPr lang="pl-PL" sz="2800" dirty="0" err="1"/>
              <a:t>defines</a:t>
            </a:r>
            <a:r>
              <a:rPr lang="pl-PL" sz="2800" dirty="0"/>
              <a:t> </a:t>
            </a:r>
            <a:r>
              <a:rPr lang="pl-PL" sz="2800" dirty="0" err="1"/>
              <a:t>some</a:t>
            </a:r>
            <a:r>
              <a:rPr lang="pl-PL" sz="2800" dirty="0"/>
              <a:t> </a:t>
            </a:r>
            <a:r>
              <a:rPr lang="pl-PL" sz="2800" dirty="0" err="1"/>
              <a:t>common</a:t>
            </a:r>
            <a:r>
              <a:rPr lang="pl-PL" sz="2800" dirty="0"/>
              <a:t> </a:t>
            </a:r>
            <a:r>
              <a:rPr lang="pl-PL" sz="2800" dirty="0" err="1"/>
              <a:t>terms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b="1" dirty="0" err="1"/>
              <a:t>Fact</a:t>
            </a:r>
            <a:r>
              <a:rPr lang="pl-PL" sz="2800" b="1" dirty="0"/>
              <a:t> – 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a point of </a:t>
            </a:r>
            <a:r>
              <a:rPr lang="pl-PL" sz="2800" dirty="0" err="1"/>
              <a:t>our</a:t>
            </a:r>
            <a:r>
              <a:rPr lang="pl-PL" sz="2800" dirty="0"/>
              <a:t> </a:t>
            </a:r>
            <a:r>
              <a:rPr lang="pl-PL" sz="2800" dirty="0" err="1"/>
              <a:t>interest</a:t>
            </a:r>
            <a:r>
              <a:rPr lang="pl-PL" sz="2800" dirty="0"/>
              <a:t>/</a:t>
            </a:r>
            <a:r>
              <a:rPr lang="pl-PL" sz="2800" dirty="0" err="1"/>
              <a:t>analysis</a:t>
            </a:r>
            <a:r>
              <a:rPr lang="pl-PL" sz="2800" dirty="0"/>
              <a:t>. </a:t>
            </a:r>
            <a:r>
              <a:rPr lang="pl-PL" sz="2800" dirty="0" err="1"/>
              <a:t>Fact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perceived</a:t>
            </a:r>
            <a:r>
              <a:rPr lang="pl-PL" sz="2800" dirty="0"/>
              <a:t> as event </a:t>
            </a:r>
            <a:r>
              <a:rPr lang="pl-PL" sz="2800" dirty="0" err="1"/>
              <a:t>at</a:t>
            </a:r>
            <a:r>
              <a:rPr lang="pl-PL" sz="2800" dirty="0"/>
              <a:t> </a:t>
            </a:r>
            <a:r>
              <a:rPr lang="pl-PL" sz="2800" dirty="0" err="1"/>
              <a:t>some</a:t>
            </a:r>
            <a:r>
              <a:rPr lang="pl-PL" sz="2800" dirty="0"/>
              <a:t> </a:t>
            </a:r>
            <a:r>
              <a:rPr lang="pl-PL" sz="2800" dirty="0" err="1"/>
              <a:t>level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</a:t>
            </a:r>
            <a:r>
              <a:rPr lang="pl-PL" sz="2800" dirty="0" err="1"/>
              <a:t>an</a:t>
            </a:r>
            <a:r>
              <a:rPr lang="pl-PL" sz="2800" dirty="0"/>
              <a:t> </a:t>
            </a:r>
            <a:r>
              <a:rPr lang="pl-PL" sz="2800" dirty="0" err="1"/>
              <a:t>instance</a:t>
            </a:r>
            <a:r>
              <a:rPr lang="pl-PL" sz="2800" dirty="0"/>
              <a:t> of a </a:t>
            </a:r>
            <a:r>
              <a:rPr lang="pl-PL" sz="2800" dirty="0" err="1"/>
              <a:t>process</a:t>
            </a:r>
            <a:r>
              <a:rPr lang="pl-PL" sz="2800" dirty="0"/>
              <a:t>. </a:t>
            </a:r>
            <a:r>
              <a:rPr lang="pl-PL" sz="2800" dirty="0" err="1"/>
              <a:t>Fact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described</a:t>
            </a:r>
            <a:r>
              <a:rPr lang="pl-PL" sz="2800" dirty="0"/>
              <a:t> </a:t>
            </a:r>
            <a:r>
              <a:rPr lang="pl-PL" sz="2800" dirty="0" err="1"/>
              <a:t>using</a:t>
            </a:r>
            <a:r>
              <a:rPr lang="pl-PL" sz="2800" dirty="0"/>
              <a:t> </a:t>
            </a:r>
            <a:r>
              <a:rPr lang="pl-PL" sz="2800" dirty="0" err="1"/>
              <a:t>dimensions</a:t>
            </a:r>
            <a:r>
              <a:rPr lang="pl-PL" sz="2800" dirty="0"/>
              <a:t> and </a:t>
            </a:r>
            <a:r>
              <a:rPr lang="pl-PL" sz="2800" dirty="0" err="1"/>
              <a:t>measures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b="1" dirty="0" err="1"/>
              <a:t>Dimension</a:t>
            </a:r>
            <a:r>
              <a:rPr lang="pl-PL" sz="2800" b="1" dirty="0"/>
              <a:t> </a:t>
            </a:r>
            <a:r>
              <a:rPr lang="pl-PL" sz="2800" dirty="0"/>
              <a:t>–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descriptor</a:t>
            </a:r>
            <a:r>
              <a:rPr lang="pl-PL" sz="2800" dirty="0"/>
              <a:t> of the </a:t>
            </a:r>
            <a:r>
              <a:rPr lang="pl-PL" sz="2800" dirty="0" err="1"/>
              <a:t>Fact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b="1" dirty="0" err="1"/>
              <a:t>Measures</a:t>
            </a:r>
            <a:r>
              <a:rPr lang="pl-PL" sz="2800" dirty="0"/>
              <a:t> – </a:t>
            </a:r>
            <a:r>
              <a:rPr lang="pl-PL" sz="2800" dirty="0" err="1"/>
              <a:t>describe</a:t>
            </a:r>
            <a:r>
              <a:rPr lang="pl-PL" sz="2800" dirty="0"/>
              <a:t> the </a:t>
            </a:r>
            <a:r>
              <a:rPr lang="pl-PL" sz="2800" dirty="0" err="1"/>
              <a:t>extent</a:t>
            </a:r>
            <a:r>
              <a:rPr lang="pl-PL" sz="2800" dirty="0"/>
              <a:t> of the </a:t>
            </a:r>
            <a:r>
              <a:rPr lang="pl-PL" sz="2800" dirty="0" err="1"/>
              <a:t>Fact</a:t>
            </a:r>
            <a:r>
              <a:rPr lang="pl-PL" sz="2800" dirty="0"/>
              <a:t>. In most </a:t>
            </a:r>
            <a:r>
              <a:rPr lang="pl-PL" sz="2800" dirty="0" err="1"/>
              <a:t>cases</a:t>
            </a:r>
            <a:r>
              <a:rPr lang="pl-PL" sz="2800" dirty="0"/>
              <a:t> the </a:t>
            </a:r>
            <a:r>
              <a:rPr lang="pl-PL" sz="2800" dirty="0" err="1"/>
              <a:t>measures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aggregated</a:t>
            </a:r>
            <a:r>
              <a:rPr lang="pl-PL" sz="2800" dirty="0"/>
              <a:t> </a:t>
            </a:r>
            <a:r>
              <a:rPr lang="pl-PL" sz="2800" dirty="0" err="1"/>
              <a:t>somehow</a:t>
            </a:r>
            <a:r>
              <a:rPr lang="pl-PL" sz="2800" dirty="0"/>
              <a:t> </a:t>
            </a:r>
            <a:r>
              <a:rPr lang="pl-PL" sz="2800" dirty="0" err="1"/>
              <a:t>along</a:t>
            </a:r>
            <a:r>
              <a:rPr lang="pl-PL" sz="2800" dirty="0"/>
              <a:t> </a:t>
            </a:r>
            <a:r>
              <a:rPr lang="pl-PL" sz="2800" dirty="0" err="1"/>
              <a:t>dimensions</a:t>
            </a:r>
            <a:r>
              <a:rPr lang="pl-PL" sz="2800" dirty="0"/>
              <a:t> –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numeric</a:t>
            </a:r>
            <a:r>
              <a:rPr lang="pl-PL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680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CC394C-0694-4BB8-8C61-D951DFA2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08" y="1532081"/>
            <a:ext cx="8326892" cy="5199493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F877E4A-23C4-4A8E-AFFB-7C98CEA5676B}"/>
              </a:ext>
            </a:extLst>
          </p:cNvPr>
          <p:cNvCxnSpPr/>
          <p:nvPr/>
        </p:nvCxnSpPr>
        <p:spPr>
          <a:xfrm flipH="1">
            <a:off x="9498563" y="1409075"/>
            <a:ext cx="483637" cy="6996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0899DE5-7C9D-42D6-A630-C0CA94F1C3BF}"/>
              </a:ext>
            </a:extLst>
          </p:cNvPr>
          <p:cNvSpPr txBox="1"/>
          <p:nvPr/>
        </p:nvSpPr>
        <p:spPr>
          <a:xfrm>
            <a:off x="9881118" y="1084058"/>
            <a:ext cx="121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14206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8440"/>
            <a:ext cx="12192000" cy="1081120"/>
          </a:xfrm>
        </p:spPr>
        <p:txBody>
          <a:bodyPr>
            <a:normAutofit/>
          </a:bodyPr>
          <a:lstStyle/>
          <a:p>
            <a:pPr algn="ctr"/>
            <a:r>
              <a:rPr lang="pl-PL" sz="6000" dirty="0" err="1"/>
              <a:t>ETLs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3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Justice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AE3AA49-B476-4658-B18B-B4164885C232}"/>
              </a:ext>
            </a:extLst>
          </p:cNvPr>
          <p:cNvSpPr txBox="1"/>
          <p:nvPr/>
        </p:nvSpPr>
        <p:spPr>
          <a:xfrm>
            <a:off x="838200" y="1816021"/>
            <a:ext cx="1066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In order to </a:t>
            </a:r>
            <a:r>
              <a:rPr lang="pl-PL" sz="2800" dirty="0" err="1"/>
              <a:t>perform</a:t>
            </a:r>
            <a:r>
              <a:rPr lang="pl-PL" sz="2800" dirty="0"/>
              <a:t> the test in „</a:t>
            </a:r>
            <a:r>
              <a:rPr lang="pl-PL" sz="2800" dirty="0" err="1"/>
              <a:t>laboratory</a:t>
            </a:r>
            <a:r>
              <a:rPr lang="pl-PL" sz="2800" dirty="0"/>
              <a:t>” </a:t>
            </a:r>
            <a:r>
              <a:rPr lang="pl-PL" sz="2800" dirty="0" err="1"/>
              <a:t>conditions</a:t>
            </a:r>
            <a:r>
              <a:rPr lang="pl-PL" sz="2800" dirty="0"/>
              <a:t>, we </a:t>
            </a:r>
            <a:r>
              <a:rPr lang="pl-PL" sz="2800" dirty="0" err="1"/>
              <a:t>have</a:t>
            </a:r>
            <a:r>
              <a:rPr lang="pl-PL" sz="2800" dirty="0"/>
              <a:t> to </a:t>
            </a:r>
            <a:r>
              <a:rPr lang="pl-PL" sz="2800" dirty="0" err="1"/>
              <a:t>clear</a:t>
            </a:r>
            <a:r>
              <a:rPr lang="pl-PL" sz="2800" dirty="0"/>
              <a:t> the cache and </a:t>
            </a:r>
            <a:r>
              <a:rPr lang="pl-PL" sz="2800" dirty="0" err="1"/>
              <a:t>buffer</a:t>
            </a:r>
            <a:r>
              <a:rPr lang="pl-PL" sz="2800" dirty="0"/>
              <a:t> </a:t>
            </a:r>
            <a:r>
              <a:rPr lang="pl-PL" sz="2800" dirty="0" err="1"/>
              <a:t>pool</a:t>
            </a:r>
            <a:r>
              <a:rPr lang="pl-PL" sz="2800" dirty="0"/>
              <a:t> (</a:t>
            </a:r>
            <a:r>
              <a:rPr lang="pl-PL" sz="2800" dirty="0" err="1"/>
              <a:t>so</a:t>
            </a:r>
            <a:r>
              <a:rPr lang="pl-PL" sz="2800" dirty="0"/>
              <a:t> no data </a:t>
            </a:r>
            <a:r>
              <a:rPr lang="pl-PL" sz="2800" dirty="0" err="1"/>
              <a:t>reside</a:t>
            </a:r>
            <a:r>
              <a:rPr lang="pl-PL" sz="2800" dirty="0"/>
              <a:t> in </a:t>
            </a:r>
            <a:r>
              <a:rPr lang="pl-PL" sz="2800" dirty="0" err="1"/>
              <a:t>main-memory</a:t>
            </a:r>
            <a:r>
              <a:rPr lang="pl-PL" sz="2800" dirty="0"/>
              <a:t>). To do </a:t>
            </a:r>
            <a:r>
              <a:rPr lang="pl-PL" sz="2800" dirty="0" err="1"/>
              <a:t>so</a:t>
            </a:r>
            <a:r>
              <a:rPr lang="pl-PL" sz="2800" dirty="0"/>
              <a:t> in SQL Server we </a:t>
            </a:r>
            <a:r>
              <a:rPr lang="pl-PL" sz="2800" dirty="0" err="1"/>
              <a:t>use</a:t>
            </a:r>
            <a:r>
              <a:rPr lang="pl-PL" sz="2800" dirty="0"/>
              <a:t>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5234486"/>
            <a:ext cx="1066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SET STATISTICS IO ON</a:t>
            </a:r>
            <a:endParaRPr lang="pl-PL" sz="2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81CD9B6-4973-4B21-9B04-F1E1FB274FA0}"/>
              </a:ext>
            </a:extLst>
          </p:cNvPr>
          <p:cNvSpPr txBox="1"/>
          <p:nvPr/>
        </p:nvSpPr>
        <p:spPr>
          <a:xfrm>
            <a:off x="990600" y="3429298"/>
            <a:ext cx="10661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DBCC DROPCLEANBUFFERS</a:t>
            </a:r>
          </a:p>
          <a:p>
            <a:r>
              <a:rPr lang="pl-PL" dirty="0"/>
              <a:t>DBCC FREEPROCCACHE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42FE6FE-700D-41BB-B86A-E051551C280C}"/>
              </a:ext>
            </a:extLst>
          </p:cNvPr>
          <p:cNvSpPr txBox="1"/>
          <p:nvPr/>
        </p:nvSpPr>
        <p:spPr>
          <a:xfrm>
            <a:off x="838200" y="4490594"/>
            <a:ext cx="1066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Also</a:t>
            </a:r>
            <a:r>
              <a:rPr lang="pl-PL" sz="2800" dirty="0"/>
              <a:t> we </a:t>
            </a:r>
            <a:r>
              <a:rPr lang="pl-PL" sz="2800" dirty="0" err="1"/>
              <a:t>enable</a:t>
            </a:r>
            <a:r>
              <a:rPr lang="pl-PL" sz="2800" dirty="0"/>
              <a:t> IO </a:t>
            </a:r>
            <a:r>
              <a:rPr lang="pl-PL" sz="2800" dirty="0" err="1"/>
              <a:t>statistics</a:t>
            </a:r>
            <a:r>
              <a:rPr lang="pl-PL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9574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SELECT INTO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199" y="3548228"/>
            <a:ext cx="1066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SELECT …</a:t>
            </a:r>
          </a:p>
          <a:p>
            <a:pPr algn="just"/>
            <a:r>
              <a:rPr lang="pl-PL" sz="2800" dirty="0"/>
              <a:t>INTO X</a:t>
            </a:r>
          </a:p>
          <a:p>
            <a:pPr algn="just"/>
            <a:r>
              <a:rPr lang="pl-PL" sz="2800" dirty="0"/>
              <a:t>FROM …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6434227-262D-4F7B-B6DE-F707DD735EB6}"/>
              </a:ext>
            </a:extLst>
          </p:cNvPr>
          <p:cNvSpPr txBox="1"/>
          <p:nvPr/>
        </p:nvSpPr>
        <p:spPr>
          <a:xfrm>
            <a:off x="838200" y="1816021"/>
            <a:ext cx="10661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Surprisingly</a:t>
            </a:r>
            <a:r>
              <a:rPr lang="pl-PL" sz="2800" dirty="0"/>
              <a:t> </a:t>
            </a:r>
            <a:r>
              <a:rPr lang="pl-PL" sz="2800" dirty="0" err="1"/>
              <a:t>common</a:t>
            </a:r>
            <a:r>
              <a:rPr lang="pl-PL" sz="2800" dirty="0"/>
              <a:t> </a:t>
            </a:r>
            <a:r>
              <a:rPr lang="pl-PL" sz="2800" dirty="0" err="1"/>
              <a:t>statement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to </a:t>
            </a:r>
            <a:r>
              <a:rPr lang="pl-PL" sz="2800" b="1" dirty="0" err="1"/>
              <a:t>persist</a:t>
            </a:r>
            <a:r>
              <a:rPr lang="pl-PL" sz="2800" b="1" dirty="0"/>
              <a:t> </a:t>
            </a:r>
            <a:r>
              <a:rPr lang="pl-PL" sz="2800" dirty="0"/>
              <a:t>the </a:t>
            </a:r>
            <a:r>
              <a:rPr lang="pl-PL" sz="2800" dirty="0" err="1"/>
              <a:t>output</a:t>
            </a:r>
            <a:r>
              <a:rPr lang="pl-PL" sz="2800" dirty="0"/>
              <a:t> of the SELECT </a:t>
            </a:r>
            <a:r>
              <a:rPr lang="pl-PL" sz="2800" dirty="0" err="1"/>
              <a:t>statement</a:t>
            </a:r>
            <a:r>
              <a:rPr lang="pl-PL" sz="2800" dirty="0"/>
              <a:t>. It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first</a:t>
            </a:r>
            <a:r>
              <a:rPr lang="pl-PL" sz="2800" dirty="0"/>
              <a:t>-order </a:t>
            </a:r>
            <a:r>
              <a:rPr lang="pl-PL" sz="2800" dirty="0" err="1"/>
              <a:t>warrior</a:t>
            </a:r>
            <a:r>
              <a:rPr lang="pl-PL" sz="2800" dirty="0"/>
              <a:t> in DW </a:t>
            </a:r>
            <a:r>
              <a:rPr lang="pl-PL" sz="2800" dirty="0" err="1"/>
              <a:t>battle</a:t>
            </a:r>
            <a:r>
              <a:rPr lang="pl-PL" sz="2800" dirty="0"/>
              <a:t>: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255498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WITH CUBE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765361" y="3781911"/>
            <a:ext cx="3214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</a:t>
            </a:r>
          </a:p>
          <a:p>
            <a:pPr algn="just"/>
            <a:r>
              <a:rPr lang="pl-PL" sz="2800" dirty="0"/>
              <a:t>	x, 	</a:t>
            </a:r>
          </a:p>
          <a:p>
            <a:pPr algn="just"/>
            <a:r>
              <a:rPr lang="pl-PL" sz="2800" dirty="0"/>
              <a:t>	z WITH CUBE;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6434227-262D-4F7B-B6DE-F707DD735EB6}"/>
              </a:ext>
            </a:extLst>
          </p:cNvPr>
          <p:cNvSpPr txBox="1"/>
          <p:nvPr/>
        </p:nvSpPr>
        <p:spPr>
          <a:xfrm>
            <a:off x="838200" y="1816021"/>
            <a:ext cx="1066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Deprecated</a:t>
            </a:r>
            <a:r>
              <a:rPr lang="pl-PL" sz="2800" dirty="0"/>
              <a:t> </a:t>
            </a:r>
            <a:r>
              <a:rPr lang="pl-PL" sz="2800" dirty="0" err="1"/>
              <a:t>statement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to </a:t>
            </a:r>
            <a:r>
              <a:rPr lang="pl-PL" sz="2800" dirty="0" err="1"/>
              <a:t>perform</a:t>
            </a:r>
            <a:r>
              <a:rPr lang="pl-PL" sz="2800" dirty="0"/>
              <a:t> </a:t>
            </a:r>
            <a:r>
              <a:rPr lang="pl-PL" sz="2800" dirty="0" err="1"/>
              <a:t>brute-force</a:t>
            </a:r>
            <a:r>
              <a:rPr lang="pl-PL" sz="2800" dirty="0"/>
              <a:t> </a:t>
            </a:r>
            <a:r>
              <a:rPr lang="pl-PL" sz="2800" dirty="0" err="1"/>
              <a:t>groupping</a:t>
            </a:r>
            <a:r>
              <a:rPr lang="pl-PL" sz="2800" dirty="0"/>
              <a:t>. It </a:t>
            </a:r>
            <a:r>
              <a:rPr lang="pl-PL" sz="2800" dirty="0" err="1"/>
              <a:t>basically</a:t>
            </a:r>
            <a:r>
              <a:rPr lang="pl-PL" sz="2800" dirty="0"/>
              <a:t>  </a:t>
            </a:r>
            <a:r>
              <a:rPr lang="pl-PL" sz="2800" dirty="0" err="1"/>
              <a:t>calculates</a:t>
            </a:r>
            <a:r>
              <a:rPr lang="pl-PL" sz="2800" dirty="0"/>
              <a:t> </a:t>
            </a:r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combinations</a:t>
            </a:r>
            <a:r>
              <a:rPr lang="pl-PL" sz="2800" dirty="0"/>
              <a:t> of </a:t>
            </a:r>
            <a:r>
              <a:rPr lang="pl-PL" sz="2800" dirty="0" err="1"/>
              <a:t>groupings</a:t>
            </a:r>
            <a:r>
              <a:rPr lang="pl-PL" sz="2800" dirty="0"/>
              <a:t> – as GROUP BY list </a:t>
            </a:r>
            <a:r>
              <a:rPr lang="pl-PL" sz="2800" dirty="0" err="1"/>
              <a:t>suggest</a:t>
            </a:r>
            <a:r>
              <a:rPr lang="pl-PL" sz="2800" dirty="0"/>
              <a:t>. </a:t>
            </a:r>
            <a:r>
              <a:rPr lang="pl-PL" sz="2800" dirty="0" err="1"/>
              <a:t>Historically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in </a:t>
            </a:r>
            <a:r>
              <a:rPr lang="pl-PL" sz="2800" dirty="0" err="1"/>
              <a:t>conjunction</a:t>
            </a:r>
            <a:r>
              <a:rPr lang="pl-PL" sz="2800" dirty="0"/>
              <a:t> with </a:t>
            </a:r>
            <a:r>
              <a:rPr lang="pl-PL" sz="2800" b="1" dirty="0"/>
              <a:t>SELECT INTO</a:t>
            </a:r>
          </a:p>
        </p:txBody>
      </p:sp>
      <p:sp>
        <p:nvSpPr>
          <p:cNvPr id="3" name="Równa się 2">
            <a:extLst>
              <a:ext uri="{FF2B5EF4-FFF2-40B4-BE49-F238E27FC236}">
                <a16:creationId xmlns:a16="http://schemas.microsoft.com/office/drawing/2014/main" id="{AFA4FC9C-15AB-4CFC-93E6-8EDD0A35E30A}"/>
              </a:ext>
            </a:extLst>
          </p:cNvPr>
          <p:cNvSpPr/>
          <p:nvPr/>
        </p:nvSpPr>
        <p:spPr>
          <a:xfrm>
            <a:off x="4185492" y="4114800"/>
            <a:ext cx="1983346" cy="837127"/>
          </a:xfrm>
          <a:prstGeom prst="mathEqua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A605387-35AF-4B07-BEC1-02CA74AA59A8}"/>
              </a:ext>
            </a:extLst>
          </p:cNvPr>
          <p:cNvSpPr txBox="1"/>
          <p:nvPr/>
        </p:nvSpPr>
        <p:spPr>
          <a:xfrm>
            <a:off x="6605324" y="3483550"/>
            <a:ext cx="3214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 x, z</a:t>
            </a:r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</a:t>
            </a:r>
            <a:r>
              <a:rPr lang="pl-PL" sz="2800" dirty="0" err="1"/>
              <a:t>null</a:t>
            </a:r>
            <a:r>
              <a:rPr lang="pl-PL" sz="2800" dirty="0"/>
              <a:t>, z</a:t>
            </a:r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x,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</a:t>
            </a:r>
            <a:r>
              <a:rPr lang="pl-PL" sz="2800" dirty="0" err="1"/>
              <a:t>null</a:t>
            </a:r>
            <a:r>
              <a:rPr lang="pl-PL" sz="2800" dirty="0"/>
              <a:t>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6228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WITH ROLLUP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765361" y="3781911"/>
            <a:ext cx="353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</a:t>
            </a:r>
          </a:p>
          <a:p>
            <a:pPr algn="just"/>
            <a:r>
              <a:rPr lang="pl-PL" sz="2800" dirty="0"/>
              <a:t>	x, 	</a:t>
            </a:r>
          </a:p>
          <a:p>
            <a:pPr algn="just"/>
            <a:r>
              <a:rPr lang="pl-PL" sz="2800" dirty="0"/>
              <a:t>	z WITH ROLLUP;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6434227-262D-4F7B-B6DE-F707DD735EB6}"/>
              </a:ext>
            </a:extLst>
          </p:cNvPr>
          <p:cNvSpPr txBox="1"/>
          <p:nvPr/>
        </p:nvSpPr>
        <p:spPr>
          <a:xfrm>
            <a:off x="838200" y="1816021"/>
            <a:ext cx="10661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Deprecated</a:t>
            </a:r>
            <a:r>
              <a:rPr lang="pl-PL" sz="2800" dirty="0"/>
              <a:t> </a:t>
            </a:r>
            <a:r>
              <a:rPr lang="pl-PL" sz="2800" dirty="0" err="1"/>
              <a:t>statement</a:t>
            </a:r>
            <a:r>
              <a:rPr lang="pl-PL" sz="2800" dirty="0"/>
              <a:t>. </a:t>
            </a:r>
            <a:r>
              <a:rPr lang="pl-PL" sz="2800" dirty="0" err="1"/>
              <a:t>Remix</a:t>
            </a:r>
            <a:r>
              <a:rPr lang="pl-PL" sz="2800" dirty="0"/>
              <a:t> of WITH CUBE. It </a:t>
            </a:r>
            <a:r>
              <a:rPr lang="pl-PL" sz="2800" dirty="0" err="1"/>
              <a:t>calculates</a:t>
            </a:r>
            <a:r>
              <a:rPr lang="pl-PL" sz="2800" dirty="0"/>
              <a:t> </a:t>
            </a:r>
            <a:r>
              <a:rPr lang="pl-PL" sz="2800" dirty="0" err="1"/>
              <a:t>groups</a:t>
            </a:r>
            <a:r>
              <a:rPr lang="pl-PL" sz="2800" dirty="0"/>
              <a:t>, </a:t>
            </a:r>
            <a:r>
              <a:rPr lang="pl-PL" sz="2800" dirty="0" err="1"/>
              <a:t>folding</a:t>
            </a:r>
            <a:r>
              <a:rPr lang="pl-PL" sz="2800" dirty="0"/>
              <a:t> in </a:t>
            </a:r>
            <a:r>
              <a:rPr lang="pl-PL" sz="2800" dirty="0" err="1"/>
              <a:t>reverse</a:t>
            </a:r>
            <a:r>
              <a:rPr lang="pl-PL" sz="2800" dirty="0"/>
              <a:t> order as GROUP BY list </a:t>
            </a:r>
            <a:r>
              <a:rPr lang="pl-PL" sz="2800" dirty="0" err="1"/>
              <a:t>suggests</a:t>
            </a:r>
            <a:r>
              <a:rPr lang="pl-PL" sz="2800" dirty="0"/>
              <a:t>.</a:t>
            </a:r>
            <a:endParaRPr lang="pl-PL" sz="2800" b="1" dirty="0"/>
          </a:p>
        </p:txBody>
      </p:sp>
      <p:sp>
        <p:nvSpPr>
          <p:cNvPr id="3" name="Równa się 2">
            <a:extLst>
              <a:ext uri="{FF2B5EF4-FFF2-40B4-BE49-F238E27FC236}">
                <a16:creationId xmlns:a16="http://schemas.microsoft.com/office/drawing/2014/main" id="{AFA4FC9C-15AB-4CFC-93E6-8EDD0A35E30A}"/>
              </a:ext>
            </a:extLst>
          </p:cNvPr>
          <p:cNvSpPr/>
          <p:nvPr/>
        </p:nvSpPr>
        <p:spPr>
          <a:xfrm>
            <a:off x="4185492" y="4114800"/>
            <a:ext cx="1983346" cy="837127"/>
          </a:xfrm>
          <a:prstGeom prst="mathEqua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A605387-35AF-4B07-BEC1-02CA74AA59A8}"/>
              </a:ext>
            </a:extLst>
          </p:cNvPr>
          <p:cNvSpPr txBox="1"/>
          <p:nvPr/>
        </p:nvSpPr>
        <p:spPr>
          <a:xfrm>
            <a:off x="6605324" y="3483550"/>
            <a:ext cx="32142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 x, z</a:t>
            </a:r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x,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</a:t>
            </a:r>
            <a:r>
              <a:rPr lang="pl-PL" sz="2800" dirty="0" err="1"/>
              <a:t>null</a:t>
            </a:r>
            <a:r>
              <a:rPr lang="pl-PL" sz="2800" dirty="0"/>
              <a:t>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9421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GROUPING SETS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765361" y="3781911"/>
            <a:ext cx="3536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</a:t>
            </a:r>
          </a:p>
          <a:p>
            <a:pPr algn="just"/>
            <a:r>
              <a:rPr lang="pl-PL" sz="2800" dirty="0"/>
              <a:t>GROUPING SETS(</a:t>
            </a:r>
          </a:p>
          <a:p>
            <a:pPr algn="just"/>
            <a:r>
              <a:rPr lang="pl-PL" sz="2800" dirty="0"/>
              <a:t>	(</a:t>
            </a:r>
            <a:r>
              <a:rPr lang="pl-PL" sz="2800" dirty="0" err="1"/>
              <a:t>x,y,z</a:t>
            </a:r>
            <a:r>
              <a:rPr lang="pl-PL" sz="2800" dirty="0"/>
              <a:t>),</a:t>
            </a:r>
          </a:p>
          <a:p>
            <a:pPr algn="just"/>
            <a:r>
              <a:rPr lang="pl-PL" sz="2800" dirty="0"/>
              <a:t>	(x),</a:t>
            </a:r>
          </a:p>
          <a:p>
            <a:pPr algn="just"/>
            <a:r>
              <a:rPr lang="pl-PL" sz="2800" dirty="0"/>
              <a:t>	()</a:t>
            </a:r>
          </a:p>
          <a:p>
            <a:pPr algn="just"/>
            <a:r>
              <a:rPr lang="pl-PL" sz="2800" dirty="0"/>
              <a:t>);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6434227-262D-4F7B-B6DE-F707DD735EB6}"/>
              </a:ext>
            </a:extLst>
          </p:cNvPr>
          <p:cNvSpPr txBox="1"/>
          <p:nvPr/>
        </p:nvSpPr>
        <p:spPr>
          <a:xfrm>
            <a:off x="838200" y="1816021"/>
            <a:ext cx="1066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New </a:t>
            </a:r>
            <a:r>
              <a:rPr lang="pl-PL" sz="2800" dirty="0" err="1"/>
              <a:t>statement</a:t>
            </a:r>
            <a:r>
              <a:rPr lang="pl-PL" sz="2800" dirty="0"/>
              <a:t> 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used</a:t>
            </a:r>
            <a:r>
              <a:rPr lang="pl-PL" sz="2800" dirty="0"/>
              <a:t> for a fine-</a:t>
            </a:r>
            <a:r>
              <a:rPr lang="pl-PL" sz="2800" dirty="0" err="1"/>
              <a:t>grained</a:t>
            </a:r>
            <a:r>
              <a:rPr lang="pl-PL" sz="2800" dirty="0"/>
              <a:t> </a:t>
            </a:r>
            <a:r>
              <a:rPr lang="pl-PL" sz="2800" dirty="0" err="1"/>
              <a:t>control</a:t>
            </a:r>
            <a:r>
              <a:rPr lang="pl-PL" sz="2800" dirty="0"/>
              <a:t> </a:t>
            </a:r>
            <a:r>
              <a:rPr lang="pl-PL" sz="2800" dirty="0" err="1"/>
              <a:t>over</a:t>
            </a:r>
            <a:r>
              <a:rPr lang="pl-PL" sz="2800" dirty="0"/>
              <a:t> GROUP BY </a:t>
            </a:r>
            <a:r>
              <a:rPr lang="pl-PL" sz="2800" dirty="0" err="1"/>
              <a:t>groupings</a:t>
            </a:r>
            <a:r>
              <a:rPr lang="pl-PL" sz="2800" dirty="0"/>
              <a:t>. </a:t>
            </a:r>
            <a:r>
              <a:rPr lang="pl-PL" sz="2800" dirty="0" err="1"/>
              <a:t>Due</a:t>
            </a:r>
            <a:r>
              <a:rPr lang="pl-PL" sz="2800" dirty="0"/>
              <a:t> to </a:t>
            </a:r>
            <a:r>
              <a:rPr lang="pl-PL" sz="2800" dirty="0" err="1"/>
              <a:t>its</a:t>
            </a:r>
            <a:r>
              <a:rPr lang="pl-PL" sz="2800" dirty="0"/>
              <a:t> fine-</a:t>
            </a:r>
            <a:r>
              <a:rPr lang="pl-PL" sz="2800" dirty="0" err="1"/>
              <a:t>grained</a:t>
            </a:r>
            <a:r>
              <a:rPr lang="pl-PL" sz="2800" dirty="0"/>
              <a:t> </a:t>
            </a:r>
            <a:r>
              <a:rPr lang="pl-PL" sz="2800" dirty="0" err="1"/>
              <a:t>control</a:t>
            </a:r>
            <a:r>
              <a:rPr lang="pl-PL" sz="2800" dirty="0"/>
              <a:t> –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preffered</a:t>
            </a:r>
            <a:r>
              <a:rPr lang="pl-PL" sz="2800" dirty="0"/>
              <a:t> </a:t>
            </a:r>
            <a:r>
              <a:rPr lang="pl-PL" sz="2800" dirty="0" err="1"/>
              <a:t>solution</a:t>
            </a:r>
            <a:r>
              <a:rPr lang="pl-PL" sz="2800" dirty="0"/>
              <a:t> </a:t>
            </a:r>
            <a:r>
              <a:rPr lang="pl-PL" sz="2800" dirty="0" err="1"/>
              <a:t>over</a:t>
            </a:r>
            <a:r>
              <a:rPr lang="pl-PL" sz="2800" dirty="0"/>
              <a:t> the WITH CUBE / WITH ROLLUP</a:t>
            </a:r>
            <a:endParaRPr lang="pl-PL" sz="2800" b="1" dirty="0"/>
          </a:p>
        </p:txBody>
      </p:sp>
      <p:sp>
        <p:nvSpPr>
          <p:cNvPr id="3" name="Równa się 2">
            <a:extLst>
              <a:ext uri="{FF2B5EF4-FFF2-40B4-BE49-F238E27FC236}">
                <a16:creationId xmlns:a16="http://schemas.microsoft.com/office/drawing/2014/main" id="{AFA4FC9C-15AB-4CFC-93E6-8EDD0A35E30A}"/>
              </a:ext>
            </a:extLst>
          </p:cNvPr>
          <p:cNvSpPr/>
          <p:nvPr/>
        </p:nvSpPr>
        <p:spPr>
          <a:xfrm>
            <a:off x="4185492" y="4114800"/>
            <a:ext cx="1983346" cy="837127"/>
          </a:xfrm>
          <a:prstGeom prst="mathEqua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A605387-35AF-4B07-BEC1-02CA74AA59A8}"/>
              </a:ext>
            </a:extLst>
          </p:cNvPr>
          <p:cNvSpPr txBox="1"/>
          <p:nvPr/>
        </p:nvSpPr>
        <p:spPr>
          <a:xfrm>
            <a:off x="6605324" y="3483550"/>
            <a:ext cx="4348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GROUP BY x, y, z</a:t>
            </a:r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x, </a:t>
            </a:r>
            <a:r>
              <a:rPr lang="pl-PL" sz="2800" dirty="0" err="1"/>
              <a:t>null</a:t>
            </a:r>
            <a:r>
              <a:rPr lang="pl-PL" sz="2800" dirty="0"/>
              <a:t>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r>
              <a:rPr lang="pl-PL" sz="2800" dirty="0"/>
              <a:t>UNION</a:t>
            </a:r>
          </a:p>
          <a:p>
            <a:pPr algn="just"/>
            <a:r>
              <a:rPr lang="pl-PL" sz="2800" dirty="0"/>
              <a:t>GROUP BY </a:t>
            </a:r>
            <a:r>
              <a:rPr lang="pl-PL" sz="2800" dirty="0" err="1"/>
              <a:t>null</a:t>
            </a:r>
            <a:r>
              <a:rPr lang="pl-PL" sz="2800" dirty="0"/>
              <a:t>, </a:t>
            </a:r>
            <a:r>
              <a:rPr lang="pl-PL" sz="2800" dirty="0" err="1"/>
              <a:t>null</a:t>
            </a:r>
            <a:endParaRPr lang="pl-PL" sz="2800" dirty="0"/>
          </a:p>
          <a:p>
            <a:pPr algn="just"/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0521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3100" dirty="0"/>
              <a:t>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446245"/>
            <a:ext cx="106612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WITH Temp AS (</a:t>
            </a:r>
          </a:p>
          <a:p>
            <a:pPr lvl="1"/>
            <a:r>
              <a:rPr lang="pl-PL" dirty="0"/>
              <a:t>SELECT </a:t>
            </a:r>
          </a:p>
          <a:p>
            <a:pPr lvl="1"/>
            <a:r>
              <a:rPr lang="pl-PL" dirty="0" err="1"/>
              <a:t>POH.OrderDate</a:t>
            </a:r>
            <a:r>
              <a:rPr lang="pl-PL" dirty="0"/>
              <a:t>,</a:t>
            </a:r>
          </a:p>
          <a:p>
            <a:pPr lvl="1"/>
            <a:r>
              <a:rPr lang="pl-PL" dirty="0" err="1"/>
              <a:t>P.Name</a:t>
            </a:r>
            <a:r>
              <a:rPr lang="pl-PL" dirty="0"/>
              <a:t>,</a:t>
            </a:r>
          </a:p>
          <a:p>
            <a:pPr lvl="1"/>
            <a:r>
              <a:rPr lang="pt-BR" dirty="0"/>
              <a:t>SUM(POD.OrderQty)AS QUANTITY,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POD.UnitPrice</a:t>
            </a:r>
            <a:r>
              <a:rPr lang="en-US" dirty="0"/>
              <a:t>)AS UNIT_PRICE,</a:t>
            </a:r>
          </a:p>
          <a:p>
            <a:pPr lvl="1"/>
            <a:r>
              <a:rPr lang="pl-PL" dirty="0"/>
              <a:t>SUM(</a:t>
            </a:r>
            <a:r>
              <a:rPr lang="pl-PL" dirty="0" err="1"/>
              <a:t>POD.UnitPrice</a:t>
            </a:r>
            <a:r>
              <a:rPr lang="pl-PL" dirty="0"/>
              <a:t>*</a:t>
            </a:r>
            <a:r>
              <a:rPr lang="pl-PL" dirty="0" err="1"/>
              <a:t>POD.OrderQty</a:t>
            </a:r>
            <a:r>
              <a:rPr lang="pl-PL" dirty="0"/>
              <a:t>) AS TOTAL</a:t>
            </a:r>
          </a:p>
          <a:p>
            <a:r>
              <a:rPr lang="pl-PL" dirty="0"/>
              <a:t>FROM 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Purchasing</a:t>
            </a:r>
            <a:r>
              <a:rPr lang="pl-PL" dirty="0"/>
              <a:t>].[</a:t>
            </a:r>
            <a:r>
              <a:rPr lang="pl-PL" dirty="0" err="1"/>
              <a:t>PurchaseOrderDetail</a:t>
            </a:r>
            <a:r>
              <a:rPr lang="pl-PL" dirty="0"/>
              <a:t>]POD</a:t>
            </a:r>
          </a:p>
          <a:p>
            <a:pPr lvl="1"/>
            <a:r>
              <a:rPr lang="pl-PL" dirty="0"/>
              <a:t>INNER JOIN [</a:t>
            </a:r>
            <a:r>
              <a:rPr lang="pl-PL" dirty="0" err="1"/>
              <a:t>Purchasing</a:t>
            </a:r>
            <a:r>
              <a:rPr lang="pl-PL" dirty="0"/>
              <a:t>].[</a:t>
            </a:r>
            <a:r>
              <a:rPr lang="pl-PL" dirty="0" err="1"/>
              <a:t>PurchaseOrderHeader</a:t>
            </a:r>
            <a:r>
              <a:rPr lang="pl-PL" dirty="0"/>
              <a:t>]POHON </a:t>
            </a:r>
            <a:r>
              <a:rPr lang="pl-PL" dirty="0" err="1"/>
              <a:t>POD.PurchaseOrderID</a:t>
            </a:r>
            <a:r>
              <a:rPr lang="pl-PL" dirty="0"/>
              <a:t> = </a:t>
            </a:r>
            <a:r>
              <a:rPr lang="pl-PL" dirty="0" err="1"/>
              <a:t>POH.PurchaseOrderID</a:t>
            </a:r>
            <a:endParaRPr lang="pl-PL" dirty="0"/>
          </a:p>
          <a:p>
            <a:pPr lvl="1"/>
            <a:r>
              <a:rPr lang="pl-PL" dirty="0"/>
              <a:t>INNER JOIN [</a:t>
            </a:r>
            <a:r>
              <a:rPr lang="pl-PL" dirty="0" err="1"/>
              <a:t>Production</a:t>
            </a:r>
            <a:r>
              <a:rPr lang="pl-PL" dirty="0"/>
              <a:t>].[Product]PON </a:t>
            </a:r>
            <a:r>
              <a:rPr lang="pl-PL" dirty="0" err="1"/>
              <a:t>P.ProductID</a:t>
            </a:r>
            <a:r>
              <a:rPr lang="pl-PL" dirty="0"/>
              <a:t> = </a:t>
            </a:r>
            <a:r>
              <a:rPr lang="pl-PL" dirty="0" err="1"/>
              <a:t>POD.ProductID</a:t>
            </a:r>
            <a:endParaRPr lang="pl-PL" dirty="0"/>
          </a:p>
          <a:p>
            <a:r>
              <a:rPr lang="pl-PL" dirty="0"/>
              <a:t>WHERE</a:t>
            </a:r>
          </a:p>
          <a:p>
            <a:pPr lvl="1"/>
            <a:r>
              <a:rPr lang="en-US" dirty="0" err="1"/>
              <a:t>POH.OrderDate</a:t>
            </a:r>
            <a:r>
              <a:rPr lang="en-US" dirty="0"/>
              <a:t> BETWEEN '2011-01-01 00:00:00.000' AND '2012-01-01 00:00:00.000' 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P.Name</a:t>
            </a:r>
            <a:r>
              <a:rPr lang="en-US" dirty="0"/>
              <a:t> = 'Flat Washer 1'</a:t>
            </a:r>
          </a:p>
          <a:p>
            <a:r>
              <a:rPr lang="pl-PL" dirty="0"/>
              <a:t>GROUP BY</a:t>
            </a:r>
          </a:p>
          <a:p>
            <a:pPr lvl="1"/>
            <a:r>
              <a:rPr lang="pl-PL" dirty="0" err="1"/>
              <a:t>P.Name</a:t>
            </a:r>
            <a:r>
              <a:rPr lang="pl-PL" dirty="0"/>
              <a:t>,</a:t>
            </a:r>
          </a:p>
          <a:p>
            <a:r>
              <a:rPr lang="pl-PL" dirty="0" err="1"/>
              <a:t>POH.OrderDate</a:t>
            </a:r>
            <a:r>
              <a:rPr lang="pl-PL" dirty="0"/>
              <a:t>)</a:t>
            </a:r>
          </a:p>
          <a:p>
            <a:r>
              <a:rPr lang="pl-PL" dirty="0"/>
              <a:t>SELECT * FROM Temp;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8317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Sample</a:t>
            </a:r>
            <a:r>
              <a:rPr lang="pl-PL" dirty="0"/>
              <a:t> Database</a:t>
            </a:r>
            <a:br>
              <a:rPr lang="pl-PL" dirty="0"/>
            </a:br>
            <a:r>
              <a:rPr lang="pl-PL" sz="3100" dirty="0"/>
              <a:t>To test </a:t>
            </a:r>
            <a:r>
              <a:rPr lang="pl-PL" sz="3100" dirty="0" err="1"/>
              <a:t>things</a:t>
            </a:r>
            <a:endParaRPr lang="en-US" sz="31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Sample</a:t>
            </a:r>
            <a:r>
              <a:rPr lang="pl-PL" sz="2800" dirty="0"/>
              <a:t> </a:t>
            </a:r>
            <a:r>
              <a:rPr lang="pl-PL" sz="2800" dirty="0" err="1"/>
              <a:t>databases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AdventureWorks</a:t>
            </a:r>
            <a:r>
              <a:rPr lang="pl-PL" sz="2800" dirty="0"/>
              <a:t> (SQL Server)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Northwind</a:t>
            </a:r>
            <a:r>
              <a:rPr lang="pl-PL" sz="2800" dirty="0"/>
              <a:t> (SQL Server)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AdventureWorks</a:t>
            </a:r>
            <a:r>
              <a:rPr lang="pl-PL" sz="2800" dirty="0"/>
              <a:t> DW (SQL Server)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HR (Oracle)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SAMPLE (DB2)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TPC-H/TPC-C/TPC-E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/>
          </a:p>
          <a:p>
            <a:pPr algn="just"/>
            <a:r>
              <a:rPr lang="pl-PL" sz="2800" dirty="0"/>
              <a:t>We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use</a:t>
            </a:r>
            <a:r>
              <a:rPr lang="pl-PL" sz="2800" dirty="0"/>
              <a:t> </a:t>
            </a:r>
            <a:r>
              <a:rPr lang="pl-PL" sz="2800" b="1" dirty="0" err="1"/>
              <a:t>AdventureWorks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52263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MERGE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en-US" dirty="0"/>
              <a:t>MERGE INTO </a:t>
            </a:r>
            <a:r>
              <a:rPr lang="en-US" dirty="0" err="1"/>
              <a:t>UsersDW</a:t>
            </a:r>
            <a:r>
              <a:rPr lang="en-US" dirty="0"/>
              <a:t> AS Target</a:t>
            </a:r>
          </a:p>
          <a:p>
            <a:r>
              <a:rPr lang="pl-PL" dirty="0"/>
              <a:t>USING </a:t>
            </a:r>
            <a:r>
              <a:rPr lang="pl-PL" dirty="0" err="1"/>
              <a:t>Users</a:t>
            </a:r>
            <a:r>
              <a:rPr lang="pl-PL" dirty="0"/>
              <a:t> AS Source</a:t>
            </a:r>
          </a:p>
          <a:p>
            <a:r>
              <a:rPr lang="en-US" dirty="0"/>
              <a:t>ON </a:t>
            </a:r>
            <a:r>
              <a:rPr lang="en-US" dirty="0" err="1"/>
              <a:t>Target.PESEL</a:t>
            </a:r>
            <a:r>
              <a:rPr lang="en-US" dirty="0"/>
              <a:t> = </a:t>
            </a:r>
            <a:r>
              <a:rPr lang="en-US" dirty="0" err="1"/>
              <a:t>Source.PESEL</a:t>
            </a:r>
            <a:r>
              <a:rPr lang="en-US" dirty="0"/>
              <a:t> AND </a:t>
            </a:r>
            <a:r>
              <a:rPr lang="en-US" dirty="0" err="1"/>
              <a:t>Target.Active</a:t>
            </a:r>
            <a:r>
              <a:rPr lang="en-US" dirty="0"/>
              <a:t> = 1</a:t>
            </a:r>
          </a:p>
          <a:p>
            <a:r>
              <a:rPr lang="pl-PL" dirty="0"/>
              <a:t>WHEN MATCHED THEN</a:t>
            </a:r>
          </a:p>
          <a:p>
            <a:r>
              <a:rPr lang="pl-PL" dirty="0"/>
              <a:t>UPDATE SET Age = </a:t>
            </a:r>
            <a:r>
              <a:rPr lang="pl-PL" dirty="0" err="1"/>
              <a:t>Source.Age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 = </a:t>
            </a:r>
            <a:r>
              <a:rPr lang="pl-PL" dirty="0" err="1"/>
              <a:t>Source.Name</a:t>
            </a:r>
            <a:r>
              <a:rPr lang="pl-PL" dirty="0"/>
              <a:t>, Active = CASE WHEN </a:t>
            </a:r>
            <a:r>
              <a:rPr lang="pl-PL" dirty="0" err="1"/>
              <a:t>Source.Sex</a:t>
            </a:r>
            <a:r>
              <a:rPr lang="pl-PL" dirty="0"/>
              <a:t> = </a:t>
            </a:r>
            <a:r>
              <a:rPr lang="pl-PL" dirty="0" err="1"/>
              <a:t>Target.Sex</a:t>
            </a:r>
            <a:r>
              <a:rPr lang="pl-PL" dirty="0"/>
              <a:t> AND </a:t>
            </a:r>
            <a:r>
              <a:rPr lang="pl-PL" dirty="0" err="1"/>
              <a:t>Source.Surname</a:t>
            </a:r>
            <a:r>
              <a:rPr lang="pl-PL" dirty="0"/>
              <a:t> = </a:t>
            </a:r>
            <a:r>
              <a:rPr lang="pl-PL" dirty="0" err="1"/>
              <a:t>Target.Surname</a:t>
            </a:r>
            <a:r>
              <a:rPr lang="pl-PL" dirty="0"/>
              <a:t> THEN 1 ELSE 0 END, </a:t>
            </a:r>
            <a:r>
              <a:rPr lang="pl-PL" dirty="0" err="1"/>
              <a:t>DateTo</a:t>
            </a:r>
            <a:r>
              <a:rPr lang="pl-PL" dirty="0"/>
              <a:t> = CASE WHEN </a:t>
            </a:r>
            <a:r>
              <a:rPr lang="pl-PL" dirty="0" err="1"/>
              <a:t>Source.Sex</a:t>
            </a:r>
            <a:r>
              <a:rPr lang="pl-PL" dirty="0"/>
              <a:t> = </a:t>
            </a:r>
            <a:r>
              <a:rPr lang="pl-PL" dirty="0" err="1"/>
              <a:t>Target.Sex</a:t>
            </a:r>
            <a:r>
              <a:rPr lang="pl-PL" dirty="0"/>
              <a:t> AND </a:t>
            </a:r>
            <a:r>
              <a:rPr lang="pl-PL" dirty="0" err="1"/>
              <a:t>Source.Surname</a:t>
            </a:r>
            <a:r>
              <a:rPr lang="pl-PL" dirty="0"/>
              <a:t> = </a:t>
            </a:r>
            <a:r>
              <a:rPr lang="pl-PL" dirty="0" err="1"/>
              <a:t>Target.Surname</a:t>
            </a:r>
            <a:r>
              <a:rPr lang="pl-PL" dirty="0"/>
              <a:t> THEN </a:t>
            </a:r>
            <a:r>
              <a:rPr lang="pl-PL" dirty="0" err="1"/>
              <a:t>Target.DateTo</a:t>
            </a:r>
            <a:r>
              <a:rPr lang="pl-PL" dirty="0"/>
              <a:t> ELSE @dupa END</a:t>
            </a:r>
          </a:p>
          <a:p>
            <a:r>
              <a:rPr lang="pl-PL" dirty="0"/>
              <a:t>--INSERT INTO </a:t>
            </a:r>
            <a:r>
              <a:rPr lang="pl-PL" dirty="0" err="1"/>
              <a:t>UsersDW</a:t>
            </a:r>
            <a:r>
              <a:rPr lang="pl-PL" dirty="0"/>
              <a:t>(PESEL, Age, </a:t>
            </a:r>
            <a:r>
              <a:rPr lang="pl-PL" dirty="0" err="1"/>
              <a:t>Surname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Sex, Active) VALUES(</a:t>
            </a:r>
            <a:r>
              <a:rPr lang="pl-PL" dirty="0" err="1"/>
              <a:t>Source.PESEL</a:t>
            </a:r>
            <a:r>
              <a:rPr lang="pl-PL" dirty="0"/>
              <a:t>, </a:t>
            </a:r>
            <a:r>
              <a:rPr lang="pl-PL" dirty="0" err="1"/>
              <a:t>Source.Age</a:t>
            </a:r>
            <a:r>
              <a:rPr lang="pl-PL" dirty="0"/>
              <a:t>, </a:t>
            </a:r>
            <a:r>
              <a:rPr lang="pl-PL" dirty="0" err="1"/>
              <a:t>Source.Surname</a:t>
            </a:r>
            <a:r>
              <a:rPr lang="pl-PL" dirty="0"/>
              <a:t>, </a:t>
            </a:r>
            <a:r>
              <a:rPr lang="pl-PL" dirty="0" err="1"/>
              <a:t>Source.Name</a:t>
            </a:r>
            <a:r>
              <a:rPr lang="pl-PL" dirty="0"/>
              <a:t>, </a:t>
            </a:r>
            <a:r>
              <a:rPr lang="pl-PL" dirty="0" err="1"/>
              <a:t>Source.Sex</a:t>
            </a:r>
            <a:r>
              <a:rPr lang="pl-PL" dirty="0"/>
              <a:t>, 1)</a:t>
            </a:r>
          </a:p>
          <a:p>
            <a:r>
              <a:rPr lang="pl-PL" dirty="0"/>
              <a:t>WHEN NOT MATCHED THEN</a:t>
            </a:r>
          </a:p>
          <a:p>
            <a:r>
              <a:rPr lang="pl-PL" dirty="0"/>
              <a:t>INSERT (PESEL, Age, </a:t>
            </a:r>
            <a:r>
              <a:rPr lang="pl-PL" dirty="0" err="1"/>
              <a:t>Surname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, Sex, Active, </a:t>
            </a:r>
            <a:r>
              <a:rPr lang="pl-PL" dirty="0" err="1"/>
              <a:t>DateFrom</a:t>
            </a:r>
            <a:r>
              <a:rPr lang="pl-PL" dirty="0"/>
              <a:t>, </a:t>
            </a:r>
            <a:r>
              <a:rPr lang="pl-PL" dirty="0" err="1"/>
              <a:t>DateTo</a:t>
            </a:r>
            <a:r>
              <a:rPr lang="pl-PL" dirty="0"/>
              <a:t>) VALUES(</a:t>
            </a:r>
            <a:r>
              <a:rPr lang="pl-PL" dirty="0" err="1"/>
              <a:t>Source.PESEL</a:t>
            </a:r>
            <a:r>
              <a:rPr lang="pl-PL" dirty="0"/>
              <a:t>, </a:t>
            </a:r>
            <a:r>
              <a:rPr lang="pl-PL" dirty="0" err="1"/>
              <a:t>Source.Age</a:t>
            </a:r>
            <a:r>
              <a:rPr lang="pl-PL" dirty="0"/>
              <a:t>, </a:t>
            </a:r>
            <a:r>
              <a:rPr lang="pl-PL" dirty="0" err="1"/>
              <a:t>Source.Surname</a:t>
            </a:r>
            <a:r>
              <a:rPr lang="pl-PL" dirty="0"/>
              <a:t>, </a:t>
            </a:r>
            <a:r>
              <a:rPr lang="pl-PL" dirty="0" err="1"/>
              <a:t>Source.Name</a:t>
            </a:r>
            <a:r>
              <a:rPr lang="pl-PL" dirty="0"/>
              <a:t>, </a:t>
            </a:r>
            <a:r>
              <a:rPr lang="pl-PL" dirty="0" err="1"/>
              <a:t>Source.Sex</a:t>
            </a:r>
            <a:r>
              <a:rPr lang="pl-PL" dirty="0"/>
              <a:t>, 1, @</a:t>
            </a:r>
            <a:r>
              <a:rPr lang="pl-PL" dirty="0" err="1"/>
              <a:t>date</a:t>
            </a:r>
            <a:r>
              <a:rPr lang="pl-PL" dirty="0"/>
              <a:t>, NULL);</a:t>
            </a:r>
          </a:p>
        </p:txBody>
      </p:sp>
    </p:spTree>
    <p:extLst>
      <p:ext uri="{BB962C8B-B14F-4D97-AF65-F5344CB8AC3E}">
        <p14:creationId xmlns:p14="http://schemas.microsoft.com/office/powerpoint/2010/main" val="1863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Traditional</a:t>
            </a:r>
            <a:r>
              <a:rPr lang="pl-PL" sz="2800" dirty="0"/>
              <a:t> 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It’s</a:t>
            </a:r>
            <a:r>
              <a:rPr lang="pl-PL" dirty="0"/>
              <a:t> hard to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SQL in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terms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4A155B42-BC90-40E8-B83B-D929B732C574}"/>
                  </a:ext>
                </a:extLst>
              </p:cNvPr>
              <p:cNvSpPr txBox="1"/>
              <p:nvPr/>
            </p:nvSpPr>
            <p:spPr>
              <a:xfrm>
                <a:off x="959858" y="3043895"/>
                <a:ext cx="102722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4A155B42-BC90-40E8-B83B-D929B732C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58" y="3043895"/>
                <a:ext cx="10272284" cy="307777"/>
              </a:xfrm>
              <a:prstGeom prst="rect">
                <a:avLst/>
              </a:prstGeom>
              <a:blipFill>
                <a:blip r:embed="rId2"/>
                <a:stretch>
                  <a:fillRect l="-297" b="-215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3BB97F4D-53BE-4648-9FD0-CD49D925B15E}"/>
                  </a:ext>
                </a:extLst>
              </p:cNvPr>
              <p:cNvSpPr txBox="1"/>
              <p:nvPr/>
            </p:nvSpPr>
            <p:spPr>
              <a:xfrm>
                <a:off x="887019" y="2309655"/>
                <a:ext cx="1066127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𝑊𝐻𝐸𝑅𝐸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𝐺𝑅𝑂𝑈𝑃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𝐵𝑌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𝐻𝐴𝑉𝐼𝑁𝐺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𝑂𝑅𝐷𝐸𝑅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𝐵𝑌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𝑆𝐸𝐿𝐸𝐶𝑇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i="1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3BB97F4D-53BE-4648-9FD0-CD49D925B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9" y="2309655"/>
                <a:ext cx="1066127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05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Recursive</a:t>
            </a:r>
            <a:r>
              <a:rPr lang="pl-PL" sz="2800" dirty="0"/>
              <a:t> 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It’s</a:t>
            </a:r>
            <a:r>
              <a:rPr lang="pl-PL" dirty="0"/>
              <a:t> hard to </a:t>
            </a:r>
            <a:r>
              <a:rPr lang="pl-PL" dirty="0" err="1"/>
              <a:t>think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SQL in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terms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4A155B42-BC90-40E8-B83B-D929B732C574}"/>
                  </a:ext>
                </a:extLst>
              </p:cNvPr>
              <p:cNvSpPr txBox="1"/>
              <p:nvPr/>
            </p:nvSpPr>
            <p:spPr>
              <a:xfrm>
                <a:off x="887019" y="4233503"/>
                <a:ext cx="1027228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/>
              </a:p>
            </p:txBody>
          </p:sp>
        </mc:Choice>
        <mc:Fallback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4A155B42-BC90-40E8-B83B-D929B732C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9" y="4233503"/>
                <a:ext cx="10272284" cy="307777"/>
              </a:xfrm>
              <a:prstGeom prst="rect">
                <a:avLst/>
              </a:prstGeom>
              <a:blipFill>
                <a:blip r:embed="rId2"/>
                <a:stretch>
                  <a:fillRect l="-356" b="-215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3BB97F4D-53BE-4648-9FD0-CD49D925B15E}"/>
                  </a:ext>
                </a:extLst>
              </p:cNvPr>
              <p:cNvSpPr txBox="1"/>
              <p:nvPr/>
            </p:nvSpPr>
            <p:spPr>
              <a:xfrm>
                <a:off x="887019" y="2309655"/>
                <a:ext cx="1066127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𝑊𝐻𝐸𝑅𝐸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𝐺𝑅𝑂𝑈𝑃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𝐵𝑌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𝐻𝐴𝑉𝐼𝑁𝐺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𝑂𝑅𝐷𝐸𝑅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𝐵𝑌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𝑆𝐸𝐿𝐸𝐶𝑇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i="1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3BB97F4D-53BE-4648-9FD0-CD49D925B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19" y="2309655"/>
                <a:ext cx="1066127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Łącznik: zakrzywiony 6">
            <a:extLst>
              <a:ext uri="{FF2B5EF4-FFF2-40B4-BE49-F238E27FC236}">
                <a16:creationId xmlns:a16="http://schemas.microsoft.com/office/drawing/2014/main" id="{088B333B-06FE-4CFF-9F76-12393DBCB511}"/>
              </a:ext>
            </a:extLst>
          </p:cNvPr>
          <p:cNvCxnSpPr>
            <a:cxnSpLocks/>
          </p:cNvCxnSpPr>
          <p:nvPr/>
        </p:nvCxnSpPr>
        <p:spPr>
          <a:xfrm rot="10800000">
            <a:off x="643704" y="2592093"/>
            <a:ext cx="8118558" cy="518974"/>
          </a:xfrm>
          <a:prstGeom prst="curvedConnector3">
            <a:avLst>
              <a:gd name="adj1" fmla="val 1029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Łącznik: zakrzywiony 13">
            <a:extLst>
              <a:ext uri="{FF2B5EF4-FFF2-40B4-BE49-F238E27FC236}">
                <a16:creationId xmlns:a16="http://schemas.microsoft.com/office/drawing/2014/main" id="{170BDD6C-65B9-4DBA-B833-14AC350957BF}"/>
              </a:ext>
            </a:extLst>
          </p:cNvPr>
          <p:cNvCxnSpPr>
            <a:cxnSpLocks/>
          </p:cNvCxnSpPr>
          <p:nvPr/>
        </p:nvCxnSpPr>
        <p:spPr>
          <a:xfrm rot="10800000">
            <a:off x="643704" y="4387391"/>
            <a:ext cx="2951752" cy="486450"/>
          </a:xfrm>
          <a:prstGeom prst="curvedConnector3">
            <a:avLst>
              <a:gd name="adj1" fmla="val 1122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3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Recursive</a:t>
            </a:r>
            <a:r>
              <a:rPr lang="pl-PL" sz="2800" dirty="0"/>
              <a:t> 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CREATE TABLE </a:t>
            </a:r>
            <a:r>
              <a:rPr lang="pl-PL" dirty="0" err="1"/>
              <a:t>Graph</a:t>
            </a:r>
            <a:r>
              <a:rPr lang="pl-PL" dirty="0"/>
              <a:t>(</a:t>
            </a:r>
          </a:p>
          <a:p>
            <a:pPr lvl="1"/>
            <a:r>
              <a:rPr lang="pl-PL" dirty="0"/>
              <a:t>Id INT PRIMARY KEY,</a:t>
            </a:r>
          </a:p>
          <a:p>
            <a:pPr lvl="1"/>
            <a:r>
              <a:rPr lang="en-US" dirty="0" err="1"/>
              <a:t>BossId</a:t>
            </a:r>
            <a:r>
              <a:rPr lang="en-US" dirty="0"/>
              <a:t> INT NULL REFERENCES Graph(Id),</a:t>
            </a:r>
          </a:p>
          <a:p>
            <a:pPr lvl="1"/>
            <a:r>
              <a:rPr lang="pl-PL" dirty="0" err="1"/>
              <a:t>MyName</a:t>
            </a:r>
            <a:r>
              <a:rPr lang="pl-PL" dirty="0"/>
              <a:t> VARCHAR(100)</a:t>
            </a:r>
          </a:p>
          <a:p>
            <a:r>
              <a:rPr lang="pl-PL" dirty="0"/>
              <a:t>):</a:t>
            </a:r>
          </a:p>
          <a:p>
            <a:endParaRPr lang="pl-PL" dirty="0"/>
          </a:p>
          <a:p>
            <a:r>
              <a:rPr lang="en-US" dirty="0"/>
              <a:t>INSERT INTO Graph VALUES(1, NULL, '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Rektor</a:t>
            </a:r>
            <a:r>
              <a:rPr lang="en-US" dirty="0"/>
              <a:t>');</a:t>
            </a:r>
          </a:p>
          <a:p>
            <a:r>
              <a:rPr lang="en-US" dirty="0"/>
              <a:t>INSERT INTO Graph VALUES(2, 1, '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Kierownik</a:t>
            </a:r>
            <a:r>
              <a:rPr lang="en-US" dirty="0"/>
              <a:t> KIA');</a:t>
            </a:r>
          </a:p>
          <a:p>
            <a:r>
              <a:rPr lang="en-US" dirty="0"/>
              <a:t>INSERT INTO Graph VALUES(4, 2, 'Student 1');</a:t>
            </a:r>
          </a:p>
          <a:p>
            <a:r>
              <a:rPr lang="en-US" dirty="0"/>
              <a:t>INSERT INTO Graph VALUES(5, 2, 'Student 2');</a:t>
            </a:r>
          </a:p>
          <a:p>
            <a:r>
              <a:rPr lang="en-US" dirty="0"/>
              <a:t>INSERT INTO Graph VALUES(3, 1, '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Kierownik</a:t>
            </a:r>
            <a:r>
              <a:rPr lang="en-US" dirty="0"/>
              <a:t> </a:t>
            </a:r>
            <a:r>
              <a:rPr lang="en-US" dirty="0" err="1"/>
              <a:t>Zarz</a:t>
            </a:r>
            <a:r>
              <a:rPr lang="en-US" dirty="0"/>
              <a:t>');</a:t>
            </a:r>
          </a:p>
          <a:p>
            <a:r>
              <a:rPr lang="en-US" dirty="0"/>
              <a:t>INSERT INTO Graph VALUES(6, 3, '</a:t>
            </a:r>
            <a:r>
              <a:rPr lang="en-US" dirty="0" err="1"/>
              <a:t>Prowadzący</a:t>
            </a:r>
            <a:r>
              <a:rPr lang="en-US" dirty="0"/>
              <a:t> 1');</a:t>
            </a:r>
          </a:p>
          <a:p>
            <a:r>
              <a:rPr lang="en-US" dirty="0"/>
              <a:t>INSERT INTO Graph VALUES(7, 6, 'Student 3');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408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Recursive</a:t>
            </a:r>
            <a:r>
              <a:rPr lang="pl-PL" sz="2800" dirty="0"/>
              <a:t> 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</a:p>
          <a:p>
            <a:pPr lvl="1"/>
            <a:r>
              <a:rPr lang="pl-PL" dirty="0"/>
              <a:t>g1.MyName AS 'Me',</a:t>
            </a:r>
          </a:p>
          <a:p>
            <a:pPr lvl="1"/>
            <a:r>
              <a:rPr lang="en-US" dirty="0"/>
              <a:t>g2.MyName AS 'My Boss',</a:t>
            </a:r>
          </a:p>
          <a:p>
            <a:pPr lvl="1"/>
            <a:r>
              <a:rPr lang="en-US" dirty="0"/>
              <a:t>g3.MyNAme AS 'Boss of My Boss'</a:t>
            </a:r>
          </a:p>
          <a:p>
            <a:r>
              <a:rPr lang="pl-PL" dirty="0"/>
              <a:t>FROM </a:t>
            </a:r>
          </a:p>
          <a:p>
            <a:pPr lvl="1"/>
            <a:r>
              <a:rPr lang="pl-PL" dirty="0" err="1"/>
              <a:t>Graph</a:t>
            </a:r>
            <a:r>
              <a:rPr lang="pl-PL" dirty="0"/>
              <a:t> g1</a:t>
            </a:r>
          </a:p>
          <a:p>
            <a:pPr lvl="1"/>
            <a:r>
              <a:rPr lang="en-US" dirty="0"/>
              <a:t>INNER JOIN Graph g2 ON g1.BossId = g2.Id </a:t>
            </a:r>
          </a:p>
          <a:p>
            <a:pPr lvl="1"/>
            <a:r>
              <a:rPr lang="en-US" dirty="0"/>
              <a:t>INNER JOIN Graph g3 ON g2.BossId = g3.Id </a:t>
            </a:r>
          </a:p>
          <a:p>
            <a:r>
              <a:rPr lang="pl-PL" dirty="0"/>
              <a:t>WHERE </a:t>
            </a:r>
          </a:p>
          <a:p>
            <a:pPr lvl="1"/>
            <a:r>
              <a:rPr lang="pl-PL" dirty="0"/>
              <a:t>g1.MyName = 'Student 3'</a:t>
            </a:r>
          </a:p>
        </p:txBody>
      </p:sp>
    </p:spTree>
    <p:extLst>
      <p:ext uri="{BB962C8B-B14F-4D97-AF65-F5344CB8AC3E}">
        <p14:creationId xmlns:p14="http://schemas.microsoft.com/office/powerpoint/2010/main" val="136815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Recursive</a:t>
            </a:r>
            <a:r>
              <a:rPr lang="pl-PL" sz="2800" dirty="0"/>
              <a:t> 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</a:p>
          <a:p>
            <a:pPr lvl="1"/>
            <a:r>
              <a:rPr lang="pl-PL" dirty="0"/>
              <a:t>g1.MyName AS 'Me',</a:t>
            </a:r>
          </a:p>
          <a:p>
            <a:pPr lvl="1"/>
            <a:r>
              <a:rPr lang="en-US" dirty="0"/>
              <a:t>g2.MyName AS 'My Boss'</a:t>
            </a:r>
          </a:p>
          <a:p>
            <a:r>
              <a:rPr lang="pl-PL" dirty="0"/>
              <a:t>FROM </a:t>
            </a:r>
          </a:p>
          <a:p>
            <a:pPr lvl="1"/>
            <a:r>
              <a:rPr lang="pl-PL" dirty="0" err="1"/>
              <a:t>Graph</a:t>
            </a:r>
            <a:r>
              <a:rPr lang="pl-PL" dirty="0"/>
              <a:t> g1</a:t>
            </a:r>
          </a:p>
          <a:p>
            <a:pPr lvl="1"/>
            <a:r>
              <a:rPr lang="en-US" dirty="0"/>
              <a:t>INNER JOIN Graph g2 ON g1.BossId = g2.Id </a:t>
            </a:r>
          </a:p>
          <a:p>
            <a:r>
              <a:rPr lang="pl-PL" dirty="0"/>
              <a:t>WHERE </a:t>
            </a:r>
          </a:p>
          <a:p>
            <a:pPr lvl="1"/>
            <a:r>
              <a:rPr lang="pl-PL" dirty="0"/>
              <a:t>g1.MyName = 'Student 3'</a:t>
            </a:r>
          </a:p>
          <a:p>
            <a:r>
              <a:rPr lang="pl-PL" dirty="0"/>
              <a:t>UNION ALL</a:t>
            </a:r>
          </a:p>
          <a:p>
            <a:r>
              <a:rPr lang="pl-PL" dirty="0"/>
              <a:t>SELECT </a:t>
            </a:r>
          </a:p>
          <a:p>
            <a:pPr lvl="1"/>
            <a:r>
              <a:rPr lang="pl-PL" dirty="0"/>
              <a:t>g1.MyName AS 'Me',</a:t>
            </a:r>
          </a:p>
          <a:p>
            <a:pPr lvl="1"/>
            <a:r>
              <a:rPr lang="en-US" dirty="0"/>
              <a:t>g3.MyName AS 'My Boss'</a:t>
            </a:r>
          </a:p>
          <a:p>
            <a:r>
              <a:rPr lang="pl-PL" dirty="0"/>
              <a:t>FROM </a:t>
            </a:r>
          </a:p>
          <a:p>
            <a:pPr lvl="1"/>
            <a:r>
              <a:rPr lang="pl-PL" dirty="0" err="1"/>
              <a:t>Graph</a:t>
            </a:r>
            <a:r>
              <a:rPr lang="pl-PL" dirty="0"/>
              <a:t> g1</a:t>
            </a:r>
          </a:p>
          <a:p>
            <a:pPr lvl="1"/>
            <a:r>
              <a:rPr lang="en-US" dirty="0"/>
              <a:t>INNER JOIN Graph g2 ON g1.BossId = g2.Id </a:t>
            </a:r>
          </a:p>
          <a:p>
            <a:pPr lvl="1"/>
            <a:r>
              <a:rPr lang="en-US" dirty="0"/>
              <a:t>INNER JOIN Graph g3 ON g2.BossId = g3.Id </a:t>
            </a:r>
          </a:p>
          <a:p>
            <a:r>
              <a:rPr lang="pl-PL" dirty="0"/>
              <a:t>WHERE </a:t>
            </a:r>
          </a:p>
          <a:p>
            <a:pPr lvl="1"/>
            <a:r>
              <a:rPr lang="pl-PL" dirty="0"/>
              <a:t>g1.MyName = 'Student 3'</a:t>
            </a:r>
          </a:p>
        </p:txBody>
      </p:sp>
    </p:spTree>
    <p:extLst>
      <p:ext uri="{BB962C8B-B14F-4D97-AF65-F5344CB8AC3E}">
        <p14:creationId xmlns:p14="http://schemas.microsoft.com/office/powerpoint/2010/main" val="326708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Recursive</a:t>
            </a:r>
            <a:r>
              <a:rPr lang="pl-PL" sz="2800" dirty="0"/>
              <a:t> 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Temp(Me, </a:t>
            </a:r>
            <a:r>
              <a:rPr lang="en-US" dirty="0" err="1"/>
              <a:t>MyBoss</a:t>
            </a:r>
            <a:r>
              <a:rPr lang="en-US" dirty="0"/>
              <a:t>, </a:t>
            </a:r>
            <a:r>
              <a:rPr lang="en-US" dirty="0" err="1"/>
              <a:t>BossBossId</a:t>
            </a:r>
            <a:r>
              <a:rPr lang="en-US" dirty="0"/>
              <a:t>) AS(</a:t>
            </a:r>
          </a:p>
          <a:p>
            <a:pPr lvl="1"/>
            <a:r>
              <a:rPr lang="pl-PL" dirty="0"/>
              <a:t>SELECT </a:t>
            </a:r>
          </a:p>
          <a:p>
            <a:pPr lvl="2"/>
            <a:r>
              <a:rPr lang="pl-PL" dirty="0"/>
              <a:t>g1.MyName,</a:t>
            </a:r>
          </a:p>
          <a:p>
            <a:pPr lvl="2"/>
            <a:r>
              <a:rPr lang="pl-PL" dirty="0"/>
              <a:t>g2.MyName,</a:t>
            </a:r>
          </a:p>
          <a:p>
            <a:pPr lvl="2"/>
            <a:r>
              <a:rPr lang="pl-PL" dirty="0"/>
              <a:t>g2.BossId</a:t>
            </a:r>
          </a:p>
          <a:p>
            <a:pPr lvl="1"/>
            <a:r>
              <a:rPr lang="pl-PL" dirty="0"/>
              <a:t>FROM </a:t>
            </a:r>
            <a:r>
              <a:rPr lang="pl-PL" dirty="0" err="1"/>
              <a:t>Graph</a:t>
            </a:r>
            <a:r>
              <a:rPr lang="pl-PL" dirty="0"/>
              <a:t> g1 </a:t>
            </a:r>
            <a:r>
              <a:rPr lang="en-US" dirty="0"/>
              <a:t>INNER JOIN Graph g2 ON g1.BossId = g2.Id </a:t>
            </a:r>
          </a:p>
          <a:p>
            <a:pPr lvl="1"/>
            <a:r>
              <a:rPr lang="pl-PL" dirty="0"/>
              <a:t>WHERE g1.MyName = ?</a:t>
            </a:r>
          </a:p>
          <a:p>
            <a:pPr lvl="1"/>
            <a:r>
              <a:rPr lang="pl-PL" dirty="0"/>
              <a:t>UNION ALL</a:t>
            </a:r>
          </a:p>
          <a:p>
            <a:pPr lvl="1"/>
            <a:r>
              <a:rPr lang="pl-PL" b="1" dirty="0"/>
              <a:t>SELECT </a:t>
            </a:r>
          </a:p>
          <a:p>
            <a:pPr lvl="2"/>
            <a:r>
              <a:rPr lang="pl-PL" b="1" dirty="0"/>
              <a:t>g1.Me,</a:t>
            </a:r>
          </a:p>
          <a:p>
            <a:pPr lvl="2"/>
            <a:r>
              <a:rPr lang="pl-PL" b="1" dirty="0"/>
              <a:t>g2.MyName,</a:t>
            </a:r>
          </a:p>
          <a:p>
            <a:pPr lvl="2"/>
            <a:r>
              <a:rPr lang="pl-PL" b="1" dirty="0"/>
              <a:t>g2.BossId</a:t>
            </a:r>
          </a:p>
          <a:p>
            <a:pPr lvl="1"/>
            <a:r>
              <a:rPr lang="pl-PL" b="1" dirty="0"/>
              <a:t>FROM </a:t>
            </a:r>
          </a:p>
          <a:p>
            <a:pPr lvl="2"/>
            <a:r>
              <a:rPr lang="pl-PL" b="1" dirty="0"/>
              <a:t>Temp g1 </a:t>
            </a:r>
          </a:p>
          <a:p>
            <a:pPr lvl="2"/>
            <a:r>
              <a:rPr lang="en-US" b="1" dirty="0"/>
              <a:t>INNER JOIN Graph g2 ON g1.BossBossId = g2.Id</a:t>
            </a:r>
          </a:p>
          <a:p>
            <a:r>
              <a:rPr lang="pl-PL" dirty="0"/>
              <a:t>)</a:t>
            </a:r>
          </a:p>
          <a:p>
            <a:r>
              <a:rPr lang="pl-PL" dirty="0"/>
              <a:t>SELECT * FROM Temp;</a:t>
            </a:r>
          </a:p>
        </p:txBody>
      </p:sp>
    </p:spTree>
    <p:extLst>
      <p:ext uri="{BB962C8B-B14F-4D97-AF65-F5344CB8AC3E}">
        <p14:creationId xmlns:p14="http://schemas.microsoft.com/office/powerpoint/2010/main" val="877110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Recursive</a:t>
            </a:r>
            <a:r>
              <a:rPr lang="pl-PL" sz="2800" dirty="0"/>
              <a:t> SQL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WITH R(TEST) AS(</a:t>
            </a:r>
          </a:p>
          <a:p>
            <a:pPr lvl="1"/>
            <a:r>
              <a:rPr lang="pl-PL" dirty="0"/>
              <a:t>SELECT GETDATE()</a:t>
            </a:r>
          </a:p>
          <a:p>
            <a:pPr lvl="1"/>
            <a:r>
              <a:rPr lang="pl-PL" dirty="0"/>
              <a:t>UNION ALL</a:t>
            </a:r>
          </a:p>
          <a:p>
            <a:pPr lvl="1"/>
            <a:r>
              <a:rPr lang="en-US" b="1" dirty="0"/>
              <a:t>SELECT DATEADD(DAY, 1, TEST) FROM R WHERE TEST &lt; DATEADD(DAY, 100, GETDATE())</a:t>
            </a:r>
          </a:p>
          <a:p>
            <a:r>
              <a:rPr lang="pl-PL" dirty="0"/>
              <a:t>)</a:t>
            </a:r>
          </a:p>
          <a:p>
            <a:r>
              <a:rPr lang="pl-PL" dirty="0"/>
              <a:t>SELECT * FROM R</a:t>
            </a:r>
          </a:p>
        </p:txBody>
      </p:sp>
    </p:spTree>
    <p:extLst>
      <p:ext uri="{BB962C8B-B14F-4D97-AF65-F5344CB8AC3E}">
        <p14:creationId xmlns:p14="http://schemas.microsoft.com/office/powerpoint/2010/main" val="2888547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/>
              <a:t>OLAP </a:t>
            </a:r>
            <a:r>
              <a:rPr lang="pl-PL" sz="2800" dirty="0" err="1"/>
              <a:t>Functions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ALTER TABLE [</a:t>
            </a:r>
            <a:r>
              <a:rPr lang="pl-PL" dirty="0" err="1"/>
              <a:t>Purchasing</a:t>
            </a:r>
            <a:r>
              <a:rPr lang="pl-PL" dirty="0"/>
              <a:t>].[</a:t>
            </a:r>
            <a:r>
              <a:rPr lang="pl-PL" dirty="0" err="1"/>
              <a:t>PurchaseOrderHeader</a:t>
            </a:r>
            <a:r>
              <a:rPr lang="pl-PL" dirty="0"/>
              <a:t>]</a:t>
            </a:r>
          </a:p>
          <a:p>
            <a:r>
              <a:rPr lang="en-US" dirty="0"/>
              <a:t>ADD </a:t>
            </a:r>
            <a:r>
              <a:rPr lang="en-US" dirty="0" err="1"/>
              <a:t>OrderDateYear</a:t>
            </a:r>
            <a:r>
              <a:rPr lang="en-US" dirty="0"/>
              <a:t> AS YEAR(</a:t>
            </a:r>
            <a:r>
              <a:rPr lang="en-US" dirty="0" err="1"/>
              <a:t>OrderDate</a:t>
            </a:r>
            <a:r>
              <a:rPr lang="en-US" dirty="0"/>
              <a:t>) PERSISTED;</a:t>
            </a:r>
          </a:p>
          <a:p>
            <a:endParaRPr lang="pl-PL" dirty="0"/>
          </a:p>
          <a:p>
            <a:r>
              <a:rPr lang="pl-PL" dirty="0"/>
              <a:t>ALTER TABLE [</a:t>
            </a:r>
            <a:r>
              <a:rPr lang="pl-PL" dirty="0" err="1"/>
              <a:t>Purchasing</a:t>
            </a:r>
            <a:r>
              <a:rPr lang="pl-PL" dirty="0"/>
              <a:t>].[</a:t>
            </a:r>
            <a:r>
              <a:rPr lang="pl-PL" dirty="0" err="1"/>
              <a:t>PurchaseOrderHeader</a:t>
            </a:r>
            <a:r>
              <a:rPr lang="pl-PL" dirty="0"/>
              <a:t>]</a:t>
            </a:r>
          </a:p>
          <a:p>
            <a:r>
              <a:rPr lang="en-US" dirty="0"/>
              <a:t>ADD </a:t>
            </a:r>
            <a:r>
              <a:rPr lang="en-US" dirty="0" err="1"/>
              <a:t>OrderDateMonth</a:t>
            </a:r>
            <a:r>
              <a:rPr lang="en-US" dirty="0"/>
              <a:t> AS MONTH(</a:t>
            </a:r>
            <a:r>
              <a:rPr lang="en-US" dirty="0" err="1"/>
              <a:t>OrderDate</a:t>
            </a:r>
            <a:r>
              <a:rPr lang="en-US" dirty="0"/>
              <a:t>);</a:t>
            </a:r>
          </a:p>
          <a:p>
            <a:endParaRPr lang="pl-PL" dirty="0"/>
          </a:p>
          <a:p>
            <a:r>
              <a:rPr lang="pl-PL" dirty="0"/>
              <a:t>ALTER TABLE [</a:t>
            </a:r>
            <a:r>
              <a:rPr lang="pl-PL" dirty="0" err="1"/>
              <a:t>Purchasing</a:t>
            </a:r>
            <a:r>
              <a:rPr lang="pl-PL" dirty="0"/>
              <a:t>].[</a:t>
            </a:r>
            <a:r>
              <a:rPr lang="pl-PL" dirty="0" err="1"/>
              <a:t>PurchaseOrderHeader</a:t>
            </a:r>
            <a:r>
              <a:rPr lang="pl-PL" dirty="0"/>
              <a:t>]</a:t>
            </a:r>
          </a:p>
          <a:p>
            <a:r>
              <a:rPr lang="en-US" dirty="0"/>
              <a:t>ADD </a:t>
            </a:r>
            <a:r>
              <a:rPr lang="en-US" dirty="0" err="1"/>
              <a:t>OrderDateQuarter</a:t>
            </a:r>
            <a:r>
              <a:rPr lang="en-US" dirty="0"/>
              <a:t> AS CEILING(</a:t>
            </a:r>
            <a:r>
              <a:rPr lang="pl-PL" dirty="0"/>
              <a:t>MONTH(</a:t>
            </a:r>
            <a:r>
              <a:rPr lang="pl-PL" dirty="0" err="1"/>
              <a:t>OrderDate</a:t>
            </a:r>
            <a:r>
              <a:rPr lang="pl-PL" dirty="0"/>
              <a:t>)</a:t>
            </a:r>
            <a:r>
              <a:rPr lang="en-US" dirty="0"/>
              <a:t>/3.0);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2753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Easier</a:t>
            </a:r>
            <a:r>
              <a:rPr lang="pl-PL" sz="2800" dirty="0"/>
              <a:t> problem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SELECT </a:t>
            </a:r>
          </a:p>
          <a:p>
            <a:pPr lvl="1"/>
            <a:r>
              <a:rPr lang="pl-PL" dirty="0" err="1"/>
              <a:t>POH.OrderDateYear</a:t>
            </a:r>
            <a:r>
              <a:rPr lang="pl-PL" dirty="0"/>
              <a:t>,</a:t>
            </a:r>
          </a:p>
          <a:p>
            <a:pPr lvl="1"/>
            <a:r>
              <a:rPr lang="pl-PL" dirty="0" err="1"/>
              <a:t>POH.OrderDateMonth</a:t>
            </a:r>
            <a:r>
              <a:rPr lang="pl-PL" dirty="0"/>
              <a:t>,</a:t>
            </a:r>
          </a:p>
          <a:p>
            <a:pPr lvl="1"/>
            <a:r>
              <a:rPr lang="en-US" dirty="0"/>
              <a:t>SUM(CASE WHEN </a:t>
            </a:r>
            <a:r>
              <a:rPr lang="en-US" dirty="0" err="1"/>
              <a:t>POH.Status</a:t>
            </a:r>
            <a:r>
              <a:rPr lang="en-US" dirty="0"/>
              <a:t> IN (3,4) THEN 1 ELSE 0 END) AS '34',</a:t>
            </a:r>
          </a:p>
          <a:p>
            <a:pPr lvl="1"/>
            <a:r>
              <a:rPr lang="en-US" dirty="0"/>
              <a:t>SUM(CASE WHEN </a:t>
            </a:r>
            <a:r>
              <a:rPr lang="en-US" dirty="0" err="1"/>
              <a:t>POH.Status</a:t>
            </a:r>
            <a:r>
              <a:rPr lang="en-US" dirty="0"/>
              <a:t> = 2 THEN 1 ELSE 0 END) AS '2',</a:t>
            </a:r>
          </a:p>
          <a:p>
            <a:pPr lvl="1"/>
            <a:r>
              <a:rPr lang="pl-PL" dirty="0"/>
              <a:t>COUNT(*) AS C</a:t>
            </a:r>
          </a:p>
          <a:p>
            <a:r>
              <a:rPr lang="pl-PL" dirty="0"/>
              <a:t>FROM </a:t>
            </a:r>
          </a:p>
          <a:p>
            <a:pPr lvl="1"/>
            <a:r>
              <a:rPr lang="pl-PL" dirty="0"/>
              <a:t>[AdventureWorks2016].[</a:t>
            </a:r>
            <a:r>
              <a:rPr lang="pl-PL" dirty="0" err="1"/>
              <a:t>Purchasing</a:t>
            </a:r>
            <a:r>
              <a:rPr lang="pl-PL" dirty="0"/>
              <a:t>].[</a:t>
            </a:r>
            <a:r>
              <a:rPr lang="pl-PL" dirty="0" err="1"/>
              <a:t>PurchaseOrderHeader</a:t>
            </a:r>
            <a:r>
              <a:rPr lang="pl-PL" dirty="0"/>
              <a:t>] POH</a:t>
            </a:r>
          </a:p>
          <a:p>
            <a:r>
              <a:rPr lang="pl-PL" dirty="0"/>
              <a:t>GROUP BY</a:t>
            </a:r>
          </a:p>
          <a:p>
            <a:pPr lvl="1"/>
            <a:r>
              <a:rPr lang="pl-PL" dirty="0" err="1"/>
              <a:t>POH.OrderDateYear</a:t>
            </a:r>
            <a:r>
              <a:rPr lang="pl-PL" dirty="0"/>
              <a:t>,</a:t>
            </a:r>
          </a:p>
          <a:p>
            <a:pPr lvl="1"/>
            <a:r>
              <a:rPr lang="pl-PL" dirty="0" err="1"/>
              <a:t>POH.OrderDateMonth</a:t>
            </a:r>
            <a:endParaRPr lang="pl-PL" dirty="0"/>
          </a:p>
          <a:p>
            <a:r>
              <a:rPr lang="pl-PL" dirty="0"/>
              <a:t>ORDER BY</a:t>
            </a:r>
          </a:p>
          <a:p>
            <a:pPr lvl="1"/>
            <a:r>
              <a:rPr lang="pl-PL" dirty="0" err="1"/>
              <a:t>POH.OrderDateYear</a:t>
            </a:r>
            <a:r>
              <a:rPr lang="pl-PL" dirty="0"/>
              <a:t>,</a:t>
            </a:r>
          </a:p>
          <a:p>
            <a:pPr lvl="1"/>
            <a:r>
              <a:rPr lang="pl-PL" dirty="0" err="1"/>
              <a:t>POH.OrderDateMonth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4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adventure works 2016">
            <a:extLst>
              <a:ext uri="{FF2B5EF4-FFF2-40B4-BE49-F238E27FC236}">
                <a16:creationId xmlns:a16="http://schemas.microsoft.com/office/drawing/2014/main" id="{4F17055F-4557-4B74-A47A-7509A8E9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0"/>
            <a:ext cx="11069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6A05DE06-AF9C-4697-82A6-CD43A987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77863" y="3177861"/>
            <a:ext cx="6858002" cy="502276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5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Harder</a:t>
            </a:r>
            <a:r>
              <a:rPr lang="pl-PL" sz="2800" dirty="0"/>
              <a:t>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ETLs</a:t>
            </a:r>
            <a:r>
              <a:rPr lang="pl-PL" dirty="0"/>
              <a:t> Utilities</a:t>
            </a:r>
            <a:br>
              <a:rPr lang="pl-PL" dirty="0"/>
            </a:br>
            <a:r>
              <a:rPr lang="pl-PL" sz="2800" dirty="0" err="1"/>
              <a:t>Delete</a:t>
            </a:r>
            <a:r>
              <a:rPr lang="pl-PL" sz="2800" dirty="0"/>
              <a:t> </a:t>
            </a:r>
            <a:r>
              <a:rPr lang="pl-PL" sz="2800" dirty="0" err="1"/>
              <a:t>replicants</a:t>
            </a:r>
            <a:endParaRPr lang="en-US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C969D11-0D56-4566-AD76-D7721AC913EC}"/>
              </a:ext>
            </a:extLst>
          </p:cNvPr>
          <p:cNvSpPr/>
          <p:nvPr/>
        </p:nvSpPr>
        <p:spPr>
          <a:xfrm>
            <a:off x="1174811" y="1932113"/>
            <a:ext cx="9185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XXXX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RN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XXXX</a:t>
            </a:r>
          </a:p>
          <a:p>
            <a:r>
              <a:rPr lang="pl-PL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RN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2057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8440"/>
            <a:ext cx="12192000" cy="1081120"/>
          </a:xfrm>
        </p:spPr>
        <p:txBody>
          <a:bodyPr>
            <a:normAutofit/>
          </a:bodyPr>
          <a:lstStyle/>
          <a:p>
            <a:pPr algn="ctr"/>
            <a:r>
              <a:rPr lang="pl-PL" sz="6000" dirty="0" err="1"/>
              <a:t>Theoretics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Why</a:t>
            </a:r>
            <a:r>
              <a:rPr lang="pl-PL" sz="2800" dirty="0"/>
              <a:t> we </a:t>
            </a:r>
            <a:r>
              <a:rPr lang="pl-PL" sz="2800" dirty="0" err="1"/>
              <a:t>create</a:t>
            </a:r>
            <a:r>
              <a:rPr lang="pl-PL" sz="2800" dirty="0"/>
              <a:t> DW </a:t>
            </a:r>
            <a:r>
              <a:rPr lang="pl-PL" sz="2800" dirty="0" err="1"/>
              <a:t>solutions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Because</a:t>
            </a:r>
            <a:r>
              <a:rPr lang="pl-PL" sz="2800" dirty="0"/>
              <a:t> we </a:t>
            </a:r>
            <a:r>
              <a:rPr lang="pl-PL" sz="2800" dirty="0" err="1"/>
              <a:t>believe</a:t>
            </a:r>
            <a:r>
              <a:rPr lang="pl-PL" sz="2800" dirty="0"/>
              <a:t> in the performance </a:t>
            </a:r>
            <a:r>
              <a:rPr lang="pl-PL" sz="2800" dirty="0" err="1"/>
              <a:t>gain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Because</a:t>
            </a:r>
            <a:r>
              <a:rPr lang="pl-PL" sz="2800" dirty="0"/>
              <a:t> we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b="1" dirty="0"/>
              <a:t>Single-Version-Of-</a:t>
            </a:r>
            <a:r>
              <a:rPr lang="pl-PL" sz="2800" b="1" dirty="0" err="1"/>
              <a:t>Truth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Because</a:t>
            </a:r>
            <a:r>
              <a:rPr lang="pl-PL" sz="2800" dirty="0"/>
              <a:t> we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centraliezed</a:t>
            </a:r>
            <a:r>
              <a:rPr lang="pl-PL" sz="2800" dirty="0"/>
              <a:t> </a:t>
            </a:r>
            <a:r>
              <a:rPr lang="pl-PL" sz="2800" dirty="0" err="1"/>
              <a:t>perspective</a:t>
            </a:r>
            <a:endParaRPr lang="pl-PL" sz="28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6A0EA7D-907B-4616-A798-AF4DE5A8FB8C}"/>
              </a:ext>
            </a:extLst>
          </p:cNvPr>
          <p:cNvSpPr txBox="1"/>
          <p:nvPr/>
        </p:nvSpPr>
        <p:spPr>
          <a:xfrm>
            <a:off x="765361" y="4447604"/>
            <a:ext cx="10661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Mainy</a:t>
            </a:r>
            <a:r>
              <a:rPr lang="pl-PL" sz="2800" dirty="0"/>
              <a:t> we want to </a:t>
            </a:r>
            <a:r>
              <a:rPr lang="pl-PL" sz="2800" dirty="0" err="1"/>
              <a:t>describe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Events</a:t>
            </a:r>
            <a:endParaRPr lang="pl-PL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Processes</a:t>
            </a:r>
            <a:endParaRPr lang="pl-PL" sz="2800" dirty="0"/>
          </a:p>
          <a:p>
            <a:pPr algn="just"/>
            <a:r>
              <a:rPr lang="pl-PL" sz="2800" dirty="0"/>
              <a:t>In a </a:t>
            </a:r>
            <a:r>
              <a:rPr lang="pl-PL" sz="2800" dirty="0" err="1"/>
              <a:t>way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understandable</a:t>
            </a:r>
            <a:r>
              <a:rPr lang="pl-PL" sz="2800" dirty="0"/>
              <a:t> to business </a:t>
            </a:r>
            <a:r>
              <a:rPr lang="pl-PL" sz="2800" dirty="0" err="1"/>
              <a:t>users</a:t>
            </a:r>
            <a:r>
              <a:rPr lang="pl-P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99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Some</a:t>
            </a:r>
            <a:r>
              <a:rPr lang="pl-PL" sz="2800" dirty="0"/>
              <a:t> notes: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b="1" dirty="0"/>
              <a:t>Data </a:t>
            </a:r>
            <a:r>
              <a:rPr lang="pl-PL" sz="2800" b="1" dirty="0" err="1"/>
              <a:t>Warehousing</a:t>
            </a:r>
            <a:r>
              <a:rPr lang="pl-PL" sz="2800" b="1" dirty="0"/>
              <a:t> </a:t>
            </a:r>
            <a:r>
              <a:rPr lang="pl-PL" sz="2800" b="1" dirty="0" err="1"/>
              <a:t>is</a:t>
            </a:r>
            <a:r>
              <a:rPr lang="pl-PL" sz="2800" b="1" dirty="0"/>
              <a:t> a proces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Sometimes</a:t>
            </a:r>
            <a:r>
              <a:rPr lang="pl-PL" sz="2800" dirty="0"/>
              <a:t> </a:t>
            </a:r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people</a:t>
            </a:r>
            <a:r>
              <a:rPr lang="pl-PL" sz="2800" dirty="0"/>
              <a:t> </a:t>
            </a:r>
            <a:r>
              <a:rPr lang="pl-PL" sz="2800" dirty="0" err="1"/>
              <a:t>think</a:t>
            </a:r>
            <a:r>
              <a:rPr lang="pl-PL" sz="2800" dirty="0"/>
              <a:t> </a:t>
            </a:r>
            <a:r>
              <a:rPr lang="pl-PL" sz="2800" i="1" dirty="0"/>
              <a:t>Data </a:t>
            </a:r>
            <a:r>
              <a:rPr lang="pl-PL" sz="2800" i="1" dirty="0" err="1"/>
              <a:t>Warehouse</a:t>
            </a:r>
            <a:r>
              <a:rPr lang="pl-PL" sz="2800" i="1" dirty="0"/>
              <a:t>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actually</a:t>
            </a:r>
            <a:r>
              <a:rPr lang="pl-PL" sz="2800" dirty="0"/>
              <a:t> </a:t>
            </a:r>
            <a:r>
              <a:rPr lang="pl-PL" sz="2800" dirty="0" err="1"/>
              <a:t>mean</a:t>
            </a:r>
            <a:r>
              <a:rPr lang="pl-PL" sz="2800" dirty="0"/>
              <a:t> </a:t>
            </a:r>
            <a:r>
              <a:rPr lang="pl-PL" sz="2800" i="1" dirty="0"/>
              <a:t>Data Mart 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specialized</a:t>
            </a:r>
            <a:r>
              <a:rPr lang="pl-PL" sz="2800" dirty="0"/>
              <a:t> </a:t>
            </a:r>
            <a:r>
              <a:rPr lang="pl-PL" sz="2800" dirty="0" err="1"/>
              <a:t>kind</a:t>
            </a:r>
            <a:r>
              <a:rPr lang="pl-PL" sz="2800" dirty="0"/>
              <a:t> of </a:t>
            </a:r>
            <a:r>
              <a:rPr lang="pl-PL" sz="2800" dirty="0" err="1"/>
              <a:t>database</a:t>
            </a:r>
            <a:endParaRPr lang="pl-PL" sz="28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Building</a:t>
            </a:r>
            <a:r>
              <a:rPr lang="pl-PL" sz="2800" dirty="0"/>
              <a:t> DW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fairly</a:t>
            </a:r>
            <a:r>
              <a:rPr lang="pl-PL" sz="2800" dirty="0"/>
              <a:t> </a:t>
            </a:r>
            <a:r>
              <a:rPr lang="pl-PL" sz="2800" dirty="0" err="1"/>
              <a:t>dangerous</a:t>
            </a:r>
            <a:r>
              <a:rPr lang="pl-PL" sz="2800" dirty="0"/>
              <a:t> </a:t>
            </a:r>
            <a:r>
              <a:rPr lang="pl-PL" sz="2800" dirty="0" err="1"/>
              <a:t>process</a:t>
            </a:r>
            <a:r>
              <a:rPr lang="pl-PL" sz="2800" dirty="0"/>
              <a:t> –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estimated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30% of DW </a:t>
            </a:r>
            <a:r>
              <a:rPr lang="pl-PL" sz="2800" dirty="0" err="1"/>
              <a:t>are</a:t>
            </a:r>
            <a:r>
              <a:rPr lang="pl-PL" sz="2800" dirty="0"/>
              <a:t> a </a:t>
            </a:r>
            <a:r>
              <a:rPr lang="pl-PL" sz="2800" dirty="0" err="1"/>
              <a:t>success</a:t>
            </a:r>
            <a:r>
              <a:rPr lang="pl-PL" sz="2800" dirty="0"/>
              <a:t> (</a:t>
            </a:r>
            <a:r>
              <a:rPr lang="pl-PL" sz="2800" dirty="0" err="1"/>
              <a:t>can’t</a:t>
            </a:r>
            <a:r>
              <a:rPr lang="pl-PL" sz="2800" dirty="0"/>
              <a:t> </a:t>
            </a:r>
            <a:r>
              <a:rPr lang="pl-PL" sz="2800" dirty="0" err="1"/>
              <a:t>give</a:t>
            </a:r>
            <a:r>
              <a:rPr lang="pl-PL" sz="2800" dirty="0"/>
              <a:t> </a:t>
            </a:r>
            <a:r>
              <a:rPr lang="pl-PL" sz="2800" dirty="0" err="1"/>
              <a:t>any</a:t>
            </a:r>
            <a:r>
              <a:rPr lang="pl-PL" sz="2800" dirty="0"/>
              <a:t> </a:t>
            </a:r>
            <a:r>
              <a:rPr lang="pl-PL" sz="2800" dirty="0" err="1"/>
              <a:t>source</a:t>
            </a:r>
            <a:r>
              <a:rPr lang="pl-PL" sz="2800" dirty="0"/>
              <a:t> on </a:t>
            </a:r>
            <a:r>
              <a:rPr lang="pl-PL" sz="2800" dirty="0" err="1"/>
              <a:t>that</a:t>
            </a:r>
            <a:r>
              <a:rPr lang="pl-PL" sz="2800" dirty="0"/>
              <a:t>, but from my </a:t>
            </a:r>
            <a:r>
              <a:rPr lang="pl-PL" sz="2800" dirty="0" err="1"/>
              <a:t>Exp</a:t>
            </a:r>
            <a:r>
              <a:rPr lang="pl-PL" sz="2800" dirty="0"/>
              <a:t>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a </a:t>
            </a:r>
            <a:r>
              <a:rPr lang="pl-PL" sz="2800" dirty="0" err="1"/>
              <a:t>fairly</a:t>
            </a:r>
            <a:r>
              <a:rPr lang="pl-PL" sz="2800" dirty="0"/>
              <a:t> </a:t>
            </a:r>
            <a:r>
              <a:rPr lang="pl-PL" sz="2800" dirty="0" err="1"/>
              <a:t>reasonable</a:t>
            </a:r>
            <a:r>
              <a:rPr lang="pl-PL" sz="2800" dirty="0"/>
              <a:t> </a:t>
            </a:r>
            <a:r>
              <a:rPr lang="pl-PL" sz="2800" dirty="0" err="1"/>
              <a:t>number</a:t>
            </a:r>
            <a:r>
              <a:rPr lang="pl-PL" sz="2800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easily</a:t>
            </a:r>
            <a:r>
              <a:rPr lang="pl-PL" sz="2800" dirty="0"/>
              <a:t> </a:t>
            </a:r>
            <a:r>
              <a:rPr lang="pl-PL" sz="2800" b="1" dirty="0" err="1"/>
              <a:t>fail</a:t>
            </a:r>
            <a:r>
              <a:rPr lang="pl-PL" sz="2800" b="1" dirty="0"/>
              <a:t> </a:t>
            </a:r>
            <a:r>
              <a:rPr lang="pl-PL" sz="2800" dirty="0"/>
              <a:t>the DW </a:t>
            </a:r>
            <a:r>
              <a:rPr lang="pl-PL" sz="2800" dirty="0" err="1"/>
              <a:t>if</a:t>
            </a:r>
            <a:r>
              <a:rPr lang="pl-PL" sz="2800" dirty="0"/>
              <a:t> end-</a:t>
            </a:r>
            <a:r>
              <a:rPr lang="pl-PL" sz="2800" dirty="0" err="1"/>
              <a:t>user</a:t>
            </a:r>
            <a:r>
              <a:rPr lang="pl-PL" sz="2800" dirty="0"/>
              <a:t>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prior</a:t>
            </a:r>
            <a:r>
              <a:rPr lang="pl-PL" sz="2800" dirty="0"/>
              <a:t> </a:t>
            </a:r>
            <a:r>
              <a:rPr lang="pl-PL" sz="2800" dirty="0" err="1"/>
              <a:t>assumptions</a:t>
            </a:r>
            <a:r>
              <a:rPr lang="pl-PL" sz="2800" dirty="0"/>
              <a:t>. </a:t>
            </a:r>
            <a:r>
              <a:rPr lang="pl-PL" sz="2800" dirty="0" err="1"/>
              <a:t>If</a:t>
            </a:r>
            <a:r>
              <a:rPr lang="pl-PL" sz="2800" dirty="0"/>
              <a:t> the data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collected</a:t>
            </a:r>
            <a:r>
              <a:rPr lang="pl-PL" sz="2800" dirty="0"/>
              <a:t> </a:t>
            </a:r>
            <a:r>
              <a:rPr lang="pl-PL" sz="2800" dirty="0" err="1"/>
              <a:t>just</a:t>
            </a:r>
            <a:r>
              <a:rPr lang="pl-PL" sz="2800" dirty="0"/>
              <a:t> for the sake of </a:t>
            </a:r>
            <a:r>
              <a:rPr lang="pl-PL" sz="2800" dirty="0" err="1"/>
              <a:t>collecting</a:t>
            </a:r>
            <a:r>
              <a:rPr lang="pl-PL" sz="2800" dirty="0"/>
              <a:t> the data, the DW </a:t>
            </a:r>
            <a:r>
              <a:rPr lang="pl-PL" sz="2800" dirty="0" err="1"/>
              <a:t>quickly</a:t>
            </a:r>
            <a:r>
              <a:rPr lang="pl-PL" sz="2800" dirty="0"/>
              <a:t> </a:t>
            </a:r>
            <a:r>
              <a:rPr lang="pl-PL" sz="2800" dirty="0" err="1"/>
              <a:t>become</a:t>
            </a:r>
            <a:r>
              <a:rPr lang="pl-PL" sz="2800" dirty="0"/>
              <a:t> </a:t>
            </a:r>
            <a:r>
              <a:rPr lang="pl-PL" sz="2800" b="1" dirty="0"/>
              <a:t>Data </a:t>
            </a:r>
            <a:r>
              <a:rPr lang="pl-PL" sz="2800" b="1" dirty="0" err="1"/>
              <a:t>Silo</a:t>
            </a:r>
            <a:r>
              <a:rPr lang="pl-PL" sz="2800" dirty="0"/>
              <a:t>.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887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If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want to </a:t>
            </a:r>
            <a:r>
              <a:rPr lang="pl-PL" sz="2800" dirty="0" err="1"/>
              <a:t>build</a:t>
            </a:r>
            <a:r>
              <a:rPr lang="pl-PL" sz="2800" dirty="0"/>
              <a:t> the </a:t>
            </a:r>
            <a:r>
              <a:rPr lang="pl-PL" sz="2800" dirty="0" err="1"/>
              <a:t>successfull</a:t>
            </a:r>
            <a:r>
              <a:rPr lang="pl-PL" sz="2800" dirty="0"/>
              <a:t> DW:</a:t>
            </a:r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ctr"/>
            <a:r>
              <a:rPr lang="pl-PL" sz="3200" dirty="0" err="1"/>
              <a:t>You</a:t>
            </a:r>
            <a:r>
              <a:rPr lang="pl-PL" sz="3200" dirty="0"/>
              <a:t> </a:t>
            </a:r>
            <a:r>
              <a:rPr lang="pl-PL" sz="3200" dirty="0" err="1"/>
              <a:t>have</a:t>
            </a:r>
            <a:r>
              <a:rPr lang="pl-PL" sz="3200" dirty="0"/>
              <a:t> to </a:t>
            </a:r>
            <a:r>
              <a:rPr lang="pl-PL" sz="3200" dirty="0" err="1"/>
              <a:t>find</a:t>
            </a:r>
            <a:r>
              <a:rPr lang="pl-PL" sz="3200" dirty="0"/>
              <a:t> a „</a:t>
            </a:r>
            <a:r>
              <a:rPr lang="pl-PL" sz="3200" b="1" dirty="0" err="1"/>
              <a:t>moron</a:t>
            </a:r>
            <a:r>
              <a:rPr lang="pl-PL" sz="3200" b="1" dirty="0"/>
              <a:t>” </a:t>
            </a:r>
            <a:r>
              <a:rPr lang="pl-PL" sz="3200" dirty="0"/>
              <a:t>in </a:t>
            </a:r>
            <a:r>
              <a:rPr lang="pl-PL" sz="3200" dirty="0" err="1"/>
              <a:t>company</a:t>
            </a:r>
            <a:r>
              <a:rPr lang="pl-PL" sz="3200" dirty="0"/>
              <a:t> </a:t>
            </a:r>
            <a:r>
              <a:rPr lang="pl-PL" sz="3200" dirty="0" err="1"/>
              <a:t>who</a:t>
            </a:r>
            <a:r>
              <a:rPr lang="pl-PL" sz="3200" dirty="0"/>
              <a:t> </a:t>
            </a:r>
            <a:r>
              <a:rPr lang="pl-PL" sz="3200" dirty="0" err="1"/>
              <a:t>knows</a:t>
            </a:r>
            <a:r>
              <a:rPr lang="pl-PL" sz="3200" dirty="0"/>
              <a:t> </a:t>
            </a:r>
            <a:r>
              <a:rPr lang="pl-PL" sz="3200" dirty="0" err="1"/>
              <a:t>what</a:t>
            </a:r>
            <a:r>
              <a:rPr lang="pl-PL" sz="3200" dirty="0"/>
              <a:t> </a:t>
            </a:r>
            <a:r>
              <a:rPr lang="pl-PL" sz="3200" dirty="0" err="1"/>
              <a:t>DWs</a:t>
            </a:r>
            <a:r>
              <a:rPr lang="pl-PL" sz="3200" dirty="0"/>
              <a:t> </a:t>
            </a:r>
            <a:r>
              <a:rPr lang="pl-PL" sz="3200" dirty="0" err="1"/>
              <a:t>are</a:t>
            </a:r>
            <a:r>
              <a:rPr lang="pl-PL" sz="3200" dirty="0"/>
              <a:t> </a:t>
            </a:r>
            <a:r>
              <a:rPr lang="pl-PL" sz="3200" dirty="0" err="1"/>
              <a:t>build</a:t>
            </a:r>
            <a:r>
              <a:rPr lang="pl-PL" sz="3200" dirty="0"/>
              <a:t> for… and </a:t>
            </a:r>
            <a:r>
              <a:rPr lang="pl-PL" sz="3200" dirty="0" err="1"/>
              <a:t>is</a:t>
            </a:r>
            <a:r>
              <a:rPr lang="pl-PL" sz="3200" dirty="0"/>
              <a:t> </a:t>
            </a:r>
            <a:r>
              <a:rPr lang="pl-PL" sz="3200" dirty="0" err="1"/>
              <a:t>ready</a:t>
            </a:r>
            <a:r>
              <a:rPr lang="pl-PL" sz="3200" dirty="0"/>
              <a:t> to </a:t>
            </a:r>
            <a:r>
              <a:rPr lang="pl-PL" sz="3200" dirty="0" err="1"/>
              <a:t>defend</a:t>
            </a:r>
            <a:r>
              <a:rPr lang="pl-PL" sz="3200" dirty="0"/>
              <a:t> the </a:t>
            </a:r>
            <a:r>
              <a:rPr lang="pl-PL" sz="3200" dirty="0" err="1"/>
              <a:t>concept</a:t>
            </a:r>
            <a:r>
              <a:rPr lang="pl-PL" sz="3200" dirty="0"/>
              <a:t> of </a:t>
            </a:r>
            <a:r>
              <a:rPr lang="pl-PL" sz="3200" dirty="0" err="1"/>
              <a:t>building</a:t>
            </a:r>
            <a:r>
              <a:rPr lang="pl-PL" sz="3200" dirty="0"/>
              <a:t> the DW in front of CEO/CTO/</a:t>
            </a:r>
            <a:r>
              <a:rPr lang="pl-PL" sz="3200" dirty="0" err="1"/>
              <a:t>board</a:t>
            </a:r>
            <a:endParaRPr lang="pl-PL" sz="3200" b="1" dirty="0"/>
          </a:p>
        </p:txBody>
      </p:sp>
    </p:spTree>
    <p:extLst>
      <p:ext uri="{BB962C8B-B14F-4D97-AF65-F5344CB8AC3E}">
        <p14:creationId xmlns:p14="http://schemas.microsoft.com/office/powerpoint/2010/main" val="162525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F65009C-8D1D-4C6E-9969-FE46E219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46" y="1178419"/>
            <a:ext cx="7665001" cy="572465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E5B1380-4656-491F-B1CE-C35E10675C4C}"/>
              </a:ext>
            </a:extLst>
          </p:cNvPr>
          <p:cNvSpPr txBox="1"/>
          <p:nvPr/>
        </p:nvSpPr>
        <p:spPr>
          <a:xfrm>
            <a:off x="838201" y="1816021"/>
            <a:ext cx="3186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Model 1: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Probably</a:t>
            </a:r>
            <a:r>
              <a:rPr lang="pl-PL" sz="2800" dirty="0"/>
              <a:t> </a:t>
            </a:r>
            <a:r>
              <a:rPr lang="pl-PL" sz="2800" dirty="0" err="1"/>
              <a:t>Process-centric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Probably</a:t>
            </a:r>
            <a:r>
              <a:rPr lang="pl-PL" sz="2800" dirty="0"/>
              <a:t> </a:t>
            </a:r>
            <a:r>
              <a:rPr lang="pl-PL" sz="2800" dirty="0" err="1"/>
              <a:t>direct</a:t>
            </a:r>
            <a:r>
              <a:rPr lang="pl-PL" sz="2800" dirty="0"/>
              <a:t> </a:t>
            </a:r>
            <a:r>
              <a:rPr lang="pl-PL" sz="2800" dirty="0" err="1"/>
              <a:t>access</a:t>
            </a:r>
            <a:r>
              <a:rPr lang="pl-PL" sz="2800" dirty="0"/>
              <a:t> to </a:t>
            </a:r>
            <a:r>
              <a:rPr lang="pl-PL" sz="2800" dirty="0" err="1"/>
              <a:t>DBs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1061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 fontScale="90000"/>
          </a:bodyPr>
          <a:lstStyle/>
          <a:p>
            <a:r>
              <a:rPr lang="pl-PL" dirty="0"/>
              <a:t>Data </a:t>
            </a:r>
            <a:r>
              <a:rPr lang="pl-PL" dirty="0" err="1"/>
              <a:t>Warehouses</a:t>
            </a:r>
            <a:br>
              <a:rPr lang="pl-PL" dirty="0"/>
            </a:br>
            <a:r>
              <a:rPr lang="pl-PL" sz="3100" dirty="0" err="1"/>
              <a:t>Theoretics</a:t>
            </a:r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E5B1380-4656-491F-B1CE-C35E10675C4C}"/>
              </a:ext>
            </a:extLst>
          </p:cNvPr>
          <p:cNvSpPr txBox="1"/>
          <p:nvPr/>
        </p:nvSpPr>
        <p:spPr>
          <a:xfrm>
            <a:off x="838201" y="1816021"/>
            <a:ext cx="3186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Model 2:</a:t>
            </a:r>
            <a:endParaRPr lang="pl-PL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 err="1"/>
              <a:t>Probably</a:t>
            </a:r>
            <a:r>
              <a:rPr lang="pl-PL" sz="2800" dirty="0"/>
              <a:t> Event-</a:t>
            </a:r>
            <a:r>
              <a:rPr lang="pl-PL" sz="2800" dirty="0" err="1"/>
              <a:t>based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Probably</a:t>
            </a:r>
            <a:r>
              <a:rPr lang="pl-PL" sz="2800" dirty="0"/>
              <a:t> </a:t>
            </a:r>
            <a:r>
              <a:rPr lang="pl-PL" sz="2800" dirty="0" err="1"/>
              <a:t>indirect</a:t>
            </a:r>
            <a:r>
              <a:rPr lang="pl-PL" sz="2800" dirty="0"/>
              <a:t> </a:t>
            </a:r>
            <a:r>
              <a:rPr lang="pl-PL" sz="2800" dirty="0" err="1"/>
              <a:t>access</a:t>
            </a:r>
            <a:r>
              <a:rPr lang="pl-PL" sz="2800" dirty="0"/>
              <a:t> to </a:t>
            </a:r>
            <a:r>
              <a:rPr lang="pl-PL" sz="2800" dirty="0" err="1"/>
              <a:t>DBs</a:t>
            </a:r>
            <a:endParaRPr lang="pl-P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b="1" dirty="0" err="1"/>
              <a:t>Staging</a:t>
            </a:r>
            <a:r>
              <a:rPr lang="pl-PL" sz="2800" b="1" dirty="0"/>
              <a:t> </a:t>
            </a:r>
            <a:r>
              <a:rPr lang="pl-PL" sz="2800" b="1" dirty="0" err="1"/>
              <a:t>is</a:t>
            </a:r>
            <a:r>
              <a:rPr lang="pl-PL" sz="2800" b="1" dirty="0"/>
              <a:t> </a:t>
            </a:r>
            <a:r>
              <a:rPr lang="pl-PL" sz="2800" b="1" dirty="0" err="1"/>
              <a:t>required</a:t>
            </a:r>
            <a:r>
              <a:rPr lang="pl-PL" sz="2800" b="1" dirty="0"/>
              <a:t> (as </a:t>
            </a:r>
            <a:r>
              <a:rPr lang="pl-PL" sz="2800" b="1" dirty="0" err="1"/>
              <a:t>insurance</a:t>
            </a:r>
            <a:r>
              <a:rPr lang="pl-PL" sz="2800" b="1" dirty="0"/>
              <a:t>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E068D2-433C-46E8-8BCB-78F75F2B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49" y="1296848"/>
            <a:ext cx="8151445" cy="55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755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1639</Words>
  <Application>Microsoft Office PowerPoint</Application>
  <PresentationFormat>Panoramiczny</PresentationFormat>
  <Paragraphs>257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Motyw pakietu Office</vt:lpstr>
      <vt:lpstr>Data Warehousing</vt:lpstr>
      <vt:lpstr>Sample Database To test things</vt:lpstr>
      <vt:lpstr>Schema</vt:lpstr>
      <vt:lpstr>Theoretics</vt:lpstr>
      <vt:lpstr>Data Warehouses Theoretics</vt:lpstr>
      <vt:lpstr>Data Warehouses Theoretics</vt:lpstr>
      <vt:lpstr>Data Warehouses Theoretics</vt:lpstr>
      <vt:lpstr>Data Warehouses Theoretics</vt:lpstr>
      <vt:lpstr>Data Warehouses Theoretics</vt:lpstr>
      <vt:lpstr>Data Warehouses Theoretics</vt:lpstr>
      <vt:lpstr>Data Warehouses Theoretics</vt:lpstr>
      <vt:lpstr>Data Warehouses Theoretics</vt:lpstr>
      <vt:lpstr>ETLs</vt:lpstr>
      <vt:lpstr>ETLs Utilities Justice</vt:lpstr>
      <vt:lpstr>ETLs Utilities SELECT INTO</vt:lpstr>
      <vt:lpstr>ETLs Utilities WITH CUBE</vt:lpstr>
      <vt:lpstr>ETLs Utilities WITH ROLLUP</vt:lpstr>
      <vt:lpstr>ETLs Utilities GROUPING SETS</vt:lpstr>
      <vt:lpstr>ETLs Utilities SQL</vt:lpstr>
      <vt:lpstr>ETLs Utilities MERGE</vt:lpstr>
      <vt:lpstr>ETLs Utilities Traditional SQL</vt:lpstr>
      <vt:lpstr>ETLs Utilities Recursive SQL</vt:lpstr>
      <vt:lpstr>ETLs Utilities Recursive SQL</vt:lpstr>
      <vt:lpstr>ETLs Utilities Recursive SQL</vt:lpstr>
      <vt:lpstr>ETLs Utilities Recursive SQL</vt:lpstr>
      <vt:lpstr>ETLs Utilities Recursive SQL</vt:lpstr>
      <vt:lpstr>ETLs Utilities Recursive SQL</vt:lpstr>
      <vt:lpstr>ETLs Utilities OLAP Functions</vt:lpstr>
      <vt:lpstr>ETLs Utilities Easier problem</vt:lpstr>
      <vt:lpstr>ETLs Utilities Harder problem</vt:lpstr>
      <vt:lpstr>ETLs Utilities Delete replicants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61</cp:revision>
  <dcterms:created xsi:type="dcterms:W3CDTF">2018-04-22T20:05:29Z</dcterms:created>
  <dcterms:modified xsi:type="dcterms:W3CDTF">2019-05-09T12:26:13Z</dcterms:modified>
</cp:coreProperties>
</file>