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ables/temporal-tables?view=sql-server-20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Showcase for </a:t>
            </a:r>
            <a:r>
              <a:rPr lang="pl-PL" sz="5400" dirty="0" err="1"/>
              <a:t>Temporal</a:t>
            </a:r>
            <a:r>
              <a:rPr lang="pl-PL" sz="5400" dirty="0"/>
              <a:t> </a:t>
            </a:r>
            <a:r>
              <a:rPr lang="pl-PL" sz="5400" dirty="0" err="1"/>
              <a:t>Tables</a:t>
            </a:r>
            <a:endParaRPr lang="en-US" sz="5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Architectures and Database Systems</a:t>
            </a:r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7500CFC-6DB0-4095-8FB0-CAA0DB58E7AE}"/>
              </a:ext>
            </a:extLst>
          </p:cNvPr>
          <p:cNvSpPr txBox="1"/>
          <p:nvPr/>
        </p:nvSpPr>
        <p:spPr>
          <a:xfrm>
            <a:off x="986613" y="1913084"/>
            <a:ext cx="107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/>
              <a:t>Step 4 – we’re deleting the content</a:t>
            </a:r>
            <a:endParaRPr lang="en-US" sz="36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3BB06C7-ACD8-4092-96DD-445D1E03C15F}"/>
              </a:ext>
            </a:extLst>
          </p:cNvPr>
          <p:cNvSpPr/>
          <p:nvPr/>
        </p:nvSpPr>
        <p:spPr>
          <a:xfrm>
            <a:off x="838200" y="35907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pl-P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pl-PL" sz="20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E57BF1A-399B-45F7-8F9E-52AC4C931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68714"/>
              </p:ext>
            </p:extLst>
          </p:nvPr>
        </p:nvGraphicFramePr>
        <p:xfrm>
          <a:off x="6040193" y="3699163"/>
          <a:ext cx="5313607" cy="563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9284">
                  <a:extLst>
                    <a:ext uri="{9D8B030D-6E8A-4147-A177-3AD203B41FA5}">
                      <a16:colId xmlns:a16="http://schemas.microsoft.com/office/drawing/2014/main" val="2479344129"/>
                    </a:ext>
                  </a:extLst>
                </a:gridCol>
                <a:gridCol w="739284">
                  <a:extLst>
                    <a:ext uri="{9D8B030D-6E8A-4147-A177-3AD203B41FA5}">
                      <a16:colId xmlns:a16="http://schemas.microsoft.com/office/drawing/2014/main" val="2446449572"/>
                    </a:ext>
                  </a:extLst>
                </a:gridCol>
                <a:gridCol w="2048434">
                  <a:extLst>
                    <a:ext uri="{9D8B030D-6E8A-4147-A177-3AD203B41FA5}">
                      <a16:colId xmlns:a16="http://schemas.microsoft.com/office/drawing/2014/main" val="3079548981"/>
                    </a:ext>
                  </a:extLst>
                </a:gridCol>
                <a:gridCol w="1786605">
                  <a:extLst>
                    <a:ext uri="{9D8B030D-6E8A-4147-A177-3AD203B41FA5}">
                      <a16:colId xmlns:a16="http://schemas.microsoft.com/office/drawing/2014/main" val="3010806087"/>
                    </a:ext>
                  </a:extLst>
                </a:gridCol>
              </a:tblGrid>
              <a:tr h="281646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ID</a:t>
                      </a:r>
                      <a:endParaRPr lang="pl-PL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Value</a:t>
                      </a:r>
                      <a:endParaRPr lang="pl-PL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ValidFrom</a:t>
                      </a:r>
                      <a:endParaRPr lang="pl-PL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ValidTo</a:t>
                      </a:r>
                      <a:endParaRPr lang="pl-PL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775589"/>
                  </a:ext>
                </a:extLst>
              </a:tr>
              <a:tr h="281646"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1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abc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08.04.2019 12:32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 dirty="0">
                          <a:effectLst/>
                        </a:rPr>
                        <a:t>31.12.9999 23:59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561929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DC56A93F-D1BF-4A82-BB22-99621FA04050}"/>
              </a:ext>
            </a:extLst>
          </p:cNvPr>
          <p:cNvSpPr txBox="1"/>
          <p:nvPr/>
        </p:nvSpPr>
        <p:spPr>
          <a:xfrm>
            <a:off x="838200" y="4567890"/>
            <a:ext cx="10751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/>
              <a:t>This</a:t>
            </a:r>
            <a:r>
              <a:rPr lang="pl-PL" sz="3600" dirty="0"/>
              <a:t> </a:t>
            </a:r>
            <a:r>
              <a:rPr lang="pl-PL" sz="3600" dirty="0" err="1"/>
              <a:t>is</a:t>
            </a:r>
            <a:r>
              <a:rPr lang="pl-PL" sz="3600" dirty="0"/>
              <a:t> </a:t>
            </a:r>
            <a:r>
              <a:rPr lang="pl-PL" sz="3600" dirty="0" err="1"/>
              <a:t>where</a:t>
            </a:r>
            <a:r>
              <a:rPr lang="pl-PL" sz="3600" dirty="0"/>
              <a:t> the </a:t>
            </a:r>
            <a:r>
              <a:rPr lang="pl-PL" sz="3600" dirty="0" err="1"/>
              <a:t>magic</a:t>
            </a:r>
            <a:r>
              <a:rPr lang="pl-PL" sz="3600" dirty="0"/>
              <a:t> </a:t>
            </a:r>
            <a:r>
              <a:rPr lang="pl-PL" sz="3600" dirty="0" err="1"/>
              <a:t>happens</a:t>
            </a:r>
            <a:r>
              <a:rPr lang="pl-PL" sz="3600" dirty="0"/>
              <a:t>… </a:t>
            </a:r>
            <a:r>
              <a:rPr lang="pl-PL" sz="3600" dirty="0" err="1"/>
              <a:t>when</a:t>
            </a:r>
            <a:r>
              <a:rPr lang="pl-PL" sz="3600" dirty="0"/>
              <a:t> </a:t>
            </a:r>
            <a:r>
              <a:rPr lang="pl-PL" sz="3600" dirty="0" err="1"/>
              <a:t>we’re</a:t>
            </a:r>
            <a:r>
              <a:rPr lang="pl-PL" sz="3600" dirty="0"/>
              <a:t> </a:t>
            </a:r>
            <a:r>
              <a:rPr lang="pl-PL" sz="3600" dirty="0" err="1"/>
              <a:t>accessing</a:t>
            </a:r>
            <a:r>
              <a:rPr lang="pl-PL" sz="3600" dirty="0"/>
              <a:t> the </a:t>
            </a:r>
            <a:r>
              <a:rPr lang="pl-PL" sz="3600" dirty="0" err="1"/>
              <a:t>MyFirstTemporalTable</a:t>
            </a:r>
            <a:r>
              <a:rPr lang="pl-PL" sz="3600" dirty="0"/>
              <a:t> – </a:t>
            </a:r>
            <a:r>
              <a:rPr lang="pl-PL" sz="3600" dirty="0" err="1"/>
              <a:t>it</a:t>
            </a:r>
            <a:r>
              <a:rPr lang="pl-PL" sz="3600" dirty="0"/>
              <a:t> </a:t>
            </a:r>
            <a:r>
              <a:rPr lang="pl-PL" sz="3600" dirty="0" err="1"/>
              <a:t>shows</a:t>
            </a:r>
            <a:r>
              <a:rPr lang="pl-PL" sz="3600" dirty="0"/>
              <a:t> the </a:t>
            </a:r>
            <a:r>
              <a:rPr lang="pl-PL" sz="3600" dirty="0" err="1"/>
              <a:t>current</a:t>
            </a:r>
            <a:r>
              <a:rPr lang="pl-PL" sz="3600" dirty="0"/>
              <a:t> </a:t>
            </a:r>
            <a:r>
              <a:rPr lang="pl-PL" sz="3600" dirty="0" err="1"/>
              <a:t>state</a:t>
            </a:r>
            <a:r>
              <a:rPr lang="pl-PL" sz="3600" dirty="0"/>
              <a:t> of </a:t>
            </a:r>
            <a:r>
              <a:rPr lang="pl-PL" sz="3600" dirty="0" err="1"/>
              <a:t>our</a:t>
            </a:r>
            <a:r>
              <a:rPr lang="pl-PL" sz="3600" dirty="0"/>
              <a:t> </a:t>
            </a:r>
            <a:r>
              <a:rPr lang="pl-PL" sz="3600" dirty="0" err="1"/>
              <a:t>dataset</a:t>
            </a:r>
            <a:r>
              <a:rPr lang="pl-PL" sz="3600" dirty="0"/>
              <a:t>…</a:t>
            </a:r>
            <a:endParaRPr lang="en-US" sz="3600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30F907E-A221-4981-8076-60109FA7D954}"/>
              </a:ext>
            </a:extLst>
          </p:cNvPr>
          <p:cNvSpPr/>
          <p:nvPr/>
        </p:nvSpPr>
        <p:spPr>
          <a:xfrm>
            <a:off x="838199" y="2675065"/>
            <a:ext cx="7307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134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C8858FF-5BCF-42E4-9173-FB3B229CCD99}"/>
              </a:ext>
            </a:extLst>
          </p:cNvPr>
          <p:cNvSpPr/>
          <p:nvPr/>
        </p:nvSpPr>
        <p:spPr>
          <a:xfrm>
            <a:off x="838200" y="2007859"/>
            <a:ext cx="10662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'2019-04-08 12:35:00.00'</a:t>
            </a:r>
            <a:endParaRPr lang="pl-PL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3004F80-2B5A-4BF8-B187-295820032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96978"/>
              </p:ext>
            </p:extLst>
          </p:nvPr>
        </p:nvGraphicFramePr>
        <p:xfrm>
          <a:off x="2160162" y="2851845"/>
          <a:ext cx="6790656" cy="11543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4787">
                  <a:extLst>
                    <a:ext uri="{9D8B030D-6E8A-4147-A177-3AD203B41FA5}">
                      <a16:colId xmlns:a16="http://schemas.microsoft.com/office/drawing/2014/main" val="4211880223"/>
                    </a:ext>
                  </a:extLst>
                </a:gridCol>
                <a:gridCol w="944787">
                  <a:extLst>
                    <a:ext uri="{9D8B030D-6E8A-4147-A177-3AD203B41FA5}">
                      <a16:colId xmlns:a16="http://schemas.microsoft.com/office/drawing/2014/main" val="2920532976"/>
                    </a:ext>
                  </a:extLst>
                </a:gridCol>
                <a:gridCol w="2617847">
                  <a:extLst>
                    <a:ext uri="{9D8B030D-6E8A-4147-A177-3AD203B41FA5}">
                      <a16:colId xmlns:a16="http://schemas.microsoft.com/office/drawing/2014/main" val="1658713356"/>
                    </a:ext>
                  </a:extLst>
                </a:gridCol>
                <a:gridCol w="2283235">
                  <a:extLst>
                    <a:ext uri="{9D8B030D-6E8A-4147-A177-3AD203B41FA5}">
                      <a16:colId xmlns:a16="http://schemas.microsoft.com/office/drawing/2014/main" val="3264425271"/>
                    </a:ext>
                  </a:extLst>
                </a:gridCol>
              </a:tblGrid>
              <a:tr h="258628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ID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Value</a:t>
                      </a:r>
                      <a:endParaRPr lang="pl-P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ValidFrom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ValidTo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4787822"/>
                  </a:ext>
                </a:extLst>
              </a:tr>
              <a:tr h="420945"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1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abc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08.04.2019 12:32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31.12.9999 23:59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9798348"/>
                  </a:ext>
                </a:extLst>
              </a:tr>
              <a:tr h="420945"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bbb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08.04.2019 12:33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 dirty="0">
                          <a:effectLst/>
                        </a:rPr>
                        <a:t>08.04.2019 12:37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405533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A9B62BDB-AD76-4831-ADA4-63C17FBDD035}"/>
              </a:ext>
            </a:extLst>
          </p:cNvPr>
          <p:cNvSpPr txBox="1"/>
          <p:nvPr/>
        </p:nvSpPr>
        <p:spPr>
          <a:xfrm>
            <a:off x="838200" y="4567890"/>
            <a:ext cx="10751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… but we </a:t>
            </a:r>
            <a:r>
              <a:rPr lang="pl-PL" sz="3200" dirty="0" err="1"/>
              <a:t>can</a:t>
            </a:r>
            <a:r>
              <a:rPr lang="pl-PL" sz="3200" dirty="0"/>
              <a:t> </a:t>
            </a:r>
            <a:r>
              <a:rPr lang="pl-PL" sz="3200" dirty="0" err="1"/>
              <a:t>use</a:t>
            </a:r>
            <a:r>
              <a:rPr lang="pl-PL" sz="3200" dirty="0"/>
              <a:t> </a:t>
            </a:r>
            <a:r>
              <a:rPr lang="pl-PL" sz="3200" dirty="0" err="1"/>
              <a:t>special</a:t>
            </a:r>
            <a:r>
              <a:rPr lang="pl-PL" sz="3200" dirty="0"/>
              <a:t> </a:t>
            </a:r>
            <a:r>
              <a:rPr lang="pl-PL" sz="3200" b="1" dirty="0"/>
              <a:t>FOR SYSTEM_TIME </a:t>
            </a:r>
            <a:r>
              <a:rPr lang="pl-PL" sz="3200" dirty="0" err="1"/>
              <a:t>clause</a:t>
            </a:r>
            <a:r>
              <a:rPr lang="pl-PL" sz="3200" dirty="0"/>
              <a:t> to </a:t>
            </a:r>
            <a:r>
              <a:rPr lang="pl-PL" sz="3200" dirty="0" err="1"/>
              <a:t>perform</a:t>
            </a:r>
            <a:r>
              <a:rPr lang="pl-PL" sz="3200" dirty="0"/>
              <a:t> ‚</a:t>
            </a:r>
            <a:r>
              <a:rPr lang="pl-PL" sz="3200" dirty="0" err="1"/>
              <a:t>time-travel</a:t>
            </a:r>
            <a:r>
              <a:rPr lang="pl-PL" sz="3200" dirty="0"/>
              <a:t> </a:t>
            </a:r>
            <a:r>
              <a:rPr lang="pl-PL" sz="3200" dirty="0" err="1"/>
              <a:t>queries</a:t>
            </a:r>
            <a:r>
              <a:rPr lang="pl-PL" sz="3200" dirty="0"/>
              <a:t>’ and </a:t>
            </a:r>
            <a:r>
              <a:rPr lang="pl-PL" sz="3200" dirty="0" err="1"/>
              <a:t>establish</a:t>
            </a:r>
            <a:r>
              <a:rPr lang="pl-PL" sz="3200" dirty="0"/>
              <a:t> the </a:t>
            </a:r>
            <a:r>
              <a:rPr lang="pl-PL" sz="3200" dirty="0" err="1"/>
              <a:t>state</a:t>
            </a:r>
            <a:r>
              <a:rPr lang="pl-PL" sz="3200" dirty="0"/>
              <a:t> of the system </a:t>
            </a:r>
            <a:r>
              <a:rPr lang="pl-PL" sz="3200" dirty="0" err="1"/>
              <a:t>at</a:t>
            </a:r>
            <a:r>
              <a:rPr lang="pl-PL" sz="3200" dirty="0"/>
              <a:t> </a:t>
            </a:r>
            <a:r>
              <a:rPr lang="pl-PL" sz="3200" dirty="0" err="1"/>
              <a:t>some</a:t>
            </a:r>
            <a:r>
              <a:rPr lang="pl-PL" sz="3200" dirty="0"/>
              <a:t> point in </a:t>
            </a:r>
            <a:r>
              <a:rPr lang="pl-PL" sz="3200" dirty="0" err="1"/>
              <a:t>time</a:t>
            </a:r>
            <a:r>
              <a:rPr lang="pl-PL" sz="3200" dirty="0"/>
              <a:t> (</a:t>
            </a:r>
            <a:r>
              <a:rPr lang="pl-PL" sz="3200" dirty="0" err="1"/>
              <a:t>here</a:t>
            </a:r>
            <a:r>
              <a:rPr lang="pl-PL" sz="3200" dirty="0"/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'2019-04-08 12:35:00.00'</a:t>
            </a:r>
            <a:r>
              <a:rPr lang="pl-PL" sz="3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023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7500CFC-6DB0-4095-8FB0-CAA0DB58E7AE}"/>
              </a:ext>
            </a:extLst>
          </p:cNvPr>
          <p:cNvSpPr txBox="1"/>
          <p:nvPr/>
        </p:nvSpPr>
        <p:spPr>
          <a:xfrm>
            <a:off x="986613" y="1913084"/>
            <a:ext cx="107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Step 5 – </a:t>
            </a:r>
            <a:r>
              <a:rPr lang="pl-PL" sz="3600" dirty="0" err="1"/>
              <a:t>it</a:t>
            </a:r>
            <a:r>
              <a:rPr lang="pl-PL" sz="3600" dirty="0"/>
              <a:t> </a:t>
            </a:r>
            <a:r>
              <a:rPr lang="pl-PL" sz="3600" dirty="0" err="1"/>
              <a:t>gets</a:t>
            </a:r>
            <a:r>
              <a:rPr lang="pl-PL" sz="3600" dirty="0"/>
              <a:t> </a:t>
            </a:r>
            <a:r>
              <a:rPr lang="pl-PL" sz="3600" dirty="0" err="1"/>
              <a:t>even</a:t>
            </a:r>
            <a:r>
              <a:rPr lang="pl-PL" sz="3600" dirty="0"/>
              <a:t> </a:t>
            </a:r>
            <a:r>
              <a:rPr lang="pl-PL" sz="3600" dirty="0" err="1"/>
              <a:t>better</a:t>
            </a:r>
            <a:r>
              <a:rPr lang="pl-PL" sz="3600" dirty="0"/>
              <a:t> we </a:t>
            </a:r>
            <a:r>
              <a:rPr lang="pl-PL" sz="3600" dirty="0" err="1"/>
              <a:t>can</a:t>
            </a:r>
            <a:r>
              <a:rPr lang="pl-PL" sz="3600" dirty="0"/>
              <a:t> </a:t>
            </a:r>
            <a:r>
              <a:rPr lang="pl-PL" sz="3600" dirty="0" err="1"/>
              <a:t>perform</a:t>
            </a:r>
            <a:r>
              <a:rPr lang="pl-PL" sz="3600" dirty="0"/>
              <a:t> update</a:t>
            </a:r>
            <a:endParaRPr lang="en-US" sz="36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3BB06C7-ACD8-4092-96DD-445D1E03C15F}"/>
              </a:ext>
            </a:extLst>
          </p:cNvPr>
          <p:cNvSpPr/>
          <p:nvPr/>
        </p:nvSpPr>
        <p:spPr>
          <a:xfrm>
            <a:off x="838200" y="35907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pl-P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pl-PL" sz="20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C56A93F-D1BF-4A82-BB22-99621FA04050}"/>
              </a:ext>
            </a:extLst>
          </p:cNvPr>
          <p:cNvSpPr txBox="1"/>
          <p:nvPr/>
        </p:nvSpPr>
        <p:spPr>
          <a:xfrm>
            <a:off x="838200" y="4567890"/>
            <a:ext cx="107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And </a:t>
            </a:r>
            <a:r>
              <a:rPr lang="pl-PL" sz="3600" dirty="0" err="1"/>
              <a:t>again</a:t>
            </a:r>
            <a:r>
              <a:rPr lang="pl-PL" sz="3600" dirty="0"/>
              <a:t> </a:t>
            </a:r>
            <a:r>
              <a:rPr lang="pl-PL" sz="3600" dirty="0" err="1"/>
              <a:t>vanilla</a:t>
            </a:r>
            <a:r>
              <a:rPr lang="pl-PL" sz="3600" dirty="0"/>
              <a:t> SELECT </a:t>
            </a:r>
            <a:r>
              <a:rPr lang="pl-PL" sz="3600" dirty="0" err="1"/>
              <a:t>shows</a:t>
            </a:r>
            <a:r>
              <a:rPr lang="pl-PL" sz="3600" dirty="0"/>
              <a:t> the </a:t>
            </a:r>
            <a:r>
              <a:rPr lang="pl-PL" sz="3600" dirty="0" err="1"/>
              <a:t>current</a:t>
            </a:r>
            <a:r>
              <a:rPr lang="pl-PL" sz="3600" dirty="0"/>
              <a:t> </a:t>
            </a:r>
            <a:r>
              <a:rPr lang="pl-PL" sz="3600" dirty="0" err="1"/>
              <a:t>state</a:t>
            </a:r>
            <a:r>
              <a:rPr lang="pl-PL" sz="3600" dirty="0"/>
              <a:t>,….</a:t>
            </a:r>
            <a:endParaRPr lang="en-US" sz="36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3D0B0E1-56E8-4517-8E72-D3D480622CF3}"/>
              </a:ext>
            </a:extLst>
          </p:cNvPr>
          <p:cNvSpPr/>
          <p:nvPr/>
        </p:nvSpPr>
        <p:spPr>
          <a:xfrm>
            <a:off x="986612" y="2577243"/>
            <a:ext cx="9464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trolo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821B4A3-7241-462A-A874-982496C94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2232"/>
              </p:ext>
            </p:extLst>
          </p:nvPr>
        </p:nvGraphicFramePr>
        <p:xfrm>
          <a:off x="5856399" y="3581388"/>
          <a:ext cx="5733097" cy="6463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7648">
                  <a:extLst>
                    <a:ext uri="{9D8B030D-6E8A-4147-A177-3AD203B41FA5}">
                      <a16:colId xmlns:a16="http://schemas.microsoft.com/office/drawing/2014/main" val="873991050"/>
                    </a:ext>
                  </a:extLst>
                </a:gridCol>
                <a:gridCol w="797648">
                  <a:extLst>
                    <a:ext uri="{9D8B030D-6E8A-4147-A177-3AD203B41FA5}">
                      <a16:colId xmlns:a16="http://schemas.microsoft.com/office/drawing/2014/main" val="3102296202"/>
                    </a:ext>
                  </a:extLst>
                </a:gridCol>
                <a:gridCol w="2210151">
                  <a:extLst>
                    <a:ext uri="{9D8B030D-6E8A-4147-A177-3AD203B41FA5}">
                      <a16:colId xmlns:a16="http://schemas.microsoft.com/office/drawing/2014/main" val="2001621031"/>
                    </a:ext>
                  </a:extLst>
                </a:gridCol>
                <a:gridCol w="1927650">
                  <a:extLst>
                    <a:ext uri="{9D8B030D-6E8A-4147-A177-3AD203B41FA5}">
                      <a16:colId xmlns:a16="http://schemas.microsoft.com/office/drawing/2014/main" val="4166606392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ID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Value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ValidFrom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ValidTo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3264031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1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trolo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08.04.2019 12:43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 dirty="0">
                          <a:effectLst/>
                        </a:rPr>
                        <a:t>31.12.9999 23:59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385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70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C8858FF-5BCF-42E4-9173-FB3B229CCD99}"/>
              </a:ext>
            </a:extLst>
          </p:cNvPr>
          <p:cNvSpPr/>
          <p:nvPr/>
        </p:nvSpPr>
        <p:spPr>
          <a:xfrm>
            <a:off x="838200" y="2007859"/>
            <a:ext cx="10662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'2019-04-08 12:3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:00.00'</a:t>
            </a:r>
            <a:endParaRPr lang="pl-PL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3004F80-2B5A-4BF8-B187-2958200321FF}"/>
              </a:ext>
            </a:extLst>
          </p:cNvPr>
          <p:cNvGraphicFramePr>
            <a:graphicFrameLocks noGrp="1"/>
          </p:cNvGraphicFramePr>
          <p:nvPr/>
        </p:nvGraphicFramePr>
        <p:xfrm>
          <a:off x="2160162" y="2851845"/>
          <a:ext cx="6790656" cy="11543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4787">
                  <a:extLst>
                    <a:ext uri="{9D8B030D-6E8A-4147-A177-3AD203B41FA5}">
                      <a16:colId xmlns:a16="http://schemas.microsoft.com/office/drawing/2014/main" val="4211880223"/>
                    </a:ext>
                  </a:extLst>
                </a:gridCol>
                <a:gridCol w="944787">
                  <a:extLst>
                    <a:ext uri="{9D8B030D-6E8A-4147-A177-3AD203B41FA5}">
                      <a16:colId xmlns:a16="http://schemas.microsoft.com/office/drawing/2014/main" val="2920532976"/>
                    </a:ext>
                  </a:extLst>
                </a:gridCol>
                <a:gridCol w="2617847">
                  <a:extLst>
                    <a:ext uri="{9D8B030D-6E8A-4147-A177-3AD203B41FA5}">
                      <a16:colId xmlns:a16="http://schemas.microsoft.com/office/drawing/2014/main" val="1658713356"/>
                    </a:ext>
                  </a:extLst>
                </a:gridCol>
                <a:gridCol w="2283235">
                  <a:extLst>
                    <a:ext uri="{9D8B030D-6E8A-4147-A177-3AD203B41FA5}">
                      <a16:colId xmlns:a16="http://schemas.microsoft.com/office/drawing/2014/main" val="3264425271"/>
                    </a:ext>
                  </a:extLst>
                </a:gridCol>
              </a:tblGrid>
              <a:tr h="258628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ID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Value</a:t>
                      </a:r>
                      <a:endParaRPr lang="pl-P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ValidFrom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ValidTo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4787822"/>
                  </a:ext>
                </a:extLst>
              </a:tr>
              <a:tr h="420945"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1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abc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08.04.2019 12:32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31.12.9999 23:59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9798348"/>
                  </a:ext>
                </a:extLst>
              </a:tr>
              <a:tr h="420945"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bbb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>
                          <a:effectLst/>
                        </a:rPr>
                        <a:t>08.04.2019 12:33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u="none" strike="noStrike" dirty="0">
                          <a:effectLst/>
                        </a:rPr>
                        <a:t>08.04.2019 12:37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405533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A9B62BDB-AD76-4831-ADA4-63C17FBDD035}"/>
              </a:ext>
            </a:extLst>
          </p:cNvPr>
          <p:cNvSpPr txBox="1"/>
          <p:nvPr/>
        </p:nvSpPr>
        <p:spPr>
          <a:xfrm>
            <a:off x="838200" y="4567890"/>
            <a:ext cx="10751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… but we </a:t>
            </a:r>
            <a:r>
              <a:rPr lang="pl-PL" sz="3200" dirty="0" err="1"/>
              <a:t>can</a:t>
            </a:r>
            <a:r>
              <a:rPr lang="pl-PL" sz="3200" dirty="0"/>
              <a:t> </a:t>
            </a:r>
            <a:r>
              <a:rPr lang="pl-PL" sz="3200" dirty="0" err="1"/>
              <a:t>use</a:t>
            </a:r>
            <a:r>
              <a:rPr lang="pl-PL" sz="3200" dirty="0"/>
              <a:t> </a:t>
            </a:r>
            <a:r>
              <a:rPr lang="pl-PL" sz="3200" dirty="0" err="1"/>
              <a:t>special</a:t>
            </a:r>
            <a:r>
              <a:rPr lang="pl-PL" sz="3200" dirty="0"/>
              <a:t> </a:t>
            </a:r>
            <a:r>
              <a:rPr lang="pl-PL" sz="3200" b="1" dirty="0"/>
              <a:t>FOR SYSTEM_TIME </a:t>
            </a:r>
            <a:r>
              <a:rPr lang="pl-PL" sz="3200" dirty="0" err="1"/>
              <a:t>clause</a:t>
            </a:r>
            <a:r>
              <a:rPr lang="pl-PL" sz="3200" dirty="0"/>
              <a:t> to </a:t>
            </a:r>
            <a:r>
              <a:rPr lang="pl-PL" sz="3200" dirty="0" err="1"/>
              <a:t>perform</a:t>
            </a:r>
            <a:r>
              <a:rPr lang="pl-PL" sz="3200" dirty="0"/>
              <a:t> ‚</a:t>
            </a:r>
            <a:r>
              <a:rPr lang="pl-PL" sz="3200" dirty="0" err="1"/>
              <a:t>time-travel</a:t>
            </a:r>
            <a:r>
              <a:rPr lang="pl-PL" sz="3200" dirty="0"/>
              <a:t> </a:t>
            </a:r>
            <a:r>
              <a:rPr lang="pl-PL" sz="3200" dirty="0" err="1"/>
              <a:t>queries</a:t>
            </a:r>
            <a:r>
              <a:rPr lang="pl-PL" sz="3200" dirty="0"/>
              <a:t>’ and </a:t>
            </a:r>
            <a:r>
              <a:rPr lang="pl-PL" sz="3200" dirty="0" err="1"/>
              <a:t>establish</a:t>
            </a:r>
            <a:r>
              <a:rPr lang="pl-PL" sz="3200" dirty="0"/>
              <a:t> the </a:t>
            </a:r>
            <a:r>
              <a:rPr lang="pl-PL" sz="3200" dirty="0" err="1"/>
              <a:t>state</a:t>
            </a:r>
            <a:r>
              <a:rPr lang="pl-PL" sz="3200" dirty="0"/>
              <a:t> of the system </a:t>
            </a:r>
            <a:r>
              <a:rPr lang="pl-PL" sz="3200" dirty="0" err="1"/>
              <a:t>at</a:t>
            </a:r>
            <a:r>
              <a:rPr lang="pl-PL" sz="3200" dirty="0"/>
              <a:t> </a:t>
            </a:r>
            <a:r>
              <a:rPr lang="pl-PL" sz="3200" dirty="0" err="1"/>
              <a:t>some</a:t>
            </a:r>
            <a:r>
              <a:rPr lang="pl-PL" sz="3200" dirty="0"/>
              <a:t> point in </a:t>
            </a:r>
            <a:r>
              <a:rPr lang="pl-PL" sz="3200" dirty="0" err="1"/>
              <a:t>time</a:t>
            </a:r>
            <a:r>
              <a:rPr lang="pl-PL" sz="3200" dirty="0"/>
              <a:t> (</a:t>
            </a:r>
            <a:r>
              <a:rPr lang="pl-PL" sz="3200" dirty="0" err="1"/>
              <a:t>here</a:t>
            </a:r>
            <a:r>
              <a:rPr lang="pl-PL" sz="3200" dirty="0"/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'2019-04-08 12:35:00.00'</a:t>
            </a:r>
            <a:r>
              <a:rPr lang="pl-PL" sz="3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19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7500CFC-6DB0-4095-8FB0-CAA0DB58E7AE}"/>
              </a:ext>
            </a:extLst>
          </p:cNvPr>
          <p:cNvSpPr txBox="1"/>
          <p:nvPr/>
        </p:nvSpPr>
        <p:spPr>
          <a:xfrm>
            <a:off x="986613" y="1913084"/>
            <a:ext cx="107512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It </a:t>
            </a:r>
            <a:r>
              <a:rPr lang="pl-PL" sz="3600" dirty="0" err="1"/>
              <a:t>is</a:t>
            </a:r>
            <a:r>
              <a:rPr lang="pl-PL" sz="3600" dirty="0"/>
              <a:t> </a:t>
            </a:r>
            <a:r>
              <a:rPr lang="pl-PL" sz="3600" dirty="0" err="1"/>
              <a:t>even</a:t>
            </a:r>
            <a:r>
              <a:rPr lang="pl-PL" sz="3600" dirty="0"/>
              <a:t> </a:t>
            </a:r>
            <a:r>
              <a:rPr lang="pl-PL" sz="3600" dirty="0" err="1"/>
              <a:t>better</a:t>
            </a:r>
            <a:r>
              <a:rPr lang="pl-PL" sz="3600" dirty="0"/>
              <a:t> FOR SYSTEM_TIME </a:t>
            </a:r>
            <a:r>
              <a:rPr lang="pl-PL" sz="3600" dirty="0" err="1"/>
              <a:t>clause</a:t>
            </a:r>
            <a:r>
              <a:rPr lang="pl-PL" sz="3600" dirty="0"/>
              <a:t> </a:t>
            </a:r>
            <a:r>
              <a:rPr lang="pl-PL" sz="3600" dirty="0" err="1"/>
              <a:t>has</a:t>
            </a:r>
            <a:r>
              <a:rPr lang="pl-PL" sz="3600" dirty="0"/>
              <a:t> </a:t>
            </a:r>
            <a:r>
              <a:rPr lang="pl-PL" sz="3600" dirty="0" err="1"/>
              <a:t>following</a:t>
            </a:r>
            <a:r>
              <a:rPr lang="pl-PL" sz="3600" dirty="0"/>
              <a:t> </a:t>
            </a:r>
            <a:r>
              <a:rPr lang="pl-PL" sz="3600" dirty="0" err="1"/>
              <a:t>predicates</a:t>
            </a:r>
            <a:r>
              <a:rPr lang="pl-PL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FOR SYSTEM_TIME AS OF ? – point in </a:t>
            </a:r>
            <a:r>
              <a:rPr lang="pl-PL" sz="3600" dirty="0" err="1"/>
              <a:t>time</a:t>
            </a: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FOR SYSTEM_TIME FROM ? TO ? – in </a:t>
            </a:r>
            <a:r>
              <a:rPr lang="pl-PL" sz="3600" dirty="0" err="1"/>
              <a:t>range</a:t>
            </a:r>
            <a:r>
              <a:rPr lang="pl-PL" sz="3600" dirty="0"/>
              <a:t> of </a:t>
            </a:r>
            <a:r>
              <a:rPr lang="pl-PL" sz="3600" dirty="0" err="1"/>
              <a:t>time</a:t>
            </a: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FOR SYSTEM_TIME BETWEEN ? AND ? – in </a:t>
            </a:r>
            <a:r>
              <a:rPr lang="pl-PL" sz="3600" dirty="0" err="1"/>
              <a:t>range</a:t>
            </a:r>
            <a:r>
              <a:rPr lang="pl-PL" sz="3600" dirty="0"/>
              <a:t> of </a:t>
            </a:r>
            <a:r>
              <a:rPr lang="pl-PL" sz="3600" dirty="0" err="1"/>
              <a:t>time</a:t>
            </a: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CONTAINED IN(?,?) – in </a:t>
            </a:r>
            <a:r>
              <a:rPr lang="pl-PL" sz="3600" dirty="0" err="1"/>
              <a:t>range</a:t>
            </a:r>
            <a:r>
              <a:rPr lang="pl-PL" sz="3600" dirty="0"/>
              <a:t> of </a:t>
            </a:r>
            <a:r>
              <a:rPr lang="pl-PL" sz="3600" dirty="0" err="1"/>
              <a:t>time</a:t>
            </a: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ALL – </a:t>
            </a:r>
            <a:r>
              <a:rPr lang="pl-PL" sz="3600" dirty="0" err="1"/>
              <a:t>all</a:t>
            </a:r>
            <a:r>
              <a:rPr lang="pl-PL" sz="3600" dirty="0"/>
              <a:t> </a:t>
            </a:r>
            <a:r>
              <a:rPr lang="pl-PL" sz="3600" dirty="0" err="1"/>
              <a:t>tracking</a:t>
            </a: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56A25C-ECD3-4143-952A-D4DBD1B5B07C}"/>
              </a:ext>
            </a:extLst>
          </p:cNvPr>
          <p:cNvSpPr txBox="1"/>
          <p:nvPr/>
        </p:nvSpPr>
        <p:spPr>
          <a:xfrm>
            <a:off x="838200" y="6430558"/>
            <a:ext cx="107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2"/>
              </a:rPr>
              <a:t>https://docs.microsoft.com/en-us/sql/relational-databases/tables/temporal-tables?view=sql-server-2017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090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2617011-0A6A-406E-B0F4-5DCAF2433D11}"/>
              </a:ext>
            </a:extLst>
          </p:cNvPr>
          <p:cNvSpPr/>
          <p:nvPr/>
        </p:nvSpPr>
        <p:spPr>
          <a:xfrm>
            <a:off x="838200" y="1927315"/>
            <a:ext cx="8969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pl-P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sz="2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3382AE5-1B48-4D17-A23B-9B97A473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34333"/>
              </p:ext>
            </p:extLst>
          </p:nvPr>
        </p:nvGraphicFramePr>
        <p:xfrm>
          <a:off x="838200" y="3097995"/>
          <a:ext cx="10025130" cy="13709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4801">
                  <a:extLst>
                    <a:ext uri="{9D8B030D-6E8A-4147-A177-3AD203B41FA5}">
                      <a16:colId xmlns:a16="http://schemas.microsoft.com/office/drawing/2014/main" val="3067582655"/>
                    </a:ext>
                  </a:extLst>
                </a:gridCol>
                <a:gridCol w="1394801">
                  <a:extLst>
                    <a:ext uri="{9D8B030D-6E8A-4147-A177-3AD203B41FA5}">
                      <a16:colId xmlns:a16="http://schemas.microsoft.com/office/drawing/2014/main" val="2995929228"/>
                    </a:ext>
                  </a:extLst>
                </a:gridCol>
                <a:gridCol w="3864760">
                  <a:extLst>
                    <a:ext uri="{9D8B030D-6E8A-4147-A177-3AD203B41FA5}">
                      <a16:colId xmlns:a16="http://schemas.microsoft.com/office/drawing/2014/main" val="28195884"/>
                    </a:ext>
                  </a:extLst>
                </a:gridCol>
                <a:gridCol w="3370768">
                  <a:extLst>
                    <a:ext uri="{9D8B030D-6E8A-4147-A177-3AD203B41FA5}">
                      <a16:colId xmlns:a16="http://schemas.microsoft.com/office/drawing/2014/main" val="125505759"/>
                    </a:ext>
                  </a:extLst>
                </a:gridCol>
              </a:tblGrid>
              <a:tr h="456991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ID</a:t>
                      </a:r>
                      <a:endParaRPr lang="pl-PL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Value</a:t>
                      </a:r>
                      <a:endParaRPr lang="pl-PL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ValidFrom</a:t>
                      </a:r>
                      <a:endParaRPr lang="pl-PL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ValidTo</a:t>
                      </a:r>
                      <a:endParaRPr lang="pl-PL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9619376"/>
                  </a:ext>
                </a:extLst>
              </a:tr>
              <a:tr h="456991">
                <a:tc>
                  <a:txBody>
                    <a:bodyPr/>
                    <a:lstStyle/>
                    <a:p>
                      <a:pPr algn="r" fontAlgn="b"/>
                      <a:r>
                        <a:rPr lang="pl-PL" sz="2400" u="none" strike="noStrike">
                          <a:effectLst/>
                        </a:rPr>
                        <a:t>1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trolo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400" u="none" strike="noStrike" dirty="0">
                          <a:effectLst/>
                        </a:rPr>
                        <a:t>08.04.2019 12:43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400" u="none" strike="noStrike" dirty="0">
                          <a:effectLst/>
                        </a:rPr>
                        <a:t>31.12.9999 23:59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6602062"/>
                  </a:ext>
                </a:extLst>
              </a:tr>
              <a:tr h="456991">
                <a:tc>
                  <a:txBody>
                    <a:bodyPr/>
                    <a:lstStyle/>
                    <a:p>
                      <a:pPr algn="r" fontAlgn="b"/>
                      <a:r>
                        <a:rPr lang="pl-PL" sz="2400" u="none" strike="noStrike">
                          <a:effectLst/>
                        </a:rPr>
                        <a:t>1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abc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400" u="none" strike="noStrike">
                          <a:effectLst/>
                        </a:rPr>
                        <a:t>08.04.2019 12:32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400" u="none" strike="noStrike" dirty="0">
                          <a:effectLst/>
                        </a:rPr>
                        <a:t>08.04.2019 12:43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36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Using </a:t>
            </a:r>
            <a:r>
              <a:rPr lang="pl-PL" sz="3600" b="1" dirty="0" err="1"/>
              <a:t>Temporal</a:t>
            </a:r>
            <a:r>
              <a:rPr lang="pl-PL" sz="3600" b="1" dirty="0"/>
              <a:t> </a:t>
            </a:r>
            <a:r>
              <a:rPr lang="pl-PL" sz="3600" b="1" dirty="0" err="1"/>
              <a:t>Tables</a:t>
            </a:r>
            <a:r>
              <a:rPr lang="pl-PL" sz="3600" b="1" dirty="0"/>
              <a:t> </a:t>
            </a:r>
            <a:r>
              <a:rPr lang="pl-PL" sz="3600" dirty="0"/>
              <a:t>we </a:t>
            </a:r>
            <a:r>
              <a:rPr lang="pl-PL" sz="3600" dirty="0" err="1"/>
              <a:t>are</a:t>
            </a:r>
            <a:r>
              <a:rPr lang="pl-PL" sz="3600" dirty="0"/>
              <a:t> </a:t>
            </a:r>
            <a:r>
              <a:rPr lang="pl-PL" sz="3600" dirty="0" err="1"/>
              <a:t>able</a:t>
            </a:r>
            <a:r>
              <a:rPr lang="pl-PL" sz="3600" dirty="0"/>
              <a:t> to </a:t>
            </a:r>
            <a:r>
              <a:rPr lang="pl-PL" sz="3600" dirty="0" err="1"/>
              <a:t>track</a:t>
            </a:r>
            <a:r>
              <a:rPr lang="pl-PL" sz="3600" dirty="0"/>
              <a:t> the </a:t>
            </a:r>
            <a:r>
              <a:rPr lang="pl-PL" sz="3600" dirty="0" err="1"/>
              <a:t>changes</a:t>
            </a:r>
            <a:r>
              <a:rPr lang="pl-PL" sz="3600" dirty="0"/>
              <a:t> of data and </a:t>
            </a:r>
            <a:r>
              <a:rPr lang="pl-PL" sz="3600" dirty="0" err="1"/>
              <a:t>establish</a:t>
            </a:r>
            <a:r>
              <a:rPr lang="pl-PL" sz="3600" dirty="0"/>
              <a:t> </a:t>
            </a:r>
            <a:r>
              <a:rPr lang="pl-PL" sz="3600" dirty="0" err="1"/>
              <a:t>if</a:t>
            </a:r>
            <a:r>
              <a:rPr lang="pl-PL" sz="3600" dirty="0"/>
              <a:t> the </a:t>
            </a:r>
            <a:r>
              <a:rPr lang="pl-PL" sz="3600" dirty="0" err="1"/>
              <a:t>change</a:t>
            </a:r>
            <a:r>
              <a:rPr lang="pl-PL" sz="3600" dirty="0"/>
              <a:t> was </a:t>
            </a:r>
            <a:r>
              <a:rPr lang="pl-PL" sz="3600" dirty="0" err="1"/>
              <a:t>meant</a:t>
            </a:r>
            <a:r>
              <a:rPr lang="pl-PL" sz="3600" dirty="0"/>
              <a:t> to be the: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b="1" dirty="0"/>
              <a:t>UPDATE</a:t>
            </a:r>
            <a:r>
              <a:rPr lang="pl-PL" sz="3600" dirty="0"/>
              <a:t> – </a:t>
            </a:r>
            <a:r>
              <a:rPr lang="pl-PL" sz="3600" dirty="0" err="1"/>
              <a:t>dataTo</a:t>
            </a:r>
            <a:r>
              <a:rPr lang="pl-PL" sz="3600" dirty="0"/>
              <a:t> </a:t>
            </a:r>
            <a:r>
              <a:rPr lang="pl-PL" sz="3600" dirty="0" err="1"/>
              <a:t>is</a:t>
            </a:r>
            <a:r>
              <a:rPr lang="pl-PL" sz="3600" dirty="0"/>
              <a:t> set to the </a:t>
            </a:r>
            <a:r>
              <a:rPr lang="pl-PL" sz="3600" dirty="0" err="1"/>
              <a:t>upperbound</a:t>
            </a:r>
            <a:r>
              <a:rPr lang="pl-PL" sz="3600" dirty="0"/>
              <a:t> and </a:t>
            </a:r>
            <a:r>
              <a:rPr lang="pl-PL" sz="3600" dirty="0" err="1"/>
              <a:t>next</a:t>
            </a:r>
            <a:r>
              <a:rPr lang="pl-PL" sz="3600" dirty="0"/>
              <a:t> </a:t>
            </a:r>
            <a:r>
              <a:rPr lang="pl-PL" sz="3600" dirty="0" err="1"/>
              <a:t>record</a:t>
            </a:r>
            <a:r>
              <a:rPr lang="pl-PL" sz="3600" dirty="0"/>
              <a:t> </a:t>
            </a:r>
            <a:r>
              <a:rPr lang="pl-PL" sz="3600" dirty="0" err="1"/>
              <a:t>exists</a:t>
            </a:r>
            <a:endParaRPr lang="pl-P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b="1" dirty="0"/>
              <a:t>DELETE</a:t>
            </a:r>
            <a:r>
              <a:rPr lang="pl-PL" sz="3600" dirty="0"/>
              <a:t> – </a:t>
            </a:r>
            <a:r>
              <a:rPr lang="pl-PL" sz="3600" dirty="0" err="1"/>
              <a:t>dataTo</a:t>
            </a:r>
            <a:r>
              <a:rPr lang="pl-PL" sz="3600" dirty="0"/>
              <a:t> </a:t>
            </a:r>
            <a:r>
              <a:rPr lang="pl-PL" sz="3600" dirty="0" err="1"/>
              <a:t>is</a:t>
            </a:r>
            <a:r>
              <a:rPr lang="pl-PL" sz="3600" dirty="0"/>
              <a:t> set to the </a:t>
            </a:r>
            <a:r>
              <a:rPr lang="pl-PL" sz="3600" dirty="0" err="1"/>
              <a:t>concrete</a:t>
            </a:r>
            <a:r>
              <a:rPr lang="pl-PL" sz="3600" dirty="0"/>
              <a:t> </a:t>
            </a:r>
            <a:r>
              <a:rPr lang="pl-PL" sz="3600" dirty="0" err="1"/>
              <a:t>date</a:t>
            </a:r>
            <a:r>
              <a:rPr lang="pl-PL" sz="3600" dirty="0"/>
              <a:t> and no </a:t>
            </a:r>
            <a:r>
              <a:rPr lang="pl-PL" sz="3600" dirty="0" err="1"/>
              <a:t>other</a:t>
            </a:r>
            <a:r>
              <a:rPr lang="pl-PL" sz="3600" dirty="0"/>
              <a:t> </a:t>
            </a:r>
            <a:r>
              <a:rPr lang="pl-PL" sz="3600" dirty="0" err="1"/>
              <a:t>record</a:t>
            </a:r>
            <a:r>
              <a:rPr lang="pl-PL" sz="3600" dirty="0"/>
              <a:t> </a:t>
            </a:r>
            <a:r>
              <a:rPr lang="pl-PL" sz="3600" dirty="0" err="1"/>
              <a:t>exists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9981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r>
              <a:rPr lang="pl-PL" sz="3600" dirty="0"/>
              <a:t> - </a:t>
            </a:r>
            <a:r>
              <a:rPr lang="pl-PL" sz="3600" dirty="0" err="1"/>
              <a:t>constraints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/>
              <a:t>There</a:t>
            </a:r>
            <a:r>
              <a:rPr lang="pl-PL" sz="3600" dirty="0"/>
              <a:t> </a:t>
            </a:r>
            <a:r>
              <a:rPr lang="pl-PL" sz="3600" dirty="0" err="1"/>
              <a:t>are</a:t>
            </a:r>
            <a:r>
              <a:rPr lang="pl-PL" sz="3600" dirty="0"/>
              <a:t> </a:t>
            </a:r>
            <a:r>
              <a:rPr lang="pl-PL" sz="3600" dirty="0" err="1"/>
              <a:t>two</a:t>
            </a:r>
            <a:r>
              <a:rPr lang="pl-PL" sz="3600" dirty="0"/>
              <a:t> </a:t>
            </a:r>
            <a:r>
              <a:rPr lang="pl-PL" sz="3600" dirty="0" err="1"/>
              <a:t>constaints</a:t>
            </a:r>
            <a:r>
              <a:rPr lang="pl-PL" sz="3600" dirty="0"/>
              <a:t> </a:t>
            </a:r>
            <a:r>
              <a:rPr lang="pl-PL" sz="3600" dirty="0" err="1"/>
              <a:t>when</a:t>
            </a:r>
            <a:r>
              <a:rPr lang="pl-PL" sz="3600" dirty="0"/>
              <a:t> </a:t>
            </a:r>
            <a:r>
              <a:rPr lang="pl-PL" sz="3600" dirty="0" err="1"/>
              <a:t>using</a:t>
            </a:r>
            <a:r>
              <a:rPr lang="pl-PL" sz="3600" dirty="0"/>
              <a:t> </a:t>
            </a: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r>
              <a:rPr lang="pl-PL" sz="3600" dirty="0"/>
              <a:t> in </a:t>
            </a:r>
            <a:r>
              <a:rPr lang="pl-PL" sz="3600" dirty="0" err="1"/>
              <a:t>SQLServer</a:t>
            </a:r>
            <a:r>
              <a:rPr lang="pl-PL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3600" dirty="0"/>
              <a:t>No </a:t>
            </a:r>
            <a:r>
              <a:rPr lang="pl-PL" sz="3600" dirty="0" err="1"/>
              <a:t>support</a:t>
            </a:r>
            <a:r>
              <a:rPr lang="pl-PL" sz="3600" dirty="0"/>
              <a:t> in LINQ </a:t>
            </a:r>
            <a:r>
              <a:rPr lang="pl-PL" sz="3600" dirty="0">
                <a:sym typeface="Wingdings" panose="05000000000000000000" pitchFamily="2" charset="2"/>
              </a:rPr>
              <a:t> - we </a:t>
            </a:r>
            <a:r>
              <a:rPr lang="pl-PL" sz="3600" dirty="0" err="1">
                <a:sym typeface="Wingdings" panose="05000000000000000000" pitchFamily="2" charset="2"/>
              </a:rPr>
              <a:t>have</a:t>
            </a:r>
            <a:r>
              <a:rPr lang="pl-PL" sz="3600" dirty="0">
                <a:sym typeface="Wingdings" panose="05000000000000000000" pitchFamily="2" charset="2"/>
              </a:rPr>
              <a:t> to go with </a:t>
            </a:r>
            <a:r>
              <a:rPr lang="pl-PL" sz="3600" dirty="0" err="1">
                <a:sym typeface="Wingdings" panose="05000000000000000000" pitchFamily="2" charset="2"/>
              </a:rPr>
              <a:t>ExecuteCommand</a:t>
            </a:r>
            <a:endParaRPr lang="pl-PL" sz="36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r>
              <a:rPr lang="pl-PL" sz="3600" dirty="0" err="1">
                <a:sym typeface="Wingdings" panose="05000000000000000000" pitchFamily="2" charset="2"/>
              </a:rPr>
              <a:t>SQLServer</a:t>
            </a:r>
            <a:r>
              <a:rPr lang="pl-PL" sz="3600" dirty="0">
                <a:sym typeface="Wingdings" panose="05000000000000000000" pitchFamily="2" charset="2"/>
              </a:rPr>
              <a:t> </a:t>
            </a:r>
            <a:r>
              <a:rPr lang="pl-PL" sz="3600" dirty="0" err="1">
                <a:sym typeface="Wingdings" panose="05000000000000000000" pitchFamily="2" charset="2"/>
              </a:rPr>
              <a:t>does</a:t>
            </a:r>
            <a:r>
              <a:rPr lang="pl-PL" sz="3600" dirty="0">
                <a:sym typeface="Wingdings" panose="05000000000000000000" pitchFamily="2" charset="2"/>
              </a:rPr>
              <a:t> not </a:t>
            </a:r>
            <a:r>
              <a:rPr lang="pl-PL" sz="3600" dirty="0" err="1">
                <a:sym typeface="Wingdings" panose="05000000000000000000" pitchFamily="2" charset="2"/>
              </a:rPr>
              <a:t>support</a:t>
            </a:r>
            <a:r>
              <a:rPr lang="pl-PL" sz="3600" dirty="0">
                <a:sym typeface="Wingdings" panose="05000000000000000000" pitchFamily="2" charset="2"/>
              </a:rPr>
              <a:t> the </a:t>
            </a:r>
            <a:r>
              <a:rPr lang="pl-PL" sz="3600" dirty="0" err="1">
                <a:sym typeface="Wingdings" panose="05000000000000000000" pitchFamily="2" charset="2"/>
              </a:rPr>
              <a:t>concept</a:t>
            </a:r>
            <a:r>
              <a:rPr lang="pl-PL" sz="3600" dirty="0">
                <a:sym typeface="Wingdings" panose="05000000000000000000" pitchFamily="2" charset="2"/>
              </a:rPr>
              <a:t> of </a:t>
            </a:r>
            <a:r>
              <a:rPr lang="pl-PL" sz="3600" dirty="0" err="1">
                <a:sym typeface="Wingdings" panose="05000000000000000000" pitchFamily="2" charset="2"/>
              </a:rPr>
              <a:t>Temporal-Join</a:t>
            </a:r>
            <a:endParaRPr lang="pl-PL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873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r>
              <a:rPr lang="pl-PL" sz="3600" dirty="0"/>
              <a:t> – </a:t>
            </a: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Join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3"/>
            <a:ext cx="10751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The </a:t>
            </a:r>
            <a:r>
              <a:rPr lang="pl-PL" sz="3600" dirty="0" err="1"/>
              <a:t>concept</a:t>
            </a:r>
            <a:r>
              <a:rPr lang="pl-PL" sz="3600" dirty="0"/>
              <a:t> of </a:t>
            </a: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Join</a:t>
            </a:r>
            <a:r>
              <a:rPr lang="pl-PL" sz="3600" dirty="0"/>
              <a:t> </a:t>
            </a:r>
            <a:r>
              <a:rPr lang="pl-PL" sz="3600" dirty="0" err="1"/>
              <a:t>describes</a:t>
            </a:r>
            <a:r>
              <a:rPr lang="pl-PL" sz="3600" dirty="0"/>
              <a:t> the </a:t>
            </a:r>
            <a:r>
              <a:rPr lang="pl-PL" sz="3600" dirty="0" err="1"/>
              <a:t>output</a:t>
            </a:r>
            <a:r>
              <a:rPr lang="pl-PL" sz="3600" dirty="0"/>
              <a:t> of </a:t>
            </a:r>
            <a:r>
              <a:rPr lang="pl-PL" sz="3600" dirty="0" err="1"/>
              <a:t>joining</a:t>
            </a:r>
            <a:r>
              <a:rPr lang="pl-PL" sz="3600" dirty="0"/>
              <a:t> </a:t>
            </a:r>
            <a:r>
              <a:rPr lang="pl-PL" sz="3600" dirty="0" err="1"/>
              <a:t>two</a:t>
            </a:r>
            <a:r>
              <a:rPr lang="pl-PL" sz="3600" dirty="0"/>
              <a:t> </a:t>
            </a:r>
            <a:r>
              <a:rPr lang="pl-PL" sz="3600" dirty="0" err="1"/>
              <a:t>changing</a:t>
            </a:r>
            <a:r>
              <a:rPr lang="pl-PL" sz="3600" dirty="0"/>
              <a:t> </a:t>
            </a:r>
            <a:r>
              <a:rPr lang="pl-PL" sz="3600" dirty="0" err="1"/>
              <a:t>entities</a:t>
            </a:r>
            <a:r>
              <a:rPr lang="pl-PL" sz="3600" dirty="0"/>
              <a:t> i.e.:</a:t>
            </a:r>
            <a:endParaRPr lang="en-US" sz="3600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32F0B96B-CB7D-4830-8AC1-86DD68E5AAEF}"/>
              </a:ext>
            </a:extLst>
          </p:cNvPr>
          <p:cNvCxnSpPr/>
          <p:nvPr/>
        </p:nvCxnSpPr>
        <p:spPr>
          <a:xfrm>
            <a:off x="986613" y="4346621"/>
            <a:ext cx="1028884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E06C74B8-857E-4C81-9281-4646700E36F0}"/>
              </a:ext>
            </a:extLst>
          </p:cNvPr>
          <p:cNvCxnSpPr/>
          <p:nvPr/>
        </p:nvCxnSpPr>
        <p:spPr>
          <a:xfrm>
            <a:off x="986613" y="5741831"/>
            <a:ext cx="1028884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A2E555A-F2F6-4136-8943-1D15767169DC}"/>
              </a:ext>
            </a:extLst>
          </p:cNvPr>
          <p:cNvSpPr txBox="1"/>
          <p:nvPr/>
        </p:nvSpPr>
        <p:spPr>
          <a:xfrm>
            <a:off x="933718" y="3857223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Customer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FC22A1E-2AB2-4C32-8E35-247E09B2EAB1}"/>
              </a:ext>
            </a:extLst>
          </p:cNvPr>
          <p:cNvSpPr txBox="1"/>
          <p:nvPr/>
        </p:nvSpPr>
        <p:spPr>
          <a:xfrm>
            <a:off x="972355" y="5252432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Pet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BDEE4D71-24D0-475A-820A-922B2B903F8E}"/>
              </a:ext>
            </a:extLst>
          </p:cNvPr>
          <p:cNvCxnSpPr/>
          <p:nvPr/>
        </p:nvCxnSpPr>
        <p:spPr>
          <a:xfrm>
            <a:off x="3116687" y="4110543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90A0506-86E2-4B10-BD0D-28D866EE2ADD}"/>
              </a:ext>
            </a:extLst>
          </p:cNvPr>
          <p:cNvSpPr txBox="1"/>
          <p:nvPr/>
        </p:nvSpPr>
        <p:spPr>
          <a:xfrm>
            <a:off x="2775398" y="3744588"/>
            <a:ext cx="8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Insert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F9435C23-6CC5-46E4-8E1F-3F64A9AA0B8F}"/>
              </a:ext>
            </a:extLst>
          </p:cNvPr>
          <p:cNvCxnSpPr/>
          <p:nvPr/>
        </p:nvCxnSpPr>
        <p:spPr>
          <a:xfrm>
            <a:off x="6096000" y="4110543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F6DAADE-31DC-48D9-9731-6B818C3DF849}"/>
              </a:ext>
            </a:extLst>
          </p:cNvPr>
          <p:cNvSpPr txBox="1"/>
          <p:nvPr/>
        </p:nvSpPr>
        <p:spPr>
          <a:xfrm>
            <a:off x="5395273" y="3744588"/>
            <a:ext cx="1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Updates</a:t>
            </a:r>
            <a:r>
              <a:rPr lang="pl-PL" dirty="0"/>
              <a:t> </a:t>
            </a:r>
            <a:r>
              <a:rPr lang="pl-PL" dirty="0" err="1"/>
              <a:t>surname</a:t>
            </a:r>
            <a:r>
              <a:rPr lang="pl-PL" dirty="0"/>
              <a:t> 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D19A6E0F-12BC-4032-AC0A-39F0973112D4}"/>
              </a:ext>
            </a:extLst>
          </p:cNvPr>
          <p:cNvCxnSpPr/>
          <p:nvPr/>
        </p:nvCxnSpPr>
        <p:spPr>
          <a:xfrm>
            <a:off x="3691943" y="5505753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D6A70DF-341E-4F89-A254-BF64F40681CE}"/>
              </a:ext>
            </a:extLst>
          </p:cNvPr>
          <p:cNvSpPr txBox="1"/>
          <p:nvPr/>
        </p:nvSpPr>
        <p:spPr>
          <a:xfrm>
            <a:off x="3352801" y="5135437"/>
            <a:ext cx="8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Insert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3E7348C-4F0B-4CB6-A445-5EA8C9A8734F}"/>
              </a:ext>
            </a:extLst>
          </p:cNvPr>
          <p:cNvCxnSpPr/>
          <p:nvPr/>
        </p:nvCxnSpPr>
        <p:spPr>
          <a:xfrm>
            <a:off x="8255357" y="5604627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403999F-3BD2-45C6-8AC9-A43815A7D504}"/>
              </a:ext>
            </a:extLst>
          </p:cNvPr>
          <p:cNvSpPr txBox="1"/>
          <p:nvPr/>
        </p:nvSpPr>
        <p:spPr>
          <a:xfrm>
            <a:off x="7533070" y="5164325"/>
            <a:ext cx="1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Updates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96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r>
              <a:rPr lang="pl-PL" sz="3600" dirty="0"/>
              <a:t> – </a:t>
            </a: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Join</a:t>
            </a:r>
            <a:endParaRPr lang="en-US" dirty="0"/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A492EEC-795A-4636-8B94-774C7C677F05}"/>
              </a:ext>
            </a:extLst>
          </p:cNvPr>
          <p:cNvCxnSpPr/>
          <p:nvPr/>
        </p:nvCxnSpPr>
        <p:spPr>
          <a:xfrm>
            <a:off x="1062506" y="5572260"/>
            <a:ext cx="1028884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6C70DE6-89E7-4C62-A215-56BE7B4509F3}"/>
              </a:ext>
            </a:extLst>
          </p:cNvPr>
          <p:cNvSpPr txBox="1"/>
          <p:nvPr/>
        </p:nvSpPr>
        <p:spPr>
          <a:xfrm>
            <a:off x="737008" y="5048550"/>
            <a:ext cx="22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Customer</a:t>
            </a:r>
            <a:r>
              <a:rPr lang="pl-PL" dirty="0"/>
              <a:t> JOIN  Pet</a:t>
            </a:r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0BD86E62-0C66-4F0F-B45A-FBEA30CA73B2}"/>
              </a:ext>
            </a:extLst>
          </p:cNvPr>
          <p:cNvCxnSpPr/>
          <p:nvPr/>
        </p:nvCxnSpPr>
        <p:spPr>
          <a:xfrm>
            <a:off x="1010990" y="2620852"/>
            <a:ext cx="1028884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A0ED1721-C70D-4035-BBE0-FB538FE5128F}"/>
              </a:ext>
            </a:extLst>
          </p:cNvPr>
          <p:cNvCxnSpPr/>
          <p:nvPr/>
        </p:nvCxnSpPr>
        <p:spPr>
          <a:xfrm>
            <a:off x="1010990" y="4016062"/>
            <a:ext cx="1028884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8C7BDEE-3FB6-4146-B089-21633E83AA72}"/>
              </a:ext>
            </a:extLst>
          </p:cNvPr>
          <p:cNvSpPr txBox="1"/>
          <p:nvPr/>
        </p:nvSpPr>
        <p:spPr>
          <a:xfrm>
            <a:off x="958095" y="2131454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Customer</a:t>
            </a:r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1EC05C7-5182-4E9B-9D51-4AF0D381E735}"/>
              </a:ext>
            </a:extLst>
          </p:cNvPr>
          <p:cNvSpPr txBox="1"/>
          <p:nvPr/>
        </p:nvSpPr>
        <p:spPr>
          <a:xfrm>
            <a:off x="996732" y="3526663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Pet</a:t>
            </a:r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8ABDF519-DAA7-4212-9B04-4A8E4EFBF4DC}"/>
              </a:ext>
            </a:extLst>
          </p:cNvPr>
          <p:cNvCxnSpPr/>
          <p:nvPr/>
        </p:nvCxnSpPr>
        <p:spPr>
          <a:xfrm>
            <a:off x="3141064" y="2384774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F54B5BF9-3C02-449F-9A79-0B4A465D71F6}"/>
              </a:ext>
            </a:extLst>
          </p:cNvPr>
          <p:cNvSpPr txBox="1"/>
          <p:nvPr/>
        </p:nvSpPr>
        <p:spPr>
          <a:xfrm>
            <a:off x="2799775" y="2018819"/>
            <a:ext cx="8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Insert</a:t>
            </a:r>
          </a:p>
        </p:txBody>
      </p:sp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A078628C-62A1-412B-A21D-51ED0E9AF38E}"/>
              </a:ext>
            </a:extLst>
          </p:cNvPr>
          <p:cNvCxnSpPr/>
          <p:nvPr/>
        </p:nvCxnSpPr>
        <p:spPr>
          <a:xfrm>
            <a:off x="6120377" y="2384774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A9517847-C9E2-4ABB-86B9-5CF9D262A565}"/>
              </a:ext>
            </a:extLst>
          </p:cNvPr>
          <p:cNvSpPr txBox="1"/>
          <p:nvPr/>
        </p:nvSpPr>
        <p:spPr>
          <a:xfrm>
            <a:off x="5419650" y="2018819"/>
            <a:ext cx="1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Updates</a:t>
            </a:r>
            <a:r>
              <a:rPr lang="pl-PL" dirty="0"/>
              <a:t> </a:t>
            </a:r>
            <a:r>
              <a:rPr lang="pl-PL" dirty="0" err="1"/>
              <a:t>surname</a:t>
            </a:r>
            <a:r>
              <a:rPr lang="pl-PL" dirty="0"/>
              <a:t> </a:t>
            </a:r>
          </a:p>
        </p:txBody>
      </p: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06949595-1996-40BA-A681-F77D69888C9B}"/>
              </a:ext>
            </a:extLst>
          </p:cNvPr>
          <p:cNvCxnSpPr/>
          <p:nvPr/>
        </p:nvCxnSpPr>
        <p:spPr>
          <a:xfrm>
            <a:off x="3716320" y="3779984"/>
            <a:ext cx="0" cy="472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0297DDB5-BCA0-46AA-94B7-4C67E827D96B}"/>
              </a:ext>
            </a:extLst>
          </p:cNvPr>
          <p:cNvSpPr txBox="1"/>
          <p:nvPr/>
        </p:nvSpPr>
        <p:spPr>
          <a:xfrm>
            <a:off x="3377178" y="3409668"/>
            <a:ext cx="8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Insert</a:t>
            </a:r>
          </a:p>
        </p:txBody>
      </p:sp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E2BA6595-5061-4B51-9854-2FE8672BCE8A}"/>
              </a:ext>
            </a:extLst>
          </p:cNvPr>
          <p:cNvCxnSpPr/>
          <p:nvPr/>
        </p:nvCxnSpPr>
        <p:spPr>
          <a:xfrm>
            <a:off x="8279734" y="3878858"/>
            <a:ext cx="0" cy="472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76518C1B-9F33-4D95-B361-AFFBAC21F8F5}"/>
              </a:ext>
            </a:extLst>
          </p:cNvPr>
          <p:cNvSpPr txBox="1"/>
          <p:nvPr/>
        </p:nvSpPr>
        <p:spPr>
          <a:xfrm>
            <a:off x="7557447" y="3438556"/>
            <a:ext cx="1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Updates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C170BAEF-0725-4492-B37B-4BE64D753F5E}"/>
              </a:ext>
            </a:extLst>
          </p:cNvPr>
          <p:cNvCxnSpPr/>
          <p:nvPr/>
        </p:nvCxnSpPr>
        <p:spPr>
          <a:xfrm>
            <a:off x="3716320" y="5336182"/>
            <a:ext cx="0" cy="472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776FA3B8-20DB-4779-8095-DDFC642CA281}"/>
              </a:ext>
            </a:extLst>
          </p:cNvPr>
          <p:cNvCxnSpPr/>
          <p:nvPr/>
        </p:nvCxnSpPr>
        <p:spPr>
          <a:xfrm>
            <a:off x="8279734" y="5435056"/>
            <a:ext cx="0" cy="472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C0D7A4D3-3135-4CD8-B358-5EE6A843B099}"/>
              </a:ext>
            </a:extLst>
          </p:cNvPr>
          <p:cNvCxnSpPr/>
          <p:nvPr/>
        </p:nvCxnSpPr>
        <p:spPr>
          <a:xfrm>
            <a:off x="3235509" y="5336182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A5B57B20-0CE7-4BF3-A7BC-6857C8090959}"/>
              </a:ext>
            </a:extLst>
          </p:cNvPr>
          <p:cNvCxnSpPr/>
          <p:nvPr/>
        </p:nvCxnSpPr>
        <p:spPr>
          <a:xfrm>
            <a:off x="6214822" y="5336182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9E29C603-C9CB-47AD-882C-908527D50738}"/>
              </a:ext>
            </a:extLst>
          </p:cNvPr>
          <p:cNvSpPr txBox="1"/>
          <p:nvPr/>
        </p:nvSpPr>
        <p:spPr>
          <a:xfrm>
            <a:off x="4416074" y="6147176"/>
            <a:ext cx="117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Old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+ Pet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07A31193-17FC-4241-ADFC-853E9D696413}"/>
              </a:ext>
            </a:extLst>
          </p:cNvPr>
          <p:cNvSpPr txBox="1"/>
          <p:nvPr/>
        </p:nvSpPr>
        <p:spPr>
          <a:xfrm>
            <a:off x="2952175" y="6155998"/>
            <a:ext cx="117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No Pet</a:t>
            </a:r>
          </a:p>
          <a:p>
            <a:pPr algn="ctr"/>
            <a:r>
              <a:rPr lang="pl-PL" dirty="0"/>
              <a:t>Period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0FB728A6-A35C-4D47-B973-3CD27352B56F}"/>
              </a:ext>
            </a:extLst>
          </p:cNvPr>
          <p:cNvSpPr txBox="1"/>
          <p:nvPr/>
        </p:nvSpPr>
        <p:spPr>
          <a:xfrm>
            <a:off x="6269099" y="6169709"/>
            <a:ext cx="177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New </a:t>
            </a:r>
            <a:r>
              <a:rPr lang="pl-PL" dirty="0" err="1"/>
              <a:t>Name</a:t>
            </a:r>
            <a:endParaRPr lang="pl-PL" dirty="0"/>
          </a:p>
          <a:p>
            <a:pPr algn="ctr"/>
            <a:r>
              <a:rPr lang="pl-PL" dirty="0"/>
              <a:t>+ Pet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86B32595-8256-4615-98BB-469AF38D0D0C}"/>
              </a:ext>
            </a:extLst>
          </p:cNvPr>
          <p:cNvSpPr txBox="1"/>
          <p:nvPr/>
        </p:nvSpPr>
        <p:spPr>
          <a:xfrm>
            <a:off x="8894242" y="6169708"/>
            <a:ext cx="177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New </a:t>
            </a:r>
            <a:r>
              <a:rPr lang="pl-PL" dirty="0" err="1"/>
              <a:t>Name</a:t>
            </a:r>
            <a:endParaRPr lang="pl-PL" dirty="0"/>
          </a:p>
          <a:p>
            <a:pPr algn="ctr"/>
            <a:r>
              <a:rPr lang="pl-PL" dirty="0"/>
              <a:t>+ New Pet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25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/>
              <a:t>Requirements</a:t>
            </a:r>
            <a:r>
              <a:rPr lang="pl-PL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 err="1"/>
              <a:t>Track</a:t>
            </a:r>
            <a:r>
              <a:rPr lang="pl-PL" sz="3600" dirty="0"/>
              <a:t> the </a:t>
            </a:r>
            <a:r>
              <a:rPr lang="pl-PL" sz="3600" dirty="0" err="1"/>
              <a:t>state</a:t>
            </a:r>
            <a:r>
              <a:rPr lang="pl-PL" sz="3600" dirty="0"/>
              <a:t> of the </a:t>
            </a:r>
            <a:r>
              <a:rPr lang="pl-PL" sz="3600" dirty="0" err="1"/>
              <a:t>entity</a:t>
            </a:r>
            <a:r>
              <a:rPr lang="pl-PL" sz="3600" dirty="0"/>
              <a:t> in the </a:t>
            </a:r>
            <a:r>
              <a:rPr lang="pl-PL" sz="3600" dirty="0" err="1"/>
              <a:t>database</a:t>
            </a:r>
            <a:r>
              <a:rPr lang="pl-PL" sz="3600" dirty="0"/>
              <a:t> (system-</a:t>
            </a:r>
            <a:r>
              <a:rPr lang="pl-PL" sz="3600" dirty="0" err="1"/>
              <a:t>level</a:t>
            </a:r>
            <a:r>
              <a:rPr lang="pl-PL" sz="3600" dirty="0"/>
              <a:t> </a:t>
            </a:r>
            <a:r>
              <a:rPr lang="pl-PL" sz="3600" dirty="0" err="1"/>
              <a:t>perspective</a:t>
            </a:r>
            <a:r>
              <a:rPr lang="pl-PL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 err="1"/>
              <a:t>Add</a:t>
            </a:r>
            <a:r>
              <a:rPr lang="pl-PL" sz="3600" dirty="0"/>
              <a:t> </a:t>
            </a:r>
            <a:r>
              <a:rPr lang="pl-PL" sz="3600" dirty="0" err="1"/>
              <a:t>time-based</a:t>
            </a:r>
            <a:r>
              <a:rPr lang="pl-PL" sz="3600" dirty="0"/>
              <a:t> </a:t>
            </a:r>
            <a:r>
              <a:rPr lang="pl-PL" sz="3600" dirty="0" err="1"/>
              <a:t>constraints</a:t>
            </a:r>
            <a:r>
              <a:rPr lang="pl-PL" sz="3600" dirty="0"/>
              <a:t> in the data (business-</a:t>
            </a:r>
            <a:r>
              <a:rPr lang="pl-PL" sz="3600" dirty="0" err="1"/>
              <a:t>level</a:t>
            </a:r>
            <a:r>
              <a:rPr lang="pl-PL" sz="3600" dirty="0"/>
              <a:t> </a:t>
            </a:r>
            <a:r>
              <a:rPr lang="pl-PL" sz="3600" dirty="0" err="1"/>
              <a:t>perspective</a:t>
            </a:r>
            <a:r>
              <a:rPr lang="pl-PL" sz="3600" dirty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011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</a:t>
            </a:r>
            <a:r>
              <a:rPr lang="pl-PL" sz="3200" dirty="0" err="1"/>
              <a:t>emporal</a:t>
            </a:r>
            <a:r>
              <a:rPr lang="pl-PL" sz="3200" dirty="0"/>
              <a:t> </a:t>
            </a:r>
            <a:r>
              <a:rPr lang="pl-PL" sz="3200" dirty="0" err="1"/>
              <a:t>Tables</a:t>
            </a:r>
            <a:r>
              <a:rPr lang="pl-PL" sz="3200" dirty="0"/>
              <a:t> – </a:t>
            </a:r>
            <a:r>
              <a:rPr lang="pl-PL" sz="3200" dirty="0" err="1"/>
              <a:t>Temporal</a:t>
            </a:r>
            <a:r>
              <a:rPr lang="pl-PL" sz="3200" dirty="0"/>
              <a:t> </a:t>
            </a:r>
            <a:r>
              <a:rPr lang="pl-PL" sz="3200" dirty="0" err="1"/>
              <a:t>Join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5CB467E-4852-49DD-BDB2-803C159D0348}"/>
              </a:ext>
            </a:extLst>
          </p:cNvPr>
          <p:cNvSpPr/>
          <p:nvPr/>
        </p:nvSpPr>
        <p:spPr>
          <a:xfrm>
            <a:off x="903667" y="1736887"/>
            <a:ext cx="953465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[ID]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[Surname]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PERIOD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SYSTEM_TIME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ValidTo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SYSTEM_VERSIONING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HISTORY_TABLE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CustomerArchive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748F505-FB22-4108-923F-B1CB006D8A8E}"/>
              </a:ext>
            </a:extLst>
          </p:cNvPr>
          <p:cNvSpPr/>
          <p:nvPr/>
        </p:nvSpPr>
        <p:spPr>
          <a:xfrm>
            <a:off x="819953" y="4147771"/>
            <a:ext cx="97020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[ID]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[Name]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PERIOD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SYSTEM_TIME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ValidTo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SYSTEM_VERSIONING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HISTORY_TABLE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PetArchive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0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</a:t>
            </a:r>
            <a:r>
              <a:rPr lang="pl-PL" sz="3200" dirty="0" err="1"/>
              <a:t>emporal</a:t>
            </a:r>
            <a:r>
              <a:rPr lang="pl-PL" sz="3200" dirty="0"/>
              <a:t> </a:t>
            </a:r>
            <a:r>
              <a:rPr lang="pl-PL" sz="3200" dirty="0" err="1"/>
              <a:t>Tables</a:t>
            </a:r>
            <a:r>
              <a:rPr lang="pl-PL" sz="3200" dirty="0"/>
              <a:t> – </a:t>
            </a:r>
            <a:r>
              <a:rPr lang="pl-PL" sz="3200" dirty="0" err="1"/>
              <a:t>Temporal</a:t>
            </a:r>
            <a:r>
              <a:rPr lang="pl-PL" sz="3200" dirty="0"/>
              <a:t> </a:t>
            </a:r>
            <a:r>
              <a:rPr lang="pl-PL" sz="3200" dirty="0" err="1"/>
              <a:t>Join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A0C6E77-3DCF-43FC-A18B-8348976D8BD5}"/>
              </a:ext>
            </a:extLst>
          </p:cNvPr>
          <p:cNvSpPr/>
          <p:nvPr/>
        </p:nvSpPr>
        <p:spPr>
          <a:xfrm>
            <a:off x="504422" y="2818920"/>
            <a:ext cx="111831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'Kowalski'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Płaszczka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'Kowalski-Nowak'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[Pet]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Jednak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Kot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9684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</a:t>
            </a:r>
            <a:r>
              <a:rPr lang="pl-PL" sz="3200" dirty="0" err="1"/>
              <a:t>emporal</a:t>
            </a:r>
            <a:r>
              <a:rPr lang="pl-PL" sz="3200" dirty="0"/>
              <a:t> </a:t>
            </a:r>
            <a:r>
              <a:rPr lang="pl-PL" sz="3200" dirty="0" err="1"/>
              <a:t>Tables</a:t>
            </a:r>
            <a:r>
              <a:rPr lang="pl-PL" sz="3200" dirty="0"/>
              <a:t> – </a:t>
            </a:r>
            <a:r>
              <a:rPr lang="pl-PL" sz="3200" dirty="0" err="1"/>
              <a:t>Temporal</a:t>
            </a:r>
            <a:r>
              <a:rPr lang="pl-PL" sz="3200" dirty="0"/>
              <a:t> </a:t>
            </a:r>
            <a:r>
              <a:rPr lang="pl-PL" sz="3200" dirty="0" err="1"/>
              <a:t>Join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640971B-69CD-45A8-8893-DDAAC2C584E8}"/>
              </a:ext>
            </a:extLst>
          </p:cNvPr>
          <p:cNvSpPr txBox="1"/>
          <p:nvPr/>
        </p:nvSpPr>
        <p:spPr>
          <a:xfrm>
            <a:off x="986613" y="1913083"/>
            <a:ext cx="107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And the </a:t>
            </a:r>
            <a:r>
              <a:rPr lang="pl-PL" sz="3600" dirty="0" err="1"/>
              <a:t>query</a:t>
            </a:r>
            <a:r>
              <a:rPr lang="pl-PL" sz="3600" dirty="0"/>
              <a:t>:</a:t>
            </a:r>
            <a:endParaRPr lang="en-US" sz="36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396530E-E6F6-4837-8182-210A5C25E513}"/>
              </a:ext>
            </a:extLst>
          </p:cNvPr>
          <p:cNvSpPr/>
          <p:nvPr/>
        </p:nvSpPr>
        <p:spPr>
          <a:xfrm>
            <a:off x="712728" y="3065956"/>
            <a:ext cx="112990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SYSTEM_TIME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</a:p>
          <a:p>
            <a:pPr lvl="1"/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35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r>
              <a:rPr lang="pl-PL" sz="3600" dirty="0"/>
              <a:t> – </a:t>
            </a: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Join</a:t>
            </a:r>
            <a:endParaRPr lang="en-US" dirty="0"/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A492EEC-795A-4636-8B94-774C7C677F05}"/>
              </a:ext>
            </a:extLst>
          </p:cNvPr>
          <p:cNvCxnSpPr/>
          <p:nvPr/>
        </p:nvCxnSpPr>
        <p:spPr>
          <a:xfrm>
            <a:off x="1062506" y="5572260"/>
            <a:ext cx="1028884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6C70DE6-89E7-4C62-A215-56BE7B4509F3}"/>
              </a:ext>
            </a:extLst>
          </p:cNvPr>
          <p:cNvSpPr txBox="1"/>
          <p:nvPr/>
        </p:nvSpPr>
        <p:spPr>
          <a:xfrm>
            <a:off x="737008" y="5048550"/>
            <a:ext cx="22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Customer</a:t>
            </a:r>
            <a:r>
              <a:rPr lang="pl-PL" dirty="0"/>
              <a:t> JOIN  Pet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C170BAEF-0725-4492-B37B-4BE64D753F5E}"/>
              </a:ext>
            </a:extLst>
          </p:cNvPr>
          <p:cNvCxnSpPr/>
          <p:nvPr/>
        </p:nvCxnSpPr>
        <p:spPr>
          <a:xfrm>
            <a:off x="3716320" y="5336182"/>
            <a:ext cx="0" cy="472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776FA3B8-20DB-4779-8095-DDFC642CA281}"/>
              </a:ext>
            </a:extLst>
          </p:cNvPr>
          <p:cNvCxnSpPr/>
          <p:nvPr/>
        </p:nvCxnSpPr>
        <p:spPr>
          <a:xfrm>
            <a:off x="8279734" y="5435056"/>
            <a:ext cx="0" cy="472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C0D7A4D3-3135-4CD8-B358-5EE6A843B099}"/>
              </a:ext>
            </a:extLst>
          </p:cNvPr>
          <p:cNvCxnSpPr/>
          <p:nvPr/>
        </p:nvCxnSpPr>
        <p:spPr>
          <a:xfrm>
            <a:off x="3235509" y="5336182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A5B57B20-0CE7-4BF3-A7BC-6857C8090959}"/>
              </a:ext>
            </a:extLst>
          </p:cNvPr>
          <p:cNvCxnSpPr/>
          <p:nvPr/>
        </p:nvCxnSpPr>
        <p:spPr>
          <a:xfrm>
            <a:off x="6214822" y="5336182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9E29C603-C9CB-47AD-882C-908527D50738}"/>
              </a:ext>
            </a:extLst>
          </p:cNvPr>
          <p:cNvSpPr txBox="1"/>
          <p:nvPr/>
        </p:nvSpPr>
        <p:spPr>
          <a:xfrm>
            <a:off x="4416074" y="6147176"/>
            <a:ext cx="117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Old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+ Pet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07A31193-17FC-4241-ADFC-853E9D696413}"/>
              </a:ext>
            </a:extLst>
          </p:cNvPr>
          <p:cNvSpPr txBox="1"/>
          <p:nvPr/>
        </p:nvSpPr>
        <p:spPr>
          <a:xfrm>
            <a:off x="2952175" y="6155998"/>
            <a:ext cx="117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No Pet</a:t>
            </a:r>
          </a:p>
          <a:p>
            <a:pPr algn="ctr"/>
            <a:r>
              <a:rPr lang="pl-PL" dirty="0"/>
              <a:t>Period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0FB728A6-A35C-4D47-B973-3CD27352B56F}"/>
              </a:ext>
            </a:extLst>
          </p:cNvPr>
          <p:cNvSpPr txBox="1"/>
          <p:nvPr/>
        </p:nvSpPr>
        <p:spPr>
          <a:xfrm>
            <a:off x="6269099" y="6169709"/>
            <a:ext cx="177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New </a:t>
            </a:r>
            <a:r>
              <a:rPr lang="pl-PL" dirty="0" err="1"/>
              <a:t>Name</a:t>
            </a:r>
            <a:endParaRPr lang="pl-PL" dirty="0"/>
          </a:p>
          <a:p>
            <a:pPr algn="ctr"/>
            <a:r>
              <a:rPr lang="pl-PL" dirty="0"/>
              <a:t>+ Pet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86B32595-8256-4615-98BB-469AF38D0D0C}"/>
              </a:ext>
            </a:extLst>
          </p:cNvPr>
          <p:cNvSpPr txBox="1"/>
          <p:nvPr/>
        </p:nvSpPr>
        <p:spPr>
          <a:xfrm>
            <a:off x="8894242" y="6169708"/>
            <a:ext cx="177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New </a:t>
            </a:r>
            <a:r>
              <a:rPr lang="pl-PL" dirty="0" err="1"/>
              <a:t>Name</a:t>
            </a:r>
            <a:endParaRPr lang="pl-PL" dirty="0"/>
          </a:p>
          <a:p>
            <a:pPr algn="ctr"/>
            <a:r>
              <a:rPr lang="pl-PL" dirty="0"/>
              <a:t>+ New Pet </a:t>
            </a:r>
            <a:r>
              <a:rPr lang="pl-PL" dirty="0" err="1"/>
              <a:t>Name</a:t>
            </a: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016182C-84DF-4643-9DEF-EC453348D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33287"/>
              </p:ext>
            </p:extLst>
          </p:nvPr>
        </p:nvGraphicFramePr>
        <p:xfrm>
          <a:off x="838200" y="2735263"/>
          <a:ext cx="10515599" cy="15005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0891">
                  <a:extLst>
                    <a:ext uri="{9D8B030D-6E8A-4147-A177-3AD203B41FA5}">
                      <a16:colId xmlns:a16="http://schemas.microsoft.com/office/drawing/2014/main" val="327066243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190321442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1713328559"/>
                    </a:ext>
                  </a:extLst>
                </a:gridCol>
                <a:gridCol w="1452154">
                  <a:extLst>
                    <a:ext uri="{9D8B030D-6E8A-4147-A177-3AD203B41FA5}">
                      <a16:colId xmlns:a16="http://schemas.microsoft.com/office/drawing/2014/main" val="3034770072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903784006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986145723"/>
                    </a:ext>
                  </a:extLst>
                </a:gridCol>
                <a:gridCol w="851263">
                  <a:extLst>
                    <a:ext uri="{9D8B030D-6E8A-4147-A177-3AD203B41FA5}">
                      <a16:colId xmlns:a16="http://schemas.microsoft.com/office/drawing/2014/main" val="1841449114"/>
                    </a:ext>
                  </a:extLst>
                </a:gridCol>
                <a:gridCol w="2378529">
                  <a:extLst>
                    <a:ext uri="{9D8B030D-6E8A-4147-A177-3AD203B41FA5}">
                      <a16:colId xmlns:a16="http://schemas.microsoft.com/office/drawing/2014/main" val="1861701929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1686832541"/>
                    </a:ext>
                  </a:extLst>
                </a:gridCol>
              </a:tblGrid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ID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Surname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ValidFrom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ValidTo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ID2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Name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CustomerId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ValidFrom3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ValidTo4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739305325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Kowalski-Nowak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13:05:02.58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MAX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Jednak Kot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13:05:06.89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MAX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803250594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Kowalski-Nowak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13:05:02.58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MAX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Płaszczka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13:04:58.56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13:05:06.89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74115886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Kowalski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13:04:54.09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13:05:02.58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Jednak Kot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13:05:06.89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MAX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8175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Kowalski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13:04:54.09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13:05:02.58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Płaszczka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13:04:58.56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13:05:06.89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277364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6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r>
              <a:rPr lang="pl-PL" sz="3600" dirty="0"/>
              <a:t> – </a:t>
            </a: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Join</a:t>
            </a:r>
            <a:endParaRPr lang="en-US" dirty="0"/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A492EEC-795A-4636-8B94-774C7C677F05}"/>
              </a:ext>
            </a:extLst>
          </p:cNvPr>
          <p:cNvCxnSpPr/>
          <p:nvPr/>
        </p:nvCxnSpPr>
        <p:spPr>
          <a:xfrm>
            <a:off x="1062506" y="5572260"/>
            <a:ext cx="10288841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6C70DE6-89E7-4C62-A215-56BE7B4509F3}"/>
              </a:ext>
            </a:extLst>
          </p:cNvPr>
          <p:cNvSpPr txBox="1"/>
          <p:nvPr/>
        </p:nvSpPr>
        <p:spPr>
          <a:xfrm>
            <a:off x="737008" y="5048550"/>
            <a:ext cx="22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Customer</a:t>
            </a:r>
            <a:r>
              <a:rPr lang="pl-PL" dirty="0"/>
              <a:t> JOIN  Pet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C170BAEF-0725-4492-B37B-4BE64D753F5E}"/>
              </a:ext>
            </a:extLst>
          </p:cNvPr>
          <p:cNvCxnSpPr/>
          <p:nvPr/>
        </p:nvCxnSpPr>
        <p:spPr>
          <a:xfrm>
            <a:off x="3716320" y="5336182"/>
            <a:ext cx="0" cy="472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776FA3B8-20DB-4779-8095-DDFC642CA281}"/>
              </a:ext>
            </a:extLst>
          </p:cNvPr>
          <p:cNvCxnSpPr/>
          <p:nvPr/>
        </p:nvCxnSpPr>
        <p:spPr>
          <a:xfrm>
            <a:off x="8279734" y="5435056"/>
            <a:ext cx="0" cy="472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C0D7A4D3-3135-4CD8-B358-5EE6A843B099}"/>
              </a:ext>
            </a:extLst>
          </p:cNvPr>
          <p:cNvCxnSpPr/>
          <p:nvPr/>
        </p:nvCxnSpPr>
        <p:spPr>
          <a:xfrm>
            <a:off x="3235509" y="5336182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A5B57B20-0CE7-4BF3-A7BC-6857C8090959}"/>
              </a:ext>
            </a:extLst>
          </p:cNvPr>
          <p:cNvCxnSpPr/>
          <p:nvPr/>
        </p:nvCxnSpPr>
        <p:spPr>
          <a:xfrm>
            <a:off x="6214822" y="5336182"/>
            <a:ext cx="0" cy="472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9E29C603-C9CB-47AD-882C-908527D50738}"/>
              </a:ext>
            </a:extLst>
          </p:cNvPr>
          <p:cNvSpPr txBox="1"/>
          <p:nvPr/>
        </p:nvSpPr>
        <p:spPr>
          <a:xfrm>
            <a:off x="4416074" y="6147176"/>
            <a:ext cx="117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Old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+ Pet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07A31193-17FC-4241-ADFC-853E9D696413}"/>
              </a:ext>
            </a:extLst>
          </p:cNvPr>
          <p:cNvSpPr txBox="1"/>
          <p:nvPr/>
        </p:nvSpPr>
        <p:spPr>
          <a:xfrm>
            <a:off x="2952175" y="6155998"/>
            <a:ext cx="117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No Pet</a:t>
            </a:r>
          </a:p>
          <a:p>
            <a:pPr algn="ctr"/>
            <a:r>
              <a:rPr lang="pl-PL" dirty="0"/>
              <a:t>Period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0FB728A6-A35C-4D47-B973-3CD27352B56F}"/>
              </a:ext>
            </a:extLst>
          </p:cNvPr>
          <p:cNvSpPr txBox="1"/>
          <p:nvPr/>
        </p:nvSpPr>
        <p:spPr>
          <a:xfrm>
            <a:off x="6269099" y="6169709"/>
            <a:ext cx="177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New </a:t>
            </a:r>
            <a:r>
              <a:rPr lang="pl-PL" dirty="0" err="1"/>
              <a:t>Name</a:t>
            </a:r>
            <a:endParaRPr lang="pl-PL" dirty="0"/>
          </a:p>
          <a:p>
            <a:pPr algn="ctr"/>
            <a:r>
              <a:rPr lang="pl-PL" dirty="0"/>
              <a:t>+ Pet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86B32595-8256-4615-98BB-469AF38D0D0C}"/>
              </a:ext>
            </a:extLst>
          </p:cNvPr>
          <p:cNvSpPr txBox="1"/>
          <p:nvPr/>
        </p:nvSpPr>
        <p:spPr>
          <a:xfrm>
            <a:off x="8894242" y="6169708"/>
            <a:ext cx="177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New </a:t>
            </a:r>
            <a:r>
              <a:rPr lang="pl-PL" dirty="0" err="1"/>
              <a:t>Name</a:t>
            </a:r>
            <a:endParaRPr lang="pl-PL" dirty="0"/>
          </a:p>
          <a:p>
            <a:pPr algn="ctr"/>
            <a:r>
              <a:rPr lang="pl-PL" dirty="0"/>
              <a:t>+ New Pet </a:t>
            </a:r>
            <a:r>
              <a:rPr lang="pl-PL" dirty="0" err="1"/>
              <a:t>Name</a:t>
            </a: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016182C-84DF-4643-9DEF-EC453348D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23476"/>
              </p:ext>
            </p:extLst>
          </p:nvPr>
        </p:nvGraphicFramePr>
        <p:xfrm>
          <a:off x="838200" y="1928405"/>
          <a:ext cx="10515599" cy="16909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0891">
                  <a:extLst>
                    <a:ext uri="{9D8B030D-6E8A-4147-A177-3AD203B41FA5}">
                      <a16:colId xmlns:a16="http://schemas.microsoft.com/office/drawing/2014/main" val="327066243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190321442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1713328559"/>
                    </a:ext>
                  </a:extLst>
                </a:gridCol>
                <a:gridCol w="1452154">
                  <a:extLst>
                    <a:ext uri="{9D8B030D-6E8A-4147-A177-3AD203B41FA5}">
                      <a16:colId xmlns:a16="http://schemas.microsoft.com/office/drawing/2014/main" val="3034770072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903784006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986145723"/>
                    </a:ext>
                  </a:extLst>
                </a:gridCol>
                <a:gridCol w="851263">
                  <a:extLst>
                    <a:ext uri="{9D8B030D-6E8A-4147-A177-3AD203B41FA5}">
                      <a16:colId xmlns:a16="http://schemas.microsoft.com/office/drawing/2014/main" val="1841449114"/>
                    </a:ext>
                  </a:extLst>
                </a:gridCol>
                <a:gridCol w="2378529">
                  <a:extLst>
                    <a:ext uri="{9D8B030D-6E8A-4147-A177-3AD203B41FA5}">
                      <a16:colId xmlns:a16="http://schemas.microsoft.com/office/drawing/2014/main" val="1861701929"/>
                    </a:ext>
                  </a:extLst>
                </a:gridCol>
                <a:gridCol w="1664970">
                  <a:extLst>
                    <a:ext uri="{9D8B030D-6E8A-4147-A177-3AD203B41FA5}">
                      <a16:colId xmlns:a16="http://schemas.microsoft.com/office/drawing/2014/main" val="1686832541"/>
                    </a:ext>
                  </a:extLst>
                </a:gridCol>
              </a:tblGrid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ID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Surname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ValidFrom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ValidTo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ID2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Name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CustomerId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ValidFrom3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ValidTo4</a:t>
                      </a:r>
                      <a:endParaRPr lang="pl-PL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739305325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Kowalski-Nowak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13:05:02.58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MAX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Jednak Kot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13:05:06.89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MAX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803250594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Kowalski-Nowak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13:05:02.58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MAX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Płaszczka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13:04:58.56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13:05:06.89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74115886"/>
                  </a:ext>
                </a:extLst>
              </a:tr>
              <a:tr h="338001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Kowalski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13:04:54.09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13:05:02.58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Jednak Kot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13:05:06.89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MAX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8175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Kowalski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13:04:54.09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13:05:02.58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Płaszczka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13:04:58.56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13:05:06.89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2773641074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Kowalski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13:04:54:09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13:04:58:56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511" marR="7511" marT="751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53783"/>
                  </a:ext>
                </a:extLst>
              </a:tr>
            </a:tbl>
          </a:graphicData>
        </a:graphic>
      </p:graphicFrame>
      <p:sp>
        <p:nvSpPr>
          <p:cNvPr id="3" name="Strzałka: w dół 2">
            <a:extLst>
              <a:ext uri="{FF2B5EF4-FFF2-40B4-BE49-F238E27FC236}">
                <a16:creationId xmlns:a16="http://schemas.microsoft.com/office/drawing/2014/main" id="{061BF13B-9255-4B5D-BAD9-D8EAA74EA6B9}"/>
              </a:ext>
            </a:extLst>
          </p:cNvPr>
          <p:cNvSpPr/>
          <p:nvPr/>
        </p:nvSpPr>
        <p:spPr>
          <a:xfrm>
            <a:off x="3279514" y="3746478"/>
            <a:ext cx="392802" cy="1589704"/>
          </a:xfrm>
          <a:prstGeom prst="downArrow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700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r>
              <a:rPr lang="pl-PL" sz="3600" dirty="0"/>
              <a:t> - </a:t>
            </a:r>
            <a:r>
              <a:rPr lang="pl-PL" sz="3600" dirty="0" err="1"/>
              <a:t>constraints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>
                <a:sym typeface="Wingdings" panose="05000000000000000000" pitchFamily="2" charset="2"/>
              </a:rPr>
              <a:t>SQLServer</a:t>
            </a:r>
            <a:r>
              <a:rPr lang="pl-PL" sz="3600" dirty="0">
                <a:sym typeface="Wingdings" panose="05000000000000000000" pitchFamily="2" charset="2"/>
              </a:rPr>
              <a:t> </a:t>
            </a:r>
            <a:r>
              <a:rPr lang="pl-PL" sz="3600" dirty="0" err="1">
                <a:sym typeface="Wingdings" panose="05000000000000000000" pitchFamily="2" charset="2"/>
              </a:rPr>
              <a:t>does</a:t>
            </a:r>
            <a:r>
              <a:rPr lang="pl-PL" sz="3600" dirty="0">
                <a:sym typeface="Wingdings" panose="05000000000000000000" pitchFamily="2" charset="2"/>
              </a:rPr>
              <a:t> not </a:t>
            </a:r>
            <a:r>
              <a:rPr lang="pl-PL" sz="3600" dirty="0" err="1">
                <a:sym typeface="Wingdings" panose="05000000000000000000" pitchFamily="2" charset="2"/>
              </a:rPr>
              <a:t>support</a:t>
            </a:r>
            <a:r>
              <a:rPr lang="pl-PL" sz="3600" dirty="0">
                <a:sym typeface="Wingdings" panose="05000000000000000000" pitchFamily="2" charset="2"/>
              </a:rPr>
              <a:t> the </a:t>
            </a:r>
            <a:r>
              <a:rPr lang="pl-PL" sz="3600" dirty="0" err="1">
                <a:sym typeface="Wingdings" panose="05000000000000000000" pitchFamily="2" charset="2"/>
              </a:rPr>
              <a:t>concept</a:t>
            </a:r>
            <a:r>
              <a:rPr lang="pl-PL" sz="3600" dirty="0">
                <a:sym typeface="Wingdings" panose="05000000000000000000" pitchFamily="2" charset="2"/>
              </a:rPr>
              <a:t> of </a:t>
            </a:r>
          </a:p>
          <a:p>
            <a:pPr algn="ctr"/>
            <a:r>
              <a:rPr lang="pl-PL" sz="3600" dirty="0" err="1">
                <a:sym typeface="Wingdings" panose="05000000000000000000" pitchFamily="2" charset="2"/>
              </a:rPr>
              <a:t>Temporal-Join</a:t>
            </a:r>
            <a:endParaRPr lang="pl-PL" sz="3600" dirty="0">
              <a:sym typeface="Wingdings" panose="05000000000000000000" pitchFamily="2" charset="2"/>
            </a:endParaRPr>
          </a:p>
          <a:p>
            <a:pPr algn="ctr"/>
            <a:r>
              <a:rPr lang="pl-PL" sz="3600" b="1" dirty="0" err="1">
                <a:sym typeface="Wingdings" panose="05000000000000000000" pitchFamily="2" charset="2"/>
              </a:rPr>
              <a:t>this</a:t>
            </a:r>
            <a:r>
              <a:rPr lang="pl-PL" sz="3600" b="1" dirty="0">
                <a:sym typeface="Wingdings" panose="05000000000000000000" pitchFamily="2" charset="2"/>
              </a:rPr>
              <a:t> </a:t>
            </a:r>
            <a:r>
              <a:rPr lang="pl-PL" sz="3600" b="1" dirty="0" err="1">
                <a:sym typeface="Wingdings" panose="05000000000000000000" pitchFamily="2" charset="2"/>
              </a:rPr>
              <a:t>can’t</a:t>
            </a:r>
            <a:r>
              <a:rPr lang="pl-PL" sz="3600" b="1" dirty="0">
                <a:sym typeface="Wingdings" panose="05000000000000000000" pitchFamily="2" charset="2"/>
              </a:rPr>
              <a:t> be </a:t>
            </a:r>
            <a:r>
              <a:rPr lang="pl-PL" sz="3600" b="1" dirty="0" err="1">
                <a:sym typeface="Wingdings" panose="05000000000000000000" pitchFamily="2" charset="2"/>
              </a:rPr>
              <a:t>fixed</a:t>
            </a:r>
            <a:r>
              <a:rPr lang="pl-PL" sz="3600" b="1" dirty="0">
                <a:sym typeface="Wingdings" panose="05000000000000000000" pitchFamily="2" charset="2"/>
              </a:rPr>
              <a:t> on SQL’ </a:t>
            </a:r>
            <a:r>
              <a:rPr lang="pl-PL" sz="3600" b="1" dirty="0" err="1">
                <a:sym typeface="Wingdings" panose="05000000000000000000" pitchFamily="2" charset="2"/>
              </a:rPr>
              <a:t>level</a:t>
            </a:r>
            <a:endParaRPr lang="pl-PL" sz="3600" b="1" dirty="0">
              <a:sym typeface="Wingdings" panose="05000000000000000000" pitchFamily="2" charset="2"/>
            </a:endParaRPr>
          </a:p>
          <a:p>
            <a:pPr algn="ctr"/>
            <a:endParaRPr lang="pl-PL" sz="3600" b="1" dirty="0">
              <a:sym typeface="Wingdings" panose="05000000000000000000" pitchFamily="2" charset="2"/>
            </a:endParaRPr>
          </a:p>
          <a:p>
            <a:pPr algn="ctr"/>
            <a:r>
              <a:rPr lang="pl-PL" sz="3600" b="1" dirty="0">
                <a:sym typeface="Wingdings" panose="05000000000000000000" pitchFamily="2" charset="2"/>
              </a:rPr>
              <a:t>… </a:t>
            </a:r>
            <a:r>
              <a:rPr lang="pl-PL" sz="3600" dirty="0">
                <a:sym typeface="Wingdings" panose="05000000000000000000" pitchFamily="2" charset="2"/>
              </a:rPr>
              <a:t>but </a:t>
            </a:r>
            <a:r>
              <a:rPr lang="pl-PL" sz="3600" dirty="0" err="1">
                <a:sym typeface="Wingdings" panose="05000000000000000000" pitchFamily="2" charset="2"/>
              </a:rPr>
              <a:t>if</a:t>
            </a:r>
            <a:r>
              <a:rPr lang="pl-PL" sz="3600" dirty="0">
                <a:sym typeface="Wingdings" panose="05000000000000000000" pitchFamily="2" charset="2"/>
              </a:rPr>
              <a:t> we </a:t>
            </a:r>
            <a:r>
              <a:rPr lang="pl-PL" sz="3600" dirty="0" err="1">
                <a:sym typeface="Wingdings" panose="05000000000000000000" pitchFamily="2" charset="2"/>
              </a:rPr>
              <a:t>had</a:t>
            </a:r>
            <a:r>
              <a:rPr lang="pl-PL" sz="3600" dirty="0">
                <a:sym typeface="Wingdings" panose="05000000000000000000" pitchFamily="2" charset="2"/>
              </a:rPr>
              <a:t> </a:t>
            </a:r>
            <a:r>
              <a:rPr lang="pl-PL" sz="3600" dirty="0" err="1">
                <a:sym typeface="Wingdings" panose="05000000000000000000" pitchFamily="2" charset="2"/>
              </a:rPr>
              <a:t>proper</a:t>
            </a:r>
            <a:r>
              <a:rPr lang="pl-PL" sz="3600" dirty="0">
                <a:sym typeface="Wingdings" panose="05000000000000000000" pitchFamily="2" charset="2"/>
              </a:rPr>
              <a:t> LINQ </a:t>
            </a:r>
            <a:r>
              <a:rPr lang="pl-PL" sz="3600" dirty="0" err="1">
                <a:sym typeface="Wingdings" panose="05000000000000000000" pitchFamily="2" charset="2"/>
              </a:rPr>
              <a:t>library</a:t>
            </a:r>
            <a:r>
              <a:rPr lang="pl-PL" sz="3600" dirty="0">
                <a:sym typeface="Wingdings" panose="05000000000000000000" pitchFamily="2" charset="2"/>
              </a:rPr>
              <a:t> we </a:t>
            </a:r>
            <a:r>
              <a:rPr lang="pl-PL" sz="3600" dirty="0" err="1">
                <a:sym typeface="Wingdings" panose="05000000000000000000" pitchFamily="2" charset="2"/>
              </a:rPr>
              <a:t>could</a:t>
            </a:r>
            <a:r>
              <a:rPr lang="pl-PL" sz="3600" dirty="0">
                <a:sym typeface="Wingdings" panose="05000000000000000000" pitchFamily="2" charset="2"/>
              </a:rPr>
              <a:t> do </a:t>
            </a:r>
            <a:r>
              <a:rPr lang="pl-PL" sz="3600" dirty="0" err="1">
                <a:sym typeface="Wingdings" panose="05000000000000000000" pitchFamily="2" charset="2"/>
              </a:rPr>
              <a:t>something</a:t>
            </a:r>
            <a:r>
              <a:rPr lang="pl-PL" sz="3600" dirty="0">
                <a:sym typeface="Wingdings" panose="05000000000000000000" pitchFamily="2" charset="2"/>
              </a:rPr>
              <a:t> </a:t>
            </a:r>
            <a:r>
              <a:rPr lang="pl-PL" sz="3600" dirty="0" err="1">
                <a:sym typeface="Wingdings" panose="05000000000000000000" pitchFamily="2" charset="2"/>
              </a:rPr>
              <a:t>about</a:t>
            </a:r>
            <a:r>
              <a:rPr lang="pl-PL" sz="3600" dirty="0">
                <a:sym typeface="Wingdings" panose="05000000000000000000" pitchFamily="2" charset="2"/>
              </a:rPr>
              <a:t> </a:t>
            </a:r>
            <a:r>
              <a:rPr lang="pl-PL" sz="3600" dirty="0" err="1">
                <a:sym typeface="Wingdings" panose="05000000000000000000" pitchFamily="2" charset="2"/>
              </a:rPr>
              <a:t>it</a:t>
            </a:r>
            <a:r>
              <a:rPr lang="pl-PL" sz="3600" dirty="0">
                <a:sym typeface="Wingdings" panose="05000000000000000000" pitchFamily="2" charset="2"/>
              </a:rPr>
              <a:t>…</a:t>
            </a:r>
          </a:p>
          <a:p>
            <a:pPr algn="ctr"/>
            <a:endParaRPr lang="pl-PL" sz="3600" b="1" dirty="0">
              <a:sym typeface="Wingdings" panose="05000000000000000000" pitchFamily="2" charset="2"/>
            </a:endParaRPr>
          </a:p>
          <a:p>
            <a:pPr algn="ctr"/>
            <a:r>
              <a:rPr lang="pl-PL" sz="3600" b="1" dirty="0" err="1">
                <a:sym typeface="Wingdings" panose="05000000000000000000" pitchFamily="2" charset="2"/>
              </a:rPr>
              <a:t>Basically</a:t>
            </a:r>
            <a:r>
              <a:rPr lang="pl-PL" sz="3600" b="1" dirty="0">
                <a:sym typeface="Wingdings" panose="05000000000000000000" pitchFamily="2" charset="2"/>
              </a:rPr>
              <a:t> </a:t>
            </a:r>
            <a:r>
              <a:rPr lang="pl-PL" sz="3600" b="1" dirty="0" err="1">
                <a:sym typeface="Wingdings" panose="05000000000000000000" pitchFamily="2" charset="2"/>
              </a:rPr>
              <a:t>solving</a:t>
            </a:r>
            <a:r>
              <a:rPr lang="pl-PL" sz="3600" b="1" dirty="0">
                <a:sym typeface="Wingdings" panose="05000000000000000000" pitchFamily="2" charset="2"/>
              </a:rPr>
              <a:t> </a:t>
            </a:r>
            <a:r>
              <a:rPr lang="pl-PL" sz="3600" b="1" dirty="0" err="1">
                <a:sym typeface="Wingdings" panose="05000000000000000000" pitchFamily="2" charset="2"/>
              </a:rPr>
              <a:t>constrains</a:t>
            </a:r>
            <a:r>
              <a:rPr lang="pl-PL" sz="3600" b="1" dirty="0">
                <a:sym typeface="Wingdings" panose="05000000000000000000" pitchFamily="2" charset="2"/>
              </a:rPr>
              <a:t> 1 and 2 </a:t>
            </a:r>
            <a:r>
              <a:rPr lang="pl-PL" sz="3600" b="1" dirty="0" err="1">
                <a:sym typeface="Wingdings" panose="05000000000000000000" pitchFamily="2" charset="2"/>
              </a:rPr>
              <a:t>at</a:t>
            </a:r>
            <a:r>
              <a:rPr lang="pl-PL" sz="3600" b="1" dirty="0">
                <a:sym typeface="Wingdings" panose="05000000000000000000" pitchFamily="2" charset="2"/>
              </a:rPr>
              <a:t> the same </a:t>
            </a:r>
            <a:r>
              <a:rPr lang="pl-PL" sz="3600" b="1" dirty="0" err="1">
                <a:sym typeface="Wingdings" panose="05000000000000000000" pitchFamily="2" charset="2"/>
              </a:rPr>
              <a:t>time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03919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Example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We </a:t>
            </a:r>
            <a:r>
              <a:rPr lang="pl-PL" sz="3600" dirty="0" err="1"/>
              <a:t>need</a:t>
            </a:r>
            <a:r>
              <a:rPr lang="pl-PL" sz="3600" dirty="0"/>
              <a:t> to </a:t>
            </a:r>
            <a:r>
              <a:rPr lang="pl-PL" sz="3600" dirty="0" err="1"/>
              <a:t>delete</a:t>
            </a:r>
            <a:r>
              <a:rPr lang="pl-PL" sz="3600" dirty="0"/>
              <a:t> the </a:t>
            </a:r>
            <a:r>
              <a:rPr lang="pl-PL" sz="3600" dirty="0" err="1"/>
              <a:t>entity</a:t>
            </a:r>
            <a:r>
              <a:rPr lang="pl-PL" sz="3600" dirty="0"/>
              <a:t> X from the </a:t>
            </a:r>
            <a:r>
              <a:rPr lang="pl-PL" sz="3600" dirty="0" err="1"/>
              <a:t>database</a:t>
            </a:r>
            <a:endParaRPr lang="pl-PL" sz="3600" dirty="0"/>
          </a:p>
          <a:p>
            <a:endParaRPr lang="pl-PL" sz="3600" dirty="0"/>
          </a:p>
          <a:p>
            <a:endParaRPr lang="pl-PL" sz="3600" dirty="0"/>
          </a:p>
          <a:p>
            <a:r>
              <a:rPr lang="pl-PL" sz="3600" dirty="0"/>
              <a:t>But </a:t>
            </a:r>
            <a:r>
              <a:rPr lang="pl-PL" sz="3600" dirty="0" err="1"/>
              <a:t>our</a:t>
            </a:r>
            <a:r>
              <a:rPr lang="pl-PL" sz="3600" dirty="0"/>
              <a:t> </a:t>
            </a:r>
            <a:r>
              <a:rPr lang="pl-PL" sz="3600" dirty="0" err="1"/>
              <a:t>managment</a:t>
            </a:r>
            <a:r>
              <a:rPr lang="pl-PL" sz="3600" dirty="0"/>
              <a:t> </a:t>
            </a:r>
            <a:r>
              <a:rPr lang="pl-PL" sz="3600" dirty="0" err="1"/>
              <a:t>says</a:t>
            </a:r>
            <a:r>
              <a:rPr lang="pl-PL" sz="3600" dirty="0"/>
              <a:t>: </a:t>
            </a:r>
          </a:p>
          <a:p>
            <a:r>
              <a:rPr lang="pl-PL" sz="3600" b="1" dirty="0"/>
              <a:t>we </a:t>
            </a:r>
            <a:r>
              <a:rPr lang="pl-PL" sz="3600" b="1" dirty="0" err="1"/>
              <a:t>need</a:t>
            </a:r>
            <a:r>
              <a:rPr lang="pl-PL" sz="3600" b="1" dirty="0"/>
              <a:t> to </a:t>
            </a:r>
            <a:r>
              <a:rPr lang="pl-PL" sz="3600" b="1" dirty="0" err="1"/>
              <a:t>keep</a:t>
            </a:r>
            <a:r>
              <a:rPr lang="pl-PL" sz="3600" b="1" dirty="0"/>
              <a:t> </a:t>
            </a:r>
            <a:r>
              <a:rPr lang="pl-PL" sz="3600" b="1" dirty="0" err="1"/>
              <a:t>track</a:t>
            </a:r>
            <a:r>
              <a:rPr lang="pl-PL" sz="3600" b="1" dirty="0"/>
              <a:t> of the </a:t>
            </a:r>
            <a:r>
              <a:rPr lang="pl-PL" sz="3600" b="1" dirty="0" err="1"/>
              <a:t>entities</a:t>
            </a:r>
            <a:r>
              <a:rPr lang="pl-PL" sz="3600" b="1" dirty="0"/>
              <a:t> we </a:t>
            </a:r>
            <a:r>
              <a:rPr lang="pl-PL" sz="3600" b="1" dirty="0" err="1"/>
              <a:t>deleted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5990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Anti-pattern</a:t>
            </a:r>
            <a:br>
              <a:rPr lang="pl-PL" dirty="0"/>
            </a:br>
            <a:r>
              <a:rPr lang="pl-PL" sz="3600" dirty="0" err="1"/>
              <a:t>Variant</a:t>
            </a:r>
            <a:r>
              <a:rPr lang="pl-PL" sz="3600" dirty="0"/>
              <a:t> 1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/>
              <a:t>This</a:t>
            </a:r>
            <a:r>
              <a:rPr lang="pl-PL" sz="3600" dirty="0"/>
              <a:t> </a:t>
            </a:r>
            <a:r>
              <a:rPr lang="pl-PL" sz="3600" dirty="0" err="1"/>
              <a:t>leads</a:t>
            </a:r>
            <a:r>
              <a:rPr lang="pl-PL" sz="3600" dirty="0"/>
              <a:t> to </a:t>
            </a:r>
            <a:r>
              <a:rPr lang="pl-PL" sz="3600" dirty="0" err="1"/>
              <a:t>some</a:t>
            </a:r>
            <a:r>
              <a:rPr lang="pl-PL" sz="3600" dirty="0"/>
              <a:t>-</a:t>
            </a:r>
            <a:r>
              <a:rPr lang="pl-PL" sz="3600" dirty="0" err="1"/>
              <a:t>kind</a:t>
            </a:r>
            <a:r>
              <a:rPr lang="pl-PL" sz="3600" dirty="0"/>
              <a:t>-of </a:t>
            </a:r>
            <a:r>
              <a:rPr lang="pl-PL" sz="3600" dirty="0" err="1"/>
              <a:t>application-layer</a:t>
            </a:r>
            <a:r>
              <a:rPr lang="pl-PL" sz="3600" dirty="0"/>
              <a:t> </a:t>
            </a:r>
            <a:r>
              <a:rPr lang="pl-PL" sz="3600" dirty="0" err="1"/>
              <a:t>logic</a:t>
            </a:r>
            <a:r>
              <a:rPr lang="pl-PL" sz="3600" dirty="0"/>
              <a:t>:</a:t>
            </a:r>
          </a:p>
          <a:p>
            <a:endParaRPr lang="pl-PL" sz="3600" dirty="0"/>
          </a:p>
          <a:p>
            <a:r>
              <a:rPr lang="pl-PL" sz="3600" dirty="0" err="1"/>
              <a:t>Adding</a:t>
            </a:r>
            <a:r>
              <a:rPr lang="pl-PL" sz="3600" dirty="0"/>
              <a:t> the </a:t>
            </a:r>
            <a:r>
              <a:rPr lang="pl-PL" sz="3600" b="1" dirty="0"/>
              <a:t>„Active” BIT</a:t>
            </a:r>
            <a:r>
              <a:rPr lang="pl-PL" sz="3600" dirty="0"/>
              <a:t> </a:t>
            </a:r>
            <a:r>
              <a:rPr lang="pl-PL" sz="3600" dirty="0" err="1"/>
              <a:t>column</a:t>
            </a:r>
            <a:r>
              <a:rPr lang="pl-PL" sz="3600" dirty="0"/>
              <a:t>. Developers in </a:t>
            </a:r>
            <a:r>
              <a:rPr lang="pl-PL" sz="3600" dirty="0" err="1"/>
              <a:t>such</a:t>
            </a:r>
            <a:r>
              <a:rPr lang="pl-PL" sz="3600" dirty="0"/>
              <a:t> </a:t>
            </a:r>
            <a:r>
              <a:rPr lang="pl-PL" sz="3600" dirty="0" err="1"/>
              <a:t>project</a:t>
            </a:r>
            <a:r>
              <a:rPr lang="pl-PL" sz="3600" dirty="0"/>
              <a:t> </a:t>
            </a:r>
            <a:r>
              <a:rPr lang="pl-PL" sz="3600" dirty="0" err="1"/>
              <a:t>are</a:t>
            </a:r>
            <a:r>
              <a:rPr lang="pl-PL" sz="3600" dirty="0"/>
              <a:t> </a:t>
            </a:r>
            <a:r>
              <a:rPr lang="pl-PL" sz="3600" dirty="0" err="1"/>
              <a:t>forbidden</a:t>
            </a:r>
            <a:r>
              <a:rPr lang="pl-PL" sz="3600" dirty="0"/>
              <a:t> to </a:t>
            </a:r>
            <a:r>
              <a:rPr lang="pl-PL" sz="3600" dirty="0" err="1"/>
              <a:t>use</a:t>
            </a:r>
            <a:r>
              <a:rPr lang="pl-PL" sz="3600" dirty="0"/>
              <a:t> the DELETE </a:t>
            </a:r>
            <a:r>
              <a:rPr lang="pl-PL" sz="3600" dirty="0" err="1"/>
              <a:t>statement</a:t>
            </a:r>
            <a:r>
              <a:rPr lang="pl-PL" sz="3600" dirty="0"/>
              <a:t>. The </a:t>
            </a:r>
            <a:r>
              <a:rPr lang="pl-PL" sz="3600" dirty="0" err="1"/>
              <a:t>deletion</a:t>
            </a:r>
            <a:r>
              <a:rPr lang="pl-PL" sz="3600" dirty="0"/>
              <a:t> </a:t>
            </a:r>
            <a:r>
              <a:rPr lang="pl-PL" sz="3600" dirty="0" err="1"/>
              <a:t>is</a:t>
            </a:r>
            <a:r>
              <a:rPr lang="pl-PL" sz="3600" dirty="0"/>
              <a:t> </a:t>
            </a:r>
            <a:r>
              <a:rPr lang="pl-PL" sz="3600" dirty="0" err="1"/>
              <a:t>done</a:t>
            </a:r>
            <a:r>
              <a:rPr lang="pl-PL" sz="3600" dirty="0"/>
              <a:t> </a:t>
            </a:r>
            <a:r>
              <a:rPr lang="pl-PL" sz="3600" dirty="0" err="1"/>
              <a:t>using</a:t>
            </a:r>
            <a:r>
              <a:rPr lang="pl-PL" sz="3600" dirty="0"/>
              <a:t>:</a:t>
            </a:r>
          </a:p>
          <a:p>
            <a:endParaRPr lang="pl-PL" sz="3600" dirty="0"/>
          </a:p>
          <a:p>
            <a:r>
              <a:rPr lang="pl-PL" sz="3600" b="1" dirty="0"/>
              <a:t>	UPDATE [] SET Active = 1</a:t>
            </a:r>
          </a:p>
        </p:txBody>
      </p:sp>
    </p:spTree>
    <p:extLst>
      <p:ext uri="{BB962C8B-B14F-4D97-AF65-F5344CB8AC3E}">
        <p14:creationId xmlns:p14="http://schemas.microsoft.com/office/powerpoint/2010/main" val="159105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Anti-pattern</a:t>
            </a:r>
            <a:br>
              <a:rPr lang="pl-PL" dirty="0"/>
            </a:br>
            <a:r>
              <a:rPr lang="pl-PL" sz="3600" dirty="0" err="1"/>
              <a:t>Variant</a:t>
            </a:r>
            <a:r>
              <a:rPr lang="pl-PL" sz="3600" dirty="0"/>
              <a:t> 2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/>
              <a:t>Adding</a:t>
            </a:r>
            <a:r>
              <a:rPr lang="pl-PL" sz="3600" dirty="0"/>
              <a:t> of the </a:t>
            </a:r>
            <a:r>
              <a:rPr lang="pl-PL" sz="3600" dirty="0" err="1"/>
              <a:t>shadow</a:t>
            </a:r>
            <a:r>
              <a:rPr lang="pl-PL" sz="3600" dirty="0"/>
              <a:t> </a:t>
            </a:r>
            <a:r>
              <a:rPr lang="pl-PL" sz="3600" dirty="0" err="1"/>
              <a:t>table</a:t>
            </a:r>
            <a:r>
              <a:rPr lang="pl-PL" sz="3600" dirty="0"/>
              <a:t> i.e. </a:t>
            </a:r>
            <a:r>
              <a:rPr lang="pl-PL" sz="3600" b="1" dirty="0" err="1"/>
              <a:t>EntityArchive</a:t>
            </a:r>
            <a:r>
              <a:rPr lang="pl-PL" sz="3600" b="1" dirty="0"/>
              <a:t> </a:t>
            </a:r>
            <a:r>
              <a:rPr lang="pl-PL" sz="3600" dirty="0" err="1"/>
              <a:t>table</a:t>
            </a:r>
            <a:r>
              <a:rPr lang="pl-PL" sz="3600" dirty="0"/>
              <a:t>. Developers </a:t>
            </a:r>
            <a:r>
              <a:rPr lang="pl-PL" sz="3600" dirty="0" err="1"/>
              <a:t>are</a:t>
            </a:r>
            <a:r>
              <a:rPr lang="pl-PL" sz="3600" dirty="0"/>
              <a:t> </a:t>
            </a:r>
            <a:r>
              <a:rPr lang="pl-PL" sz="3600" dirty="0" err="1"/>
              <a:t>forced</a:t>
            </a:r>
            <a:r>
              <a:rPr lang="pl-PL" sz="3600" dirty="0"/>
              <a:t> to </a:t>
            </a:r>
            <a:r>
              <a:rPr lang="pl-PL" sz="3600" dirty="0" err="1"/>
              <a:t>perform</a:t>
            </a:r>
            <a:r>
              <a:rPr lang="pl-PL" sz="3600" dirty="0"/>
              <a:t> </a:t>
            </a:r>
            <a:r>
              <a:rPr lang="pl-PL" sz="3600" dirty="0" err="1"/>
              <a:t>complex</a:t>
            </a:r>
            <a:r>
              <a:rPr lang="pl-PL" sz="3600" dirty="0"/>
              <a:t> </a:t>
            </a:r>
            <a:r>
              <a:rPr lang="pl-PL" sz="3600" dirty="0" err="1"/>
              <a:t>transactions</a:t>
            </a:r>
            <a:r>
              <a:rPr lang="pl-PL" sz="3600" dirty="0"/>
              <a:t> </a:t>
            </a:r>
            <a:r>
              <a:rPr lang="pl-PL" sz="3600" dirty="0" err="1"/>
              <a:t>during</a:t>
            </a:r>
            <a:r>
              <a:rPr lang="pl-PL" sz="3600" dirty="0"/>
              <a:t> </a:t>
            </a:r>
            <a:r>
              <a:rPr lang="pl-PL" sz="3600" dirty="0" err="1"/>
              <a:t>each</a:t>
            </a:r>
            <a:r>
              <a:rPr lang="pl-PL" sz="3600" dirty="0"/>
              <a:t> </a:t>
            </a:r>
            <a:r>
              <a:rPr lang="pl-PL" sz="3600" b="1" dirty="0"/>
              <a:t>UPDATE</a:t>
            </a:r>
            <a:r>
              <a:rPr lang="pl-PL" sz="3600" dirty="0"/>
              <a:t> and </a:t>
            </a:r>
            <a:r>
              <a:rPr lang="pl-PL" sz="3600" b="1" dirty="0"/>
              <a:t>DELETE</a:t>
            </a:r>
            <a:r>
              <a:rPr lang="pl-PL" sz="3600" dirty="0"/>
              <a:t> </a:t>
            </a:r>
            <a:r>
              <a:rPr lang="pl-PL" sz="3600" dirty="0" err="1"/>
              <a:t>statement</a:t>
            </a:r>
            <a:r>
              <a:rPr lang="pl-PL" sz="3600" dirty="0"/>
              <a:t>, i.e.:</a:t>
            </a:r>
          </a:p>
          <a:p>
            <a:endParaRPr lang="pl-PL" sz="3600" b="1" dirty="0"/>
          </a:p>
          <a:p>
            <a:r>
              <a:rPr lang="pl-PL" sz="3600" b="1" dirty="0"/>
              <a:t>BEGIN TRANSACTION</a:t>
            </a:r>
          </a:p>
          <a:p>
            <a:r>
              <a:rPr lang="pl-PL" sz="3600" b="1" dirty="0"/>
              <a:t>DELETE FROM </a:t>
            </a:r>
            <a:r>
              <a:rPr lang="pl-PL" sz="3600" dirty="0" err="1"/>
              <a:t>EntityTable</a:t>
            </a:r>
            <a:r>
              <a:rPr lang="pl-PL" sz="3600" dirty="0"/>
              <a:t> </a:t>
            </a:r>
            <a:r>
              <a:rPr lang="pl-PL" sz="3600" b="1" dirty="0"/>
              <a:t>WHERE </a:t>
            </a:r>
            <a:r>
              <a:rPr lang="pl-PL" sz="3600" dirty="0"/>
              <a:t>Id = ?;</a:t>
            </a:r>
          </a:p>
          <a:p>
            <a:r>
              <a:rPr lang="pl-PL" sz="3600" b="1" dirty="0"/>
              <a:t>INSERT INTO </a:t>
            </a:r>
            <a:r>
              <a:rPr lang="pl-PL" sz="3600" dirty="0" err="1"/>
              <a:t>EntityArchiveTable</a:t>
            </a:r>
            <a:r>
              <a:rPr lang="pl-PL" sz="3600" dirty="0"/>
              <a:t> </a:t>
            </a:r>
            <a:r>
              <a:rPr lang="pl-PL" sz="3600" b="1" dirty="0"/>
              <a:t>VALUES</a:t>
            </a:r>
            <a:r>
              <a:rPr lang="pl-PL" sz="3600" dirty="0"/>
              <a:t>(….); </a:t>
            </a:r>
            <a:r>
              <a:rPr lang="pl-PL" sz="3600" b="1" dirty="0"/>
              <a:t>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5312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Temporal</a:t>
            </a:r>
            <a:r>
              <a:rPr lang="pl-PL" sz="3600" dirty="0"/>
              <a:t> </a:t>
            </a:r>
            <a:r>
              <a:rPr lang="pl-PL" sz="3600" dirty="0" err="1"/>
              <a:t>Tables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AA7891-C745-4AA2-A7D0-9DEBCBDA9D9D}"/>
              </a:ext>
            </a:extLst>
          </p:cNvPr>
          <p:cNvSpPr txBox="1"/>
          <p:nvPr/>
        </p:nvSpPr>
        <p:spPr>
          <a:xfrm>
            <a:off x="986613" y="1913084"/>
            <a:ext cx="10751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err="1"/>
              <a:t>Temporal</a:t>
            </a:r>
            <a:r>
              <a:rPr lang="pl-PL" sz="3600" b="1" dirty="0"/>
              <a:t> </a:t>
            </a:r>
            <a:r>
              <a:rPr lang="pl-PL" sz="3600" b="1" dirty="0" err="1"/>
              <a:t>Tables</a:t>
            </a:r>
            <a:r>
              <a:rPr lang="pl-PL" sz="3600" b="1" dirty="0"/>
              <a:t> – </a:t>
            </a:r>
            <a:r>
              <a:rPr lang="pl-PL" sz="3600" dirty="0" err="1"/>
              <a:t>which</a:t>
            </a:r>
            <a:r>
              <a:rPr lang="pl-PL" sz="3600" dirty="0"/>
              <a:t> </a:t>
            </a:r>
            <a:r>
              <a:rPr lang="pl-PL" sz="3600" dirty="0" err="1"/>
              <a:t>tracks</a:t>
            </a:r>
            <a:r>
              <a:rPr lang="pl-PL" sz="3600" dirty="0"/>
              <a:t> the </a:t>
            </a:r>
            <a:r>
              <a:rPr lang="pl-PL" sz="3600" dirty="0" err="1"/>
              <a:t>state</a:t>
            </a:r>
            <a:r>
              <a:rPr lang="pl-PL" sz="3600" dirty="0"/>
              <a:t> of the data in </a:t>
            </a:r>
            <a:r>
              <a:rPr lang="pl-PL" sz="3600" dirty="0" err="1"/>
              <a:t>time-based</a:t>
            </a:r>
            <a:r>
              <a:rPr lang="pl-PL" sz="3600" dirty="0"/>
              <a:t> environment</a:t>
            </a:r>
            <a:endParaRPr lang="en-US" sz="36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5F4AD58-92B3-428B-AD50-74A2D549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3" y="3703944"/>
            <a:ext cx="2983075" cy="29830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0F8C925-98BA-4951-9A20-E39AAC221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39" y="3913882"/>
            <a:ext cx="4716282" cy="256319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DCCA492-8659-446E-B229-FA52753D9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328" y="4201965"/>
            <a:ext cx="2463643" cy="19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7500CFC-6DB0-4095-8FB0-CAA0DB58E7AE}"/>
              </a:ext>
            </a:extLst>
          </p:cNvPr>
          <p:cNvSpPr txBox="1"/>
          <p:nvPr/>
        </p:nvSpPr>
        <p:spPr>
          <a:xfrm>
            <a:off x="986613" y="1913084"/>
            <a:ext cx="107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Step 1 – we </a:t>
            </a:r>
            <a:r>
              <a:rPr lang="pl-PL" sz="3600" dirty="0" err="1"/>
              <a:t>create</a:t>
            </a:r>
            <a:r>
              <a:rPr lang="pl-PL" sz="3600" dirty="0"/>
              <a:t> </a:t>
            </a:r>
            <a:r>
              <a:rPr lang="pl-PL" sz="3600" dirty="0" err="1"/>
              <a:t>or</a:t>
            </a:r>
            <a:r>
              <a:rPr lang="pl-PL" sz="3600" dirty="0"/>
              <a:t> alter the </a:t>
            </a:r>
            <a:r>
              <a:rPr lang="pl-PL" sz="3600" dirty="0" err="1"/>
              <a:t>table</a:t>
            </a:r>
            <a:r>
              <a:rPr lang="pl-PL" sz="3600" dirty="0"/>
              <a:t> as </a:t>
            </a:r>
            <a:r>
              <a:rPr lang="pl-PL" sz="3600" dirty="0" err="1"/>
              <a:t>Temporal</a:t>
            </a:r>
            <a:endParaRPr lang="en-US" sz="3600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04B82F2-8512-4FB4-A2AB-B62D0FDE5CD4}"/>
              </a:ext>
            </a:extLst>
          </p:cNvPr>
          <p:cNvSpPr/>
          <p:nvPr/>
        </p:nvSpPr>
        <p:spPr>
          <a:xfrm>
            <a:off x="1064652" y="2781811"/>
            <a:ext cx="105649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[ID]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[Value]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PERIOD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SYSTEM_TIME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ValidTo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HISTORY_TABLE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MyFirstTemporalArchive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9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7500CFC-6DB0-4095-8FB0-CAA0DB58E7AE}"/>
              </a:ext>
            </a:extLst>
          </p:cNvPr>
          <p:cNvSpPr txBox="1"/>
          <p:nvPr/>
        </p:nvSpPr>
        <p:spPr>
          <a:xfrm>
            <a:off x="986613" y="1913084"/>
            <a:ext cx="10751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Step 2 – we insert </a:t>
            </a:r>
            <a:r>
              <a:rPr lang="pl-PL" sz="3600" dirty="0" err="1"/>
              <a:t>some</a:t>
            </a:r>
            <a:r>
              <a:rPr lang="pl-PL" sz="3600" dirty="0"/>
              <a:t> data, we do not </a:t>
            </a:r>
            <a:r>
              <a:rPr lang="pl-PL" sz="3600" dirty="0" err="1"/>
              <a:t>provide</a:t>
            </a:r>
            <a:r>
              <a:rPr lang="pl-PL" sz="3600" dirty="0"/>
              <a:t> the From-To </a:t>
            </a:r>
            <a:r>
              <a:rPr lang="pl-PL" sz="3600" dirty="0" err="1"/>
              <a:t>columns</a:t>
            </a:r>
            <a:endParaRPr lang="en-US" sz="3600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B7EDC3C-A8D1-4FD6-B0AF-EFA5CDAC16E9}"/>
              </a:ext>
            </a:extLst>
          </p:cNvPr>
          <p:cNvSpPr/>
          <p:nvPr/>
        </p:nvSpPr>
        <p:spPr>
          <a:xfrm>
            <a:off x="986613" y="3843098"/>
            <a:ext cx="9561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bbb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dirty="0">
              <a:highlight>
                <a:srgbClr val="FFFFFF"/>
              </a:highlight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028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</a:t>
            </a:r>
            <a:br>
              <a:rPr lang="pl-PL" dirty="0"/>
            </a:br>
            <a:r>
              <a:rPr lang="pl-PL" sz="3600" dirty="0" err="1"/>
              <a:t>SQLServer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7500CFC-6DB0-4095-8FB0-CAA0DB58E7AE}"/>
              </a:ext>
            </a:extLst>
          </p:cNvPr>
          <p:cNvSpPr txBox="1"/>
          <p:nvPr/>
        </p:nvSpPr>
        <p:spPr>
          <a:xfrm>
            <a:off x="986613" y="1913084"/>
            <a:ext cx="107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Step 3 – </a:t>
            </a:r>
            <a:r>
              <a:rPr lang="pl-PL" sz="3600" dirty="0" err="1"/>
              <a:t>we’re</a:t>
            </a:r>
            <a:r>
              <a:rPr lang="pl-PL" sz="3600" dirty="0"/>
              <a:t> </a:t>
            </a:r>
            <a:r>
              <a:rPr lang="pl-PL" sz="3600" dirty="0" err="1"/>
              <a:t>selecting</a:t>
            </a:r>
            <a:r>
              <a:rPr lang="pl-PL" sz="3600" dirty="0"/>
              <a:t> the </a:t>
            </a:r>
            <a:r>
              <a:rPr lang="pl-PL" sz="3600" dirty="0" err="1"/>
              <a:t>content</a:t>
            </a:r>
            <a:endParaRPr lang="en-US" sz="3600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3BB06C7-ACD8-4092-96DD-445D1E03C15F}"/>
              </a:ext>
            </a:extLst>
          </p:cNvPr>
          <p:cNvSpPr/>
          <p:nvPr/>
        </p:nvSpPr>
        <p:spPr>
          <a:xfrm>
            <a:off x="838200" y="277534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pl-P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MyFirstTemporalTable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pl-PL" sz="20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E57BF1A-399B-45F7-8F9E-52AC4C931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4197"/>
              </p:ext>
            </p:extLst>
          </p:nvPr>
        </p:nvGraphicFramePr>
        <p:xfrm>
          <a:off x="6040193" y="2710121"/>
          <a:ext cx="5313607" cy="8458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9284">
                  <a:extLst>
                    <a:ext uri="{9D8B030D-6E8A-4147-A177-3AD203B41FA5}">
                      <a16:colId xmlns:a16="http://schemas.microsoft.com/office/drawing/2014/main" val="2479344129"/>
                    </a:ext>
                  </a:extLst>
                </a:gridCol>
                <a:gridCol w="739284">
                  <a:extLst>
                    <a:ext uri="{9D8B030D-6E8A-4147-A177-3AD203B41FA5}">
                      <a16:colId xmlns:a16="http://schemas.microsoft.com/office/drawing/2014/main" val="2446449572"/>
                    </a:ext>
                  </a:extLst>
                </a:gridCol>
                <a:gridCol w="2048434">
                  <a:extLst>
                    <a:ext uri="{9D8B030D-6E8A-4147-A177-3AD203B41FA5}">
                      <a16:colId xmlns:a16="http://schemas.microsoft.com/office/drawing/2014/main" val="3079548981"/>
                    </a:ext>
                  </a:extLst>
                </a:gridCol>
                <a:gridCol w="1786605">
                  <a:extLst>
                    <a:ext uri="{9D8B030D-6E8A-4147-A177-3AD203B41FA5}">
                      <a16:colId xmlns:a16="http://schemas.microsoft.com/office/drawing/2014/main" val="3010806087"/>
                    </a:ext>
                  </a:extLst>
                </a:gridCol>
              </a:tblGrid>
              <a:tr h="281646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>
                          <a:effectLst/>
                        </a:rPr>
                        <a:t>ID</a:t>
                      </a:r>
                      <a:endParaRPr lang="pl-PL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Value</a:t>
                      </a:r>
                      <a:endParaRPr lang="pl-PL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ValidFrom</a:t>
                      </a:r>
                      <a:endParaRPr lang="pl-PL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</a:rPr>
                        <a:t>ValidTo</a:t>
                      </a:r>
                      <a:endParaRPr lang="pl-PL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775589"/>
                  </a:ext>
                </a:extLst>
              </a:tr>
              <a:tr h="281646"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1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abc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08.04.2019 12:32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31.12.9999 23:59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561929"/>
                  </a:ext>
                </a:extLst>
              </a:tr>
              <a:tr h="281646"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2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</a:rPr>
                        <a:t>bbb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>
                          <a:effectLst/>
                        </a:rPr>
                        <a:t>08.04.2019 12:33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u="none" strike="noStrike" dirty="0">
                          <a:effectLst/>
                        </a:rPr>
                        <a:t>31.12.9999 23:59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3886973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DC56A93F-D1BF-4A82-BB22-99621FA04050}"/>
              </a:ext>
            </a:extLst>
          </p:cNvPr>
          <p:cNvSpPr txBox="1"/>
          <p:nvPr/>
        </p:nvSpPr>
        <p:spPr>
          <a:xfrm>
            <a:off x="838200" y="4567890"/>
            <a:ext cx="10751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The </a:t>
            </a:r>
            <a:r>
              <a:rPr lang="pl-PL" sz="3600" dirty="0" err="1"/>
              <a:t>column</a:t>
            </a:r>
            <a:r>
              <a:rPr lang="pl-PL" sz="3600" dirty="0"/>
              <a:t> </a:t>
            </a:r>
            <a:r>
              <a:rPr lang="pl-PL" sz="3600" b="1" dirty="0" err="1"/>
              <a:t>ValidFrom</a:t>
            </a:r>
            <a:r>
              <a:rPr lang="pl-PL" sz="3600" dirty="0"/>
              <a:t> </a:t>
            </a:r>
            <a:r>
              <a:rPr lang="pl-PL" sz="3600" dirty="0" err="1"/>
              <a:t>is</a:t>
            </a:r>
            <a:r>
              <a:rPr lang="pl-PL" sz="3600" dirty="0"/>
              <a:t> set to the </a:t>
            </a:r>
            <a:r>
              <a:rPr lang="pl-PL" sz="3600" dirty="0" err="1"/>
              <a:t>date</a:t>
            </a:r>
            <a:r>
              <a:rPr lang="pl-PL" sz="3600" dirty="0"/>
              <a:t> </a:t>
            </a:r>
            <a:r>
              <a:rPr lang="pl-PL" sz="3600" dirty="0" err="1"/>
              <a:t>when</a:t>
            </a:r>
            <a:r>
              <a:rPr lang="pl-PL" sz="3600" dirty="0"/>
              <a:t> the </a:t>
            </a:r>
            <a:r>
              <a:rPr lang="pl-PL" sz="3600" dirty="0" err="1"/>
              <a:t>record</a:t>
            </a:r>
            <a:r>
              <a:rPr lang="pl-PL" sz="3600" dirty="0"/>
              <a:t> was </a:t>
            </a:r>
            <a:r>
              <a:rPr lang="pl-PL" sz="3600" dirty="0" err="1"/>
              <a:t>inserted</a:t>
            </a:r>
            <a:r>
              <a:rPr lang="pl-PL" sz="3600" dirty="0"/>
              <a:t>. The </a:t>
            </a:r>
            <a:r>
              <a:rPr lang="pl-PL" sz="3600" b="1" dirty="0" err="1"/>
              <a:t>ValidTo</a:t>
            </a:r>
            <a:r>
              <a:rPr lang="pl-PL" sz="3600" dirty="0"/>
              <a:t> </a:t>
            </a:r>
            <a:r>
              <a:rPr lang="pl-PL" sz="3600" dirty="0" err="1"/>
              <a:t>is</a:t>
            </a:r>
            <a:r>
              <a:rPr lang="pl-PL" sz="3600" dirty="0"/>
              <a:t> set to the </a:t>
            </a:r>
            <a:r>
              <a:rPr lang="pl-PL" sz="3600" dirty="0" err="1"/>
              <a:t>date</a:t>
            </a:r>
            <a:r>
              <a:rPr lang="pl-PL" sz="3600" dirty="0"/>
              <a:t> </a:t>
            </a:r>
            <a:r>
              <a:rPr lang="pl-PL" sz="3600" dirty="0" err="1"/>
              <a:t>when</a:t>
            </a:r>
            <a:r>
              <a:rPr lang="pl-PL" sz="3600" dirty="0"/>
              <a:t> the </a:t>
            </a:r>
            <a:r>
              <a:rPr lang="pl-PL" sz="3600" dirty="0" err="1"/>
              <a:t>record</a:t>
            </a:r>
            <a:r>
              <a:rPr lang="pl-PL" sz="3600" dirty="0"/>
              <a:t> </a:t>
            </a:r>
            <a:r>
              <a:rPr lang="pl-PL" sz="3600" dirty="0" err="1"/>
              <a:t>should</a:t>
            </a:r>
            <a:r>
              <a:rPr lang="pl-PL" sz="3600" dirty="0"/>
              <a:t> </a:t>
            </a:r>
            <a:r>
              <a:rPr lang="pl-PL" sz="3600" b="1" dirty="0" err="1"/>
              <a:t>expire</a:t>
            </a:r>
            <a:r>
              <a:rPr lang="pl-PL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06464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1362</Words>
  <Application>Microsoft Office PowerPoint</Application>
  <PresentationFormat>Panoramiczny</PresentationFormat>
  <Paragraphs>338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Motyw pakietu Office</vt:lpstr>
      <vt:lpstr>Showcase for Temporal Tables</vt:lpstr>
      <vt:lpstr>Why</vt:lpstr>
      <vt:lpstr>Example</vt:lpstr>
      <vt:lpstr>Anti-pattern Variant 1</vt:lpstr>
      <vt:lpstr>Anti-pattern Variant 2</vt:lpstr>
      <vt:lpstr>Solution Temporal Tables</vt:lpstr>
      <vt:lpstr>Solution SQLServer</vt:lpstr>
      <vt:lpstr>Solution SQLServer</vt:lpstr>
      <vt:lpstr>Solution SQLServer</vt:lpstr>
      <vt:lpstr>Solution SQLServer</vt:lpstr>
      <vt:lpstr>Solution SQLServer</vt:lpstr>
      <vt:lpstr>Solution SQLServer</vt:lpstr>
      <vt:lpstr>Solution SQLServer</vt:lpstr>
      <vt:lpstr>Solution SQLServer</vt:lpstr>
      <vt:lpstr>Solution SQLServer</vt:lpstr>
      <vt:lpstr>Solution Temporal Tables</vt:lpstr>
      <vt:lpstr>Solution Temporal Tables - constraints</vt:lpstr>
      <vt:lpstr>Solution Temporal Tables – Temporal Join</vt:lpstr>
      <vt:lpstr>Solution Temporal Tables – Temporal Join</vt:lpstr>
      <vt:lpstr>Solution Temporal Tables – Temporal Join</vt:lpstr>
      <vt:lpstr>Solution Temporal Tables – Temporal Join</vt:lpstr>
      <vt:lpstr>Solution Temporal Tables – Temporal Join</vt:lpstr>
      <vt:lpstr>Solution Temporal Tables – Temporal Join</vt:lpstr>
      <vt:lpstr>Solution Temporal Tables – Temporal Join</vt:lpstr>
      <vt:lpstr>Solution Temporal Tables - constraints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27</cp:revision>
  <dcterms:created xsi:type="dcterms:W3CDTF">2018-04-22T20:05:29Z</dcterms:created>
  <dcterms:modified xsi:type="dcterms:W3CDTF">2019-04-08T13:18:57Z</dcterms:modified>
</cp:coreProperties>
</file>