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0" r:id="rId5"/>
    <p:sldId id="269" r:id="rId6"/>
    <p:sldId id="267" r:id="rId7"/>
    <p:sldId id="268" r:id="rId8"/>
    <p:sldId id="271" r:id="rId9"/>
    <p:sldId id="272" r:id="rId10"/>
    <p:sldId id="273" r:id="rId11"/>
    <p:sldId id="274" r:id="rId12"/>
    <p:sldId id="265" r:id="rId13"/>
    <p:sldId id="277" r:id="rId14"/>
    <p:sldId id="275" r:id="rId15"/>
    <p:sldId id="276" r:id="rId16"/>
    <p:sldId id="278" r:id="rId17"/>
    <p:sldId id="279" r:id="rId18"/>
    <p:sldId id="282" r:id="rId19"/>
    <p:sldId id="281" r:id="rId20"/>
    <p:sldId id="285" r:id="rId21"/>
    <p:sldId id="283" r:id="rId22"/>
    <p:sldId id="284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Alokacja pamięci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D5593C-8FD9-4ABD-A4B0-B944D7BD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Czyli trochę o budowie języka</a:t>
            </a:r>
            <a:endParaRPr lang="en-US" dirty="0"/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Maciej Penar ©</a:t>
            </a:r>
          </a:p>
          <a:p>
            <a:r>
              <a:rPr lang="en-US" dirty="0"/>
              <a:t>mpenar@kia.prz.edu.pl</a:t>
            </a:r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6/5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Łatwo się zgubić i zrobić źle… bardzo źle: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C54200E-5F55-479D-9256-F798711E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72376"/>
            <a:ext cx="8001234" cy="408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8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 i Stos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B4B876-F727-4A9C-AFD8-E560920D0749}"/>
              </a:ext>
            </a:extLst>
          </p:cNvPr>
          <p:cNvSpPr txBox="1"/>
          <p:nvPr/>
        </p:nvSpPr>
        <p:spPr>
          <a:xfrm>
            <a:off x="838200" y="6223246"/>
            <a:ext cx="9570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https://sites.google.com/site/wdhamilttutorials/c/q2/stack_vs_heap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AD2D616-AB7E-41EA-99D6-D319C1272BA6}"/>
              </a:ext>
            </a:extLst>
          </p:cNvPr>
          <p:cNvSpPr txBox="1"/>
          <p:nvPr/>
        </p:nvSpPr>
        <p:spPr>
          <a:xfrm>
            <a:off x="914400" y="1819922"/>
            <a:ext cx="72353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Dwa intersujące obszary pamięci operacyjnej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2800" dirty="0"/>
              <a:t>Stos (</a:t>
            </a:r>
            <a:r>
              <a:rPr lang="pl-PL" sz="2800" dirty="0" err="1"/>
              <a:t>Stack</a:t>
            </a:r>
            <a:r>
              <a:rPr lang="pl-PL" sz="2800" dirty="0"/>
              <a:t>) – odpowiada za automatyczne zarządzanie pamięcią operacyjną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2800" dirty="0"/>
              <a:t>Sterta (</a:t>
            </a:r>
            <a:r>
              <a:rPr lang="pl-PL" sz="2800" dirty="0" err="1"/>
              <a:t>Heap</a:t>
            </a:r>
            <a:r>
              <a:rPr lang="pl-PL" sz="2800" dirty="0"/>
              <a:t>) – odpowiada za dynamiczne (ręczne) zarządzanie pamięcią operacyjną – słowa kluczowe </a:t>
            </a:r>
            <a:r>
              <a:rPr lang="pl-PL" sz="2800" b="1" dirty="0" err="1"/>
              <a:t>new</a:t>
            </a:r>
            <a:r>
              <a:rPr lang="pl-PL" sz="2800" dirty="0"/>
              <a:t> oraz </a:t>
            </a:r>
            <a:r>
              <a:rPr lang="pl-PL" sz="2800" b="1" dirty="0" err="1"/>
              <a:t>delete</a:t>
            </a:r>
            <a:r>
              <a:rPr lang="pl-PL" sz="2800" dirty="0"/>
              <a:t> </a:t>
            </a:r>
          </a:p>
        </p:txBody>
      </p:sp>
      <p:pic>
        <p:nvPicPr>
          <p:cNvPr id="3074" name="Picture 2" descr="http://www.andrew.cmu.edu/course/15-440-s12/applications/ln/proccontext.jpg">
            <a:extLst>
              <a:ext uri="{FF2B5EF4-FFF2-40B4-BE49-F238E27FC236}">
                <a16:creationId xmlns:a16="http://schemas.microsoft.com/office/drawing/2014/main" id="{97658E47-F7B2-4037-921E-FD7975E0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01" y="1690073"/>
            <a:ext cx="4036083" cy="341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5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0a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2ACECE-9130-4EC9-B5B6-07370F25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1611314"/>
            <a:ext cx="12192000" cy="45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4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1/4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A46731-B0B3-428A-9765-AB5FB37DF16C}"/>
              </a:ext>
            </a:extLst>
          </p:cNvPr>
          <p:cNvSpPr txBox="1"/>
          <p:nvPr/>
        </p:nvSpPr>
        <p:spPr>
          <a:xfrm>
            <a:off x="648070" y="1690688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Narysować stan stosu w wybranym momencie wykonania kodu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81093FD-5771-41B9-858E-2149AA34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2212343"/>
            <a:ext cx="9502328" cy="36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0b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838A43D-FF04-4A3C-8421-2F979719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12" y="1690688"/>
            <a:ext cx="5712688" cy="49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5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0b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EBC6946-C1CB-427D-AC3E-AF050983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843"/>
            <a:ext cx="12192000" cy="50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1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2/4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A46731-B0B3-428A-9765-AB5FB37DF16C}"/>
              </a:ext>
            </a:extLst>
          </p:cNvPr>
          <p:cNvSpPr txBox="1"/>
          <p:nvPr/>
        </p:nvSpPr>
        <p:spPr>
          <a:xfrm>
            <a:off x="648070" y="1690688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Narysować stan stosu w wybranym momencie wykonania kodu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C527769-D54F-4048-B686-4D71DC86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25" y="2286693"/>
            <a:ext cx="4240984" cy="43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0c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57136EA-C2E5-454A-84A4-D0CF0A65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066"/>
            <a:ext cx="12192000" cy="42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3/4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2849521-CAC3-496D-89A1-C7D014E6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4" y="1571948"/>
            <a:ext cx="6720950" cy="48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8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 – ćwiczenie 0d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DC5A228-B9B8-4AC7-8C4F-C8733EE5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930"/>
            <a:ext cx="12192000" cy="44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8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B4B876-F727-4A9C-AFD8-E560920D0749}"/>
              </a:ext>
            </a:extLst>
          </p:cNvPr>
          <p:cNvSpPr txBox="1"/>
          <p:nvPr/>
        </p:nvSpPr>
        <p:spPr>
          <a:xfrm>
            <a:off x="914400" y="1819922"/>
            <a:ext cx="9570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4000" dirty="0"/>
              <a:t>Automatyczne zarządzanie pamięcią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4000" dirty="0"/>
              <a:t>Dynamiczne zarządzanie pamięcią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4000" strike="sngStrike" dirty="0"/>
              <a:t>Statyczne zarządzanie pamięcią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l-PL" sz="4000" dirty="0"/>
          </a:p>
        </p:txBody>
      </p:sp>
      <p:pic>
        <p:nvPicPr>
          <p:cNvPr id="2050" name="Picture 2" descr="Znalezione obrazy dla zapytania how do i reach these kids">
            <a:extLst>
              <a:ext uri="{FF2B5EF4-FFF2-40B4-BE49-F238E27FC236}">
                <a16:creationId xmlns:a16="http://schemas.microsoft.com/office/drawing/2014/main" id="{AE1AA238-F251-46B0-BFA4-BE6B4217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02" y="3787285"/>
            <a:ext cx="5950998" cy="30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7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208C230-DD43-4B16-B0B9-134134FDD888}"/>
              </a:ext>
            </a:extLst>
          </p:cNvPr>
          <p:cNvSpPr txBox="1"/>
          <p:nvPr/>
        </p:nvSpPr>
        <p:spPr>
          <a:xfrm>
            <a:off x="838200" y="1846555"/>
            <a:ext cx="102677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l-PL" sz="4400" dirty="0"/>
              <a:t>Sterta może nie być przestrzenią ciągłą (Stos jest, bo nie możemy w niego ingerować)</a:t>
            </a:r>
          </a:p>
          <a:p>
            <a:pPr marL="742950" indent="-742950">
              <a:buFont typeface="+mj-lt"/>
              <a:buAutoNum type="arabicPeriod"/>
            </a:pPr>
            <a:r>
              <a:rPr lang="pl-PL" sz="4400" dirty="0">
                <a:solidFill>
                  <a:srgbClr val="FF0000"/>
                </a:solidFill>
              </a:rPr>
              <a:t>Dla każdego wskaźnika utworzonego poprzez </a:t>
            </a:r>
            <a:r>
              <a:rPr lang="pl-PL" sz="4400" b="1" dirty="0" err="1">
                <a:solidFill>
                  <a:srgbClr val="FF0000"/>
                </a:solidFill>
              </a:rPr>
              <a:t>new</a:t>
            </a:r>
            <a:r>
              <a:rPr lang="pl-PL" sz="4400" b="1" dirty="0">
                <a:solidFill>
                  <a:srgbClr val="FF0000"/>
                </a:solidFill>
              </a:rPr>
              <a:t> </a:t>
            </a:r>
            <a:r>
              <a:rPr lang="pl-PL" sz="4400" dirty="0">
                <a:solidFill>
                  <a:srgbClr val="FF0000"/>
                </a:solidFill>
              </a:rPr>
              <a:t>muszę wywołać </a:t>
            </a:r>
            <a:r>
              <a:rPr lang="pl-PL" sz="4400" b="1" dirty="0" err="1">
                <a:solidFill>
                  <a:srgbClr val="FF0000"/>
                </a:solidFill>
              </a:rPr>
              <a:t>delete</a:t>
            </a:r>
            <a:endParaRPr lang="pl-PL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3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 – ćwiczenie 4/4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9DAFD86-6EA4-475E-98BA-B58935C2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8" y="1469763"/>
            <a:ext cx="8929133" cy="47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3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to było?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208C230-DD43-4B16-B0B9-134134FDD888}"/>
              </a:ext>
            </a:extLst>
          </p:cNvPr>
          <p:cNvSpPr txBox="1"/>
          <p:nvPr/>
        </p:nvSpPr>
        <p:spPr>
          <a:xfrm>
            <a:off x="838200" y="1846555"/>
            <a:ext cx="102677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Bo automatyczne zarządzanie pamięcią na ogół wymaga żeby programista (czyt. Kompilator) wiedział ile elementów program będzie przetwarzał…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Dlatego korzystamy z klasy </a:t>
            </a:r>
            <a:r>
              <a:rPr lang="pl-PL" dirty="0" err="1"/>
              <a:t>vector</a:t>
            </a:r>
            <a:r>
              <a:rPr lang="pl-PL" dirty="0"/>
              <a:t> która „pod spodem” korzysta z dynamicznego zarządzania pamięcią, ale nie musimy tego wiedzieć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Gdybyśmy chcieli zamienić </a:t>
            </a:r>
            <a:r>
              <a:rPr lang="pl-PL" dirty="0" err="1"/>
              <a:t>vector</a:t>
            </a:r>
            <a:r>
              <a:rPr lang="pl-PL" dirty="0"/>
              <a:t> na tablicę, to możemy mieć problem: np.</a:t>
            </a:r>
          </a:p>
          <a:p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length</a:t>
            </a:r>
            <a:r>
              <a:rPr lang="pl-PL" dirty="0"/>
              <a:t>;</a:t>
            </a:r>
          </a:p>
          <a:p>
            <a:r>
              <a:rPr lang="pl-PL" dirty="0" err="1"/>
              <a:t>cin</a:t>
            </a:r>
            <a:r>
              <a:rPr lang="pl-PL" dirty="0"/>
              <a:t> &gt;&gt; </a:t>
            </a:r>
            <a:r>
              <a:rPr lang="pl-PL" dirty="0" err="1"/>
              <a:t>length</a:t>
            </a:r>
            <a:r>
              <a:rPr lang="pl-PL" dirty="0"/>
              <a:t>;</a:t>
            </a:r>
          </a:p>
          <a:p>
            <a:r>
              <a:rPr lang="pl-PL" dirty="0"/>
              <a:t>Person </a:t>
            </a:r>
            <a:r>
              <a:rPr lang="pl-PL" dirty="0" err="1"/>
              <a:t>array</a:t>
            </a:r>
            <a:r>
              <a:rPr lang="pl-PL" dirty="0"/>
              <a:t>[</a:t>
            </a:r>
            <a:r>
              <a:rPr lang="pl-PL" dirty="0" err="1"/>
              <a:t>length</a:t>
            </a:r>
            <a:r>
              <a:rPr lang="pl-PL" dirty="0"/>
              <a:t>];  		// To się zazwyczaj nie skompiluje</a:t>
            </a:r>
          </a:p>
          <a:p>
            <a:r>
              <a:rPr lang="pl-PL" dirty="0"/>
              <a:t>Person * array2 = </a:t>
            </a:r>
            <a:r>
              <a:rPr lang="pl-PL" dirty="0" err="1"/>
              <a:t>new</a:t>
            </a:r>
            <a:r>
              <a:rPr lang="pl-PL" dirty="0"/>
              <a:t> Person[</a:t>
            </a:r>
            <a:r>
              <a:rPr lang="pl-PL" dirty="0" err="1"/>
              <a:t>length</a:t>
            </a:r>
            <a:r>
              <a:rPr lang="pl-PL" dirty="0"/>
              <a:t>]; 	// To już tak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czasem chcemy przedłużyć żywot </a:t>
            </a:r>
            <a:r>
              <a:rPr lang="pl-PL" b="1" dirty="0"/>
              <a:t>obiektu </a:t>
            </a:r>
            <a:r>
              <a:rPr lang="pl-PL" dirty="0"/>
              <a:t>w pamięci na ciężki do określenia czas…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u="sng" dirty="0"/>
              <a:t>Wartości parametrów są kopiowane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3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That’s all for now</a:t>
            </a:r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Rezerwacja pamięci 1/2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9792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Deklaracja zmiennej oznacza </a:t>
            </a:r>
            <a:r>
              <a:rPr lang="pl-PL" sz="2800" b="1" dirty="0"/>
              <a:t>rezerwację </a:t>
            </a:r>
            <a:r>
              <a:rPr lang="pl-PL" sz="2800" dirty="0"/>
              <a:t>pamięci!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/>
              <a:t>Należy pamiętać że: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Zostanie zarezerwowanej tyle pamięci ile zwraca wyrażenie: </a:t>
            </a:r>
            <a:r>
              <a:rPr lang="pl-PL" sz="2800" b="1" dirty="0" err="1"/>
              <a:t>sizeof</a:t>
            </a:r>
            <a:r>
              <a:rPr lang="pl-PL" sz="2800" b="1" dirty="0"/>
              <a:t>(typ)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Typ wskaźnikowy stanowi osobną kwestię: </a:t>
            </a:r>
            <a:r>
              <a:rPr lang="pl-PL" sz="2800" b="1" dirty="0" err="1"/>
              <a:t>sizeof</a:t>
            </a:r>
            <a:r>
              <a:rPr lang="pl-PL" sz="2800" b="1" dirty="0"/>
              <a:t>(typ *) </a:t>
            </a:r>
            <a:r>
              <a:rPr lang="pl-PL" sz="2800" dirty="0"/>
              <a:t>– wszystkie typy wskaźnikowe mają stałą długość i zależą od systemu/kompilatora. </a:t>
            </a:r>
            <a:r>
              <a:rPr lang="pl-PL" sz="2800" b="1" dirty="0"/>
              <a:t>Typ wskaźnikowy też rezerwuje pamięć</a:t>
            </a:r>
            <a:r>
              <a:rPr lang="pl-PL" sz="2800" dirty="0"/>
              <a:t>.</a:t>
            </a:r>
            <a:r>
              <a:rPr lang="pl-PL" sz="2800" b="1" dirty="0"/>
              <a:t> </a:t>
            </a:r>
            <a:r>
              <a:rPr lang="pl-PL" sz="2800" dirty="0"/>
              <a:t> </a:t>
            </a:r>
          </a:p>
          <a:p>
            <a:pPr algn="just"/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0177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Rezerwacja pamięci 2/2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9792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x; 			// Rezerwuje 4 bajty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x = 10;		// Rezerwuje 4 bajty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* </a:t>
            </a:r>
            <a:r>
              <a:rPr lang="pl-PL" sz="2800" dirty="0" err="1"/>
              <a:t>pt</a:t>
            </a:r>
            <a:r>
              <a:rPr lang="pl-PL" sz="2800" dirty="0"/>
              <a:t> = &amp;x;		// Rezerwuje 4 lub 8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char x;			// Rezerwuje 1 bajt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float</a:t>
            </a:r>
            <a:r>
              <a:rPr lang="pl-PL" sz="2800" dirty="0"/>
              <a:t> x;			// Rezerwuje 4 bajty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long</a:t>
            </a:r>
            <a:r>
              <a:rPr lang="pl-PL" sz="2800" dirty="0"/>
              <a:t> </a:t>
            </a:r>
            <a:r>
              <a:rPr lang="pl-PL" sz="2800" dirty="0" err="1"/>
              <a:t>long</a:t>
            </a:r>
            <a:r>
              <a:rPr lang="pl-PL" sz="2800" dirty="0"/>
              <a:t> x;		// Rezerwuje 8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double</a:t>
            </a:r>
            <a:r>
              <a:rPr lang="pl-PL" sz="2800" dirty="0"/>
              <a:t> x;		// Rezerwuje 8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char x[10];		// Rezerwuje 1 * 10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x[10];			// Rezerwuje 4 * 10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 </a:t>
            </a:r>
            <a:r>
              <a:rPr lang="pl-PL" sz="2800" dirty="0" err="1"/>
              <a:t>struct</a:t>
            </a:r>
            <a:r>
              <a:rPr lang="pl-PL" sz="2800" dirty="0"/>
              <a:t>/</a:t>
            </a:r>
            <a:r>
              <a:rPr lang="pl-PL" sz="2800" dirty="0" err="1"/>
              <a:t>class</a:t>
            </a:r>
            <a:r>
              <a:rPr lang="pl-PL" sz="2800" dirty="0"/>
              <a:t>		// Rezerwują sumę długości pól</a:t>
            </a:r>
          </a:p>
        </p:txBody>
      </p:sp>
    </p:spTree>
    <p:extLst>
      <p:ext uri="{BB962C8B-B14F-4D97-AF65-F5344CB8AC3E}">
        <p14:creationId xmlns:p14="http://schemas.microsoft.com/office/powerpoint/2010/main" val="53556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1/5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Zasięg zmiennej określany jest przez nawiasy klamrowe {} np.: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FC0F96F-0BB4-4341-B8AE-6D425ACA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31447"/>
            <a:ext cx="4261282" cy="36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4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2/5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Ale też: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A830331-D979-4F0B-9F3A-4E821D0F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58034"/>
            <a:ext cx="4740676" cy="36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9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3/5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Ale też: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82C7869-894B-4198-B52F-C78F897B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63" y="2343142"/>
            <a:ext cx="3704948" cy="4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4/5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Pułapka!: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7147D21-B377-46FE-BBD1-E7AFCC31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3142"/>
            <a:ext cx="8023056" cy="39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8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5/5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Rozwiązanie: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7108CE-C7BA-4BB6-98C9-1AFDC176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72375"/>
            <a:ext cx="8255834" cy="40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990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354</Words>
  <Application>Microsoft Office PowerPoint</Application>
  <PresentationFormat>Panoramiczny</PresentationFormat>
  <Paragraphs>67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Motyw pakietu Office</vt:lpstr>
      <vt:lpstr>Alokacja pamięci</vt:lpstr>
      <vt:lpstr>Agenda</vt:lpstr>
      <vt:lpstr>Rezerwacja pamięci 1/2</vt:lpstr>
      <vt:lpstr>Rezerwacja pamięci 2/2</vt:lpstr>
      <vt:lpstr>Zasięg zmiennej 1/5</vt:lpstr>
      <vt:lpstr>Zasięg zmiennej 2/5</vt:lpstr>
      <vt:lpstr>Zasięg zmiennej 3/5</vt:lpstr>
      <vt:lpstr>Zasięg zmiennej 4/5</vt:lpstr>
      <vt:lpstr>Zasięg zmiennej 5/5</vt:lpstr>
      <vt:lpstr>Zasięg zmiennej 6/5</vt:lpstr>
      <vt:lpstr>Sterta i Stos</vt:lpstr>
      <vt:lpstr>Stos – ćwiczenie 0a</vt:lpstr>
      <vt:lpstr>Stos – ćwiczenie 1/4</vt:lpstr>
      <vt:lpstr>Stos – ćwiczenie 0b</vt:lpstr>
      <vt:lpstr>Stos – ćwiczenie 0b</vt:lpstr>
      <vt:lpstr>Stos – ćwiczenie 2/4</vt:lpstr>
      <vt:lpstr>Stos – ćwiczenie 0c</vt:lpstr>
      <vt:lpstr>Stos – ćwiczenie 3/4</vt:lpstr>
      <vt:lpstr>Sterta – ćwiczenie 0d</vt:lpstr>
      <vt:lpstr>Sterta</vt:lpstr>
      <vt:lpstr>Sterta – ćwiczenie 4/4</vt:lpstr>
      <vt:lpstr>Po co to było?</vt:lpstr>
      <vt:lpstr>That’s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64</cp:revision>
  <dcterms:created xsi:type="dcterms:W3CDTF">2018-04-22T20:05:29Z</dcterms:created>
  <dcterms:modified xsi:type="dcterms:W3CDTF">2018-11-21T23:49:51Z</dcterms:modified>
</cp:coreProperties>
</file>