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Architects Daughter" panose="020B0604020202020204" charset="0"/>
      <p:regular r:id="rId20"/>
    </p:embeddedFont>
    <p:embeddedFont>
      <p:font typeface="Calibri" panose="020F0502020204030204" pitchFamily="34" charset="0"/>
      <p:regular r:id="rId21"/>
      <p:bold r:id="rId22"/>
      <p:italic r:id="rId23"/>
      <p:boldItalic r:id="rId24"/>
    </p:embeddedFont>
    <p:embeddedFont>
      <p:font typeface="Libre Franklin" pitchFamily="2" charset="0"/>
      <p:regular r:id="rId25"/>
      <p:bold r:id="rId26"/>
      <p:italic r:id="rId27"/>
      <p:boldItalic r:id="rId28"/>
    </p:embeddedFont>
    <p:embeddedFont>
      <p:font typeface="Libre Franklin Medium" pitchFamily="2" charset="0"/>
      <p:regular r:id="rId29"/>
      <p:bold r:id="rId30"/>
      <p:italic r:id="rId31"/>
      <p:boldItalic r:id="rId32"/>
    </p:embeddedFont>
    <p:embeddedFont>
      <p:font typeface="Libre Franklin SemiBold" panose="020F0502020204030204"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5f31BGzy1oLpjTVTIeqVkAZtS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92" autoAdjust="0"/>
  </p:normalViewPr>
  <p:slideViewPr>
    <p:cSldViewPr snapToGrid="0">
      <p:cViewPr varScale="1">
        <p:scale>
          <a:sx n="108" d="100"/>
          <a:sy n="108" d="100"/>
        </p:scale>
        <p:origin x="170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essa McArthur" userId="eeb0dcb739b9bc19" providerId="LiveId" clId="{FA7A710B-A9A2-4BC9-9F42-DF94B4BE0E95}"/>
    <pc:docChg chg="custSel modSld">
      <pc:chgData name="Enessa McArthur" userId="eeb0dcb739b9bc19" providerId="LiveId" clId="{FA7A710B-A9A2-4BC9-9F42-DF94B4BE0E95}" dt="2023-06-22T08:15:37.439" v="1" actId="33524"/>
      <pc:docMkLst>
        <pc:docMk/>
      </pc:docMkLst>
      <pc:sldChg chg="modSp mod">
        <pc:chgData name="Enessa McArthur" userId="eeb0dcb739b9bc19" providerId="LiveId" clId="{FA7A710B-A9A2-4BC9-9F42-DF94B4BE0E95}" dt="2023-06-22T08:15:37.439" v="1" actId="33524"/>
        <pc:sldMkLst>
          <pc:docMk/>
          <pc:sldMk cId="0" sldId="266"/>
        </pc:sldMkLst>
        <pc:spChg chg="mod">
          <ac:chgData name="Enessa McArthur" userId="eeb0dcb739b9bc19" providerId="LiveId" clId="{FA7A710B-A9A2-4BC9-9F42-DF94B4BE0E95}" dt="2023-06-22T08:15:28.536" v="0" actId="33524"/>
          <ac:spMkLst>
            <pc:docMk/>
            <pc:sldMk cId="0" sldId="266"/>
            <ac:spMk id="212" creationId="{00000000-0000-0000-0000-000000000000}"/>
          </ac:spMkLst>
        </pc:spChg>
        <pc:spChg chg="mod">
          <ac:chgData name="Enessa McArthur" userId="eeb0dcb739b9bc19" providerId="LiveId" clId="{FA7A710B-A9A2-4BC9-9F42-DF94B4BE0E95}" dt="2023-06-22T08:15:37.439" v="1" actId="33524"/>
          <ac:spMkLst>
            <pc:docMk/>
            <pc:sldMk cId="0" sldId="266"/>
            <ac:spMk id="21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E4C56-FCBA-4036-ABBB-56F91AA69442}"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AU"/>
        </a:p>
      </dgm:t>
    </dgm:pt>
    <dgm:pt modelId="{BF306173-FD36-4839-AACF-F0CE08702C7C}">
      <dgm:prSet phldrT="[Text]"/>
      <dgm:spPr/>
      <dgm:t>
        <a:bodyPr/>
        <a:lstStyle/>
        <a:p>
          <a:r>
            <a:rPr lang="en-US" dirty="0"/>
            <a:t>Collected</a:t>
          </a:r>
          <a:endParaRPr lang="en-AU" dirty="0"/>
        </a:p>
      </dgm:t>
    </dgm:pt>
    <dgm:pt modelId="{3DF88D64-5848-4B29-9E3D-F7A3712A20DE}" type="parTrans" cxnId="{A78D6311-6B39-4084-ADEF-D1AC125599C7}">
      <dgm:prSet/>
      <dgm:spPr/>
      <dgm:t>
        <a:bodyPr/>
        <a:lstStyle/>
        <a:p>
          <a:endParaRPr lang="en-AU"/>
        </a:p>
      </dgm:t>
    </dgm:pt>
    <dgm:pt modelId="{93C981D4-569A-4CD2-95E8-1C8E77F6CB62}" type="sibTrans" cxnId="{A78D6311-6B39-4084-ADEF-D1AC125599C7}">
      <dgm:prSet/>
      <dgm:spPr/>
      <dgm:t>
        <a:bodyPr/>
        <a:lstStyle/>
        <a:p>
          <a:endParaRPr lang="en-AU"/>
        </a:p>
      </dgm:t>
    </dgm:pt>
    <dgm:pt modelId="{87BA65D1-E5BD-4809-AB3A-D8F71CB75413}">
      <dgm:prSet phldrT="[Text]"/>
      <dgm:spPr/>
      <dgm:t>
        <a:bodyPr/>
        <a:lstStyle/>
        <a:p>
          <a:r>
            <a:rPr lang="en-US" dirty="0"/>
            <a:t>Stored</a:t>
          </a:r>
          <a:endParaRPr lang="en-AU" dirty="0"/>
        </a:p>
      </dgm:t>
    </dgm:pt>
    <dgm:pt modelId="{9F63C05E-D885-48F4-9059-440297B98506}" type="parTrans" cxnId="{E03A3F92-72B9-4B75-9A0D-417B732F50F1}">
      <dgm:prSet/>
      <dgm:spPr/>
      <dgm:t>
        <a:bodyPr/>
        <a:lstStyle/>
        <a:p>
          <a:endParaRPr lang="en-AU"/>
        </a:p>
      </dgm:t>
    </dgm:pt>
    <dgm:pt modelId="{8824AA08-FFAD-44AF-9FD5-D9ADB7F9D4A1}" type="sibTrans" cxnId="{E03A3F92-72B9-4B75-9A0D-417B732F50F1}">
      <dgm:prSet/>
      <dgm:spPr/>
      <dgm:t>
        <a:bodyPr/>
        <a:lstStyle/>
        <a:p>
          <a:endParaRPr lang="en-AU"/>
        </a:p>
      </dgm:t>
    </dgm:pt>
    <dgm:pt modelId="{DF88C86A-632A-4169-BFCD-7AE41A0C651B}">
      <dgm:prSet phldrT="[Text]"/>
      <dgm:spPr/>
      <dgm:t>
        <a:bodyPr/>
        <a:lstStyle/>
        <a:p>
          <a:r>
            <a:rPr lang="en-US" dirty="0"/>
            <a:t>Analysed</a:t>
          </a:r>
          <a:endParaRPr lang="en-AU" dirty="0"/>
        </a:p>
      </dgm:t>
    </dgm:pt>
    <dgm:pt modelId="{EEBD81E5-BE58-4B83-93F0-1AE7D71A6208}" type="parTrans" cxnId="{50549FD4-99AC-449E-8DB1-E1D394CC6B09}">
      <dgm:prSet/>
      <dgm:spPr/>
      <dgm:t>
        <a:bodyPr/>
        <a:lstStyle/>
        <a:p>
          <a:endParaRPr lang="en-AU"/>
        </a:p>
      </dgm:t>
    </dgm:pt>
    <dgm:pt modelId="{0CAC7BCE-6BED-4303-A3AF-370DB4BBB149}" type="sibTrans" cxnId="{50549FD4-99AC-449E-8DB1-E1D394CC6B09}">
      <dgm:prSet/>
      <dgm:spPr/>
      <dgm:t>
        <a:bodyPr/>
        <a:lstStyle/>
        <a:p>
          <a:endParaRPr lang="en-AU"/>
        </a:p>
      </dgm:t>
    </dgm:pt>
    <dgm:pt modelId="{A15B036D-8EFE-4D5C-9B07-EA9B12779926}">
      <dgm:prSet phldrT="[Text]"/>
      <dgm:spPr/>
      <dgm:t>
        <a:bodyPr/>
        <a:lstStyle/>
        <a:p>
          <a:r>
            <a:rPr lang="en-US" dirty="0"/>
            <a:t>Processed</a:t>
          </a:r>
          <a:endParaRPr lang="en-AU" dirty="0"/>
        </a:p>
      </dgm:t>
    </dgm:pt>
    <dgm:pt modelId="{8A915DFC-C49D-418F-B10C-F4313A039D58}" type="parTrans" cxnId="{E7181317-9599-40D1-8FEA-1CE10C5752D8}">
      <dgm:prSet/>
      <dgm:spPr/>
      <dgm:t>
        <a:bodyPr/>
        <a:lstStyle/>
        <a:p>
          <a:endParaRPr lang="en-AU"/>
        </a:p>
      </dgm:t>
    </dgm:pt>
    <dgm:pt modelId="{FD7280BC-6D19-4385-9E45-09391A5F081A}" type="sibTrans" cxnId="{E7181317-9599-40D1-8FEA-1CE10C5752D8}">
      <dgm:prSet/>
      <dgm:spPr/>
      <dgm:t>
        <a:bodyPr/>
        <a:lstStyle/>
        <a:p>
          <a:endParaRPr lang="en-AU"/>
        </a:p>
      </dgm:t>
    </dgm:pt>
    <dgm:pt modelId="{A912D207-3C7F-4F66-948A-3729D423CB9D}">
      <dgm:prSet phldrT="[Text]"/>
      <dgm:spPr/>
      <dgm:t>
        <a:bodyPr/>
        <a:lstStyle/>
        <a:p>
          <a:r>
            <a:rPr lang="en-US" dirty="0"/>
            <a:t>Visualized</a:t>
          </a:r>
          <a:endParaRPr lang="en-AU" dirty="0"/>
        </a:p>
      </dgm:t>
    </dgm:pt>
    <dgm:pt modelId="{F415CA25-78DE-450F-AFCA-8E9CB863F176}" type="parTrans" cxnId="{AA2AD6DA-48F2-4CC4-AD53-641F13E97EDE}">
      <dgm:prSet/>
      <dgm:spPr/>
      <dgm:t>
        <a:bodyPr/>
        <a:lstStyle/>
        <a:p>
          <a:endParaRPr lang="en-AU"/>
        </a:p>
      </dgm:t>
    </dgm:pt>
    <dgm:pt modelId="{CEC97FF3-339D-451F-9A35-B83142CF7EEE}" type="sibTrans" cxnId="{AA2AD6DA-48F2-4CC4-AD53-641F13E97EDE}">
      <dgm:prSet/>
      <dgm:spPr/>
      <dgm:t>
        <a:bodyPr/>
        <a:lstStyle/>
        <a:p>
          <a:endParaRPr lang="en-AU"/>
        </a:p>
      </dgm:t>
    </dgm:pt>
    <dgm:pt modelId="{BB499EE8-519B-447F-8AA9-E7468EB198D8}" type="pres">
      <dgm:prSet presAssocID="{019E4C56-FCBA-4036-ABBB-56F91AA69442}" presName="Name0" presStyleCnt="0">
        <dgm:presLayoutVars>
          <dgm:dir/>
          <dgm:resizeHandles val="exact"/>
        </dgm:presLayoutVars>
      </dgm:prSet>
      <dgm:spPr/>
    </dgm:pt>
    <dgm:pt modelId="{FC730438-F0DA-479B-9FEE-C7DF486B5526}" type="pres">
      <dgm:prSet presAssocID="{BF306173-FD36-4839-AACF-F0CE08702C7C}" presName="node" presStyleLbl="node1" presStyleIdx="0" presStyleCnt="5">
        <dgm:presLayoutVars>
          <dgm:bulletEnabled val="1"/>
        </dgm:presLayoutVars>
      </dgm:prSet>
      <dgm:spPr/>
    </dgm:pt>
    <dgm:pt modelId="{1070B9E2-CD46-49BD-8B22-2D427B8A1984}" type="pres">
      <dgm:prSet presAssocID="{93C981D4-569A-4CD2-95E8-1C8E77F6CB62}" presName="sibTrans" presStyleLbl="sibTrans2D1" presStyleIdx="0" presStyleCnt="4"/>
      <dgm:spPr/>
    </dgm:pt>
    <dgm:pt modelId="{0832ECA4-2279-4D88-B41C-712FABF8DC09}" type="pres">
      <dgm:prSet presAssocID="{93C981D4-569A-4CD2-95E8-1C8E77F6CB62}" presName="connectorText" presStyleLbl="sibTrans2D1" presStyleIdx="0" presStyleCnt="4"/>
      <dgm:spPr/>
    </dgm:pt>
    <dgm:pt modelId="{4BBEB123-B1CE-4697-8655-B3A25F6B3D1B}" type="pres">
      <dgm:prSet presAssocID="{A15B036D-8EFE-4D5C-9B07-EA9B12779926}" presName="node" presStyleLbl="node1" presStyleIdx="1" presStyleCnt="5" custLinFactNeighborX="-1933" custLinFactNeighborY="-1844">
        <dgm:presLayoutVars>
          <dgm:bulletEnabled val="1"/>
        </dgm:presLayoutVars>
      </dgm:prSet>
      <dgm:spPr/>
    </dgm:pt>
    <dgm:pt modelId="{5CEC29DE-BE90-46F4-8E6C-2AC21030E365}" type="pres">
      <dgm:prSet presAssocID="{FD7280BC-6D19-4385-9E45-09391A5F081A}" presName="sibTrans" presStyleLbl="sibTrans2D1" presStyleIdx="1" presStyleCnt="4"/>
      <dgm:spPr/>
    </dgm:pt>
    <dgm:pt modelId="{5FE789CD-9453-452D-A08C-71A988D01162}" type="pres">
      <dgm:prSet presAssocID="{FD7280BC-6D19-4385-9E45-09391A5F081A}" presName="connectorText" presStyleLbl="sibTrans2D1" presStyleIdx="1" presStyleCnt="4"/>
      <dgm:spPr/>
    </dgm:pt>
    <dgm:pt modelId="{26BED3B5-BD48-412A-91B2-0E02EFB84651}" type="pres">
      <dgm:prSet presAssocID="{87BA65D1-E5BD-4809-AB3A-D8F71CB75413}" presName="node" presStyleLbl="node1" presStyleIdx="2" presStyleCnt="5">
        <dgm:presLayoutVars>
          <dgm:bulletEnabled val="1"/>
        </dgm:presLayoutVars>
      </dgm:prSet>
      <dgm:spPr/>
    </dgm:pt>
    <dgm:pt modelId="{851FE5D4-B593-407E-9740-845FA5C1CAB4}" type="pres">
      <dgm:prSet presAssocID="{8824AA08-FFAD-44AF-9FD5-D9ADB7F9D4A1}" presName="sibTrans" presStyleLbl="sibTrans2D1" presStyleIdx="2" presStyleCnt="4"/>
      <dgm:spPr/>
    </dgm:pt>
    <dgm:pt modelId="{48C00982-D165-401C-B2F1-E417EE3BFB38}" type="pres">
      <dgm:prSet presAssocID="{8824AA08-FFAD-44AF-9FD5-D9ADB7F9D4A1}" presName="connectorText" presStyleLbl="sibTrans2D1" presStyleIdx="2" presStyleCnt="4"/>
      <dgm:spPr/>
    </dgm:pt>
    <dgm:pt modelId="{D20EA130-7A34-4F6A-A9D9-04FC3DB8A25D}" type="pres">
      <dgm:prSet presAssocID="{DF88C86A-632A-4169-BFCD-7AE41A0C651B}" presName="node" presStyleLbl="node1" presStyleIdx="3" presStyleCnt="5">
        <dgm:presLayoutVars>
          <dgm:bulletEnabled val="1"/>
        </dgm:presLayoutVars>
      </dgm:prSet>
      <dgm:spPr/>
    </dgm:pt>
    <dgm:pt modelId="{156AE8BA-FF30-483B-913D-8C46A0B86BDC}" type="pres">
      <dgm:prSet presAssocID="{0CAC7BCE-6BED-4303-A3AF-370DB4BBB149}" presName="sibTrans" presStyleLbl="sibTrans2D1" presStyleIdx="3" presStyleCnt="4"/>
      <dgm:spPr/>
    </dgm:pt>
    <dgm:pt modelId="{5AC2CA5C-86B4-44B4-B023-BE8CB7F01928}" type="pres">
      <dgm:prSet presAssocID="{0CAC7BCE-6BED-4303-A3AF-370DB4BBB149}" presName="connectorText" presStyleLbl="sibTrans2D1" presStyleIdx="3" presStyleCnt="4"/>
      <dgm:spPr/>
    </dgm:pt>
    <dgm:pt modelId="{AE36DB9F-3AA4-4D6F-9F00-AC48A4A1C6BC}" type="pres">
      <dgm:prSet presAssocID="{A912D207-3C7F-4F66-948A-3729D423CB9D}" presName="node" presStyleLbl="node1" presStyleIdx="4" presStyleCnt="5">
        <dgm:presLayoutVars>
          <dgm:bulletEnabled val="1"/>
        </dgm:presLayoutVars>
      </dgm:prSet>
      <dgm:spPr/>
    </dgm:pt>
  </dgm:ptLst>
  <dgm:cxnLst>
    <dgm:cxn modelId="{C9B34209-A8AC-40EB-87E4-20CFC69763B7}" type="presOf" srcId="{FD7280BC-6D19-4385-9E45-09391A5F081A}" destId="{5CEC29DE-BE90-46F4-8E6C-2AC21030E365}" srcOrd="0" destOrd="0" presId="urn:microsoft.com/office/officeart/2005/8/layout/process1"/>
    <dgm:cxn modelId="{A78D6311-6B39-4084-ADEF-D1AC125599C7}" srcId="{019E4C56-FCBA-4036-ABBB-56F91AA69442}" destId="{BF306173-FD36-4839-AACF-F0CE08702C7C}" srcOrd="0" destOrd="0" parTransId="{3DF88D64-5848-4B29-9E3D-F7A3712A20DE}" sibTransId="{93C981D4-569A-4CD2-95E8-1C8E77F6CB62}"/>
    <dgm:cxn modelId="{E7181317-9599-40D1-8FEA-1CE10C5752D8}" srcId="{019E4C56-FCBA-4036-ABBB-56F91AA69442}" destId="{A15B036D-8EFE-4D5C-9B07-EA9B12779926}" srcOrd="1" destOrd="0" parTransId="{8A915DFC-C49D-418F-B10C-F4313A039D58}" sibTransId="{FD7280BC-6D19-4385-9E45-09391A5F081A}"/>
    <dgm:cxn modelId="{B7C7BD25-908C-40A8-B1CE-9017E788A873}" type="presOf" srcId="{0CAC7BCE-6BED-4303-A3AF-370DB4BBB149}" destId="{5AC2CA5C-86B4-44B4-B023-BE8CB7F01928}" srcOrd="1" destOrd="0" presId="urn:microsoft.com/office/officeart/2005/8/layout/process1"/>
    <dgm:cxn modelId="{D21A0B2A-D9C0-4382-B797-B1BAFF60432E}" type="presOf" srcId="{BF306173-FD36-4839-AACF-F0CE08702C7C}" destId="{FC730438-F0DA-479B-9FEE-C7DF486B5526}" srcOrd="0" destOrd="0" presId="urn:microsoft.com/office/officeart/2005/8/layout/process1"/>
    <dgm:cxn modelId="{44A5CA31-6E15-469B-90BE-9BD0D4B526A2}" type="presOf" srcId="{8824AA08-FFAD-44AF-9FD5-D9ADB7F9D4A1}" destId="{48C00982-D165-401C-B2F1-E417EE3BFB38}" srcOrd="1" destOrd="0" presId="urn:microsoft.com/office/officeart/2005/8/layout/process1"/>
    <dgm:cxn modelId="{1356695B-A5B8-43F3-9F10-BBD68DF03E64}" type="presOf" srcId="{A15B036D-8EFE-4D5C-9B07-EA9B12779926}" destId="{4BBEB123-B1CE-4697-8655-B3A25F6B3D1B}" srcOrd="0" destOrd="0" presId="urn:microsoft.com/office/officeart/2005/8/layout/process1"/>
    <dgm:cxn modelId="{5C75CC47-BA4D-4BB2-85FC-C451EEEB3F5B}" type="presOf" srcId="{87BA65D1-E5BD-4809-AB3A-D8F71CB75413}" destId="{26BED3B5-BD48-412A-91B2-0E02EFB84651}" srcOrd="0" destOrd="0" presId="urn:microsoft.com/office/officeart/2005/8/layout/process1"/>
    <dgm:cxn modelId="{A8515E55-2460-4F51-AC93-03FF97066E7F}" type="presOf" srcId="{93C981D4-569A-4CD2-95E8-1C8E77F6CB62}" destId="{0832ECA4-2279-4D88-B41C-712FABF8DC09}" srcOrd="1" destOrd="0" presId="urn:microsoft.com/office/officeart/2005/8/layout/process1"/>
    <dgm:cxn modelId="{F518B877-CACF-4ACF-9D38-B99DF4080AF2}" type="presOf" srcId="{8824AA08-FFAD-44AF-9FD5-D9ADB7F9D4A1}" destId="{851FE5D4-B593-407E-9740-845FA5C1CAB4}" srcOrd="0" destOrd="0" presId="urn:microsoft.com/office/officeart/2005/8/layout/process1"/>
    <dgm:cxn modelId="{A0B67F7B-09D3-4A43-B492-469EA399CC40}" type="presOf" srcId="{93C981D4-569A-4CD2-95E8-1C8E77F6CB62}" destId="{1070B9E2-CD46-49BD-8B22-2D427B8A1984}" srcOrd="0" destOrd="0" presId="urn:microsoft.com/office/officeart/2005/8/layout/process1"/>
    <dgm:cxn modelId="{E03A3F92-72B9-4B75-9A0D-417B732F50F1}" srcId="{019E4C56-FCBA-4036-ABBB-56F91AA69442}" destId="{87BA65D1-E5BD-4809-AB3A-D8F71CB75413}" srcOrd="2" destOrd="0" parTransId="{9F63C05E-D885-48F4-9059-440297B98506}" sibTransId="{8824AA08-FFAD-44AF-9FD5-D9ADB7F9D4A1}"/>
    <dgm:cxn modelId="{45A548C7-9A36-4B53-8B99-34235021B873}" type="presOf" srcId="{0CAC7BCE-6BED-4303-A3AF-370DB4BBB149}" destId="{156AE8BA-FF30-483B-913D-8C46A0B86BDC}" srcOrd="0" destOrd="0" presId="urn:microsoft.com/office/officeart/2005/8/layout/process1"/>
    <dgm:cxn modelId="{4EDA96C9-0AFA-4027-8B5D-159357CA221E}" type="presOf" srcId="{019E4C56-FCBA-4036-ABBB-56F91AA69442}" destId="{BB499EE8-519B-447F-8AA9-E7468EB198D8}" srcOrd="0" destOrd="0" presId="urn:microsoft.com/office/officeart/2005/8/layout/process1"/>
    <dgm:cxn modelId="{50549FD4-99AC-449E-8DB1-E1D394CC6B09}" srcId="{019E4C56-FCBA-4036-ABBB-56F91AA69442}" destId="{DF88C86A-632A-4169-BFCD-7AE41A0C651B}" srcOrd="3" destOrd="0" parTransId="{EEBD81E5-BE58-4B83-93F0-1AE7D71A6208}" sibTransId="{0CAC7BCE-6BED-4303-A3AF-370DB4BBB149}"/>
    <dgm:cxn modelId="{AA2AD6DA-48F2-4CC4-AD53-641F13E97EDE}" srcId="{019E4C56-FCBA-4036-ABBB-56F91AA69442}" destId="{A912D207-3C7F-4F66-948A-3729D423CB9D}" srcOrd="4" destOrd="0" parTransId="{F415CA25-78DE-450F-AFCA-8E9CB863F176}" sibTransId="{CEC97FF3-339D-451F-9A35-B83142CF7EEE}"/>
    <dgm:cxn modelId="{1F4A5EE6-C363-4AD5-B28C-A28B1AC33414}" type="presOf" srcId="{DF88C86A-632A-4169-BFCD-7AE41A0C651B}" destId="{D20EA130-7A34-4F6A-A9D9-04FC3DB8A25D}" srcOrd="0" destOrd="0" presId="urn:microsoft.com/office/officeart/2005/8/layout/process1"/>
    <dgm:cxn modelId="{358977F2-1CF8-495F-9C5E-E58AAE9CEDAB}" type="presOf" srcId="{A912D207-3C7F-4F66-948A-3729D423CB9D}" destId="{AE36DB9F-3AA4-4D6F-9F00-AC48A4A1C6BC}" srcOrd="0" destOrd="0" presId="urn:microsoft.com/office/officeart/2005/8/layout/process1"/>
    <dgm:cxn modelId="{1B04C0FE-02C5-4FE9-A028-EED35B7D6204}" type="presOf" srcId="{FD7280BC-6D19-4385-9E45-09391A5F081A}" destId="{5FE789CD-9453-452D-A08C-71A988D01162}" srcOrd="1" destOrd="0" presId="urn:microsoft.com/office/officeart/2005/8/layout/process1"/>
    <dgm:cxn modelId="{C9110A8C-B74B-442C-9AD5-1EB847E3E06B}" type="presParOf" srcId="{BB499EE8-519B-447F-8AA9-E7468EB198D8}" destId="{FC730438-F0DA-479B-9FEE-C7DF486B5526}" srcOrd="0" destOrd="0" presId="urn:microsoft.com/office/officeart/2005/8/layout/process1"/>
    <dgm:cxn modelId="{24ABFAC6-F5DD-4BF8-AF2B-98926818EECA}" type="presParOf" srcId="{BB499EE8-519B-447F-8AA9-E7468EB198D8}" destId="{1070B9E2-CD46-49BD-8B22-2D427B8A1984}" srcOrd="1" destOrd="0" presId="urn:microsoft.com/office/officeart/2005/8/layout/process1"/>
    <dgm:cxn modelId="{F8B062F4-77B4-4817-9654-7569910ECF35}" type="presParOf" srcId="{1070B9E2-CD46-49BD-8B22-2D427B8A1984}" destId="{0832ECA4-2279-4D88-B41C-712FABF8DC09}" srcOrd="0" destOrd="0" presId="urn:microsoft.com/office/officeart/2005/8/layout/process1"/>
    <dgm:cxn modelId="{3C70F88B-9279-49AB-992E-F202C6DADA5B}" type="presParOf" srcId="{BB499EE8-519B-447F-8AA9-E7468EB198D8}" destId="{4BBEB123-B1CE-4697-8655-B3A25F6B3D1B}" srcOrd="2" destOrd="0" presId="urn:microsoft.com/office/officeart/2005/8/layout/process1"/>
    <dgm:cxn modelId="{B7565B09-47BD-414B-B649-69C059152098}" type="presParOf" srcId="{BB499EE8-519B-447F-8AA9-E7468EB198D8}" destId="{5CEC29DE-BE90-46F4-8E6C-2AC21030E365}" srcOrd="3" destOrd="0" presId="urn:microsoft.com/office/officeart/2005/8/layout/process1"/>
    <dgm:cxn modelId="{60605D30-65B1-4CC1-9EFA-A11A7D7B14F5}" type="presParOf" srcId="{5CEC29DE-BE90-46F4-8E6C-2AC21030E365}" destId="{5FE789CD-9453-452D-A08C-71A988D01162}" srcOrd="0" destOrd="0" presId="urn:microsoft.com/office/officeart/2005/8/layout/process1"/>
    <dgm:cxn modelId="{9FCBD4CB-A9D4-4DF5-9CBA-81CBCA35F9D7}" type="presParOf" srcId="{BB499EE8-519B-447F-8AA9-E7468EB198D8}" destId="{26BED3B5-BD48-412A-91B2-0E02EFB84651}" srcOrd="4" destOrd="0" presId="urn:microsoft.com/office/officeart/2005/8/layout/process1"/>
    <dgm:cxn modelId="{626C7FF6-6611-4342-8689-16EF32CE655A}" type="presParOf" srcId="{BB499EE8-519B-447F-8AA9-E7468EB198D8}" destId="{851FE5D4-B593-407E-9740-845FA5C1CAB4}" srcOrd="5" destOrd="0" presId="urn:microsoft.com/office/officeart/2005/8/layout/process1"/>
    <dgm:cxn modelId="{9460B673-47FD-4D89-AABC-05F53DC8E64C}" type="presParOf" srcId="{851FE5D4-B593-407E-9740-845FA5C1CAB4}" destId="{48C00982-D165-401C-B2F1-E417EE3BFB38}" srcOrd="0" destOrd="0" presId="urn:microsoft.com/office/officeart/2005/8/layout/process1"/>
    <dgm:cxn modelId="{90921389-6948-479E-8BDC-CB48DB4BF7E3}" type="presParOf" srcId="{BB499EE8-519B-447F-8AA9-E7468EB198D8}" destId="{D20EA130-7A34-4F6A-A9D9-04FC3DB8A25D}" srcOrd="6" destOrd="0" presId="urn:microsoft.com/office/officeart/2005/8/layout/process1"/>
    <dgm:cxn modelId="{A93E4A5E-BCE3-4D89-B15E-0CE9C3EBFD0A}" type="presParOf" srcId="{BB499EE8-519B-447F-8AA9-E7468EB198D8}" destId="{156AE8BA-FF30-483B-913D-8C46A0B86BDC}" srcOrd="7" destOrd="0" presId="urn:microsoft.com/office/officeart/2005/8/layout/process1"/>
    <dgm:cxn modelId="{F2DC409F-23DF-4668-A08D-590D3E423E14}" type="presParOf" srcId="{156AE8BA-FF30-483B-913D-8C46A0B86BDC}" destId="{5AC2CA5C-86B4-44B4-B023-BE8CB7F01928}" srcOrd="0" destOrd="0" presId="urn:microsoft.com/office/officeart/2005/8/layout/process1"/>
    <dgm:cxn modelId="{EA106723-F301-4B39-8C90-6938F1B780C1}" type="presParOf" srcId="{BB499EE8-519B-447F-8AA9-E7468EB198D8}" destId="{AE36DB9F-3AA4-4D6F-9F00-AC48A4A1C6BC}"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30438-F0DA-479B-9FEE-C7DF486B5526}">
      <dsp:nvSpPr>
        <dsp:cNvPr id="0" name=""/>
        <dsp:cNvSpPr/>
      </dsp:nvSpPr>
      <dsp:spPr>
        <a:xfrm>
          <a:off x="3869" y="1672147"/>
          <a:ext cx="1199507" cy="71970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Collected</a:t>
          </a:r>
          <a:endParaRPr lang="en-AU" sz="1700" kern="1200" dirty="0"/>
        </a:p>
      </dsp:txBody>
      <dsp:txXfrm>
        <a:off x="24948" y="1693226"/>
        <a:ext cx="1157349" cy="677546"/>
      </dsp:txXfrm>
    </dsp:sp>
    <dsp:sp modelId="{1070B9E2-CD46-49BD-8B22-2D427B8A1984}">
      <dsp:nvSpPr>
        <dsp:cNvPr id="0" name=""/>
        <dsp:cNvSpPr/>
      </dsp:nvSpPr>
      <dsp:spPr>
        <a:xfrm rot="21572682">
          <a:off x="1321004" y="1876569"/>
          <a:ext cx="249387" cy="29747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AU" sz="1300" kern="1200"/>
        </a:p>
      </dsp:txBody>
      <dsp:txXfrm>
        <a:off x="1321005" y="1936361"/>
        <a:ext cx="174571" cy="178487"/>
      </dsp:txXfrm>
    </dsp:sp>
    <dsp:sp modelId="{4BBEB123-B1CE-4697-8655-B3A25F6B3D1B}">
      <dsp:nvSpPr>
        <dsp:cNvPr id="0" name=""/>
        <dsp:cNvSpPr/>
      </dsp:nvSpPr>
      <dsp:spPr>
        <a:xfrm>
          <a:off x="1673904" y="1658876"/>
          <a:ext cx="1199507" cy="71970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Processed</a:t>
          </a:r>
          <a:endParaRPr lang="en-AU" sz="1700" kern="1200" dirty="0"/>
        </a:p>
      </dsp:txBody>
      <dsp:txXfrm>
        <a:off x="1694983" y="1679955"/>
        <a:ext cx="1157349" cy="677546"/>
      </dsp:txXfrm>
    </dsp:sp>
    <dsp:sp modelId="{5CEC29DE-BE90-46F4-8E6C-2AC21030E365}">
      <dsp:nvSpPr>
        <dsp:cNvPr id="0" name=""/>
        <dsp:cNvSpPr/>
      </dsp:nvSpPr>
      <dsp:spPr>
        <a:xfrm rot="27018">
          <a:off x="2995676" y="1876683"/>
          <a:ext cx="259219" cy="29747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AU" sz="1300" kern="1200"/>
        </a:p>
      </dsp:txBody>
      <dsp:txXfrm>
        <a:off x="2995677" y="1935872"/>
        <a:ext cx="181453" cy="178487"/>
      </dsp:txXfrm>
    </dsp:sp>
    <dsp:sp modelId="{26BED3B5-BD48-412A-91B2-0E02EFB84651}">
      <dsp:nvSpPr>
        <dsp:cNvPr id="0" name=""/>
        <dsp:cNvSpPr/>
      </dsp:nvSpPr>
      <dsp:spPr>
        <a:xfrm>
          <a:off x="3362488" y="1672147"/>
          <a:ext cx="1199507" cy="71970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Stored</a:t>
          </a:r>
          <a:endParaRPr lang="en-AU" sz="1700" kern="1200" dirty="0"/>
        </a:p>
      </dsp:txBody>
      <dsp:txXfrm>
        <a:off x="3383567" y="1693226"/>
        <a:ext cx="1157349" cy="677546"/>
      </dsp:txXfrm>
    </dsp:sp>
    <dsp:sp modelId="{851FE5D4-B593-407E-9740-845FA5C1CAB4}">
      <dsp:nvSpPr>
        <dsp:cNvPr id="0" name=""/>
        <dsp:cNvSpPr/>
      </dsp:nvSpPr>
      <dsp:spPr>
        <a:xfrm>
          <a:off x="4681946" y="1883261"/>
          <a:ext cx="254295" cy="29747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AU" sz="1300" kern="1200"/>
        </a:p>
      </dsp:txBody>
      <dsp:txXfrm>
        <a:off x="4681946" y="1942756"/>
        <a:ext cx="178007" cy="178487"/>
      </dsp:txXfrm>
    </dsp:sp>
    <dsp:sp modelId="{D20EA130-7A34-4F6A-A9D9-04FC3DB8A25D}">
      <dsp:nvSpPr>
        <dsp:cNvPr id="0" name=""/>
        <dsp:cNvSpPr/>
      </dsp:nvSpPr>
      <dsp:spPr>
        <a:xfrm>
          <a:off x="5041798" y="1672147"/>
          <a:ext cx="1199507" cy="71970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Analysed</a:t>
          </a:r>
          <a:endParaRPr lang="en-AU" sz="1700" kern="1200" dirty="0"/>
        </a:p>
      </dsp:txBody>
      <dsp:txXfrm>
        <a:off x="5062877" y="1693226"/>
        <a:ext cx="1157349" cy="677546"/>
      </dsp:txXfrm>
    </dsp:sp>
    <dsp:sp modelId="{156AE8BA-FF30-483B-913D-8C46A0B86BDC}">
      <dsp:nvSpPr>
        <dsp:cNvPr id="0" name=""/>
        <dsp:cNvSpPr/>
      </dsp:nvSpPr>
      <dsp:spPr>
        <a:xfrm>
          <a:off x="6361256" y="1883261"/>
          <a:ext cx="254295" cy="29747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AU" sz="1300" kern="1200"/>
        </a:p>
      </dsp:txBody>
      <dsp:txXfrm>
        <a:off x="6361256" y="1942756"/>
        <a:ext cx="178007" cy="178487"/>
      </dsp:txXfrm>
    </dsp:sp>
    <dsp:sp modelId="{AE36DB9F-3AA4-4D6F-9F00-AC48A4A1C6BC}">
      <dsp:nvSpPr>
        <dsp:cNvPr id="0" name=""/>
        <dsp:cNvSpPr/>
      </dsp:nvSpPr>
      <dsp:spPr>
        <a:xfrm>
          <a:off x="6721108" y="1672147"/>
          <a:ext cx="1199507" cy="71970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Visualized</a:t>
          </a:r>
          <a:endParaRPr lang="en-AU" sz="1700" kern="1200" dirty="0"/>
        </a:p>
      </dsp:txBody>
      <dsp:txXfrm>
        <a:off x="6742187" y="1693226"/>
        <a:ext cx="1157349" cy="6775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t>Enessa– Hands up if your biggest bug bear when deciding watch movie to watch is… deciding what movie to watch? </a:t>
            </a:r>
          </a:p>
          <a:p>
            <a:pPr marL="0" lvl="0" indent="0" algn="l" rtl="0">
              <a:lnSpc>
                <a:spcPct val="115000"/>
              </a:lnSpc>
              <a:spcBef>
                <a:spcPts val="0"/>
              </a:spcBef>
              <a:spcAft>
                <a:spcPts val="0"/>
              </a:spcAft>
              <a:buClr>
                <a:schemeClr val="dk1"/>
              </a:buClr>
              <a:buSzPts val="1100"/>
              <a:buFont typeface="Arial"/>
              <a:buNone/>
            </a:pPr>
            <a:endParaRPr lang="en-US" dirty="0"/>
          </a:p>
          <a:p>
            <a:pPr marL="0" lvl="0" indent="0" algn="l" rtl="0">
              <a:lnSpc>
                <a:spcPct val="115000"/>
              </a:lnSpc>
              <a:spcBef>
                <a:spcPts val="0"/>
              </a:spcBef>
              <a:spcAft>
                <a:spcPts val="0"/>
              </a:spcAft>
              <a:buClr>
                <a:schemeClr val="dk1"/>
              </a:buClr>
              <a:buSzPts val="1100"/>
              <a:buFont typeface="Arial"/>
              <a:buNone/>
            </a:pPr>
            <a:r>
              <a:rPr lang="en-US" dirty="0"/>
              <a:t>With the multitude of streaming services available we seem to all suffer from paralysis analysis. </a:t>
            </a:r>
          </a:p>
          <a:p>
            <a:pPr marL="0" lvl="0" indent="0" algn="l" rtl="0">
              <a:lnSpc>
                <a:spcPct val="115000"/>
              </a:lnSpc>
              <a:spcBef>
                <a:spcPts val="0"/>
              </a:spcBef>
              <a:spcAft>
                <a:spcPts val="0"/>
              </a:spcAft>
              <a:buClr>
                <a:schemeClr val="dk1"/>
              </a:buClr>
              <a:buSzPts val="1100"/>
              <a:buFont typeface="Arial"/>
              <a:buNone/>
            </a:pPr>
            <a:endParaRPr lang="en-US" dirty="0"/>
          </a:p>
          <a:p>
            <a:pPr marL="0" lvl="0" indent="0" algn="l" rtl="0">
              <a:lnSpc>
                <a:spcPct val="115000"/>
              </a:lnSpc>
              <a:spcBef>
                <a:spcPts val="0"/>
              </a:spcBef>
              <a:spcAft>
                <a:spcPts val="0"/>
              </a:spcAft>
              <a:buClr>
                <a:schemeClr val="dk1"/>
              </a:buClr>
              <a:buSzPts val="1100"/>
              <a:buFont typeface="Arial"/>
              <a:buNone/>
            </a:pPr>
            <a:r>
              <a:rPr lang="en-US" dirty="0"/>
              <a:t>Well the team and I are here to ensure you suffer no more. </a:t>
            </a:r>
          </a:p>
          <a:p>
            <a:pPr marL="0" lvl="0" indent="0" algn="l" rtl="0">
              <a:lnSpc>
                <a:spcPct val="115000"/>
              </a:lnSpc>
              <a:spcBef>
                <a:spcPts val="0"/>
              </a:spcBef>
              <a:spcAft>
                <a:spcPts val="0"/>
              </a:spcAft>
              <a:buClr>
                <a:schemeClr val="dk1"/>
              </a:buClr>
              <a:buSzPts val="1100"/>
              <a:buFont typeface="Arial"/>
              <a:buNone/>
            </a:pPr>
            <a:endParaRPr lang="en-US" dirty="0"/>
          </a:p>
          <a:p>
            <a:pPr marL="0" lvl="0" indent="0" algn="l" rtl="0">
              <a:lnSpc>
                <a:spcPct val="115000"/>
              </a:lnSpc>
              <a:spcBef>
                <a:spcPts val="0"/>
              </a:spcBef>
              <a:spcAft>
                <a:spcPts val="0"/>
              </a:spcAft>
              <a:buClr>
                <a:schemeClr val="dk1"/>
              </a:buClr>
              <a:buSzPts val="1100"/>
              <a:buFont typeface="Arial"/>
              <a:buNone/>
            </a:pPr>
            <a:r>
              <a:rPr lang="en-US" dirty="0"/>
              <a:t>Whether you are couple clashing over action vs comedy. Or a family fighting over frozen 1 or 2, our company has developed the ultimate app. Movie Night. Where choosing is child’s play. </a:t>
            </a:r>
            <a:endParaRPr dirty="0"/>
          </a:p>
          <a:p>
            <a:pPr marL="0" lvl="0" indent="0" algn="l" rtl="0">
              <a:spcBef>
                <a:spcPts val="0"/>
              </a:spcBef>
              <a:spcAft>
                <a:spcPts val="0"/>
              </a:spcAft>
              <a:buNone/>
            </a:pPr>
            <a:endParaRPr dirty="0"/>
          </a:p>
        </p:txBody>
      </p:sp>
      <p:sp>
        <p:nvSpPr>
          <p:cNvPr id="63" name="Google Shape;6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2aa4da5b8b_3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Libre Franklin"/>
                <a:ea typeface="Libre Franklin"/>
                <a:cs typeface="Libre Franklin"/>
                <a:sym typeface="Libre Franklin"/>
              </a:rPr>
              <a:t>We used different type of charts in our dashboard for different purposes:</a:t>
            </a:r>
            <a:endParaRPr>
              <a:latin typeface="Libre Franklin"/>
              <a:ea typeface="Libre Franklin"/>
              <a:cs typeface="Libre Franklin"/>
              <a:sym typeface="Libre Franklin"/>
            </a:endParaRPr>
          </a:p>
          <a:p>
            <a:pPr marL="457200" lvl="0" indent="-304800" algn="l" rtl="0">
              <a:spcBef>
                <a:spcPts val="0"/>
              </a:spcBef>
              <a:spcAft>
                <a:spcPts val="0"/>
              </a:spcAft>
              <a:buClr>
                <a:schemeClr val="dk1"/>
              </a:buClr>
              <a:buSzPts val="1200"/>
              <a:buFont typeface="Libre Franklin"/>
              <a:buChar char="-"/>
            </a:pPr>
            <a:r>
              <a:rPr lang="en-US">
                <a:latin typeface="Libre Franklin"/>
                <a:ea typeface="Libre Franklin"/>
                <a:cs typeface="Libre Franklin"/>
                <a:sym typeface="Libre Franklin"/>
              </a:rPr>
              <a:t>The bubble chart is a perfect chart to present multi-dimensional data and show some hidden patterns and trends in our data.</a:t>
            </a:r>
            <a:endParaRPr>
              <a:latin typeface="Libre Franklin"/>
              <a:ea typeface="Libre Franklin"/>
              <a:cs typeface="Libre Franklin"/>
              <a:sym typeface="Libre Franklin"/>
            </a:endParaRPr>
          </a:p>
          <a:p>
            <a:pPr marL="457200" lvl="0" indent="-304800" algn="l" rtl="0">
              <a:spcBef>
                <a:spcPts val="0"/>
              </a:spcBef>
              <a:spcAft>
                <a:spcPts val="0"/>
              </a:spcAft>
              <a:buClr>
                <a:schemeClr val="dk1"/>
              </a:buClr>
              <a:buSzPts val="1200"/>
              <a:buFont typeface="Libre Franklin"/>
              <a:buChar char="-"/>
            </a:pPr>
            <a:r>
              <a:rPr lang="en-US">
                <a:latin typeface="Libre Franklin"/>
                <a:ea typeface="Libre Franklin"/>
                <a:cs typeface="Libre Franklin"/>
                <a:sym typeface="Libre Franklin"/>
              </a:rPr>
              <a:t>The mixed bar and line charts in addition with simple tables have been deployed to show the top 10 of a selected attribute which is perfect to answer many business questions for example: which movie genre a company should invest in,  which director is the most successful, etc.</a:t>
            </a:r>
            <a:endParaRPr>
              <a:latin typeface="Libre Franklin"/>
              <a:ea typeface="Libre Franklin"/>
              <a:cs typeface="Libre Franklin"/>
              <a:sym typeface="Libre Franklin"/>
            </a:endParaRPr>
          </a:p>
          <a:p>
            <a:pPr marL="457200" lvl="0" indent="-304800" algn="l" rtl="0">
              <a:spcBef>
                <a:spcPts val="0"/>
              </a:spcBef>
              <a:spcAft>
                <a:spcPts val="0"/>
              </a:spcAft>
              <a:buClr>
                <a:schemeClr val="dk1"/>
              </a:buClr>
              <a:buSzPts val="1200"/>
              <a:buFont typeface="Libre Franklin"/>
              <a:buChar char="-"/>
            </a:pPr>
            <a:r>
              <a:rPr lang="en-US">
                <a:latin typeface="Libre Franklin"/>
                <a:ea typeface="Libre Franklin"/>
                <a:cs typeface="Libre Franklin"/>
                <a:sym typeface="Libre Franklin"/>
              </a:rPr>
              <a:t>The doughnut chart is simply the most appropriate one to show the proportions of each key component so that we answer the question which genre having the most film produced. </a:t>
            </a:r>
            <a:endParaRPr>
              <a:latin typeface="Libre Franklin"/>
              <a:ea typeface="Libre Franklin"/>
              <a:cs typeface="Libre Franklin"/>
              <a:sym typeface="Libre Franklin"/>
            </a:endParaRPr>
          </a:p>
          <a:p>
            <a:pPr marL="457200" lvl="0" indent="-317500" algn="l" rtl="0">
              <a:spcBef>
                <a:spcPts val="0"/>
              </a:spcBef>
              <a:spcAft>
                <a:spcPts val="0"/>
              </a:spcAft>
              <a:buClr>
                <a:schemeClr val="dk1"/>
              </a:buClr>
              <a:buSzPts val="1400"/>
              <a:buFont typeface="Libre Franklin"/>
              <a:buChar char="-"/>
            </a:pPr>
            <a:r>
              <a:rPr lang="en-US">
                <a:latin typeface="Libre Franklin"/>
                <a:ea typeface="Libre Franklin"/>
                <a:cs typeface="Libre Franklin"/>
                <a:sym typeface="Libre Franklin"/>
              </a:rPr>
              <a:t>Hand over to Andrew to discuss usage</a:t>
            </a:r>
            <a:endParaRPr>
              <a:latin typeface="Libre Franklin"/>
              <a:ea typeface="Libre Franklin"/>
              <a:cs typeface="Libre Franklin"/>
              <a:sym typeface="Libre Franklin"/>
            </a:endParaRPr>
          </a:p>
        </p:txBody>
      </p:sp>
      <p:sp>
        <p:nvSpPr>
          <p:cNvPr id="204" name="Google Shape;204;g22aa4da5b8b_3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2ab9079461_2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22ab9079461_2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8" name="Google Shape;27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a:latin typeface="Libre Franklin"/>
                <a:ea typeface="Libre Franklin"/>
                <a:cs typeface="Libre Franklin"/>
                <a:sym typeface="Libre Franklin"/>
              </a:rPr>
              <a:t>Data Limitations</a:t>
            </a:r>
            <a:endParaRPr sz="1600" b="1" u="sng">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a:t>
            </a:r>
            <a:r>
              <a:rPr lang="en-US" b="1" i="1">
                <a:latin typeface="Libre Franklin"/>
                <a:ea typeface="Libre Franklin"/>
                <a:cs typeface="Libre Franklin"/>
                <a:sym typeface="Libre Franklin"/>
              </a:rPr>
              <a:t>Incomplete Database – </a:t>
            </a:r>
            <a:r>
              <a:rPr lang="en-US" i="1">
                <a:latin typeface="Libre Franklin"/>
                <a:ea typeface="Libre Franklin"/>
                <a:cs typeface="Libre Franklin"/>
                <a:sym typeface="Libre Franklin"/>
              </a:rPr>
              <a:t>MetaScore</a:t>
            </a:r>
            <a:r>
              <a:rPr lang="en-US">
                <a:latin typeface="Libre Franklin"/>
                <a:ea typeface="Libre Franklin"/>
                <a:cs typeface="Libre Franklin"/>
                <a:sym typeface="Libre Franklin"/>
              </a:rPr>
              <a:t> 15.7% / </a:t>
            </a:r>
            <a:r>
              <a:rPr lang="en-US" i="1">
                <a:latin typeface="Libre Franklin"/>
                <a:ea typeface="Libre Franklin"/>
                <a:cs typeface="Libre Franklin"/>
                <a:sym typeface="Libre Franklin"/>
              </a:rPr>
              <a:t>Gross</a:t>
            </a:r>
            <a:r>
              <a:rPr lang="en-US">
                <a:latin typeface="Libre Franklin"/>
                <a:ea typeface="Libre Franklin"/>
                <a:cs typeface="Libre Franklin"/>
                <a:sym typeface="Libre Franklin"/>
              </a:rPr>
              <a:t> 16.9% missing</a:t>
            </a:r>
            <a:endParaRPr>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a:t>
            </a:r>
            <a:r>
              <a:rPr lang="en-US" b="1" i="1">
                <a:latin typeface="Libre Franklin"/>
                <a:ea typeface="Libre Franklin"/>
                <a:cs typeface="Libre Franklin"/>
                <a:sym typeface="Libre Franklin"/>
              </a:rPr>
              <a:t>Database Updates – </a:t>
            </a:r>
            <a:r>
              <a:rPr lang="en-US">
                <a:latin typeface="Libre Franklin"/>
                <a:ea typeface="Libre Franklin"/>
                <a:cs typeface="Libre Franklin"/>
                <a:sym typeface="Libre Franklin"/>
              </a:rPr>
              <a:t>quarterly updates = poor UX</a:t>
            </a:r>
            <a:endParaRPr>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a:t>
            </a:r>
            <a:r>
              <a:rPr lang="en-US" b="1" i="1">
                <a:latin typeface="Libre Franklin"/>
                <a:ea typeface="Libre Franklin"/>
                <a:cs typeface="Libre Franklin"/>
                <a:sym typeface="Libre Franklin"/>
              </a:rPr>
              <a:t>IMDB</a:t>
            </a:r>
            <a:r>
              <a:rPr lang="en-US" b="1">
                <a:latin typeface="Libre Franklin"/>
                <a:ea typeface="Libre Franklin"/>
                <a:cs typeface="Libre Franklin"/>
                <a:sym typeface="Libre Franklin"/>
              </a:rPr>
              <a:t> </a:t>
            </a:r>
            <a:r>
              <a:rPr lang="en-US" b="1" i="1">
                <a:latin typeface="Libre Franklin"/>
                <a:ea typeface="Libre Franklin"/>
                <a:cs typeface="Libre Franklin"/>
                <a:sym typeface="Libre Franklin"/>
              </a:rPr>
              <a:t>Ratings –</a:t>
            </a:r>
            <a:r>
              <a:rPr lang="en-US" i="1">
                <a:latin typeface="Libre Franklin"/>
                <a:ea typeface="Libre Franklin"/>
                <a:cs typeface="Libre Franklin"/>
                <a:sym typeface="Libre Franklin"/>
              </a:rPr>
              <a:t> Impact of low IMDB vote counts</a:t>
            </a:r>
            <a:endParaRPr i="1">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a:t>
            </a:r>
            <a:r>
              <a:rPr lang="en-US" b="1" i="1">
                <a:latin typeface="Libre Franklin"/>
                <a:ea typeface="Libre Franklin"/>
                <a:cs typeface="Libre Franklin"/>
                <a:sym typeface="Libre Franklin"/>
              </a:rPr>
              <a:t>Data Integrity – </a:t>
            </a:r>
            <a:r>
              <a:rPr lang="en-US" i="1">
                <a:latin typeface="Libre Franklin"/>
                <a:ea typeface="Libre Franklin"/>
                <a:cs typeface="Libre Franklin"/>
                <a:sym typeface="Libre Franklin"/>
              </a:rPr>
              <a:t>IMBd Launched 1990</a:t>
            </a:r>
            <a:endParaRPr i="1">
              <a:latin typeface="Libre Franklin"/>
              <a:ea typeface="Libre Franklin"/>
              <a:cs typeface="Libre Franklin"/>
              <a:sym typeface="Libre Franklin"/>
            </a:endParaRPr>
          </a:p>
          <a:p>
            <a:pPr marL="0" lvl="0" indent="0" algn="l" rtl="0">
              <a:lnSpc>
                <a:spcPct val="115000"/>
              </a:lnSpc>
              <a:spcBef>
                <a:spcPts val="1200"/>
              </a:spcBef>
              <a:spcAft>
                <a:spcPts val="0"/>
              </a:spcAft>
              <a:buClr>
                <a:schemeClr val="dk1"/>
              </a:buClr>
              <a:buSzPts val="1100"/>
              <a:buFont typeface="Arial"/>
              <a:buNone/>
            </a:pPr>
            <a:r>
              <a:rPr lang="en-US" sz="1600" b="1" u="sng">
                <a:latin typeface="Libre Franklin"/>
                <a:ea typeface="Libre Franklin"/>
                <a:cs typeface="Libre Franklin"/>
                <a:sym typeface="Libre Franklin"/>
              </a:rPr>
              <a:t>Future Development Opportunities</a:t>
            </a:r>
            <a:endParaRPr sz="1600" b="1" u="sng">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a:t>
            </a:r>
            <a:r>
              <a:rPr lang="en-US" b="1" i="1">
                <a:latin typeface="Libre Franklin"/>
                <a:ea typeface="Libre Franklin"/>
                <a:cs typeface="Libre Franklin"/>
                <a:sym typeface="Libre Franklin"/>
              </a:rPr>
              <a:t>Database Updates - </a:t>
            </a:r>
            <a:r>
              <a:rPr lang="en-US" i="1">
                <a:latin typeface="Libre Franklin"/>
                <a:ea typeface="Libre Franklin"/>
                <a:cs typeface="Libre Franklin"/>
                <a:sym typeface="Libre Franklin"/>
              </a:rPr>
              <a:t>Increase update frequency</a:t>
            </a:r>
            <a:endParaRPr i="1">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a:t>
            </a:r>
            <a:r>
              <a:rPr lang="en-US" b="1" i="1">
                <a:latin typeface="Libre Franklin"/>
                <a:ea typeface="Libre Franklin"/>
                <a:cs typeface="Libre Franklin"/>
                <a:sym typeface="Libre Franklin"/>
              </a:rPr>
              <a:t>Universal Certificate</a:t>
            </a:r>
            <a:r>
              <a:rPr lang="en-US" sz="1400" b="1" i="1">
                <a:latin typeface="Libre Franklin"/>
                <a:ea typeface="Libre Franklin"/>
                <a:cs typeface="Libre Franklin"/>
                <a:sym typeface="Libre Franklin"/>
              </a:rPr>
              <a:t>/</a:t>
            </a:r>
            <a:r>
              <a:rPr lang="en-US" b="1" i="1">
                <a:latin typeface="Libre Franklin"/>
                <a:ea typeface="Libre Franklin"/>
                <a:cs typeface="Libre Franklin"/>
                <a:sym typeface="Libre Franklin"/>
              </a:rPr>
              <a:t>Classification - </a:t>
            </a:r>
            <a:r>
              <a:rPr lang="en-US" i="1">
                <a:latin typeface="Libre Franklin"/>
                <a:ea typeface="Libre Franklin"/>
                <a:cs typeface="Libre Franklin"/>
                <a:sym typeface="Libre Franklin"/>
              </a:rPr>
              <a:t>Improve UI/UX enabling appropriate selections</a:t>
            </a:r>
            <a:endParaRPr i="1">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a:t>
            </a:r>
            <a:r>
              <a:rPr lang="en-US" b="1" i="1">
                <a:latin typeface="Libre Franklin"/>
                <a:ea typeface="Libre Franklin"/>
                <a:cs typeface="Libre Franklin"/>
                <a:sym typeface="Libre Franklin"/>
              </a:rPr>
              <a:t>Ratings -</a:t>
            </a:r>
            <a:r>
              <a:rPr lang="en-US">
                <a:latin typeface="Libre Franklin"/>
                <a:ea typeface="Libre Franklin"/>
                <a:cs typeface="Libre Franklin"/>
                <a:sym typeface="Libre Franklin"/>
              </a:rPr>
              <a:t> Aggregate IMBD / MetaScore</a:t>
            </a:r>
            <a:endParaRPr>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a:t>
            </a:r>
            <a:r>
              <a:rPr lang="en-US" b="1" i="1">
                <a:latin typeface="Libre Franklin"/>
                <a:ea typeface="Libre Franklin"/>
                <a:cs typeface="Libre Franklin"/>
                <a:sym typeface="Libre Franklin"/>
              </a:rPr>
              <a:t>MetaScore -</a:t>
            </a:r>
            <a:r>
              <a:rPr lang="en-US">
                <a:latin typeface="Libre Franklin"/>
                <a:ea typeface="Libre Franklin"/>
                <a:cs typeface="Libre Franklin"/>
                <a:sym typeface="Libre Franklin"/>
              </a:rPr>
              <a:t> boost UI</a:t>
            </a:r>
            <a:endParaRPr>
              <a:latin typeface="Libre Franklin"/>
              <a:ea typeface="Libre Franklin"/>
              <a:cs typeface="Libre Franklin"/>
              <a:sym typeface="Libre Franklin"/>
            </a:endParaRPr>
          </a:p>
          <a:p>
            <a:pPr marL="0" lvl="0" indent="0" algn="l" rtl="0">
              <a:spcBef>
                <a:spcPts val="0"/>
              </a:spcBef>
              <a:spcAft>
                <a:spcPts val="0"/>
              </a:spcAft>
              <a:buClr>
                <a:schemeClr val="dk1"/>
              </a:buClr>
              <a:buFont typeface="Arial"/>
              <a:buNone/>
            </a:pPr>
            <a:endParaRPr sz="1400" b="1" u="sng">
              <a:latin typeface="Libre Franklin"/>
              <a:ea typeface="Libre Franklin"/>
              <a:cs typeface="Libre Franklin"/>
              <a:sym typeface="Libre Franklin"/>
            </a:endParaRPr>
          </a:p>
          <a:p>
            <a:pPr marL="0" lvl="0" indent="0" algn="l" rtl="0">
              <a:spcBef>
                <a:spcPts val="0"/>
              </a:spcBef>
              <a:spcAft>
                <a:spcPts val="0"/>
              </a:spcAft>
              <a:buNone/>
            </a:pPr>
            <a:endParaRPr/>
          </a:p>
        </p:txBody>
      </p:sp>
      <p:sp>
        <p:nvSpPr>
          <p:cNvPr id="289" name="Google Shape;28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Rachel to discuss the limitations of the data set and the possibilities for turning into a bigger and better application</a:t>
            </a:r>
            <a:endParaRPr/>
          </a:p>
          <a:p>
            <a:pPr marL="0" lvl="0" indent="0" algn="l" rtl="0">
              <a:lnSpc>
                <a:spcPct val="107000"/>
              </a:lnSpc>
              <a:spcBef>
                <a:spcPts val="1200"/>
              </a:spcBef>
              <a:spcAft>
                <a:spcPts val="0"/>
              </a:spcAft>
              <a:buClr>
                <a:schemeClr val="dk1"/>
              </a:buClr>
              <a:buSzPts val="1100"/>
              <a:buFont typeface="Arial"/>
              <a:buNone/>
            </a:pPr>
            <a:r>
              <a:rPr lang="en-US" sz="1400" b="1" u="sng">
                <a:latin typeface="Calibri"/>
                <a:ea typeface="Calibri"/>
                <a:cs typeface="Calibri"/>
                <a:sym typeface="Calibri"/>
              </a:rPr>
              <a:t>Data Limitations</a:t>
            </a:r>
            <a:endParaRPr sz="1400" b="1" u="sng">
              <a:latin typeface="Calibri"/>
              <a:ea typeface="Calibri"/>
              <a:cs typeface="Calibri"/>
              <a:sym typeface="Calibri"/>
            </a:endParaRPr>
          </a:p>
          <a:p>
            <a:pPr marL="457200" lvl="0" indent="0" algn="l" rtl="0">
              <a:lnSpc>
                <a:spcPct val="107000"/>
              </a:lnSpc>
              <a:spcBef>
                <a:spcPts val="800"/>
              </a:spcBef>
              <a:spcAft>
                <a:spcPts val="0"/>
              </a:spcAft>
              <a:buClr>
                <a:schemeClr val="dk1"/>
              </a:buClr>
              <a:buSzPts val="1100"/>
              <a:buFont typeface="Arial"/>
              <a:buNone/>
            </a:pPr>
            <a:r>
              <a:rPr lang="en-US" sz="1100" b="1" i="1">
                <a:latin typeface="Calibri"/>
                <a:ea typeface="Calibri"/>
                <a:cs typeface="Calibri"/>
                <a:sym typeface="Calibri"/>
              </a:rPr>
              <a:t>Incomplete Database:</a:t>
            </a:r>
            <a:endParaRPr sz="1100" b="1" i="1">
              <a:latin typeface="Calibri"/>
              <a:ea typeface="Calibri"/>
              <a:cs typeface="Calibri"/>
              <a:sym typeface="Calibri"/>
            </a:endParaRPr>
          </a:p>
          <a:p>
            <a:pPr marL="0" lvl="0" indent="0" algn="l" rtl="0">
              <a:lnSpc>
                <a:spcPct val="106000"/>
              </a:lnSpc>
              <a:spcBef>
                <a:spcPts val="800"/>
              </a:spcBef>
              <a:spcAft>
                <a:spcPts val="0"/>
              </a:spcAft>
              <a:buClr>
                <a:schemeClr val="dk1"/>
              </a:buClr>
              <a:buSzPts val="1100"/>
              <a:buFont typeface="Arial"/>
              <a:buNone/>
            </a:pPr>
            <a:r>
              <a:rPr lang="en-US" sz="1000"/>
              <a:t>·</a:t>
            </a:r>
            <a:r>
              <a:rPr lang="en-US" sz="1100" i="1">
                <a:latin typeface="Calibri"/>
                <a:ea typeface="Calibri"/>
                <a:cs typeface="Calibri"/>
                <a:sym typeface="Calibri"/>
              </a:rPr>
              <a:t>Certificate </a:t>
            </a:r>
            <a:r>
              <a:rPr lang="en-US" sz="1100">
                <a:latin typeface="Calibri"/>
                <a:ea typeface="Calibri"/>
                <a:cs typeface="Calibri"/>
                <a:sym typeface="Calibri"/>
              </a:rPr>
              <a:t>– Missing 10.2% of data (102 records)</a:t>
            </a:r>
            <a:endParaRPr sz="1100">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000"/>
              <a:t>·</a:t>
            </a:r>
            <a:r>
              <a:rPr lang="en-US" sz="1100" i="1">
                <a:latin typeface="Calibri"/>
                <a:ea typeface="Calibri"/>
                <a:cs typeface="Calibri"/>
                <a:sym typeface="Calibri"/>
              </a:rPr>
              <a:t>MetaScore</a:t>
            </a:r>
            <a:r>
              <a:rPr lang="en-US" sz="1100">
                <a:latin typeface="Calibri"/>
                <a:ea typeface="Calibri"/>
                <a:cs typeface="Calibri"/>
                <a:sym typeface="Calibri"/>
              </a:rPr>
              <a:t> – Missing 15.7% of data (157 records)</a:t>
            </a:r>
            <a:endParaRPr sz="1100">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000"/>
              <a:t>·</a:t>
            </a:r>
            <a:r>
              <a:rPr lang="en-US" sz="1100" i="1">
                <a:latin typeface="Calibri"/>
                <a:ea typeface="Calibri"/>
                <a:cs typeface="Calibri"/>
                <a:sym typeface="Calibri"/>
              </a:rPr>
              <a:t>Gross</a:t>
            </a:r>
            <a:r>
              <a:rPr lang="en-US" sz="1100">
                <a:latin typeface="Calibri"/>
                <a:ea typeface="Calibri"/>
                <a:cs typeface="Calibri"/>
                <a:sym typeface="Calibri"/>
              </a:rPr>
              <a:t> – Missing 16.9% of data (169 records)</a:t>
            </a:r>
            <a:endParaRPr sz="1100">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000"/>
              <a:t>·</a:t>
            </a:r>
            <a:r>
              <a:rPr lang="en-US" sz="1100" i="1">
                <a:latin typeface="Calibri"/>
                <a:ea typeface="Calibri"/>
                <a:cs typeface="Calibri"/>
                <a:sym typeface="Calibri"/>
              </a:rPr>
              <a:t>Genre 2 </a:t>
            </a:r>
            <a:r>
              <a:rPr lang="en-US" sz="1100">
                <a:latin typeface="Calibri"/>
                <a:ea typeface="Calibri"/>
                <a:cs typeface="Calibri"/>
                <a:sym typeface="Calibri"/>
              </a:rPr>
              <a:t>– Missing 10.5% of data (105 records)</a:t>
            </a:r>
            <a:endParaRPr sz="1100">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000"/>
              <a:t>·</a:t>
            </a:r>
            <a:r>
              <a:rPr lang="en-US" sz="1100" i="1">
                <a:latin typeface="Calibri"/>
                <a:ea typeface="Calibri"/>
                <a:cs typeface="Calibri"/>
                <a:sym typeface="Calibri"/>
              </a:rPr>
              <a:t>Genre 3 </a:t>
            </a:r>
            <a:r>
              <a:rPr lang="en-US" sz="1100">
                <a:latin typeface="Calibri"/>
                <a:ea typeface="Calibri"/>
                <a:cs typeface="Calibri"/>
                <a:sym typeface="Calibri"/>
              </a:rPr>
              <a:t>– Missing 35.4% of data (354 records)</a:t>
            </a:r>
            <a:endParaRPr sz="1100">
              <a:latin typeface="Calibri"/>
              <a:ea typeface="Calibri"/>
              <a:cs typeface="Calibri"/>
              <a:sym typeface="Calibri"/>
            </a:endParaRPr>
          </a:p>
          <a:p>
            <a:pPr marL="457200" lvl="0" indent="0" algn="l" rtl="0">
              <a:lnSpc>
                <a:spcPct val="107000"/>
              </a:lnSpc>
              <a:spcBef>
                <a:spcPts val="800"/>
              </a:spcBef>
              <a:spcAft>
                <a:spcPts val="0"/>
              </a:spcAft>
              <a:buClr>
                <a:schemeClr val="dk1"/>
              </a:buClr>
              <a:buSzPts val="1100"/>
              <a:buFont typeface="Arial"/>
              <a:buNone/>
            </a:pPr>
            <a:r>
              <a:rPr lang="en-US" sz="1100" b="1" i="1">
                <a:latin typeface="Calibri"/>
                <a:ea typeface="Calibri"/>
                <a:cs typeface="Calibri"/>
                <a:sym typeface="Calibri"/>
              </a:rPr>
              <a:t>Database Updates:</a:t>
            </a:r>
            <a:endParaRPr sz="1100" b="1" i="1">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1100"/>
              <a:t>·</a:t>
            </a:r>
            <a:r>
              <a:rPr lang="en-US" sz="1100">
                <a:latin typeface="Calibri"/>
                <a:ea typeface="Calibri"/>
                <a:cs typeface="Calibri"/>
                <a:sym typeface="Calibri"/>
              </a:rPr>
              <a:t>Current database source is updated quarterly - frequency may not satisfy consumer needs</a:t>
            </a:r>
            <a:endParaRPr sz="1100">
              <a:latin typeface="Calibri"/>
              <a:ea typeface="Calibri"/>
              <a:cs typeface="Calibri"/>
              <a:sym typeface="Calibri"/>
            </a:endParaRPr>
          </a:p>
          <a:p>
            <a:pPr marL="457200" lvl="0" indent="0" algn="l" rtl="0">
              <a:lnSpc>
                <a:spcPct val="107000"/>
              </a:lnSpc>
              <a:spcBef>
                <a:spcPts val="0"/>
              </a:spcBef>
              <a:spcAft>
                <a:spcPts val="0"/>
              </a:spcAft>
              <a:buClr>
                <a:schemeClr val="dk1"/>
              </a:buClr>
              <a:buSzPts val="1100"/>
              <a:buFont typeface="Arial"/>
              <a:buNone/>
            </a:pPr>
            <a:r>
              <a:rPr lang="en-US" sz="1100" b="1" i="1">
                <a:latin typeface="Calibri"/>
                <a:ea typeface="Calibri"/>
                <a:cs typeface="Calibri"/>
                <a:sym typeface="Calibri"/>
              </a:rPr>
              <a:t>IMDB</a:t>
            </a:r>
            <a:r>
              <a:rPr lang="en-US" sz="1100">
                <a:latin typeface="Calibri"/>
                <a:ea typeface="Calibri"/>
                <a:cs typeface="Calibri"/>
                <a:sym typeface="Calibri"/>
              </a:rPr>
              <a:t> </a:t>
            </a:r>
            <a:r>
              <a:rPr lang="en-US" sz="1100" b="1" i="1">
                <a:latin typeface="Calibri"/>
                <a:ea typeface="Calibri"/>
                <a:cs typeface="Calibri"/>
                <a:sym typeface="Calibri"/>
              </a:rPr>
              <a:t>Ratings:</a:t>
            </a:r>
            <a:endParaRPr sz="1100" b="1" i="1">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100"/>
              <a:t>·</a:t>
            </a:r>
            <a:r>
              <a:rPr lang="en-US" sz="1100" i="1">
                <a:latin typeface="Calibri"/>
                <a:ea typeface="Calibri"/>
                <a:cs typeface="Calibri"/>
                <a:sym typeface="Calibri"/>
              </a:rPr>
              <a:t>Low IMDB vote count</a:t>
            </a:r>
            <a:r>
              <a:rPr lang="en-US" sz="1100">
                <a:latin typeface="Calibri"/>
                <a:ea typeface="Calibri"/>
                <a:cs typeface="Calibri"/>
                <a:sym typeface="Calibri"/>
              </a:rPr>
              <a:t> – Consequences of a lower IMDB count, under a hundred, increases the possibility of the weighted rating to experience dramatic fluctuations.</a:t>
            </a:r>
            <a:endParaRPr sz="1100">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100"/>
              <a:t>·</a:t>
            </a:r>
            <a:r>
              <a:rPr lang="en-US" sz="1100" i="1">
                <a:latin typeface="Calibri"/>
                <a:ea typeface="Calibri"/>
                <a:cs typeface="Calibri"/>
                <a:sym typeface="Calibri"/>
              </a:rPr>
              <a:t>Popular Opinion</a:t>
            </a:r>
            <a:r>
              <a:rPr lang="en-US" sz="1100">
                <a:latin typeface="Calibri"/>
                <a:ea typeface="Calibri"/>
                <a:cs typeface="Calibri"/>
                <a:sym typeface="Calibri"/>
              </a:rPr>
              <a:t> – Remember that ratings can change over time. A movie may gain popularity over time or rapidly</a:t>
            </a:r>
            <a:endParaRPr sz="1100">
              <a:latin typeface="Calibri"/>
              <a:ea typeface="Calibri"/>
              <a:cs typeface="Calibri"/>
              <a:sym typeface="Calibri"/>
            </a:endParaRPr>
          </a:p>
          <a:p>
            <a:pPr marL="457200" lvl="0" indent="0" algn="l" rtl="0">
              <a:lnSpc>
                <a:spcPct val="107000"/>
              </a:lnSpc>
              <a:spcBef>
                <a:spcPts val="0"/>
              </a:spcBef>
              <a:spcAft>
                <a:spcPts val="0"/>
              </a:spcAft>
              <a:buClr>
                <a:schemeClr val="dk1"/>
              </a:buClr>
              <a:buSzPts val="1100"/>
              <a:buFont typeface="Arial"/>
              <a:buNone/>
            </a:pPr>
            <a:r>
              <a:rPr lang="en-US" sz="1100" b="1" i="1">
                <a:latin typeface="Calibri"/>
                <a:ea typeface="Calibri"/>
                <a:cs typeface="Calibri"/>
                <a:sym typeface="Calibri"/>
              </a:rPr>
              <a:t>Data Integrity:</a:t>
            </a:r>
            <a:endParaRPr sz="1100" b="1" i="1">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100" b="1">
                <a:latin typeface="Calibri"/>
                <a:ea typeface="Calibri"/>
                <a:cs typeface="Calibri"/>
                <a:sym typeface="Calibri"/>
              </a:rPr>
              <a:t> </a:t>
            </a:r>
            <a:endParaRPr sz="1100" b="1">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1100" b="1" i="1">
                <a:latin typeface="Calibri"/>
                <a:ea typeface="Calibri"/>
                <a:cs typeface="Calibri"/>
                <a:sym typeface="Calibri"/>
              </a:rPr>
              <a:t>    </a:t>
            </a:r>
            <a:endParaRPr sz="1100" b="1" i="1">
              <a:latin typeface="Calibri"/>
              <a:ea typeface="Calibri"/>
              <a:cs typeface="Calibri"/>
              <a:sym typeface="Calibri"/>
            </a:endParaRPr>
          </a:p>
          <a:p>
            <a:pPr marL="0" lvl="0" indent="0" algn="l" rtl="0">
              <a:lnSpc>
                <a:spcPct val="107000"/>
              </a:lnSpc>
              <a:spcBef>
                <a:spcPts val="1200"/>
              </a:spcBef>
              <a:spcAft>
                <a:spcPts val="0"/>
              </a:spcAft>
              <a:buClr>
                <a:schemeClr val="dk1"/>
              </a:buClr>
              <a:buSzPts val="1100"/>
              <a:buFont typeface="Arial"/>
              <a:buNone/>
            </a:pPr>
            <a:r>
              <a:rPr lang="en-US" sz="1600" b="1" u="sng">
                <a:latin typeface="Calibri"/>
                <a:ea typeface="Calibri"/>
                <a:cs typeface="Calibri"/>
                <a:sym typeface="Calibri"/>
              </a:rPr>
              <a:t>Future Development Opportunities</a:t>
            </a:r>
            <a:endParaRPr sz="1600" b="1" u="sng">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1100" b="1" i="1">
                <a:latin typeface="Calibri"/>
                <a:ea typeface="Calibri"/>
                <a:cs typeface="Calibri"/>
                <a:sym typeface="Calibri"/>
              </a:rPr>
              <a:t>Database Updates:</a:t>
            </a:r>
            <a:endParaRPr sz="1100" b="1" i="1">
              <a:latin typeface="Calibri"/>
              <a:ea typeface="Calibri"/>
              <a:cs typeface="Calibri"/>
              <a:sym typeface="Calibri"/>
            </a:endParaRPr>
          </a:p>
          <a:p>
            <a:pPr marL="0" lvl="0" indent="0" algn="l" rtl="0">
              <a:lnSpc>
                <a:spcPct val="106000"/>
              </a:lnSpc>
              <a:spcBef>
                <a:spcPts val="800"/>
              </a:spcBef>
              <a:spcAft>
                <a:spcPts val="0"/>
              </a:spcAft>
              <a:buClr>
                <a:schemeClr val="dk1"/>
              </a:buClr>
              <a:buSzPts val="1100"/>
              <a:buFont typeface="Arial"/>
              <a:buNone/>
            </a:pPr>
            <a:r>
              <a:rPr lang="en-US" sz="1000"/>
              <a:t>·</a:t>
            </a:r>
            <a:r>
              <a:rPr lang="en-US" sz="1100" i="1">
                <a:latin typeface="Calibri"/>
                <a:ea typeface="Calibri"/>
                <a:cs typeface="Calibri"/>
                <a:sym typeface="Calibri"/>
              </a:rPr>
              <a:t>Increase update frequency</a:t>
            </a:r>
            <a:r>
              <a:rPr lang="en-US" sz="1100">
                <a:latin typeface="Calibri"/>
                <a:ea typeface="Calibri"/>
                <a:cs typeface="Calibri"/>
                <a:sym typeface="Calibri"/>
              </a:rPr>
              <a:t> – maintain data integrity and relevance via IMDb’s multiple daily updates </a:t>
            </a:r>
            <a:endParaRPr sz="1100">
              <a:latin typeface="Calibri"/>
              <a:ea typeface="Calibri"/>
              <a:cs typeface="Calibri"/>
              <a:sym typeface="Calibri"/>
            </a:endParaRPr>
          </a:p>
          <a:p>
            <a:pPr marL="457200" lvl="0" indent="0" algn="l" rtl="0">
              <a:lnSpc>
                <a:spcPct val="107000"/>
              </a:lnSpc>
              <a:spcBef>
                <a:spcPts val="800"/>
              </a:spcBef>
              <a:spcAft>
                <a:spcPts val="0"/>
              </a:spcAft>
              <a:buClr>
                <a:schemeClr val="dk1"/>
              </a:buClr>
              <a:buSzPts val="1100"/>
              <a:buFont typeface="Arial"/>
              <a:buNone/>
            </a:pPr>
            <a:r>
              <a:rPr lang="en-US" sz="1100" b="1" i="1">
                <a:latin typeface="Calibri"/>
                <a:ea typeface="Calibri"/>
                <a:cs typeface="Calibri"/>
                <a:sym typeface="Calibri"/>
              </a:rPr>
              <a:t>Universal Certificate</a:t>
            </a:r>
            <a:r>
              <a:rPr lang="en-US" b="1" i="1">
                <a:latin typeface="Calibri"/>
                <a:ea typeface="Calibri"/>
                <a:cs typeface="Calibri"/>
                <a:sym typeface="Calibri"/>
              </a:rPr>
              <a:t>/</a:t>
            </a:r>
            <a:r>
              <a:rPr lang="en-US" sz="1100" b="1" i="1">
                <a:latin typeface="Calibri"/>
                <a:ea typeface="Calibri"/>
                <a:cs typeface="Calibri"/>
                <a:sym typeface="Calibri"/>
              </a:rPr>
              <a:t>Classification:</a:t>
            </a:r>
            <a:endParaRPr sz="1100" b="1" i="1">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1100"/>
              <a:t>·</a:t>
            </a:r>
            <a:r>
              <a:rPr lang="en-US" sz="1100">
                <a:latin typeface="Calibri"/>
                <a:ea typeface="Calibri"/>
                <a:cs typeface="Calibri"/>
                <a:sym typeface="Calibri"/>
              </a:rPr>
              <a:t>Certificate/Classification country origin provided in database</a:t>
            </a:r>
            <a:endParaRPr sz="1100">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100"/>
              <a:t>·</a:t>
            </a:r>
            <a:r>
              <a:rPr lang="en-US" sz="1100">
                <a:latin typeface="Calibri"/>
                <a:ea typeface="Calibri"/>
                <a:cs typeface="Calibri"/>
                <a:sym typeface="Calibri"/>
              </a:rPr>
              <a:t>Develop a Universal Certificate/Classification system to align individual country/regions using the same Certificate/Classification for significantly different definitions!</a:t>
            </a:r>
            <a:endParaRPr sz="1100">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US" sz="1100"/>
              <a:t>·</a:t>
            </a:r>
            <a:r>
              <a:rPr lang="en-US" sz="1100" b="1">
                <a:latin typeface="Calibri"/>
                <a:ea typeface="Calibri"/>
                <a:cs typeface="Calibri"/>
                <a:sym typeface="Calibri"/>
              </a:rPr>
              <a:t>Certificate</a:t>
            </a:r>
            <a:r>
              <a:rPr lang="en-US" sz="1100">
                <a:latin typeface="Calibri"/>
                <a:ea typeface="Calibri"/>
                <a:cs typeface="Calibri"/>
                <a:sym typeface="Calibri"/>
              </a:rPr>
              <a:t> – </a:t>
            </a:r>
            <a:r>
              <a:rPr lang="en-US" sz="1100" b="1">
                <a:latin typeface="Calibri"/>
                <a:ea typeface="Calibri"/>
                <a:cs typeface="Calibri"/>
                <a:sym typeface="Calibri"/>
              </a:rPr>
              <a:t>Country Definition “</a:t>
            </a:r>
            <a:r>
              <a:rPr lang="en-US" sz="1100" b="1">
                <a:solidFill>
                  <a:srgbClr val="FFFFFF"/>
                </a:solidFill>
                <a:latin typeface="Calibri"/>
                <a:ea typeface="Calibri"/>
                <a:cs typeface="Calibri"/>
                <a:sym typeface="Calibri"/>
              </a:rPr>
              <a:t>A” </a:t>
            </a:r>
            <a:r>
              <a:rPr lang="en-US" sz="1100">
                <a:latin typeface="Calibri"/>
                <a:ea typeface="Calibri"/>
                <a:cs typeface="Calibri"/>
                <a:sym typeface="Calibri"/>
              </a:rPr>
              <a:t>Canada</a:t>
            </a:r>
            <a:endParaRPr sz="1100">
              <a:latin typeface="Calibri"/>
              <a:ea typeface="Calibri"/>
              <a:cs typeface="Calibri"/>
              <a:sym typeface="Calibri"/>
            </a:endParaRPr>
          </a:p>
          <a:p>
            <a:pPr marL="457200" lvl="0" indent="0" algn="l" rtl="0">
              <a:lnSpc>
                <a:spcPct val="107000"/>
              </a:lnSpc>
              <a:spcBef>
                <a:spcPts val="0"/>
              </a:spcBef>
              <a:spcAft>
                <a:spcPts val="0"/>
              </a:spcAft>
              <a:buClr>
                <a:schemeClr val="dk1"/>
              </a:buClr>
              <a:buSzPts val="1100"/>
              <a:buFont typeface="Arial"/>
              <a:buNone/>
            </a:pPr>
            <a:r>
              <a:rPr lang="en-US" sz="1100" b="1" i="1">
                <a:latin typeface="Calibri"/>
                <a:ea typeface="Calibri"/>
                <a:cs typeface="Calibri"/>
                <a:sym typeface="Calibri"/>
              </a:rPr>
              <a:t>Ratings:</a:t>
            </a:r>
            <a:endParaRPr sz="1100" b="1" i="1">
              <a:latin typeface="Calibri"/>
              <a:ea typeface="Calibri"/>
              <a:cs typeface="Calibri"/>
              <a:sym typeface="Calibri"/>
            </a:endParaRPr>
          </a:p>
          <a:p>
            <a:pPr marL="0" lvl="0" indent="0" algn="l" rtl="0">
              <a:lnSpc>
                <a:spcPct val="106000"/>
              </a:lnSpc>
              <a:spcBef>
                <a:spcPts val="800"/>
              </a:spcBef>
              <a:spcAft>
                <a:spcPts val="0"/>
              </a:spcAft>
              <a:buClr>
                <a:schemeClr val="dk1"/>
              </a:buClr>
              <a:buSzPts val="1100"/>
              <a:buFont typeface="Arial"/>
              <a:buNone/>
            </a:pPr>
            <a:r>
              <a:rPr lang="en-US" sz="1000"/>
              <a:t>·</a:t>
            </a:r>
            <a:r>
              <a:rPr lang="en-US" sz="1100">
                <a:latin typeface="Calibri"/>
                <a:ea typeface="Calibri"/>
                <a:cs typeface="Calibri"/>
                <a:sym typeface="Calibri"/>
              </a:rPr>
              <a:t>Aggregate the IMBD (user) and MetaScore (industry) to provide an additional rating option  </a:t>
            </a:r>
            <a:endParaRPr sz="1100">
              <a:latin typeface="Calibri"/>
              <a:ea typeface="Calibri"/>
              <a:cs typeface="Calibri"/>
              <a:sym typeface="Calibri"/>
            </a:endParaRPr>
          </a:p>
          <a:p>
            <a:pPr marL="457200" lvl="0" indent="0" algn="l" rtl="0">
              <a:lnSpc>
                <a:spcPct val="106000"/>
              </a:lnSpc>
              <a:spcBef>
                <a:spcPts val="800"/>
              </a:spcBef>
              <a:spcAft>
                <a:spcPts val="0"/>
              </a:spcAft>
              <a:buClr>
                <a:schemeClr val="dk1"/>
              </a:buClr>
              <a:buSzPts val="1100"/>
              <a:buFont typeface="Arial"/>
              <a:buNone/>
            </a:pPr>
            <a:r>
              <a:rPr lang="en-US" sz="1100" b="1" i="1">
                <a:latin typeface="Calibri"/>
                <a:ea typeface="Calibri"/>
                <a:cs typeface="Calibri"/>
                <a:sym typeface="Calibri"/>
              </a:rPr>
              <a:t>MetaScore:</a:t>
            </a:r>
            <a:endParaRPr sz="1100" b="1" i="1">
              <a:latin typeface="Calibri"/>
              <a:ea typeface="Calibri"/>
              <a:cs typeface="Calibri"/>
              <a:sym typeface="Calibri"/>
            </a:endParaRPr>
          </a:p>
          <a:p>
            <a:pPr marL="0" lvl="0" indent="0" algn="l" rtl="0">
              <a:lnSpc>
                <a:spcPct val="106000"/>
              </a:lnSpc>
              <a:spcBef>
                <a:spcPts val="800"/>
              </a:spcBef>
              <a:spcAft>
                <a:spcPts val="0"/>
              </a:spcAft>
              <a:buClr>
                <a:schemeClr val="dk1"/>
              </a:buClr>
              <a:buSzPts val="1100"/>
              <a:buFont typeface="Arial"/>
              <a:buNone/>
            </a:pPr>
            <a:r>
              <a:rPr lang="en-US" sz="1000"/>
              <a:t>·</a:t>
            </a:r>
            <a:r>
              <a:rPr lang="en-US" sz="1100">
                <a:latin typeface="Calibri"/>
                <a:ea typeface="Calibri"/>
                <a:cs typeface="Calibri"/>
                <a:sym typeface="Calibri"/>
              </a:rPr>
              <a:t>Use MetaScore data to further develop the user dashboard, including the general meanings and colour system from the IMBd score break downs in UI</a:t>
            </a:r>
            <a:endParaRPr sz="1100">
              <a:latin typeface="Calibri"/>
              <a:ea typeface="Calibri"/>
              <a:cs typeface="Calibri"/>
              <a:sym typeface="Calibri"/>
            </a:endParaRPr>
          </a:p>
          <a:p>
            <a:pPr marL="0" lvl="0" indent="0" algn="l" rtl="0">
              <a:spcBef>
                <a:spcPts val="800"/>
              </a:spcBef>
              <a:spcAft>
                <a:spcPts val="0"/>
              </a:spcAft>
              <a:buNone/>
            </a:pPr>
            <a:endParaRPr sz="1400" b="1" u="sng">
              <a:latin typeface="Libre Franklin"/>
              <a:ea typeface="Libre Franklin"/>
              <a:cs typeface="Libre Franklin"/>
              <a:sym typeface="Libre Franklin"/>
            </a:endParaRPr>
          </a:p>
        </p:txBody>
      </p:sp>
      <p:sp>
        <p:nvSpPr>
          <p:cNvPr id="296" name="Google Shape;296;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1" name="Google Shape;30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Thanks and good bye</a:t>
            </a:r>
            <a:endParaRPr/>
          </a:p>
        </p:txBody>
      </p:sp>
      <p:sp>
        <p:nvSpPr>
          <p:cNvPr id="302" name="Google Shape;302;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Tonight Our team have the pleasure to guide you through the magical adventure of developing an app protype, that addresses a very common and modern problem. </a:t>
            </a:r>
            <a:endParaRPr dirty="0"/>
          </a:p>
          <a:p>
            <a:pPr marL="0" lvl="0" indent="0" algn="l" rtl="0">
              <a:spcBef>
                <a:spcPts val="0"/>
              </a:spcBef>
              <a:spcAft>
                <a:spcPts val="0"/>
              </a:spcAft>
              <a:buNone/>
            </a:pPr>
            <a:endParaRPr dirty="0"/>
          </a:p>
          <a:p>
            <a:pPr marL="228600" lvl="0" indent="-228600" algn="l" rtl="0">
              <a:spcBef>
                <a:spcPts val="0"/>
              </a:spcBef>
              <a:spcAft>
                <a:spcPts val="0"/>
              </a:spcAft>
              <a:buClr>
                <a:schemeClr val="dk1"/>
              </a:buClr>
              <a:buSzPts val="1200"/>
              <a:buFont typeface="Arial"/>
              <a:buAutoNum type="arabicPeriod"/>
            </a:pPr>
            <a:r>
              <a:rPr lang="en-US" dirty="0"/>
              <a:t>Enessa – project goals and purpose of the app</a:t>
            </a:r>
            <a:endParaRPr dirty="0"/>
          </a:p>
          <a:p>
            <a:pPr marL="228600" lvl="0" indent="-228600" algn="l" rtl="0">
              <a:spcBef>
                <a:spcPts val="0"/>
              </a:spcBef>
              <a:spcAft>
                <a:spcPts val="0"/>
              </a:spcAft>
              <a:buClr>
                <a:schemeClr val="dk1"/>
              </a:buClr>
              <a:buSzPts val="1200"/>
              <a:buFont typeface="Arial"/>
              <a:buAutoNum type="arabicPeriod"/>
            </a:pPr>
            <a:r>
              <a:rPr lang="en-US" dirty="0"/>
              <a:t>Pedro – Data storage and tools (API, Python, </a:t>
            </a:r>
            <a:r>
              <a:rPr lang="en-US" dirty="0" err="1"/>
              <a:t>etc</a:t>
            </a:r>
            <a:r>
              <a:rPr lang="en-US" dirty="0"/>
              <a:t>) </a:t>
            </a:r>
            <a:endParaRPr dirty="0"/>
          </a:p>
          <a:p>
            <a:pPr marL="228600" lvl="0" indent="-228600" algn="l" rtl="0">
              <a:spcBef>
                <a:spcPts val="0"/>
              </a:spcBef>
              <a:spcAft>
                <a:spcPts val="0"/>
              </a:spcAft>
              <a:buClr>
                <a:schemeClr val="dk1"/>
              </a:buClr>
              <a:buSzPts val="1200"/>
              <a:buFont typeface="Arial"/>
              <a:buAutoNum type="arabicPeriod"/>
            </a:pPr>
            <a:r>
              <a:rPr lang="en-US" dirty="0"/>
              <a:t>Minh – App design and </a:t>
            </a:r>
            <a:r>
              <a:rPr lang="en-US" dirty="0" err="1"/>
              <a:t>organisation</a:t>
            </a:r>
            <a:r>
              <a:rPr lang="en-US" dirty="0"/>
              <a:t> </a:t>
            </a:r>
            <a:endParaRPr dirty="0"/>
          </a:p>
          <a:p>
            <a:pPr marL="228600" lvl="0" indent="-228600" algn="l" rtl="0">
              <a:spcBef>
                <a:spcPts val="0"/>
              </a:spcBef>
              <a:spcAft>
                <a:spcPts val="0"/>
              </a:spcAft>
              <a:buClr>
                <a:schemeClr val="dk1"/>
              </a:buClr>
              <a:buSzPts val="1200"/>
              <a:buFont typeface="Arial"/>
              <a:buAutoNum type="arabicPeriod"/>
            </a:pPr>
            <a:r>
              <a:rPr lang="en-US" dirty="0"/>
              <a:t>Andrew – usage case – three levels of opportunity </a:t>
            </a:r>
            <a:endParaRPr dirty="0"/>
          </a:p>
          <a:p>
            <a:pPr marL="228600" lvl="0" indent="-228600" algn="l" rtl="0">
              <a:spcBef>
                <a:spcPts val="0"/>
              </a:spcBef>
              <a:spcAft>
                <a:spcPts val="0"/>
              </a:spcAft>
              <a:buClr>
                <a:schemeClr val="dk1"/>
              </a:buClr>
              <a:buSzPts val="1200"/>
              <a:buFont typeface="Arial"/>
              <a:buAutoNum type="arabicPeriod"/>
            </a:pPr>
            <a:r>
              <a:rPr lang="en-US" dirty="0"/>
              <a:t>Rachel – limitations and possibilities for future set up </a:t>
            </a:r>
            <a:endParaRPr dirty="0"/>
          </a:p>
        </p:txBody>
      </p:sp>
      <p:sp>
        <p:nvSpPr>
          <p:cNvPr id="73" name="Google Shape;7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Enessa - first we started with a clear and definitive goal. </a:t>
            </a:r>
            <a:endParaRPr dirty="0"/>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aa4da5b8b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t>The goal of the MOVIE NIGHT project was to develop an application that makes it easy for the end user to make a movie choice based on their preferences. </a:t>
            </a:r>
          </a:p>
          <a:p>
            <a:pPr marL="0" lvl="0" indent="0" algn="l" rtl="0">
              <a:lnSpc>
                <a:spcPct val="115000"/>
              </a:lnSpc>
              <a:spcBef>
                <a:spcPts val="0"/>
              </a:spcBef>
              <a:spcAft>
                <a:spcPts val="0"/>
              </a:spcAft>
              <a:buClr>
                <a:schemeClr val="dk1"/>
              </a:buClr>
              <a:buSzPts val="1100"/>
              <a:buFont typeface="Arial"/>
              <a:buNone/>
            </a:pPr>
            <a:endParaRPr lang="en-US" dirty="0"/>
          </a:p>
          <a:p>
            <a:pPr marL="0" lvl="0" indent="0" algn="l" rtl="0">
              <a:lnSpc>
                <a:spcPct val="115000"/>
              </a:lnSpc>
              <a:spcBef>
                <a:spcPts val="0"/>
              </a:spcBef>
              <a:spcAft>
                <a:spcPts val="0"/>
              </a:spcAft>
              <a:buClr>
                <a:schemeClr val="dk1"/>
              </a:buClr>
              <a:buSzPts val="1100"/>
              <a:buFont typeface="Arial"/>
              <a:buNone/>
            </a:pPr>
            <a:r>
              <a:rPr lang="en-US" dirty="0"/>
              <a:t>However,  we made sure through analysis and visualization that the application has multiple uses. We saw three potential uses or clients for this application. </a:t>
            </a:r>
          </a:p>
          <a:p>
            <a:pPr marL="0" lvl="0" indent="0" algn="l" rtl="0">
              <a:lnSpc>
                <a:spcPct val="115000"/>
              </a:lnSpc>
              <a:spcBef>
                <a:spcPts val="0"/>
              </a:spcBef>
              <a:spcAft>
                <a:spcPts val="0"/>
              </a:spcAft>
              <a:buClr>
                <a:schemeClr val="dk1"/>
              </a:buClr>
              <a:buSzPts val="1100"/>
              <a:buFont typeface="Arial"/>
              <a:buNone/>
            </a:pPr>
            <a:endParaRPr lang="en-US" dirty="0"/>
          </a:p>
          <a:p>
            <a:pPr marL="0" lvl="0" indent="0" algn="l" rtl="0">
              <a:lnSpc>
                <a:spcPct val="115000"/>
              </a:lnSpc>
              <a:spcBef>
                <a:spcPts val="0"/>
              </a:spcBef>
              <a:spcAft>
                <a:spcPts val="0"/>
              </a:spcAft>
              <a:buClr>
                <a:schemeClr val="dk1"/>
              </a:buClr>
              <a:buSzPts val="1100"/>
              <a:buFont typeface="Arial"/>
              <a:buNone/>
            </a:pPr>
            <a:r>
              <a:rPr lang="en-US" dirty="0"/>
              <a:t>The first being individuals such as singles, couples and families. However, we can see that </a:t>
            </a:r>
            <a:r>
              <a:rPr lang="en-AU" dirty="0"/>
              <a:t>streaming services providing the next generation of movies need to know which films people are wanting to watch and therefore which movies should they spend money on creating? Finally, for production companies which movies are worth producing and funding? </a:t>
            </a:r>
          </a:p>
          <a:p>
            <a:pPr marL="0" lvl="0" indent="0" algn="l" rtl="0">
              <a:lnSpc>
                <a:spcPct val="115000"/>
              </a:lnSpc>
              <a:spcBef>
                <a:spcPts val="0"/>
              </a:spcBef>
              <a:spcAft>
                <a:spcPts val="0"/>
              </a:spcAft>
              <a:buClr>
                <a:schemeClr val="dk1"/>
              </a:buClr>
              <a:buSzPts val="1100"/>
              <a:buFont typeface="Arial"/>
              <a:buNone/>
            </a:pPr>
            <a:endParaRPr lang="en-AU" dirty="0"/>
          </a:p>
          <a:p>
            <a:pPr marL="0" lvl="0" indent="0" algn="l" rtl="0">
              <a:lnSpc>
                <a:spcPct val="115000"/>
              </a:lnSpc>
              <a:spcBef>
                <a:spcPts val="0"/>
              </a:spcBef>
              <a:spcAft>
                <a:spcPts val="0"/>
              </a:spcAft>
              <a:buClr>
                <a:schemeClr val="dk1"/>
              </a:buClr>
              <a:buSzPts val="1100"/>
              <a:buFont typeface="Arial"/>
              <a:buNone/>
            </a:pPr>
            <a:r>
              <a:rPr lang="en-AU" dirty="0"/>
              <a:t>I will now hand over to Pedro to discuss the first steps in the data storage process. </a:t>
            </a:r>
          </a:p>
          <a:p>
            <a:pPr marL="0" lvl="0" indent="0" algn="l" rtl="0">
              <a:spcBef>
                <a:spcPts val="0"/>
              </a:spcBef>
              <a:spcAft>
                <a:spcPts val="0"/>
              </a:spcAft>
              <a:buNone/>
            </a:pPr>
            <a:endParaRPr dirty="0"/>
          </a:p>
        </p:txBody>
      </p:sp>
      <p:sp>
        <p:nvSpPr>
          <p:cNvPr id="105" name="Google Shape;105;g22aa4da5b8b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Pedro- our next step was in the storage</a:t>
            </a:r>
            <a:endParaRPr/>
          </a:p>
        </p:txBody>
      </p:sp>
      <p:sp>
        <p:nvSpPr>
          <p:cNvPr id="128" name="Google Shape;12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Pedro to discuss the tools used and how we stored the data – discuss the cleaning process? </a:t>
            </a:r>
            <a:endParaRPr/>
          </a:p>
          <a:p>
            <a:pPr marL="0" lvl="0" indent="0" algn="l" rtl="0">
              <a:spcBef>
                <a:spcPts val="0"/>
              </a:spcBef>
              <a:spcAft>
                <a:spcPts val="0"/>
              </a:spcAft>
              <a:buNone/>
            </a:pPr>
            <a:endParaRPr/>
          </a:p>
        </p:txBody>
      </p:sp>
      <p:sp>
        <p:nvSpPr>
          <p:cNvPr id="139" name="Google Shape;13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Pedro to discuss the tools used and how we stored the data – discuss the cleaning process? </a:t>
            </a:r>
            <a:endParaRPr/>
          </a:p>
          <a:p>
            <a:pPr marL="0" lvl="0" indent="0" algn="l" rtl="0">
              <a:spcBef>
                <a:spcPts val="0"/>
              </a:spcBef>
              <a:spcAft>
                <a:spcPts val="0"/>
              </a:spcAft>
              <a:buNone/>
            </a:pPr>
            <a:r>
              <a:rPr lang="en-US"/>
              <a:t>🡪 Brief comment about minor adjustments made to the CSV File</a:t>
            </a:r>
            <a:endParaRPr/>
          </a:p>
          <a:p>
            <a:pPr marL="457200" lvl="0" indent="-317500" algn="l" rtl="0">
              <a:spcBef>
                <a:spcPts val="0"/>
              </a:spcBef>
              <a:spcAft>
                <a:spcPts val="0"/>
              </a:spcAft>
              <a:buSzPts val="1400"/>
              <a:buChar char="-"/>
            </a:pPr>
            <a:r>
              <a:rPr lang="en-US"/>
              <a:t>hand over to Minh to discuss the app design</a:t>
            </a:r>
            <a:endParaRPr/>
          </a:p>
        </p:txBody>
      </p:sp>
      <p:sp>
        <p:nvSpPr>
          <p:cNvPr id="167" name="Google Shape;16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7" name="Google Shape;17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Libre Franklin"/>
                <a:ea typeface="Libre Franklin"/>
                <a:cs typeface="Libre Franklin"/>
                <a:sym typeface="Libre Franklin"/>
              </a:rPr>
              <a:t>Purpose of the app design:</a:t>
            </a:r>
            <a:endParaRPr>
              <a:latin typeface="Libre Franklin"/>
              <a:ea typeface="Libre Franklin"/>
              <a:cs typeface="Libre Franklin"/>
              <a:sym typeface="Libre Franklin"/>
            </a:endParaRPr>
          </a:p>
          <a:p>
            <a:pPr marL="457200" lvl="0" indent="-304800" algn="l" rtl="0">
              <a:spcBef>
                <a:spcPts val="0"/>
              </a:spcBef>
              <a:spcAft>
                <a:spcPts val="0"/>
              </a:spcAft>
              <a:buClr>
                <a:schemeClr val="dk1"/>
              </a:buClr>
              <a:buSzPts val="1200"/>
              <a:buFont typeface="Libre Franklin"/>
              <a:buChar char="-"/>
            </a:pPr>
            <a:r>
              <a:rPr lang="en-US">
                <a:latin typeface="Libre Franklin"/>
                <a:ea typeface="Libre Franklin"/>
                <a:cs typeface="Libre Franklin"/>
                <a:sym typeface="Libre Franklin"/>
              </a:rPr>
              <a:t>Provide an overview of the dataset by showing all the information of each movie, as well as some general insights by using Sort and Filter function.</a:t>
            </a:r>
            <a:endParaRPr>
              <a:latin typeface="Libre Franklin"/>
              <a:ea typeface="Libre Franklin"/>
              <a:cs typeface="Libre Franklin"/>
              <a:sym typeface="Libre Franklin"/>
            </a:endParaRPr>
          </a:p>
          <a:p>
            <a:pPr marL="457200" lvl="0" indent="-304800" algn="l" rtl="0">
              <a:spcBef>
                <a:spcPts val="0"/>
              </a:spcBef>
              <a:spcAft>
                <a:spcPts val="0"/>
              </a:spcAft>
              <a:buClr>
                <a:schemeClr val="dk1"/>
              </a:buClr>
              <a:buSzPts val="1200"/>
              <a:buFont typeface="Libre Franklin"/>
              <a:buChar char="-"/>
            </a:pPr>
            <a:r>
              <a:rPr lang="en-US">
                <a:latin typeface="Libre Franklin"/>
                <a:ea typeface="Libre Franklin"/>
                <a:cs typeface="Libre Franklin"/>
                <a:sym typeface="Libre Franklin"/>
              </a:rPr>
              <a:t>Provide detailed insights and analysis of the movie industry to the audience by using interactive charts and tables.</a:t>
            </a:r>
            <a:endParaRPr/>
          </a:p>
        </p:txBody>
      </p:sp>
      <p:sp>
        <p:nvSpPr>
          <p:cNvPr id="188" name="Google Shape;18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7" type="blank">
  <p:cSld name="BLANK">
    <p:spTree>
      <p:nvGrpSpPr>
        <p:cNvPr id="1" name="Shape 12"/>
        <p:cNvGrpSpPr/>
        <p:nvPr/>
      </p:nvGrpSpPr>
      <p:grpSpPr>
        <a:xfrm>
          <a:off x="0" y="0"/>
          <a:ext cx="0" cy="0"/>
          <a:chOff x="0" y="0"/>
          <a:chExt cx="0" cy="0"/>
        </a:xfrm>
      </p:grpSpPr>
    </p:spTree>
  </p:cSld>
  <p:clrMapOvr>
    <a:masterClrMapping/>
  </p:clrMapOvr>
  <p:transition spd="slow" advClick="0">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10" type="vertTx">
  <p:cSld name="VERTICAL_TEXT">
    <p:spTree>
      <p:nvGrpSpPr>
        <p:cNvPr id="1" name="Shape 44"/>
        <p:cNvGrpSpPr/>
        <p:nvPr/>
      </p:nvGrpSpPr>
      <p:grpSpPr>
        <a:xfrm>
          <a:off x="0" y="0"/>
          <a:ext cx="0" cy="0"/>
          <a:chOff x="0" y="0"/>
          <a:chExt cx="0" cy="0"/>
        </a:xfrm>
      </p:grpSpPr>
      <p:sp>
        <p:nvSpPr>
          <p:cNvPr id="45" name="Google Shape;45;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45"/>
          <p:cNvSpPr txBox="1">
            <a:spLocks noGrp="1"/>
          </p:cNvSpPr>
          <p:nvPr>
            <p:ph type="body" idx="1"/>
          </p:nvPr>
        </p:nvSpPr>
        <p:spPr>
          <a:xfrm rot="5400000">
            <a:off x="2874963" y="-1217611"/>
            <a:ext cx="3394075"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Click="0">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 11" type="vertTitleAndTx">
  <p:cSld name="VERTICAL_TITLE_AND_VERTICAL_TEXT">
    <p:spTree>
      <p:nvGrpSpPr>
        <p:cNvPr id="1" name="Shape 47"/>
        <p:cNvGrpSpPr/>
        <p:nvPr/>
      </p:nvGrpSpPr>
      <p:grpSpPr>
        <a:xfrm>
          <a:off x="0" y="0"/>
          <a:ext cx="0" cy="0"/>
          <a:chOff x="0" y="0"/>
          <a:chExt cx="0" cy="0"/>
        </a:xfrm>
      </p:grpSpPr>
      <p:sp>
        <p:nvSpPr>
          <p:cNvPr id="48" name="Google Shape;48;p46"/>
          <p:cNvSpPr txBox="1">
            <a:spLocks noGrp="1"/>
          </p:cNvSpPr>
          <p:nvPr>
            <p:ph type="title"/>
          </p:nvPr>
        </p:nvSpPr>
        <p:spPr>
          <a:xfrm rot="5400000">
            <a:off x="5464175" y="1371601"/>
            <a:ext cx="4387850"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46"/>
          <p:cNvSpPr txBox="1">
            <a:spLocks noGrp="1"/>
          </p:cNvSpPr>
          <p:nvPr>
            <p:ph type="body" idx="1"/>
          </p:nvPr>
        </p:nvSpPr>
        <p:spPr>
          <a:xfrm rot="5400000">
            <a:off x="1273175" y="-609599"/>
            <a:ext cx="4387850"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Click="0">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12">
  <p:cSld name="Slide 12">
    <p:spTree>
      <p:nvGrpSpPr>
        <p:cNvPr id="1" name="Shape 50"/>
        <p:cNvGrpSpPr/>
        <p:nvPr/>
      </p:nvGrpSpPr>
      <p:grpSpPr>
        <a:xfrm>
          <a:off x="0" y="0"/>
          <a:ext cx="0" cy="0"/>
          <a:chOff x="0" y="0"/>
          <a:chExt cx="0" cy="0"/>
        </a:xfrm>
      </p:grpSpPr>
    </p:spTree>
  </p:cSld>
  <p:clrMapOvr>
    <a:masterClrMapping/>
  </p:clrMapOvr>
  <p:transition spd="slow" advClick="0">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13">
  <p:cSld name="Slide 13">
    <p:spTree>
      <p:nvGrpSpPr>
        <p:cNvPr id="1" name="Shape 51"/>
        <p:cNvGrpSpPr/>
        <p:nvPr/>
      </p:nvGrpSpPr>
      <p:grpSpPr>
        <a:xfrm>
          <a:off x="0" y="0"/>
          <a:ext cx="0" cy="0"/>
          <a:chOff x="0" y="0"/>
          <a:chExt cx="0" cy="0"/>
        </a:xfrm>
      </p:grpSpPr>
    </p:spTree>
  </p:cSld>
  <p:clrMapOvr>
    <a:masterClrMapping/>
  </p:clrMapOvr>
  <p:transition spd="slow" advClick="0">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14">
  <p:cSld name="Slide 14">
    <p:spTree>
      <p:nvGrpSpPr>
        <p:cNvPr id="1" name="Shape 52"/>
        <p:cNvGrpSpPr/>
        <p:nvPr/>
      </p:nvGrpSpPr>
      <p:grpSpPr>
        <a:xfrm>
          <a:off x="0" y="0"/>
          <a:ext cx="0" cy="0"/>
          <a:chOff x="0" y="0"/>
          <a:chExt cx="0" cy="0"/>
        </a:xfrm>
      </p:grpSpPr>
    </p:spTree>
  </p:cSld>
  <p:clrMapOvr>
    <a:masterClrMapping/>
  </p:clrMapOvr>
  <p:transition spd="slow" advClick="0">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15">
  <p:cSld name="Slide 15">
    <p:spTree>
      <p:nvGrpSpPr>
        <p:cNvPr id="1" name="Shape 53"/>
        <p:cNvGrpSpPr/>
        <p:nvPr/>
      </p:nvGrpSpPr>
      <p:grpSpPr>
        <a:xfrm>
          <a:off x="0" y="0"/>
          <a:ext cx="0" cy="0"/>
          <a:chOff x="0" y="0"/>
          <a:chExt cx="0" cy="0"/>
        </a:xfrm>
      </p:grpSpPr>
    </p:spTree>
  </p:cSld>
  <p:clrMapOvr>
    <a:masterClrMapping/>
  </p:clrMapOvr>
  <p:transition spd="slow" advClick="0">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16">
  <p:cSld name="Slide 16">
    <p:spTree>
      <p:nvGrpSpPr>
        <p:cNvPr id="1" name="Shape 54"/>
        <p:cNvGrpSpPr/>
        <p:nvPr/>
      </p:nvGrpSpPr>
      <p:grpSpPr>
        <a:xfrm>
          <a:off x="0" y="0"/>
          <a:ext cx="0" cy="0"/>
          <a:chOff x="0" y="0"/>
          <a:chExt cx="0" cy="0"/>
        </a:xfrm>
      </p:grpSpPr>
    </p:spTree>
  </p:cSld>
  <p:clrMapOvr>
    <a:masterClrMapping/>
  </p:clrMapOvr>
  <p:transition spd="slow" advClick="0">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17">
  <p:cSld name="Slide 17">
    <p:spTree>
      <p:nvGrpSpPr>
        <p:cNvPr id="1" name="Shape 55"/>
        <p:cNvGrpSpPr/>
        <p:nvPr/>
      </p:nvGrpSpPr>
      <p:grpSpPr>
        <a:xfrm>
          <a:off x="0" y="0"/>
          <a:ext cx="0" cy="0"/>
          <a:chOff x="0" y="0"/>
          <a:chExt cx="0" cy="0"/>
        </a:xfrm>
      </p:grpSpPr>
    </p:spTree>
  </p:cSld>
  <p:clrMapOvr>
    <a:masterClrMapping/>
  </p:clrMapOvr>
  <p:transition spd="slow" advClick="0">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18">
  <p:cSld name="Slide 18">
    <p:spTree>
      <p:nvGrpSpPr>
        <p:cNvPr id="1" name="Shape 56"/>
        <p:cNvGrpSpPr/>
        <p:nvPr/>
      </p:nvGrpSpPr>
      <p:grpSpPr>
        <a:xfrm>
          <a:off x="0" y="0"/>
          <a:ext cx="0" cy="0"/>
          <a:chOff x="0" y="0"/>
          <a:chExt cx="0" cy="0"/>
        </a:xfrm>
      </p:grpSpPr>
    </p:spTree>
  </p:cSld>
  <p:clrMapOvr>
    <a:masterClrMapping/>
  </p:clrMapOvr>
  <p:transition spd="slow" advClick="0">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19">
  <p:cSld name="Slide 19">
    <p:spTree>
      <p:nvGrpSpPr>
        <p:cNvPr id="1" name="Shape 57"/>
        <p:cNvGrpSpPr/>
        <p:nvPr/>
      </p:nvGrpSpPr>
      <p:grpSpPr>
        <a:xfrm>
          <a:off x="0" y="0"/>
          <a:ext cx="0" cy="0"/>
          <a:chOff x="0" y="0"/>
          <a:chExt cx="0" cy="0"/>
        </a:xfrm>
      </p:grpSpPr>
    </p:spTree>
  </p:cSld>
  <p:clrMapOvr>
    <a:masterClrMapping/>
  </p:clrMapOvr>
  <p:transition spd="slow" advClick="0">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1">
  <p:cSld name="Slide 1">
    <p:spTree>
      <p:nvGrpSpPr>
        <p:cNvPr id="1" name="Shape 13"/>
        <p:cNvGrpSpPr/>
        <p:nvPr/>
      </p:nvGrpSpPr>
      <p:grpSpPr>
        <a:xfrm>
          <a:off x="0" y="0"/>
          <a:ext cx="0" cy="0"/>
          <a:chOff x="0" y="0"/>
          <a:chExt cx="0" cy="0"/>
        </a:xfrm>
      </p:grpSpPr>
      <p:pic>
        <p:nvPicPr>
          <p:cNvPr id="14" name="Google Shape;14;p37"/>
          <p:cNvPicPr preferRelativeResize="0"/>
          <p:nvPr/>
        </p:nvPicPr>
        <p:blipFill rotWithShape="1">
          <a:blip r:embed="rId2">
            <a:alphaModFix/>
          </a:blip>
          <a:srcRect/>
          <a:stretch/>
        </p:blipFill>
        <p:spPr>
          <a:xfrm>
            <a:off x="0" y="0"/>
            <a:ext cx="9144000" cy="5123543"/>
          </a:xfrm>
          <a:prstGeom prst="rect">
            <a:avLst/>
          </a:prstGeom>
          <a:noFill/>
          <a:ln>
            <a:noFill/>
          </a:ln>
        </p:spPr>
      </p:pic>
      <p:sp>
        <p:nvSpPr>
          <p:cNvPr id="15" name="Google Shape;15;p37"/>
          <p:cNvSpPr/>
          <p:nvPr/>
        </p:nvSpPr>
        <p:spPr>
          <a:xfrm>
            <a:off x="0" y="673100"/>
            <a:ext cx="9144000" cy="4254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37"/>
          <p:cNvSpPr txBox="1"/>
          <p:nvPr/>
        </p:nvSpPr>
        <p:spPr>
          <a:xfrm>
            <a:off x="165100" y="173335"/>
            <a:ext cx="22733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lt1"/>
                </a:solidFill>
                <a:latin typeface="Libre Franklin Medium"/>
                <a:ea typeface="Libre Franklin Medium"/>
                <a:cs typeface="Libre Franklin Medium"/>
                <a:sym typeface="Libre Franklin Medium"/>
              </a:rPr>
              <a:t>Movie Night</a:t>
            </a:r>
            <a:r>
              <a:rPr lang="en-US" sz="1400" b="1" i="0" u="none" strike="noStrike" cap="none" dirty="0">
                <a:solidFill>
                  <a:schemeClr val="lt1"/>
                </a:solidFill>
                <a:latin typeface="Libre Franklin Medium"/>
                <a:ea typeface="Libre Franklin Medium"/>
                <a:cs typeface="Libre Franklin Medium"/>
                <a:sym typeface="Libre Franklin Medium"/>
              </a:rPr>
              <a:t> ©</a:t>
            </a:r>
            <a:endParaRPr sz="2400" b="1" i="0" u="none" strike="noStrike" cap="none" dirty="0">
              <a:solidFill>
                <a:schemeClr val="lt1"/>
              </a:solidFill>
              <a:latin typeface="Libre Franklin Medium"/>
              <a:ea typeface="Libre Franklin Medium"/>
              <a:cs typeface="Libre Franklin Medium"/>
              <a:sym typeface="Libre Franklin Medium"/>
            </a:endParaRPr>
          </a:p>
        </p:txBody>
      </p:sp>
    </p:spTree>
  </p:cSld>
  <p:clrMapOvr>
    <a:masterClrMapping/>
  </p:clrMapOvr>
  <p:transition spd="slow" advClick="0">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 20">
  <p:cSld name="Slide 20">
    <p:spTree>
      <p:nvGrpSpPr>
        <p:cNvPr id="1" name="Shape 58"/>
        <p:cNvGrpSpPr/>
        <p:nvPr/>
      </p:nvGrpSpPr>
      <p:grpSpPr>
        <a:xfrm>
          <a:off x="0" y="0"/>
          <a:ext cx="0" cy="0"/>
          <a:chOff x="0" y="0"/>
          <a:chExt cx="0" cy="0"/>
        </a:xfrm>
      </p:grpSpPr>
    </p:spTree>
  </p:cSld>
  <p:clrMapOvr>
    <a:masterClrMapping/>
  </p:clrMapOvr>
  <p:transition spd="slow" advClick="0">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 21">
  <p:cSld name="Slide 21">
    <p:spTree>
      <p:nvGrpSpPr>
        <p:cNvPr id="1" name="Shape 59"/>
        <p:cNvGrpSpPr/>
        <p:nvPr/>
      </p:nvGrpSpPr>
      <p:grpSpPr>
        <a:xfrm>
          <a:off x="0" y="0"/>
          <a:ext cx="0" cy="0"/>
          <a:chOff x="0" y="0"/>
          <a:chExt cx="0" cy="0"/>
        </a:xfrm>
      </p:grpSpPr>
    </p:spTree>
  </p:cSld>
  <p:clrMapOvr>
    <a:masterClrMapping/>
  </p:clrMapOvr>
  <p:transition spd="slow" advClick="0">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2" type="obj">
  <p:cSld name="OBJECT">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38"/>
          <p:cNvSpPr txBox="1">
            <a:spLocks noGrp="1"/>
          </p:cNvSpPr>
          <p:nvPr>
            <p:ph type="body" idx="1"/>
          </p:nvPr>
        </p:nvSpPr>
        <p:spPr>
          <a:xfrm>
            <a:off x="457200" y="1200151"/>
            <a:ext cx="8229600" cy="33940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Click="0">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3" type="secHead">
  <p:cSld name="SECTION_HEADER">
    <p:spTree>
      <p:nvGrpSpPr>
        <p:cNvPr id="1" name="Shape 20"/>
        <p:cNvGrpSpPr/>
        <p:nvPr/>
      </p:nvGrpSpPr>
      <p:grpSpPr>
        <a:xfrm>
          <a:off x="0" y="0"/>
          <a:ext cx="0" cy="0"/>
          <a:chOff x="0" y="0"/>
          <a:chExt cx="0" cy="0"/>
        </a:xfrm>
      </p:grpSpPr>
      <p:sp>
        <p:nvSpPr>
          <p:cNvPr id="21" name="Google Shape;21;p39"/>
          <p:cNvSpPr txBox="1">
            <a:spLocks noGrp="1"/>
          </p:cNvSpPr>
          <p:nvPr>
            <p:ph type="title"/>
          </p:nvPr>
        </p:nvSpPr>
        <p:spPr>
          <a:xfrm>
            <a:off x="623888" y="1282701"/>
            <a:ext cx="7886700" cy="21399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9"/>
          <p:cNvSpPr txBox="1">
            <a:spLocks noGrp="1"/>
          </p:cNvSpPr>
          <p:nvPr>
            <p:ph type="body" idx="1"/>
          </p:nvPr>
        </p:nvSpPr>
        <p:spPr>
          <a:xfrm>
            <a:off x="623888" y="3441701"/>
            <a:ext cx="7886700" cy="1125538"/>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transition spd="slow" advClick="0">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4" type="twoObj">
  <p:cSld name="TWO_OBJECTS">
    <p:spTree>
      <p:nvGrpSpPr>
        <p:cNvPr id="1" name="Shape 23"/>
        <p:cNvGrpSpPr/>
        <p:nvPr/>
      </p:nvGrpSpPr>
      <p:grpSpPr>
        <a:xfrm>
          <a:off x="0" y="0"/>
          <a:ext cx="0" cy="0"/>
          <a:chOff x="0" y="0"/>
          <a:chExt cx="0" cy="0"/>
        </a:xfrm>
      </p:grpSpPr>
      <p:sp>
        <p:nvSpPr>
          <p:cNvPr id="24" name="Google Shape;24;p4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0"/>
          <p:cNvSpPr txBox="1">
            <a:spLocks noGrp="1"/>
          </p:cNvSpPr>
          <p:nvPr>
            <p:ph type="body" idx="1"/>
          </p:nvPr>
        </p:nvSpPr>
        <p:spPr>
          <a:xfrm>
            <a:off x="457200" y="1200151"/>
            <a:ext cx="4038600" cy="33940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0"/>
          <p:cNvSpPr txBox="1">
            <a:spLocks noGrp="1"/>
          </p:cNvSpPr>
          <p:nvPr>
            <p:ph type="body" idx="2"/>
          </p:nvPr>
        </p:nvSpPr>
        <p:spPr>
          <a:xfrm>
            <a:off x="4648200" y="1200151"/>
            <a:ext cx="4038600" cy="33940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Click="0">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5" type="twoTxTwoObj">
  <p:cSld name="TWO_OBJECTS_WITH_TEXT">
    <p:spTree>
      <p:nvGrpSpPr>
        <p:cNvPr id="1" name="Shape 27"/>
        <p:cNvGrpSpPr/>
        <p:nvPr/>
      </p:nvGrpSpPr>
      <p:grpSpPr>
        <a:xfrm>
          <a:off x="0" y="0"/>
          <a:ext cx="0" cy="0"/>
          <a:chOff x="0" y="0"/>
          <a:chExt cx="0" cy="0"/>
        </a:xfrm>
      </p:grpSpPr>
      <p:sp>
        <p:nvSpPr>
          <p:cNvPr id="28" name="Google Shape;28;p41"/>
          <p:cNvSpPr/>
          <p:nvPr/>
        </p:nvSpPr>
        <p:spPr>
          <a:xfrm>
            <a:off x="6365799" y="2931368"/>
            <a:ext cx="775136"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
                <a:solidFill>
                  <a:srgbClr val="FFFFFF"/>
                </a:solidFill>
                <a:latin typeface="Calibri"/>
                <a:ea typeface="Calibri"/>
                <a:cs typeface="Calibri"/>
                <a:sym typeface="Calibri"/>
              </a:rPr>
              <a:t>PPT模板下载：www.1ppt.com/moban/          行业PPT模板：www.1ppt.com/hangye/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节日PPT模板：www.1ppt.com/jieri/          PPT素材：www.1ppt.com/sucai/</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PPT背景图片：www.1ppt.com/beijing/        PPT图表：www.1ppt.com/tubiao/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精美PPT下载：www.1ppt.com/xiazai/         PPT教程： www.1ppt.com/powerpoint/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PPT课件：www.1ppt.com/kejian/             字体下载：www.1ppt.com/ziti/</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工作总结PPT：www.1ppt.com/xiazai/zongjie/ 工作计划：www.1ppt.com/xiazai/jihua/</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商务PPT模板：www.1ppt.com/moban/shangwu/  个人简历PPT：www.1ppt.com/xiazai/jianli/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毕业答辩PPT：www.1ppt.com/xiazai/dabian/  工作汇报PPT：www.1ppt.com/xiazai/huibao/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 </a:t>
            </a:r>
            <a:endParaRPr/>
          </a:p>
        </p:txBody>
      </p:sp>
      <p:sp>
        <p:nvSpPr>
          <p:cNvPr id="29" name="Google Shape;29;p41"/>
          <p:cNvSpPr txBox="1">
            <a:spLocks noGrp="1"/>
          </p:cNvSpPr>
          <p:nvPr>
            <p:ph type="title"/>
          </p:nvPr>
        </p:nvSpPr>
        <p:spPr>
          <a:xfrm>
            <a:off x="630238" y="274639"/>
            <a:ext cx="7886700" cy="993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41"/>
          <p:cNvSpPr txBox="1">
            <a:spLocks noGrp="1"/>
          </p:cNvSpPr>
          <p:nvPr>
            <p:ph type="body" idx="1"/>
          </p:nvPr>
        </p:nvSpPr>
        <p:spPr>
          <a:xfrm>
            <a:off x="630239" y="1260475"/>
            <a:ext cx="3868737" cy="619125"/>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41"/>
          <p:cNvSpPr txBox="1">
            <a:spLocks noGrp="1"/>
          </p:cNvSpPr>
          <p:nvPr>
            <p:ph type="body" idx="2"/>
          </p:nvPr>
        </p:nvSpPr>
        <p:spPr>
          <a:xfrm>
            <a:off x="630239" y="1879600"/>
            <a:ext cx="3868737" cy="27622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1"/>
          <p:cNvSpPr txBox="1">
            <a:spLocks noGrp="1"/>
          </p:cNvSpPr>
          <p:nvPr>
            <p:ph type="body" idx="3"/>
          </p:nvPr>
        </p:nvSpPr>
        <p:spPr>
          <a:xfrm>
            <a:off x="4629150" y="1260475"/>
            <a:ext cx="3887788" cy="619125"/>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41"/>
          <p:cNvSpPr txBox="1">
            <a:spLocks noGrp="1"/>
          </p:cNvSpPr>
          <p:nvPr>
            <p:ph type="body" idx="4"/>
          </p:nvPr>
        </p:nvSpPr>
        <p:spPr>
          <a:xfrm>
            <a:off x="4629150" y="1879600"/>
            <a:ext cx="3887788" cy="27622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Click="0">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6" type="titleOnly">
  <p:cSld name="TITLE_ONLY">
    <p:spTree>
      <p:nvGrpSpPr>
        <p:cNvPr id="1" name="Shape 34"/>
        <p:cNvGrpSpPr/>
        <p:nvPr/>
      </p:nvGrpSpPr>
      <p:grpSpPr>
        <a:xfrm>
          <a:off x="0" y="0"/>
          <a:ext cx="0" cy="0"/>
          <a:chOff x="0" y="0"/>
          <a:chExt cx="0" cy="0"/>
        </a:xfrm>
      </p:grpSpPr>
      <p:sp>
        <p:nvSpPr>
          <p:cNvPr id="35" name="Google Shape;35;p4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transition spd="slow" advClick="0">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type="objTx">
  <p:cSld name="OBJECT_WITH_CAPTION_TEXT">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630239" y="342900"/>
            <a:ext cx="2949575" cy="12001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3887788" y="741364"/>
            <a:ext cx="4629150" cy="36544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43"/>
          <p:cNvSpPr txBox="1">
            <a:spLocks noGrp="1"/>
          </p:cNvSpPr>
          <p:nvPr>
            <p:ph type="body" idx="2"/>
          </p:nvPr>
        </p:nvSpPr>
        <p:spPr>
          <a:xfrm>
            <a:off x="630239" y="1543050"/>
            <a:ext cx="2949575" cy="28590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None/>
              <a:defRPr sz="1600"/>
            </a:lvl1pPr>
            <a:lvl2pPr marL="914400" lvl="1" indent="-228600" algn="l">
              <a:spcBef>
                <a:spcPts val="280"/>
              </a:spcBef>
              <a:spcAft>
                <a:spcPts val="0"/>
              </a:spcAft>
              <a:buClr>
                <a:schemeClr val="dk1"/>
              </a:buClr>
              <a:buSzPts val="1400"/>
              <a:buNone/>
              <a:defRPr sz="1400"/>
            </a:lvl2pPr>
            <a:lvl3pPr marL="1371600" lvl="2" indent="-228600" algn="l">
              <a:spcBef>
                <a:spcPts val="240"/>
              </a:spcBef>
              <a:spcAft>
                <a:spcPts val="0"/>
              </a:spcAft>
              <a:buClr>
                <a:schemeClr val="dk1"/>
              </a:buClr>
              <a:buSzPts val="1200"/>
              <a:buNone/>
              <a:defRPr sz="12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transition spd="slow" advClick="0">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type="picTx">
  <p:cSld name="PICTURE_WITH_CAPTION_TEXT">
    <p:spTree>
      <p:nvGrpSpPr>
        <p:cNvPr id="1" name="Shape 40"/>
        <p:cNvGrpSpPr/>
        <p:nvPr/>
      </p:nvGrpSpPr>
      <p:grpSpPr>
        <a:xfrm>
          <a:off x="0" y="0"/>
          <a:ext cx="0" cy="0"/>
          <a:chOff x="0" y="0"/>
          <a:chExt cx="0" cy="0"/>
        </a:xfrm>
      </p:grpSpPr>
      <p:sp>
        <p:nvSpPr>
          <p:cNvPr id="41" name="Google Shape;41;p44"/>
          <p:cNvSpPr txBox="1">
            <a:spLocks noGrp="1"/>
          </p:cNvSpPr>
          <p:nvPr>
            <p:ph type="title"/>
          </p:nvPr>
        </p:nvSpPr>
        <p:spPr>
          <a:xfrm>
            <a:off x="630239" y="342900"/>
            <a:ext cx="2949575" cy="12001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44"/>
          <p:cNvSpPr>
            <a:spLocks noGrp="1"/>
          </p:cNvSpPr>
          <p:nvPr>
            <p:ph type="pic" idx="2"/>
          </p:nvPr>
        </p:nvSpPr>
        <p:spPr>
          <a:xfrm>
            <a:off x="3887788" y="741364"/>
            <a:ext cx="4629150" cy="3654425"/>
          </a:xfrm>
          <a:prstGeom prst="rect">
            <a:avLst/>
          </a:prstGeom>
          <a:noFill/>
          <a:ln>
            <a:noFill/>
          </a:ln>
        </p:spPr>
      </p:sp>
      <p:sp>
        <p:nvSpPr>
          <p:cNvPr id="43" name="Google Shape;43;p44"/>
          <p:cNvSpPr txBox="1">
            <a:spLocks noGrp="1"/>
          </p:cNvSpPr>
          <p:nvPr>
            <p:ph type="body" idx="1"/>
          </p:nvPr>
        </p:nvSpPr>
        <p:spPr>
          <a:xfrm>
            <a:off x="630239" y="1543050"/>
            <a:ext cx="2949575" cy="28590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None/>
              <a:defRPr sz="1600"/>
            </a:lvl1pPr>
            <a:lvl2pPr marL="914400" lvl="1" indent="-228600" algn="l">
              <a:spcBef>
                <a:spcPts val="280"/>
              </a:spcBef>
              <a:spcAft>
                <a:spcPts val="0"/>
              </a:spcAft>
              <a:buClr>
                <a:schemeClr val="dk1"/>
              </a:buClr>
              <a:buSzPts val="1400"/>
              <a:buNone/>
              <a:defRPr sz="1400"/>
            </a:lvl2pPr>
            <a:lvl3pPr marL="1371600" lvl="2" indent="-228600" algn="l">
              <a:spcBef>
                <a:spcPts val="240"/>
              </a:spcBef>
              <a:spcAft>
                <a:spcPts val="0"/>
              </a:spcAft>
              <a:buClr>
                <a:schemeClr val="dk1"/>
              </a:buClr>
              <a:buSzPts val="1200"/>
              <a:buNone/>
              <a:defRPr sz="12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transition spd="slow" advClick="0">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Libre Franklin Medium"/>
                <a:ea typeface="Libre Franklin Medium"/>
                <a:cs typeface="Libre Franklin Medium"/>
                <a:sym typeface="Libre Franklin Medium"/>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35"/>
          <p:cNvSpPr txBox="1">
            <a:spLocks noGrp="1"/>
          </p:cNvSpPr>
          <p:nvPr>
            <p:ph type="body" idx="1"/>
          </p:nvPr>
        </p:nvSpPr>
        <p:spPr>
          <a:xfrm>
            <a:off x="457200" y="1200151"/>
            <a:ext cx="8229600" cy="33940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Libre Franklin"/>
                <a:ea typeface="Libre Franklin"/>
                <a:cs typeface="Libre Franklin"/>
                <a:sym typeface="Libre Frankli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Click="0">
    <p:comb/>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slide" Target="slide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4.png"/><Relationship Id="rId7"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diagramDrawing" Target="../diagrams/drawing1.xml"/><Relationship Id="rId5" Type="http://schemas.openxmlformats.org/officeDocument/2006/relationships/image" Target="../media/image6.png"/><Relationship Id="rId10" Type="http://schemas.openxmlformats.org/officeDocument/2006/relationships/diagramColors" Target="../diagrams/colors1.xml"/><Relationship Id="rId4" Type="http://schemas.openxmlformats.org/officeDocument/2006/relationships/image" Target="../media/image5.png"/><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
          <p:cNvPicPr preferRelativeResize="0"/>
          <p:nvPr/>
        </p:nvPicPr>
        <p:blipFill rotWithShape="1">
          <a:blip r:embed="rId3">
            <a:alphaModFix/>
          </a:blip>
          <a:srcRect/>
          <a:stretch/>
        </p:blipFill>
        <p:spPr>
          <a:xfrm>
            <a:off x="0" y="0"/>
            <a:ext cx="9144000" cy="5123543"/>
          </a:xfrm>
          <a:prstGeom prst="rect">
            <a:avLst/>
          </a:prstGeom>
          <a:noFill/>
          <a:ln>
            <a:noFill/>
          </a:ln>
        </p:spPr>
      </p:pic>
      <p:pic>
        <p:nvPicPr>
          <p:cNvPr id="66" name="Google Shape;66;p1"/>
          <p:cNvPicPr preferRelativeResize="0"/>
          <p:nvPr/>
        </p:nvPicPr>
        <p:blipFill rotWithShape="1">
          <a:blip r:embed="rId4">
            <a:alphaModFix/>
          </a:blip>
          <a:srcRect/>
          <a:stretch/>
        </p:blipFill>
        <p:spPr>
          <a:xfrm>
            <a:off x="0" y="1306289"/>
            <a:ext cx="9144000" cy="1560837"/>
          </a:xfrm>
          <a:prstGeom prst="rect">
            <a:avLst/>
          </a:prstGeom>
          <a:noFill/>
          <a:ln>
            <a:noFill/>
          </a:ln>
        </p:spPr>
      </p:pic>
      <p:sp>
        <p:nvSpPr>
          <p:cNvPr id="67" name="Google Shape;67;p1"/>
          <p:cNvSpPr txBox="1"/>
          <p:nvPr/>
        </p:nvSpPr>
        <p:spPr>
          <a:xfrm>
            <a:off x="0" y="4079440"/>
            <a:ext cx="91440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i="1">
                <a:solidFill>
                  <a:schemeClr val="lt1"/>
                </a:solidFill>
                <a:latin typeface="Architects Daughter"/>
                <a:ea typeface="Architects Daughter"/>
                <a:cs typeface="Architects Daughter"/>
                <a:sym typeface="Architects Daughter"/>
              </a:rPr>
              <a:t>Where choosing is child’s play</a:t>
            </a:r>
            <a:endParaRPr sz="2600" b="0" i="1" u="none" strike="noStrike" cap="none">
              <a:solidFill>
                <a:schemeClr val="lt1"/>
              </a:solidFill>
              <a:latin typeface="Architects Daughter"/>
              <a:ea typeface="Architects Daughter"/>
              <a:cs typeface="Architects Daughter"/>
              <a:sym typeface="Architects Daughter"/>
            </a:endParaRPr>
          </a:p>
        </p:txBody>
      </p:sp>
      <p:sp>
        <p:nvSpPr>
          <p:cNvPr id="68" name="Google Shape;68;p1"/>
          <p:cNvSpPr txBox="1"/>
          <p:nvPr/>
        </p:nvSpPr>
        <p:spPr>
          <a:xfrm>
            <a:off x="0" y="3072004"/>
            <a:ext cx="91440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lt1"/>
                </a:solidFill>
                <a:latin typeface="Libre Franklin Medium"/>
                <a:ea typeface="Libre Franklin Medium"/>
                <a:cs typeface="Libre Franklin Medium"/>
                <a:sym typeface="Libre Franklin Medium"/>
              </a:rPr>
              <a:t>Movie Night</a:t>
            </a:r>
            <a:endParaRPr sz="5400" b="0" i="0" u="none" strike="noStrike" cap="none">
              <a:solidFill>
                <a:schemeClr val="lt1"/>
              </a:solidFill>
              <a:latin typeface="Libre Franklin Medium"/>
              <a:ea typeface="Libre Franklin Medium"/>
              <a:cs typeface="Libre Franklin Medium"/>
              <a:sym typeface="Libre Franklin Medium"/>
            </a:endParaRPr>
          </a:p>
        </p:txBody>
      </p:sp>
      <p:sp>
        <p:nvSpPr>
          <p:cNvPr id="69" name="Google Shape;69;p1"/>
          <p:cNvSpPr txBox="1"/>
          <p:nvPr/>
        </p:nvSpPr>
        <p:spPr>
          <a:xfrm>
            <a:off x="2557949" y="4656175"/>
            <a:ext cx="4028100" cy="27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a:solidFill>
                  <a:schemeClr val="lt1"/>
                </a:solidFill>
                <a:latin typeface="Libre Franklin Medium"/>
                <a:ea typeface="Libre Franklin Medium"/>
                <a:cs typeface="Libre Franklin Medium"/>
                <a:sym typeface="Libre Franklin Medium"/>
              </a:rPr>
              <a:t>Group 6: Andrew, Enessa, Minh, Pedro, Rachel</a:t>
            </a:r>
            <a:endParaRPr sz="1200" b="0"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1000"/>
                                        <p:tgtEl>
                                          <p:spTgt spid="6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par>
                          <p:cTn id="16" fill="hold">
                            <p:stCondLst>
                              <p:cond delay="2500"/>
                            </p:stCondLst>
                            <p:childTnLst>
                              <p:par>
                                <p:cTn id="17" presetID="2" presetClass="entr" presetSubtype="4"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p:tgtEl>
                                          <p:spTgt spid="67"/>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2aa4da5b8b_3_5"/>
          <p:cNvSpPr txBox="1"/>
          <p:nvPr/>
        </p:nvSpPr>
        <p:spPr>
          <a:xfrm>
            <a:off x="5147475" y="1829600"/>
            <a:ext cx="400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207" name="Google Shape;207;g22aa4da5b8b_3_5"/>
          <p:cNvSpPr txBox="1"/>
          <p:nvPr/>
        </p:nvSpPr>
        <p:spPr>
          <a:xfrm>
            <a:off x="4688400" y="3268150"/>
            <a:ext cx="300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208" name="Google Shape;208;g22aa4da5b8b_3_5"/>
          <p:cNvSpPr txBox="1"/>
          <p:nvPr/>
        </p:nvSpPr>
        <p:spPr>
          <a:xfrm>
            <a:off x="3946875" y="3126900"/>
            <a:ext cx="240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209" name="Google Shape;209;g22aa4da5b8b_3_5"/>
          <p:cNvSpPr txBox="1"/>
          <p:nvPr/>
        </p:nvSpPr>
        <p:spPr>
          <a:xfrm>
            <a:off x="305575" y="853450"/>
            <a:ext cx="3073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rgbClr val="445469"/>
                </a:solidFill>
                <a:latin typeface="Libre Franklin Medium"/>
                <a:ea typeface="Libre Franklin Medium"/>
                <a:cs typeface="Libre Franklin Medium"/>
                <a:sym typeface="Libre Franklin Medium"/>
              </a:rPr>
              <a:t>The choices of charts</a:t>
            </a:r>
            <a:endParaRPr sz="1600">
              <a:latin typeface="Libre Franklin"/>
              <a:ea typeface="Libre Franklin"/>
              <a:cs typeface="Libre Franklin"/>
              <a:sym typeface="Libre Franklin"/>
            </a:endParaRPr>
          </a:p>
        </p:txBody>
      </p:sp>
      <p:pic>
        <p:nvPicPr>
          <p:cNvPr id="210" name="Google Shape;210;g22aa4da5b8b_3_5"/>
          <p:cNvPicPr preferRelativeResize="0"/>
          <p:nvPr/>
        </p:nvPicPr>
        <p:blipFill>
          <a:blip r:embed="rId3">
            <a:alphaModFix/>
          </a:blip>
          <a:stretch>
            <a:fillRect/>
          </a:stretch>
        </p:blipFill>
        <p:spPr>
          <a:xfrm>
            <a:off x="3883824" y="963523"/>
            <a:ext cx="5022425" cy="1782076"/>
          </a:xfrm>
          <a:prstGeom prst="rect">
            <a:avLst/>
          </a:prstGeom>
          <a:noFill/>
          <a:ln>
            <a:noFill/>
          </a:ln>
          <a:effectLst>
            <a:outerShdw blurRad="57150" dist="19050" dir="5400000" algn="bl" rotWithShape="0">
              <a:srgbClr val="000000">
                <a:alpha val="50000"/>
              </a:srgbClr>
            </a:outerShdw>
          </a:effectLst>
        </p:spPr>
      </p:pic>
      <p:pic>
        <p:nvPicPr>
          <p:cNvPr id="211" name="Google Shape;211;g22aa4da5b8b_3_5"/>
          <p:cNvPicPr preferRelativeResize="0"/>
          <p:nvPr/>
        </p:nvPicPr>
        <p:blipFill>
          <a:blip r:embed="rId4">
            <a:alphaModFix/>
          </a:blip>
          <a:stretch>
            <a:fillRect/>
          </a:stretch>
        </p:blipFill>
        <p:spPr>
          <a:xfrm>
            <a:off x="3883825" y="2898000"/>
            <a:ext cx="5022427" cy="1600725"/>
          </a:xfrm>
          <a:prstGeom prst="rect">
            <a:avLst/>
          </a:prstGeom>
          <a:noFill/>
          <a:ln>
            <a:noFill/>
          </a:ln>
          <a:effectLst>
            <a:outerShdw blurRad="57150" dist="19050" dir="5400000" algn="bl" rotWithShape="0">
              <a:srgbClr val="000000">
                <a:alpha val="50000"/>
              </a:srgbClr>
            </a:outerShdw>
          </a:effectLst>
        </p:spPr>
      </p:pic>
      <p:sp>
        <p:nvSpPr>
          <p:cNvPr id="212" name="Google Shape;212;g22aa4da5b8b_3_5"/>
          <p:cNvSpPr/>
          <p:nvPr/>
        </p:nvSpPr>
        <p:spPr>
          <a:xfrm>
            <a:off x="336625" y="1372350"/>
            <a:ext cx="3073500" cy="784500"/>
          </a:xfrm>
          <a:prstGeom prst="roundRect">
            <a:avLst>
              <a:gd name="adj" fmla="val 16667"/>
            </a:avLst>
          </a:prstGeom>
          <a:solidFill>
            <a:srgbClr val="D69B6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50" b="1" dirty="0">
                <a:solidFill>
                  <a:schemeClr val="accent3"/>
                </a:solidFill>
                <a:latin typeface="Libre Franklin"/>
                <a:ea typeface="Libre Franklin"/>
                <a:cs typeface="Libre Franklin"/>
                <a:sym typeface="Libre Franklin"/>
              </a:rPr>
              <a:t>The bubble chart</a:t>
            </a:r>
            <a:r>
              <a:rPr lang="en-US" sz="1350" dirty="0">
                <a:solidFill>
                  <a:schemeClr val="accent3"/>
                </a:solidFill>
                <a:latin typeface="Libre Franklin"/>
                <a:ea typeface="Libre Franklin"/>
                <a:cs typeface="Libre Franklin"/>
                <a:sym typeface="Libre Franklin"/>
              </a:rPr>
              <a:t> presents multi - dimensional data and demonstrate hidden trend.</a:t>
            </a:r>
            <a:endParaRPr dirty="0">
              <a:solidFill>
                <a:schemeClr val="accent3"/>
              </a:solidFill>
            </a:endParaRPr>
          </a:p>
        </p:txBody>
      </p:sp>
      <p:sp>
        <p:nvSpPr>
          <p:cNvPr id="213" name="Google Shape;213;g22aa4da5b8b_3_5"/>
          <p:cNvSpPr/>
          <p:nvPr/>
        </p:nvSpPr>
        <p:spPr>
          <a:xfrm>
            <a:off x="336625" y="2294358"/>
            <a:ext cx="3073500" cy="1282200"/>
          </a:xfrm>
          <a:prstGeom prst="roundRect">
            <a:avLst>
              <a:gd name="adj" fmla="val 16667"/>
            </a:avLst>
          </a:prstGeom>
          <a:solidFill>
            <a:srgbClr val="D69B6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50" b="1" dirty="0">
                <a:solidFill>
                  <a:schemeClr val="accent3"/>
                </a:solidFill>
                <a:latin typeface="Libre Franklin"/>
                <a:ea typeface="Libre Franklin"/>
                <a:cs typeface="Libre Franklin"/>
                <a:sym typeface="Libre Franklin"/>
              </a:rPr>
              <a:t>The dual axis chart with additional table</a:t>
            </a:r>
            <a:r>
              <a:rPr lang="en-US" sz="1350" dirty="0">
                <a:solidFill>
                  <a:schemeClr val="accent3"/>
                </a:solidFill>
                <a:latin typeface="Libre Franklin"/>
                <a:ea typeface="Libre Franklin"/>
                <a:cs typeface="Libre Franklin"/>
                <a:sym typeface="Libre Franklin"/>
              </a:rPr>
              <a:t>: observe two variables with significantly different scales inside the same graph.</a:t>
            </a:r>
            <a:endParaRPr dirty="0">
              <a:solidFill>
                <a:schemeClr val="accent3"/>
              </a:solidFill>
            </a:endParaRPr>
          </a:p>
        </p:txBody>
      </p:sp>
      <p:sp>
        <p:nvSpPr>
          <p:cNvPr id="214" name="Google Shape;214;g22aa4da5b8b_3_5"/>
          <p:cNvSpPr/>
          <p:nvPr/>
        </p:nvSpPr>
        <p:spPr>
          <a:xfrm>
            <a:off x="336625" y="3714145"/>
            <a:ext cx="3073500" cy="784500"/>
          </a:xfrm>
          <a:prstGeom prst="roundRect">
            <a:avLst>
              <a:gd name="adj" fmla="val 16667"/>
            </a:avLst>
          </a:prstGeom>
          <a:solidFill>
            <a:srgbClr val="D69B6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50" b="1" dirty="0">
                <a:solidFill>
                  <a:schemeClr val="accent3"/>
                </a:solidFill>
                <a:latin typeface="Libre Franklin"/>
                <a:ea typeface="Libre Franklin"/>
                <a:cs typeface="Libre Franklin"/>
                <a:sym typeface="Libre Franklin"/>
              </a:rPr>
              <a:t>The doughnut chart</a:t>
            </a:r>
            <a:r>
              <a:rPr lang="en-US" sz="1350" dirty="0">
                <a:solidFill>
                  <a:schemeClr val="accent3"/>
                </a:solidFill>
                <a:latin typeface="Libre Franklin"/>
                <a:ea typeface="Libre Franklin"/>
                <a:cs typeface="Libre Franklin"/>
                <a:sym typeface="Libre Franklin"/>
              </a:rPr>
              <a:t> shows proportion of each key component. </a:t>
            </a:r>
            <a:endParaRPr sz="1350" dirty="0">
              <a:solidFill>
                <a:schemeClr val="accent3"/>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5"/>
          <p:cNvPicPr preferRelativeResize="0"/>
          <p:nvPr/>
        </p:nvPicPr>
        <p:blipFill rotWithShape="1">
          <a:blip r:embed="rId3">
            <a:alphaModFix/>
          </a:blip>
          <a:srcRect/>
          <a:stretch/>
        </p:blipFill>
        <p:spPr>
          <a:xfrm>
            <a:off x="0" y="0"/>
            <a:ext cx="9144000" cy="5123543"/>
          </a:xfrm>
          <a:prstGeom prst="rect">
            <a:avLst/>
          </a:prstGeom>
          <a:noFill/>
          <a:ln>
            <a:noFill/>
          </a:ln>
        </p:spPr>
      </p:pic>
      <p:sp>
        <p:nvSpPr>
          <p:cNvPr id="221" name="Google Shape;221;p25"/>
          <p:cNvSpPr txBox="1"/>
          <p:nvPr/>
        </p:nvSpPr>
        <p:spPr>
          <a:xfrm>
            <a:off x="3414472" y="1607664"/>
            <a:ext cx="2315100" cy="53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a:solidFill>
                  <a:schemeClr val="lt1"/>
                </a:solidFill>
                <a:latin typeface="Libre Franklin"/>
                <a:ea typeface="Libre Franklin"/>
                <a:cs typeface="Libre Franklin"/>
                <a:sym typeface="Libre Franklin"/>
              </a:rPr>
              <a:t>CONTENTS</a:t>
            </a:r>
            <a:endParaRPr sz="2900" b="1">
              <a:solidFill>
                <a:schemeClr val="lt1"/>
              </a:solidFill>
              <a:latin typeface="Libre Franklin"/>
              <a:ea typeface="Libre Franklin"/>
              <a:cs typeface="Libre Franklin"/>
              <a:sym typeface="Libre Franklin"/>
            </a:endParaRPr>
          </a:p>
        </p:txBody>
      </p:sp>
      <p:grpSp>
        <p:nvGrpSpPr>
          <p:cNvPr id="222" name="Google Shape;222;p25"/>
          <p:cNvGrpSpPr/>
          <p:nvPr/>
        </p:nvGrpSpPr>
        <p:grpSpPr>
          <a:xfrm>
            <a:off x="2641600" y="3559215"/>
            <a:ext cx="4165600" cy="639799"/>
            <a:chOff x="2641600" y="3559215"/>
            <a:chExt cx="4165600" cy="639799"/>
          </a:xfrm>
        </p:grpSpPr>
        <p:sp>
          <p:nvSpPr>
            <p:cNvPr id="223" name="Google Shape;223;p25"/>
            <p:cNvSpPr/>
            <p:nvPr/>
          </p:nvSpPr>
          <p:spPr>
            <a:xfrm>
              <a:off x="2641600" y="3657921"/>
              <a:ext cx="1219231" cy="541093"/>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38100" cap="flat" cmpd="sng">
              <a:solidFill>
                <a:srgbClr val="00B0F0"/>
              </a:solidFill>
              <a:prstDash val="solid"/>
              <a:miter lim="800000"/>
              <a:headEnd type="none" w="sm" len="sm"/>
              <a:tailEnd type="none" w="sm" len="sm"/>
            </a:ln>
          </p:spPr>
          <p:txBody>
            <a:bodyPr spcFirstLastPara="1" wrap="square" lIns="0" tIns="0" rIns="189000" bIns="0" anchor="ctr" anchorCtr="0">
              <a:noAutofit/>
            </a:bodyPr>
            <a:lstStyle/>
            <a:p>
              <a:pPr marL="0" marR="0" lvl="0" indent="0" algn="ctr" rtl="0">
                <a:spcBef>
                  <a:spcPts val="0"/>
                </a:spcBef>
                <a:spcAft>
                  <a:spcPts val="0"/>
                </a:spcAft>
                <a:buClr>
                  <a:schemeClr val="dk1"/>
                </a:buClr>
                <a:buSzPts val="2100"/>
                <a:buFont typeface="Arial"/>
                <a:buNone/>
              </a:pPr>
              <a:endParaRPr sz="2100">
                <a:solidFill>
                  <a:srgbClr val="FFFFFF"/>
                </a:solidFill>
                <a:latin typeface="Libre Franklin"/>
                <a:ea typeface="Libre Franklin"/>
                <a:cs typeface="Libre Franklin"/>
                <a:sym typeface="Libre Franklin"/>
              </a:endParaRPr>
            </a:p>
          </p:txBody>
        </p:sp>
        <p:sp>
          <p:nvSpPr>
            <p:cNvPr id="224" name="Google Shape;224;p25"/>
            <p:cNvSpPr/>
            <p:nvPr/>
          </p:nvSpPr>
          <p:spPr>
            <a:xfrm>
              <a:off x="3860831" y="3559215"/>
              <a:ext cx="2946369" cy="63979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38100" cap="sq" cmpd="sng">
              <a:solidFill>
                <a:srgbClr val="00B0F0"/>
              </a:solidFill>
              <a:prstDash val="solid"/>
              <a:bevel/>
              <a:headEnd type="none" w="sm" len="sm"/>
              <a:tailEnd type="none" w="sm" len="sm"/>
            </a:ln>
          </p:spPr>
          <p:txBody>
            <a:bodyPr spcFirstLastPara="1" wrap="square" lIns="81000" tIns="0" rIns="0" bIns="0" anchor="ctr" anchorCtr="0">
              <a:normAutofit/>
            </a:bodyPr>
            <a:lstStyle/>
            <a:p>
              <a:pPr marL="0" marR="0" lvl="0" indent="0" algn="l" rtl="0">
                <a:lnSpc>
                  <a:spcPct val="130000"/>
                </a:lnSpc>
                <a:spcBef>
                  <a:spcPts val="0"/>
                </a:spcBef>
                <a:spcAft>
                  <a:spcPts val="0"/>
                </a:spcAft>
                <a:buNone/>
              </a:pPr>
              <a:r>
                <a:rPr lang="en-US" sz="2800" b="1">
                  <a:solidFill>
                    <a:schemeClr val="lt1"/>
                  </a:solidFill>
                  <a:latin typeface="Libre Franklin"/>
                  <a:ea typeface="Libre Franklin"/>
                  <a:cs typeface="Libre Franklin"/>
                  <a:sym typeface="Libre Franklin"/>
                </a:rPr>
                <a:t>USAGE CASES </a:t>
              </a:r>
              <a:endParaRPr sz="2800" b="1">
                <a:solidFill>
                  <a:schemeClr val="lt1"/>
                </a:solidFill>
                <a:latin typeface="Libre Franklin"/>
                <a:ea typeface="Libre Franklin"/>
                <a:cs typeface="Libre Franklin"/>
                <a:sym typeface="Libre Franklin"/>
              </a:endParaRPr>
            </a:p>
          </p:txBody>
        </p:sp>
        <p:sp>
          <p:nvSpPr>
            <p:cNvPr id="225" name="Google Shape;225;p25"/>
            <p:cNvSpPr/>
            <p:nvPr/>
          </p:nvSpPr>
          <p:spPr>
            <a:xfrm>
              <a:off x="2987597" y="3657920"/>
              <a:ext cx="355095" cy="541093"/>
            </a:xfrm>
            <a:prstGeom prst="rect">
              <a:avLst/>
            </a:prstGeom>
            <a:noFill/>
            <a:ln>
              <a:noFill/>
            </a:ln>
          </p:spPr>
          <p:txBody>
            <a:bodyPr spcFirstLastPara="1" wrap="square" lIns="0" tIns="81000" rIns="0" bIns="0" anchor="ctr" anchorCtr="0">
              <a:normAutofit/>
            </a:bodyPr>
            <a:lstStyle/>
            <a:p>
              <a:pPr marL="0" marR="0" lvl="0" indent="0" algn="ctr" rtl="0">
                <a:lnSpc>
                  <a:spcPct val="90000"/>
                </a:lnSpc>
                <a:spcBef>
                  <a:spcPts val="0"/>
                </a:spcBef>
                <a:spcAft>
                  <a:spcPts val="0"/>
                </a:spcAft>
                <a:buNone/>
              </a:pPr>
              <a:r>
                <a:rPr lang="en-US" sz="3300">
                  <a:solidFill>
                    <a:srgbClr val="FFFFFF"/>
                  </a:solidFill>
                  <a:latin typeface="Libre Franklin"/>
                  <a:ea typeface="Libre Franklin"/>
                  <a:cs typeface="Libre Franklin"/>
                  <a:sym typeface="Libre Franklin"/>
                </a:rPr>
                <a:t>4</a:t>
              </a:r>
              <a:endParaRPr sz="3300">
                <a:solidFill>
                  <a:srgbClr val="FFFFFF"/>
                </a:solidFill>
                <a:latin typeface="Libre Franklin"/>
                <a:ea typeface="Libre Franklin"/>
                <a:cs typeface="Libre Franklin"/>
                <a:sym typeface="Libre Franklin"/>
              </a:endParaRPr>
            </a:p>
          </p:txBody>
        </p:sp>
      </p:gr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p:tgtEl>
                                          <p:spTgt spid="221"/>
                                        </p:tgtEl>
                                        <p:attrNameLst>
                                          <p:attrName>ppt_w</p:attrName>
                                        </p:attrNameLst>
                                      </p:cBhvr>
                                      <p:tavLst>
                                        <p:tav tm="0">
                                          <p:val>
                                            <p:strVal val="0"/>
                                          </p:val>
                                        </p:tav>
                                        <p:tav tm="100000">
                                          <p:val>
                                            <p:strVal val="#ppt_w"/>
                                          </p:val>
                                        </p:tav>
                                      </p:tavLst>
                                    </p:anim>
                                    <p:anim calcmode="lin" valueType="num">
                                      <p:cBhvr additive="base">
                                        <p:cTn id="8" dur="500"/>
                                        <p:tgtEl>
                                          <p:spTgt spid="221"/>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22"/>
                                        </p:tgtEl>
                                        <p:attrNameLst>
                                          <p:attrName>style.visibility</p:attrName>
                                        </p:attrNameLst>
                                      </p:cBhvr>
                                      <p:to>
                                        <p:strVal val="visible"/>
                                      </p:to>
                                    </p:set>
                                    <p:animEffect transition="in" filter="fade">
                                      <p:cBhvr>
                                        <p:cTn id="12" dur="75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p:nvPr/>
        </p:nvSpPr>
        <p:spPr>
          <a:xfrm>
            <a:off x="742775" y="1026825"/>
            <a:ext cx="299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SemiBold"/>
                <a:ea typeface="Libre Franklin SemiBold"/>
                <a:cs typeface="Libre Franklin SemiBold"/>
                <a:sym typeface="Libre Franklin SemiBold"/>
              </a:rPr>
              <a:t>What is the top grossing movie between 1920 and 2020?</a:t>
            </a:r>
            <a:endParaRPr>
              <a:latin typeface="Libre Franklin SemiBold"/>
              <a:ea typeface="Libre Franklin SemiBold"/>
              <a:cs typeface="Libre Franklin SemiBold"/>
              <a:sym typeface="Libre Franklin SemiBold"/>
            </a:endParaRPr>
          </a:p>
        </p:txBody>
      </p:sp>
      <p:sp>
        <p:nvSpPr>
          <p:cNvPr id="231" name="Google Shape;231;p26"/>
          <p:cNvSpPr txBox="1"/>
          <p:nvPr/>
        </p:nvSpPr>
        <p:spPr>
          <a:xfrm>
            <a:off x="4740000" y="1026825"/>
            <a:ext cx="299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a:solidFill>
                  <a:schemeClr val="dk1"/>
                </a:solidFill>
                <a:latin typeface="Libre Franklin SemiBold"/>
                <a:ea typeface="Libre Franklin SemiBold"/>
                <a:cs typeface="Libre Franklin SemiBold"/>
                <a:sym typeface="Libre Franklin SemiBold"/>
              </a:rPr>
              <a:t>Which movie director has the highest box office takings?</a:t>
            </a:r>
            <a:endParaRPr>
              <a:latin typeface="Libre Franklin SemiBold"/>
              <a:ea typeface="Libre Franklin SemiBold"/>
              <a:cs typeface="Libre Franklin SemiBold"/>
              <a:sym typeface="Libre Franklin SemiBold"/>
            </a:endParaRPr>
          </a:p>
        </p:txBody>
      </p:sp>
      <p:grpSp>
        <p:nvGrpSpPr>
          <p:cNvPr id="232" name="Google Shape;232;p26"/>
          <p:cNvGrpSpPr/>
          <p:nvPr/>
        </p:nvGrpSpPr>
        <p:grpSpPr>
          <a:xfrm>
            <a:off x="742775" y="1791900"/>
            <a:ext cx="2979975" cy="400200"/>
            <a:chOff x="742775" y="1791900"/>
            <a:chExt cx="2979975" cy="400200"/>
          </a:xfrm>
        </p:grpSpPr>
        <p:sp>
          <p:nvSpPr>
            <p:cNvPr id="233" name="Google Shape;233;p26"/>
            <p:cNvSpPr txBox="1"/>
            <p:nvPr/>
          </p:nvSpPr>
          <p:spPr>
            <a:xfrm>
              <a:off x="1168250" y="1791900"/>
              <a:ext cx="25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Avatar (2009)</a:t>
              </a:r>
              <a:endParaRPr>
                <a:latin typeface="Libre Franklin Medium"/>
                <a:ea typeface="Libre Franklin Medium"/>
                <a:cs typeface="Libre Franklin Medium"/>
                <a:sym typeface="Libre Franklin Medium"/>
              </a:endParaRPr>
            </a:p>
          </p:txBody>
        </p:sp>
        <p:sp>
          <p:nvSpPr>
            <p:cNvPr id="234" name="Google Shape;234;p26"/>
            <p:cNvSpPr txBox="1"/>
            <p:nvPr/>
          </p:nvSpPr>
          <p:spPr>
            <a:xfrm>
              <a:off x="742775" y="179190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A</a:t>
              </a:r>
              <a:endParaRPr b="1">
                <a:latin typeface="Libre Franklin"/>
                <a:ea typeface="Libre Franklin"/>
                <a:cs typeface="Libre Franklin"/>
                <a:sym typeface="Libre Franklin"/>
              </a:endParaRPr>
            </a:p>
          </p:txBody>
        </p:sp>
      </p:grpSp>
      <p:grpSp>
        <p:nvGrpSpPr>
          <p:cNvPr id="235" name="Google Shape;235;p26"/>
          <p:cNvGrpSpPr/>
          <p:nvPr/>
        </p:nvGrpSpPr>
        <p:grpSpPr>
          <a:xfrm>
            <a:off x="742775" y="2489563"/>
            <a:ext cx="2979975" cy="615600"/>
            <a:chOff x="742775" y="2489563"/>
            <a:chExt cx="2979975" cy="615600"/>
          </a:xfrm>
        </p:grpSpPr>
        <p:sp>
          <p:nvSpPr>
            <p:cNvPr id="236" name="Google Shape;236;p26"/>
            <p:cNvSpPr txBox="1"/>
            <p:nvPr/>
          </p:nvSpPr>
          <p:spPr>
            <a:xfrm>
              <a:off x="1168250" y="2489563"/>
              <a:ext cx="2554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Star Wars Episode VII - The Force Awakens (2015)</a:t>
              </a:r>
              <a:endParaRPr>
                <a:latin typeface="Libre Franklin Medium"/>
                <a:ea typeface="Libre Franklin Medium"/>
                <a:cs typeface="Libre Franklin Medium"/>
                <a:sym typeface="Libre Franklin Medium"/>
              </a:endParaRPr>
            </a:p>
          </p:txBody>
        </p:sp>
        <p:sp>
          <p:nvSpPr>
            <p:cNvPr id="237" name="Google Shape;237;p26"/>
            <p:cNvSpPr txBox="1"/>
            <p:nvPr/>
          </p:nvSpPr>
          <p:spPr>
            <a:xfrm>
              <a:off x="742775" y="2597275"/>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B</a:t>
              </a:r>
              <a:endParaRPr b="1">
                <a:latin typeface="Libre Franklin"/>
                <a:ea typeface="Libre Franklin"/>
                <a:cs typeface="Libre Franklin"/>
                <a:sym typeface="Libre Franklin"/>
              </a:endParaRPr>
            </a:p>
          </p:txBody>
        </p:sp>
      </p:grpSp>
      <p:grpSp>
        <p:nvGrpSpPr>
          <p:cNvPr id="238" name="Google Shape;238;p26"/>
          <p:cNvGrpSpPr/>
          <p:nvPr/>
        </p:nvGrpSpPr>
        <p:grpSpPr>
          <a:xfrm>
            <a:off x="742775" y="3402625"/>
            <a:ext cx="3152775" cy="400225"/>
            <a:chOff x="742775" y="3402625"/>
            <a:chExt cx="3152775" cy="400225"/>
          </a:xfrm>
        </p:grpSpPr>
        <p:sp>
          <p:nvSpPr>
            <p:cNvPr id="239" name="Google Shape;239;p26"/>
            <p:cNvSpPr txBox="1"/>
            <p:nvPr/>
          </p:nvSpPr>
          <p:spPr>
            <a:xfrm>
              <a:off x="1168250" y="3402625"/>
              <a:ext cx="27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Avengers - End Game (2019)</a:t>
              </a:r>
              <a:endParaRPr>
                <a:latin typeface="Libre Franklin Medium"/>
                <a:ea typeface="Libre Franklin Medium"/>
                <a:cs typeface="Libre Franklin Medium"/>
                <a:sym typeface="Libre Franklin Medium"/>
              </a:endParaRPr>
            </a:p>
          </p:txBody>
        </p:sp>
        <p:sp>
          <p:nvSpPr>
            <p:cNvPr id="240" name="Google Shape;240;p26"/>
            <p:cNvSpPr txBox="1"/>
            <p:nvPr/>
          </p:nvSpPr>
          <p:spPr>
            <a:xfrm>
              <a:off x="742775" y="340265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C</a:t>
              </a:r>
              <a:endParaRPr b="1">
                <a:latin typeface="Libre Franklin"/>
                <a:ea typeface="Libre Franklin"/>
                <a:cs typeface="Libre Franklin"/>
                <a:sym typeface="Libre Franklin"/>
              </a:endParaRPr>
            </a:p>
          </p:txBody>
        </p:sp>
      </p:grpSp>
      <p:grpSp>
        <p:nvGrpSpPr>
          <p:cNvPr id="241" name="Google Shape;241;p26"/>
          <p:cNvGrpSpPr/>
          <p:nvPr/>
        </p:nvGrpSpPr>
        <p:grpSpPr>
          <a:xfrm>
            <a:off x="4804200" y="1791900"/>
            <a:ext cx="2979975" cy="400200"/>
            <a:chOff x="742775" y="1791900"/>
            <a:chExt cx="2979975" cy="400200"/>
          </a:xfrm>
        </p:grpSpPr>
        <p:sp>
          <p:nvSpPr>
            <p:cNvPr id="242" name="Google Shape;242;p26"/>
            <p:cNvSpPr txBox="1"/>
            <p:nvPr/>
          </p:nvSpPr>
          <p:spPr>
            <a:xfrm>
              <a:off x="1168250" y="1791900"/>
              <a:ext cx="25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Peter Jackson</a:t>
              </a:r>
              <a:endParaRPr>
                <a:latin typeface="Libre Franklin Medium"/>
                <a:ea typeface="Libre Franklin Medium"/>
                <a:cs typeface="Libre Franklin Medium"/>
                <a:sym typeface="Libre Franklin Medium"/>
              </a:endParaRPr>
            </a:p>
          </p:txBody>
        </p:sp>
        <p:sp>
          <p:nvSpPr>
            <p:cNvPr id="243" name="Google Shape;243;p26"/>
            <p:cNvSpPr txBox="1"/>
            <p:nvPr/>
          </p:nvSpPr>
          <p:spPr>
            <a:xfrm>
              <a:off x="742775" y="179190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A</a:t>
              </a:r>
              <a:endParaRPr b="1">
                <a:latin typeface="Libre Franklin"/>
                <a:ea typeface="Libre Franklin"/>
                <a:cs typeface="Libre Franklin"/>
                <a:sym typeface="Libre Franklin"/>
              </a:endParaRPr>
            </a:p>
          </p:txBody>
        </p:sp>
      </p:grpSp>
      <p:grpSp>
        <p:nvGrpSpPr>
          <p:cNvPr id="244" name="Google Shape;244;p26"/>
          <p:cNvGrpSpPr/>
          <p:nvPr/>
        </p:nvGrpSpPr>
        <p:grpSpPr>
          <a:xfrm>
            <a:off x="4804200" y="2571738"/>
            <a:ext cx="2979975" cy="425738"/>
            <a:chOff x="4804200" y="2571738"/>
            <a:chExt cx="2979975" cy="425738"/>
          </a:xfrm>
        </p:grpSpPr>
        <p:sp>
          <p:nvSpPr>
            <p:cNvPr id="245" name="Google Shape;245;p26"/>
            <p:cNvSpPr txBox="1"/>
            <p:nvPr/>
          </p:nvSpPr>
          <p:spPr>
            <a:xfrm>
              <a:off x="5229675" y="2571738"/>
              <a:ext cx="25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Steven Spielberg</a:t>
              </a:r>
              <a:endParaRPr>
                <a:latin typeface="Libre Franklin Medium"/>
                <a:ea typeface="Libre Franklin Medium"/>
                <a:cs typeface="Libre Franklin Medium"/>
                <a:sym typeface="Libre Franklin Medium"/>
              </a:endParaRPr>
            </a:p>
          </p:txBody>
        </p:sp>
        <p:sp>
          <p:nvSpPr>
            <p:cNvPr id="246" name="Google Shape;246;p26"/>
            <p:cNvSpPr txBox="1"/>
            <p:nvPr/>
          </p:nvSpPr>
          <p:spPr>
            <a:xfrm>
              <a:off x="4804200" y="2597275"/>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B</a:t>
              </a:r>
              <a:endParaRPr b="1">
                <a:latin typeface="Libre Franklin"/>
                <a:ea typeface="Libre Franklin"/>
                <a:cs typeface="Libre Franklin"/>
                <a:sym typeface="Libre Franklin"/>
              </a:endParaRPr>
            </a:p>
          </p:txBody>
        </p:sp>
      </p:grpSp>
      <p:grpSp>
        <p:nvGrpSpPr>
          <p:cNvPr id="247" name="Google Shape;247;p26"/>
          <p:cNvGrpSpPr/>
          <p:nvPr/>
        </p:nvGrpSpPr>
        <p:grpSpPr>
          <a:xfrm>
            <a:off x="4804200" y="3402625"/>
            <a:ext cx="3152775" cy="400225"/>
            <a:chOff x="4804200" y="3402625"/>
            <a:chExt cx="3152775" cy="400225"/>
          </a:xfrm>
        </p:grpSpPr>
        <p:sp>
          <p:nvSpPr>
            <p:cNvPr id="248" name="Google Shape;248;p26"/>
            <p:cNvSpPr txBox="1"/>
            <p:nvPr/>
          </p:nvSpPr>
          <p:spPr>
            <a:xfrm>
              <a:off x="5229675" y="3402625"/>
              <a:ext cx="27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James Cameron</a:t>
              </a:r>
              <a:endParaRPr>
                <a:latin typeface="Libre Franklin Medium"/>
                <a:ea typeface="Libre Franklin Medium"/>
                <a:cs typeface="Libre Franklin Medium"/>
                <a:sym typeface="Libre Franklin Medium"/>
              </a:endParaRPr>
            </a:p>
          </p:txBody>
        </p:sp>
        <p:sp>
          <p:nvSpPr>
            <p:cNvPr id="249" name="Google Shape;249;p26"/>
            <p:cNvSpPr txBox="1"/>
            <p:nvPr/>
          </p:nvSpPr>
          <p:spPr>
            <a:xfrm>
              <a:off x="4804200" y="340265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C</a:t>
              </a:r>
              <a:endParaRPr b="1">
                <a:latin typeface="Libre Franklin"/>
                <a:ea typeface="Libre Franklin"/>
                <a:cs typeface="Libre Franklin"/>
                <a:sym typeface="Libre Franklin"/>
              </a:endParaRPr>
            </a:p>
          </p:txBody>
        </p:sp>
      </p:gr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2ab9079461_2_33"/>
          <p:cNvSpPr txBox="1"/>
          <p:nvPr/>
        </p:nvSpPr>
        <p:spPr>
          <a:xfrm>
            <a:off x="742775" y="1026825"/>
            <a:ext cx="299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SemiBold"/>
                <a:ea typeface="Libre Franklin SemiBold"/>
                <a:cs typeface="Libre Franklin SemiBold"/>
                <a:sym typeface="Libre Franklin SemiBold"/>
              </a:rPr>
              <a:t>What is the top grossing movie between 1920 and 2020?</a:t>
            </a:r>
            <a:endParaRPr>
              <a:latin typeface="Libre Franklin SemiBold"/>
              <a:ea typeface="Libre Franklin SemiBold"/>
              <a:cs typeface="Libre Franklin SemiBold"/>
              <a:sym typeface="Libre Franklin SemiBold"/>
            </a:endParaRPr>
          </a:p>
        </p:txBody>
      </p:sp>
      <p:sp>
        <p:nvSpPr>
          <p:cNvPr id="255" name="Google Shape;255;g22ab9079461_2_33"/>
          <p:cNvSpPr txBox="1"/>
          <p:nvPr/>
        </p:nvSpPr>
        <p:spPr>
          <a:xfrm>
            <a:off x="4740000" y="1026825"/>
            <a:ext cx="299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Libre Franklin SemiBold"/>
                <a:ea typeface="Libre Franklin SemiBold"/>
                <a:cs typeface="Libre Franklin SemiBold"/>
                <a:sym typeface="Libre Franklin SemiBold"/>
              </a:rPr>
              <a:t>Which movie director has the highest box office takings?</a:t>
            </a:r>
            <a:endParaRPr>
              <a:latin typeface="Libre Franklin SemiBold"/>
              <a:ea typeface="Libre Franklin SemiBold"/>
              <a:cs typeface="Libre Franklin SemiBold"/>
              <a:sym typeface="Libre Franklin SemiBold"/>
            </a:endParaRPr>
          </a:p>
        </p:txBody>
      </p:sp>
      <p:grpSp>
        <p:nvGrpSpPr>
          <p:cNvPr id="256" name="Google Shape;256;g22ab9079461_2_33"/>
          <p:cNvGrpSpPr/>
          <p:nvPr/>
        </p:nvGrpSpPr>
        <p:grpSpPr>
          <a:xfrm>
            <a:off x="742775" y="1791900"/>
            <a:ext cx="2979975" cy="400200"/>
            <a:chOff x="742775" y="1791900"/>
            <a:chExt cx="2979975" cy="400200"/>
          </a:xfrm>
        </p:grpSpPr>
        <p:sp>
          <p:nvSpPr>
            <p:cNvPr id="257" name="Google Shape;257;g22ab9079461_2_33"/>
            <p:cNvSpPr txBox="1"/>
            <p:nvPr/>
          </p:nvSpPr>
          <p:spPr>
            <a:xfrm>
              <a:off x="1168250" y="1791900"/>
              <a:ext cx="25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Avatar (2009)</a:t>
              </a:r>
              <a:endParaRPr>
                <a:latin typeface="Libre Franklin Medium"/>
                <a:ea typeface="Libre Franklin Medium"/>
                <a:cs typeface="Libre Franklin Medium"/>
                <a:sym typeface="Libre Franklin Medium"/>
              </a:endParaRPr>
            </a:p>
          </p:txBody>
        </p:sp>
        <p:sp>
          <p:nvSpPr>
            <p:cNvPr id="258" name="Google Shape;258;g22ab9079461_2_33"/>
            <p:cNvSpPr txBox="1"/>
            <p:nvPr/>
          </p:nvSpPr>
          <p:spPr>
            <a:xfrm>
              <a:off x="742775" y="179190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A</a:t>
              </a:r>
              <a:endParaRPr b="1">
                <a:latin typeface="Libre Franklin"/>
                <a:ea typeface="Libre Franklin"/>
                <a:cs typeface="Libre Franklin"/>
                <a:sym typeface="Libre Franklin"/>
              </a:endParaRPr>
            </a:p>
          </p:txBody>
        </p:sp>
      </p:grpSp>
      <p:grpSp>
        <p:nvGrpSpPr>
          <p:cNvPr id="259" name="Google Shape;259;g22ab9079461_2_33"/>
          <p:cNvGrpSpPr/>
          <p:nvPr/>
        </p:nvGrpSpPr>
        <p:grpSpPr>
          <a:xfrm>
            <a:off x="742775" y="2070463"/>
            <a:ext cx="2979975" cy="615600"/>
            <a:chOff x="742775" y="2489563"/>
            <a:chExt cx="2979975" cy="615600"/>
          </a:xfrm>
        </p:grpSpPr>
        <p:sp>
          <p:nvSpPr>
            <p:cNvPr id="260" name="Google Shape;260;g22ab9079461_2_33"/>
            <p:cNvSpPr txBox="1"/>
            <p:nvPr/>
          </p:nvSpPr>
          <p:spPr>
            <a:xfrm>
              <a:off x="1168250" y="2489563"/>
              <a:ext cx="2554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Libre Franklin Medium"/>
                  <a:ea typeface="Libre Franklin Medium"/>
                  <a:cs typeface="Libre Franklin Medium"/>
                  <a:sym typeface="Libre Franklin Medium"/>
                </a:rPr>
                <a:t>Star Wars Episode VII - The Force Awakens (2015)</a:t>
              </a:r>
              <a:endParaRPr>
                <a:solidFill>
                  <a:srgbClr val="FF0000"/>
                </a:solidFill>
                <a:latin typeface="Libre Franklin Medium"/>
                <a:ea typeface="Libre Franklin Medium"/>
                <a:cs typeface="Libre Franklin Medium"/>
                <a:sym typeface="Libre Franklin Medium"/>
              </a:endParaRPr>
            </a:p>
          </p:txBody>
        </p:sp>
        <p:sp>
          <p:nvSpPr>
            <p:cNvPr id="261" name="Google Shape;261;g22ab9079461_2_33"/>
            <p:cNvSpPr txBox="1"/>
            <p:nvPr/>
          </p:nvSpPr>
          <p:spPr>
            <a:xfrm>
              <a:off x="742775" y="2597275"/>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Libre Franklin"/>
                  <a:ea typeface="Libre Franklin"/>
                  <a:cs typeface="Libre Franklin"/>
                  <a:sym typeface="Libre Franklin"/>
                </a:rPr>
                <a:t>B</a:t>
              </a:r>
              <a:endParaRPr b="1">
                <a:solidFill>
                  <a:srgbClr val="FF0000"/>
                </a:solidFill>
                <a:latin typeface="Libre Franklin"/>
                <a:ea typeface="Libre Franklin"/>
                <a:cs typeface="Libre Franklin"/>
                <a:sym typeface="Libre Franklin"/>
              </a:endParaRPr>
            </a:p>
          </p:txBody>
        </p:sp>
      </p:grpSp>
      <p:grpSp>
        <p:nvGrpSpPr>
          <p:cNvPr id="262" name="Google Shape;262;g22ab9079461_2_33"/>
          <p:cNvGrpSpPr/>
          <p:nvPr/>
        </p:nvGrpSpPr>
        <p:grpSpPr>
          <a:xfrm>
            <a:off x="742775" y="2564425"/>
            <a:ext cx="3152775" cy="400225"/>
            <a:chOff x="742775" y="3402625"/>
            <a:chExt cx="3152775" cy="400225"/>
          </a:xfrm>
        </p:grpSpPr>
        <p:sp>
          <p:nvSpPr>
            <p:cNvPr id="263" name="Google Shape;263;g22ab9079461_2_33"/>
            <p:cNvSpPr txBox="1"/>
            <p:nvPr/>
          </p:nvSpPr>
          <p:spPr>
            <a:xfrm>
              <a:off x="1168250" y="3402625"/>
              <a:ext cx="27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Avengers - End Game (2019)</a:t>
              </a:r>
              <a:endParaRPr>
                <a:latin typeface="Libre Franklin Medium"/>
                <a:ea typeface="Libre Franklin Medium"/>
                <a:cs typeface="Libre Franklin Medium"/>
                <a:sym typeface="Libre Franklin Medium"/>
              </a:endParaRPr>
            </a:p>
          </p:txBody>
        </p:sp>
        <p:sp>
          <p:nvSpPr>
            <p:cNvPr id="264" name="Google Shape;264;g22ab9079461_2_33"/>
            <p:cNvSpPr txBox="1"/>
            <p:nvPr/>
          </p:nvSpPr>
          <p:spPr>
            <a:xfrm>
              <a:off x="742775" y="340265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C</a:t>
              </a:r>
              <a:endParaRPr b="1">
                <a:latin typeface="Libre Franklin"/>
                <a:ea typeface="Libre Franklin"/>
                <a:cs typeface="Libre Franklin"/>
                <a:sym typeface="Libre Franklin"/>
              </a:endParaRPr>
            </a:p>
          </p:txBody>
        </p:sp>
      </p:grpSp>
      <p:grpSp>
        <p:nvGrpSpPr>
          <p:cNvPr id="265" name="Google Shape;265;g22ab9079461_2_33"/>
          <p:cNvGrpSpPr/>
          <p:nvPr/>
        </p:nvGrpSpPr>
        <p:grpSpPr>
          <a:xfrm>
            <a:off x="4804200" y="1791900"/>
            <a:ext cx="2979975" cy="400200"/>
            <a:chOff x="742775" y="1791900"/>
            <a:chExt cx="2979975" cy="400200"/>
          </a:xfrm>
        </p:grpSpPr>
        <p:sp>
          <p:nvSpPr>
            <p:cNvPr id="266" name="Google Shape;266;g22ab9079461_2_33"/>
            <p:cNvSpPr txBox="1"/>
            <p:nvPr/>
          </p:nvSpPr>
          <p:spPr>
            <a:xfrm>
              <a:off x="1168250" y="1791900"/>
              <a:ext cx="25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Peter Jackson</a:t>
              </a:r>
              <a:endParaRPr>
                <a:latin typeface="Libre Franklin Medium"/>
                <a:ea typeface="Libre Franklin Medium"/>
                <a:cs typeface="Libre Franklin Medium"/>
                <a:sym typeface="Libre Franklin Medium"/>
              </a:endParaRPr>
            </a:p>
          </p:txBody>
        </p:sp>
        <p:sp>
          <p:nvSpPr>
            <p:cNvPr id="267" name="Google Shape;267;g22ab9079461_2_33"/>
            <p:cNvSpPr txBox="1"/>
            <p:nvPr/>
          </p:nvSpPr>
          <p:spPr>
            <a:xfrm>
              <a:off x="742775" y="179190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A</a:t>
              </a:r>
              <a:endParaRPr b="1">
                <a:latin typeface="Libre Franklin"/>
                <a:ea typeface="Libre Franklin"/>
                <a:cs typeface="Libre Franklin"/>
                <a:sym typeface="Libre Franklin"/>
              </a:endParaRPr>
            </a:p>
          </p:txBody>
        </p:sp>
      </p:grpSp>
      <p:grpSp>
        <p:nvGrpSpPr>
          <p:cNvPr id="268" name="Google Shape;268;g22ab9079461_2_33"/>
          <p:cNvGrpSpPr/>
          <p:nvPr/>
        </p:nvGrpSpPr>
        <p:grpSpPr>
          <a:xfrm>
            <a:off x="4804200" y="2178156"/>
            <a:ext cx="2979975" cy="400213"/>
            <a:chOff x="4804200" y="2571738"/>
            <a:chExt cx="2979975" cy="400213"/>
          </a:xfrm>
        </p:grpSpPr>
        <p:sp>
          <p:nvSpPr>
            <p:cNvPr id="269" name="Google Shape;269;g22ab9079461_2_33"/>
            <p:cNvSpPr txBox="1"/>
            <p:nvPr/>
          </p:nvSpPr>
          <p:spPr>
            <a:xfrm>
              <a:off x="5229675" y="2571738"/>
              <a:ext cx="25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Libre Franklin Medium"/>
                  <a:ea typeface="Libre Franklin Medium"/>
                  <a:cs typeface="Libre Franklin Medium"/>
                  <a:sym typeface="Libre Franklin Medium"/>
                </a:rPr>
                <a:t>Steven Spielberg</a:t>
              </a:r>
              <a:endParaRPr>
                <a:solidFill>
                  <a:srgbClr val="FF0000"/>
                </a:solidFill>
                <a:latin typeface="Libre Franklin Medium"/>
                <a:ea typeface="Libre Franklin Medium"/>
                <a:cs typeface="Libre Franklin Medium"/>
                <a:sym typeface="Libre Franklin Medium"/>
              </a:endParaRPr>
            </a:p>
          </p:txBody>
        </p:sp>
        <p:sp>
          <p:nvSpPr>
            <p:cNvPr id="270" name="Google Shape;270;g22ab9079461_2_33"/>
            <p:cNvSpPr txBox="1"/>
            <p:nvPr/>
          </p:nvSpPr>
          <p:spPr>
            <a:xfrm>
              <a:off x="4804200" y="257175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Libre Franklin"/>
                  <a:ea typeface="Libre Franklin"/>
                  <a:cs typeface="Libre Franklin"/>
                  <a:sym typeface="Libre Franklin"/>
                </a:rPr>
                <a:t>B</a:t>
              </a:r>
              <a:endParaRPr b="1">
                <a:solidFill>
                  <a:srgbClr val="FF0000"/>
                </a:solidFill>
                <a:latin typeface="Libre Franklin"/>
                <a:ea typeface="Libre Franklin"/>
                <a:cs typeface="Libre Franklin"/>
                <a:sym typeface="Libre Franklin"/>
              </a:endParaRPr>
            </a:p>
          </p:txBody>
        </p:sp>
      </p:grpSp>
      <p:grpSp>
        <p:nvGrpSpPr>
          <p:cNvPr id="271" name="Google Shape;271;g22ab9079461_2_33"/>
          <p:cNvGrpSpPr/>
          <p:nvPr/>
        </p:nvGrpSpPr>
        <p:grpSpPr>
          <a:xfrm>
            <a:off x="4804200" y="2564425"/>
            <a:ext cx="3152775" cy="400225"/>
            <a:chOff x="4804200" y="3402625"/>
            <a:chExt cx="3152775" cy="400225"/>
          </a:xfrm>
        </p:grpSpPr>
        <p:sp>
          <p:nvSpPr>
            <p:cNvPr id="272" name="Google Shape;272;g22ab9079461_2_33"/>
            <p:cNvSpPr txBox="1"/>
            <p:nvPr/>
          </p:nvSpPr>
          <p:spPr>
            <a:xfrm>
              <a:off x="5229675" y="3402625"/>
              <a:ext cx="27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Medium"/>
                  <a:ea typeface="Libre Franklin Medium"/>
                  <a:cs typeface="Libre Franklin Medium"/>
                  <a:sym typeface="Libre Franklin Medium"/>
                </a:rPr>
                <a:t>James Cameron</a:t>
              </a:r>
              <a:endParaRPr>
                <a:latin typeface="Libre Franklin Medium"/>
                <a:ea typeface="Libre Franklin Medium"/>
                <a:cs typeface="Libre Franklin Medium"/>
                <a:sym typeface="Libre Franklin Medium"/>
              </a:endParaRPr>
            </a:p>
          </p:txBody>
        </p:sp>
        <p:sp>
          <p:nvSpPr>
            <p:cNvPr id="273" name="Google Shape;273;g22ab9079461_2_33"/>
            <p:cNvSpPr txBox="1"/>
            <p:nvPr/>
          </p:nvSpPr>
          <p:spPr>
            <a:xfrm>
              <a:off x="4804200" y="3402650"/>
              <a:ext cx="33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Libre Franklin"/>
                  <a:ea typeface="Libre Franklin"/>
                  <a:cs typeface="Libre Franklin"/>
                  <a:sym typeface="Libre Franklin"/>
                </a:rPr>
                <a:t>C</a:t>
              </a:r>
              <a:endParaRPr b="1">
                <a:latin typeface="Libre Franklin"/>
                <a:ea typeface="Libre Franklin"/>
                <a:cs typeface="Libre Franklin"/>
                <a:sym typeface="Libre Franklin"/>
              </a:endParaRPr>
            </a:p>
          </p:txBody>
        </p:sp>
      </p:grpSp>
      <p:pic>
        <p:nvPicPr>
          <p:cNvPr id="274" name="Google Shape;274;g22ab9079461_2_33"/>
          <p:cNvPicPr preferRelativeResize="0"/>
          <p:nvPr/>
        </p:nvPicPr>
        <p:blipFill>
          <a:blip r:embed="rId3">
            <a:alphaModFix/>
          </a:blip>
          <a:stretch>
            <a:fillRect/>
          </a:stretch>
        </p:blipFill>
        <p:spPr>
          <a:xfrm>
            <a:off x="217150" y="3114125"/>
            <a:ext cx="4150825" cy="1175250"/>
          </a:xfrm>
          <a:prstGeom prst="rect">
            <a:avLst/>
          </a:prstGeom>
          <a:noFill/>
          <a:ln>
            <a:noFill/>
          </a:ln>
        </p:spPr>
      </p:pic>
      <p:pic>
        <p:nvPicPr>
          <p:cNvPr id="275" name="Google Shape;275;g22ab9079461_2_33"/>
          <p:cNvPicPr preferRelativeResize="0"/>
          <p:nvPr/>
        </p:nvPicPr>
        <p:blipFill>
          <a:blip r:embed="rId4">
            <a:alphaModFix/>
          </a:blip>
          <a:stretch>
            <a:fillRect/>
          </a:stretch>
        </p:blipFill>
        <p:spPr>
          <a:xfrm>
            <a:off x="4462325" y="3114100"/>
            <a:ext cx="3780275" cy="133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2"/>
          <p:cNvPicPr preferRelativeResize="0"/>
          <p:nvPr/>
        </p:nvPicPr>
        <p:blipFill rotWithShape="1">
          <a:blip r:embed="rId3">
            <a:alphaModFix/>
          </a:blip>
          <a:srcRect/>
          <a:stretch/>
        </p:blipFill>
        <p:spPr>
          <a:xfrm>
            <a:off x="0" y="0"/>
            <a:ext cx="9144000" cy="5123543"/>
          </a:xfrm>
          <a:prstGeom prst="rect">
            <a:avLst/>
          </a:prstGeom>
          <a:noFill/>
          <a:ln>
            <a:noFill/>
          </a:ln>
        </p:spPr>
      </p:pic>
      <p:sp>
        <p:nvSpPr>
          <p:cNvPr id="282" name="Google Shape;282;p32"/>
          <p:cNvSpPr txBox="1"/>
          <p:nvPr/>
        </p:nvSpPr>
        <p:spPr>
          <a:xfrm>
            <a:off x="3414447" y="1797239"/>
            <a:ext cx="2315100" cy="53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a:solidFill>
                  <a:schemeClr val="lt1"/>
                </a:solidFill>
                <a:latin typeface="Libre Franklin"/>
                <a:ea typeface="Libre Franklin"/>
                <a:cs typeface="Libre Franklin"/>
                <a:sym typeface="Libre Franklin"/>
              </a:rPr>
              <a:t>CONTENTS</a:t>
            </a:r>
            <a:endParaRPr sz="2900" b="1">
              <a:solidFill>
                <a:schemeClr val="lt1"/>
              </a:solidFill>
              <a:latin typeface="Libre Franklin"/>
              <a:ea typeface="Libre Franklin"/>
              <a:cs typeface="Libre Franklin"/>
              <a:sym typeface="Libre Franklin"/>
            </a:endParaRPr>
          </a:p>
        </p:txBody>
      </p:sp>
      <p:grpSp>
        <p:nvGrpSpPr>
          <p:cNvPr id="283" name="Google Shape;283;p32"/>
          <p:cNvGrpSpPr/>
          <p:nvPr/>
        </p:nvGrpSpPr>
        <p:grpSpPr>
          <a:xfrm>
            <a:off x="2641600" y="3559215"/>
            <a:ext cx="4165600" cy="639799"/>
            <a:chOff x="2641600" y="3559215"/>
            <a:chExt cx="4165600" cy="639799"/>
          </a:xfrm>
        </p:grpSpPr>
        <p:sp>
          <p:nvSpPr>
            <p:cNvPr id="284" name="Google Shape;284;p32"/>
            <p:cNvSpPr/>
            <p:nvPr/>
          </p:nvSpPr>
          <p:spPr>
            <a:xfrm>
              <a:off x="2641600" y="3657921"/>
              <a:ext cx="1219231" cy="541093"/>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38100" cap="flat" cmpd="sng">
              <a:solidFill>
                <a:srgbClr val="00B0F0"/>
              </a:solidFill>
              <a:prstDash val="solid"/>
              <a:miter lim="800000"/>
              <a:headEnd type="none" w="sm" len="sm"/>
              <a:tailEnd type="none" w="sm" len="sm"/>
            </a:ln>
          </p:spPr>
          <p:txBody>
            <a:bodyPr spcFirstLastPara="1" wrap="square" lIns="0" tIns="0" rIns="189000" bIns="0" anchor="ctr" anchorCtr="0">
              <a:noAutofit/>
            </a:bodyPr>
            <a:lstStyle/>
            <a:p>
              <a:pPr marL="0" marR="0" lvl="0" indent="0" algn="ctr" rtl="0">
                <a:spcBef>
                  <a:spcPts val="0"/>
                </a:spcBef>
                <a:spcAft>
                  <a:spcPts val="0"/>
                </a:spcAft>
                <a:buClr>
                  <a:schemeClr val="dk1"/>
                </a:buClr>
                <a:buSzPts val="2100"/>
                <a:buFont typeface="Arial"/>
                <a:buNone/>
              </a:pPr>
              <a:endParaRPr sz="2100">
                <a:solidFill>
                  <a:srgbClr val="FFFFFF"/>
                </a:solidFill>
                <a:latin typeface="Libre Franklin"/>
                <a:ea typeface="Libre Franklin"/>
                <a:cs typeface="Libre Franklin"/>
                <a:sym typeface="Libre Franklin"/>
              </a:endParaRPr>
            </a:p>
          </p:txBody>
        </p:sp>
        <p:sp>
          <p:nvSpPr>
            <p:cNvPr id="285" name="Google Shape;285;p32"/>
            <p:cNvSpPr/>
            <p:nvPr/>
          </p:nvSpPr>
          <p:spPr>
            <a:xfrm>
              <a:off x="3860831" y="3559215"/>
              <a:ext cx="2946369" cy="63979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38100" cap="sq" cmpd="sng">
              <a:solidFill>
                <a:srgbClr val="00B0F0"/>
              </a:solidFill>
              <a:prstDash val="solid"/>
              <a:bevel/>
              <a:headEnd type="none" w="sm" len="sm"/>
              <a:tailEnd type="none" w="sm" len="sm"/>
            </a:ln>
          </p:spPr>
          <p:txBody>
            <a:bodyPr spcFirstLastPara="1" wrap="square" lIns="81000" tIns="0" rIns="0" bIns="0" anchor="ctr" anchorCtr="0">
              <a:normAutofit/>
            </a:bodyPr>
            <a:lstStyle/>
            <a:p>
              <a:pPr marL="0" marR="0" lvl="0" indent="0" algn="l" rtl="0">
                <a:lnSpc>
                  <a:spcPct val="110000"/>
                </a:lnSpc>
                <a:spcBef>
                  <a:spcPts val="0"/>
                </a:spcBef>
                <a:spcAft>
                  <a:spcPts val="0"/>
                </a:spcAft>
                <a:buNone/>
              </a:pPr>
              <a:r>
                <a:rPr lang="en-US" sz="1750" b="1">
                  <a:solidFill>
                    <a:schemeClr val="lt1"/>
                  </a:solidFill>
                  <a:latin typeface="Libre Franklin"/>
                  <a:ea typeface="Libre Franklin"/>
                  <a:cs typeface="Libre Franklin"/>
                  <a:sym typeface="Libre Franklin"/>
                </a:rPr>
                <a:t>LIMITATIONS &amp; POSSABILITY</a:t>
              </a:r>
              <a:endParaRPr sz="1750" b="1">
                <a:solidFill>
                  <a:schemeClr val="lt1"/>
                </a:solidFill>
                <a:latin typeface="Libre Franklin"/>
                <a:ea typeface="Libre Franklin"/>
                <a:cs typeface="Libre Franklin"/>
                <a:sym typeface="Libre Franklin"/>
              </a:endParaRPr>
            </a:p>
          </p:txBody>
        </p:sp>
        <p:sp>
          <p:nvSpPr>
            <p:cNvPr id="286" name="Google Shape;286;p32"/>
            <p:cNvSpPr/>
            <p:nvPr/>
          </p:nvSpPr>
          <p:spPr>
            <a:xfrm>
              <a:off x="2987597" y="3657920"/>
              <a:ext cx="355095" cy="541093"/>
            </a:xfrm>
            <a:prstGeom prst="rect">
              <a:avLst/>
            </a:prstGeom>
            <a:noFill/>
            <a:ln>
              <a:noFill/>
            </a:ln>
          </p:spPr>
          <p:txBody>
            <a:bodyPr spcFirstLastPara="1" wrap="square" lIns="0" tIns="81000" rIns="0" bIns="0" anchor="ctr" anchorCtr="0">
              <a:normAutofit/>
            </a:bodyPr>
            <a:lstStyle/>
            <a:p>
              <a:pPr marL="0" marR="0" lvl="0" indent="0" algn="ctr" rtl="0">
                <a:lnSpc>
                  <a:spcPct val="90000"/>
                </a:lnSpc>
                <a:spcBef>
                  <a:spcPts val="0"/>
                </a:spcBef>
                <a:spcAft>
                  <a:spcPts val="0"/>
                </a:spcAft>
                <a:buNone/>
              </a:pPr>
              <a:r>
                <a:rPr lang="en-US" sz="3300">
                  <a:solidFill>
                    <a:srgbClr val="FFFFFF"/>
                  </a:solidFill>
                  <a:latin typeface="Libre Franklin"/>
                  <a:ea typeface="Libre Franklin"/>
                  <a:cs typeface="Libre Franklin"/>
                  <a:sym typeface="Libre Franklin"/>
                </a:rPr>
                <a:t>5</a:t>
              </a:r>
              <a:endParaRPr sz="3300">
                <a:solidFill>
                  <a:srgbClr val="FFFFFF"/>
                </a:solidFill>
                <a:latin typeface="Libre Franklin"/>
                <a:ea typeface="Libre Franklin"/>
                <a:cs typeface="Libre Franklin"/>
                <a:sym typeface="Libre Franklin"/>
              </a:endParaRPr>
            </a:p>
          </p:txBody>
        </p:sp>
      </p:gr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500"/>
                                        <p:tgtEl>
                                          <p:spTgt spid="282"/>
                                        </p:tgtEl>
                                        <p:attrNameLst>
                                          <p:attrName>ppt_w</p:attrName>
                                        </p:attrNameLst>
                                      </p:cBhvr>
                                      <p:tavLst>
                                        <p:tav tm="0">
                                          <p:val>
                                            <p:strVal val="0"/>
                                          </p:val>
                                        </p:tav>
                                        <p:tav tm="100000">
                                          <p:val>
                                            <p:strVal val="#ppt_w"/>
                                          </p:val>
                                        </p:tav>
                                      </p:tavLst>
                                    </p:anim>
                                    <p:anim calcmode="lin" valueType="num">
                                      <p:cBhvr additive="base">
                                        <p:cTn id="8" dur="500"/>
                                        <p:tgtEl>
                                          <p:spTgt spid="282"/>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83"/>
                                        </p:tgtEl>
                                        <p:attrNameLst>
                                          <p:attrName>style.visibility</p:attrName>
                                        </p:attrNameLst>
                                      </p:cBhvr>
                                      <p:to>
                                        <p:strVal val="visible"/>
                                      </p:to>
                                    </p:set>
                                    <p:animEffect transition="in" filter="fade">
                                      <p:cBhvr>
                                        <p:cTn id="12" dur="75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2"/>
          <p:cNvSpPr txBox="1"/>
          <p:nvPr/>
        </p:nvSpPr>
        <p:spPr>
          <a:xfrm>
            <a:off x="116015" y="1174650"/>
            <a:ext cx="3158100" cy="184800"/>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300"/>
              </a:spcBef>
              <a:spcAft>
                <a:spcPts val="0"/>
              </a:spcAft>
              <a:buClr>
                <a:schemeClr val="dk1"/>
              </a:buClr>
              <a:buSzPts val="1100"/>
              <a:buFont typeface="Arial"/>
              <a:buNone/>
            </a:pPr>
            <a:endParaRPr sz="1200">
              <a:solidFill>
                <a:srgbClr val="445469"/>
              </a:solidFill>
            </a:endParaRPr>
          </a:p>
        </p:txBody>
      </p:sp>
      <p:pic>
        <p:nvPicPr>
          <p:cNvPr id="292" name="Google Shape;292;p22"/>
          <p:cNvPicPr preferRelativeResize="0"/>
          <p:nvPr/>
        </p:nvPicPr>
        <p:blipFill>
          <a:blip r:embed="rId3">
            <a:alphaModFix/>
          </a:blip>
          <a:stretch>
            <a:fillRect/>
          </a:stretch>
        </p:blipFill>
        <p:spPr>
          <a:xfrm>
            <a:off x="459125" y="832125"/>
            <a:ext cx="8470125" cy="3922075"/>
          </a:xfrm>
          <a:prstGeom prst="rect">
            <a:avLst/>
          </a:prstGeom>
          <a:noFill/>
          <a:ln>
            <a:noFill/>
          </a:ln>
        </p:spPr>
      </p:pic>
    </p:spTree>
  </p:cSld>
  <p:clrMapOvr>
    <a:masterClrMapping/>
  </p:clrMapOvr>
  <p:transition spd="slow" advClick="0">
    <p:comb/>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97"/>
        <p:cNvGrpSpPr/>
        <p:nvPr/>
      </p:nvGrpSpPr>
      <p:grpSpPr>
        <a:xfrm>
          <a:off x="0" y="0"/>
          <a:ext cx="0" cy="0"/>
          <a:chOff x="0" y="0"/>
          <a:chExt cx="0" cy="0"/>
        </a:xfrm>
      </p:grpSpPr>
      <p:sp>
        <p:nvSpPr>
          <p:cNvPr id="298" name="Google Shape;298;p33"/>
          <p:cNvSpPr txBox="1"/>
          <p:nvPr/>
        </p:nvSpPr>
        <p:spPr>
          <a:xfrm>
            <a:off x="534150" y="1113573"/>
            <a:ext cx="7686300" cy="27276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1200"/>
              </a:spcBef>
              <a:spcAft>
                <a:spcPts val="0"/>
              </a:spcAft>
              <a:buClr>
                <a:schemeClr val="dk1"/>
              </a:buClr>
              <a:buSzPts val="1100"/>
              <a:buFont typeface="Arial"/>
              <a:buNone/>
            </a:pPr>
            <a:r>
              <a:rPr lang="en-US" b="1" u="sng">
                <a:solidFill>
                  <a:schemeClr val="dk1"/>
                </a:solidFill>
                <a:latin typeface="Libre Franklin"/>
                <a:ea typeface="Libre Franklin"/>
                <a:cs typeface="Libre Franklin"/>
                <a:sym typeface="Libre Franklin"/>
              </a:rPr>
              <a:t>Data Limitations &amp; Future Development Opportunities</a:t>
            </a:r>
            <a:endParaRPr b="1" u="sng">
              <a:solidFill>
                <a:schemeClr val="dk1"/>
              </a:solidFill>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Incomplete Database – </a:t>
            </a:r>
            <a:r>
              <a:rPr lang="en-US" sz="1200" i="1">
                <a:solidFill>
                  <a:schemeClr val="dk1"/>
                </a:solidFill>
                <a:latin typeface="Libre Franklin"/>
                <a:ea typeface="Libre Franklin"/>
                <a:cs typeface="Libre Franklin"/>
                <a:sym typeface="Libre Franklin"/>
              </a:rPr>
              <a:t>MetaScore</a:t>
            </a:r>
            <a:r>
              <a:rPr lang="en-US" sz="1200">
                <a:solidFill>
                  <a:schemeClr val="dk1"/>
                </a:solidFill>
                <a:latin typeface="Libre Franklin"/>
                <a:ea typeface="Libre Franklin"/>
                <a:cs typeface="Libre Franklin"/>
                <a:sym typeface="Libre Franklin"/>
              </a:rPr>
              <a:t> 15.7% / </a:t>
            </a:r>
            <a:r>
              <a:rPr lang="en-US" sz="1200" i="1">
                <a:solidFill>
                  <a:schemeClr val="dk1"/>
                </a:solidFill>
                <a:latin typeface="Libre Franklin"/>
                <a:ea typeface="Libre Franklin"/>
                <a:cs typeface="Libre Franklin"/>
                <a:sym typeface="Libre Franklin"/>
              </a:rPr>
              <a:t>Gross</a:t>
            </a:r>
            <a:r>
              <a:rPr lang="en-US" sz="1200">
                <a:solidFill>
                  <a:schemeClr val="dk1"/>
                </a:solidFill>
                <a:latin typeface="Libre Franklin"/>
                <a:ea typeface="Libre Franklin"/>
                <a:cs typeface="Libre Franklin"/>
                <a:sym typeface="Libre Franklin"/>
              </a:rPr>
              <a:t> 16.9% missing</a:t>
            </a:r>
            <a:endParaRPr sz="1200">
              <a:solidFill>
                <a:schemeClr val="dk1"/>
              </a:solidFill>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Database Updates – </a:t>
            </a:r>
            <a:r>
              <a:rPr lang="en-US" sz="1200">
                <a:solidFill>
                  <a:schemeClr val="dk1"/>
                </a:solidFill>
                <a:latin typeface="Libre Franklin"/>
                <a:ea typeface="Libre Franklin"/>
                <a:cs typeface="Libre Franklin"/>
                <a:sym typeface="Libre Franklin"/>
              </a:rPr>
              <a:t>quarterly updates = poor UX</a:t>
            </a:r>
            <a:endParaRPr sz="1200">
              <a:solidFill>
                <a:schemeClr val="dk1"/>
              </a:solidFill>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IMDB</a:t>
            </a:r>
            <a:r>
              <a:rPr lang="en-US" sz="1200" b="1">
                <a:solidFill>
                  <a:schemeClr val="dk1"/>
                </a:solidFill>
                <a:latin typeface="Libre Franklin"/>
                <a:ea typeface="Libre Franklin"/>
                <a:cs typeface="Libre Franklin"/>
                <a:sym typeface="Libre Franklin"/>
              </a:rPr>
              <a:t> </a:t>
            </a:r>
            <a:r>
              <a:rPr lang="en-US" sz="1200" b="1" i="1">
                <a:solidFill>
                  <a:schemeClr val="dk1"/>
                </a:solidFill>
                <a:latin typeface="Libre Franklin"/>
                <a:ea typeface="Libre Franklin"/>
                <a:cs typeface="Libre Franklin"/>
                <a:sym typeface="Libre Franklin"/>
              </a:rPr>
              <a:t>Ratings –</a:t>
            </a:r>
            <a:r>
              <a:rPr lang="en-US" sz="1200" i="1">
                <a:solidFill>
                  <a:schemeClr val="dk1"/>
                </a:solidFill>
                <a:latin typeface="Libre Franklin"/>
                <a:ea typeface="Libre Franklin"/>
                <a:cs typeface="Libre Franklin"/>
                <a:sym typeface="Libre Franklin"/>
              </a:rPr>
              <a:t> Impact of low IMDB vote counts</a:t>
            </a:r>
            <a:endParaRPr sz="1200" i="1">
              <a:solidFill>
                <a:schemeClr val="dk1"/>
              </a:solidFill>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Data Integrity – </a:t>
            </a:r>
            <a:r>
              <a:rPr lang="en-US" sz="1200" i="1">
                <a:solidFill>
                  <a:schemeClr val="dk1"/>
                </a:solidFill>
                <a:latin typeface="Libre Franklin"/>
                <a:ea typeface="Libre Franklin"/>
                <a:cs typeface="Libre Franklin"/>
                <a:sym typeface="Libre Franklin"/>
              </a:rPr>
              <a:t>IMBd Launched 1990</a:t>
            </a:r>
            <a:endParaRPr sz="1200" i="1">
              <a:solidFill>
                <a:schemeClr val="dk1"/>
              </a:solidFill>
              <a:latin typeface="Libre Franklin"/>
              <a:ea typeface="Libre Franklin"/>
              <a:cs typeface="Libre Franklin"/>
              <a:sym typeface="Libre Franklin"/>
            </a:endParaRPr>
          </a:p>
          <a:p>
            <a:pPr marL="0" lvl="0" indent="0" algn="l" rtl="0">
              <a:lnSpc>
                <a:spcPct val="115000"/>
              </a:lnSpc>
              <a:spcBef>
                <a:spcPts val="1200"/>
              </a:spcBef>
              <a:spcAft>
                <a:spcPts val="0"/>
              </a:spcAft>
              <a:buClr>
                <a:schemeClr val="dk1"/>
              </a:buClr>
              <a:buSzPts val="1100"/>
              <a:buFont typeface="Arial"/>
              <a:buNone/>
            </a:pPr>
            <a:r>
              <a:rPr lang="en-US" sz="1600" b="1" u="sng">
                <a:solidFill>
                  <a:schemeClr val="dk1"/>
                </a:solidFill>
                <a:latin typeface="Libre Franklin"/>
                <a:ea typeface="Libre Franklin"/>
                <a:cs typeface="Libre Franklin"/>
                <a:sym typeface="Libre Franklin"/>
              </a:rPr>
              <a:t>Future Development Opportunities</a:t>
            </a:r>
            <a:endParaRPr sz="1600" b="1" u="sng">
              <a:solidFill>
                <a:schemeClr val="dk1"/>
              </a:solidFill>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Database Updates - </a:t>
            </a:r>
            <a:r>
              <a:rPr lang="en-US" sz="1200" i="1">
                <a:solidFill>
                  <a:schemeClr val="dk1"/>
                </a:solidFill>
                <a:latin typeface="Libre Franklin"/>
                <a:ea typeface="Libre Franklin"/>
                <a:cs typeface="Libre Franklin"/>
                <a:sym typeface="Libre Franklin"/>
              </a:rPr>
              <a:t>Increase update frequency</a:t>
            </a:r>
            <a:endParaRPr sz="1200" i="1">
              <a:solidFill>
                <a:schemeClr val="dk1"/>
              </a:solidFill>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Universal Certificate</a:t>
            </a:r>
            <a:r>
              <a:rPr lang="en-US" b="1" i="1">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Classification - </a:t>
            </a:r>
            <a:r>
              <a:rPr lang="en-US" sz="1200" i="1">
                <a:solidFill>
                  <a:schemeClr val="dk1"/>
                </a:solidFill>
                <a:latin typeface="Libre Franklin"/>
                <a:ea typeface="Libre Franklin"/>
                <a:cs typeface="Libre Franklin"/>
                <a:sym typeface="Libre Franklin"/>
              </a:rPr>
              <a:t>Improve UI/UX enabling appropriate selections</a:t>
            </a:r>
            <a:endParaRPr sz="1200" i="1">
              <a:solidFill>
                <a:schemeClr val="dk1"/>
              </a:solidFill>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Ratings -</a:t>
            </a:r>
            <a:r>
              <a:rPr lang="en-US" sz="1200">
                <a:solidFill>
                  <a:schemeClr val="dk1"/>
                </a:solidFill>
                <a:latin typeface="Libre Franklin"/>
                <a:ea typeface="Libre Franklin"/>
                <a:cs typeface="Libre Franklin"/>
                <a:sym typeface="Libre Franklin"/>
              </a:rPr>
              <a:t> Aggregate IMBD / MetaScore</a:t>
            </a:r>
            <a:endParaRPr sz="1200">
              <a:solidFill>
                <a:schemeClr val="dk1"/>
              </a:solidFill>
              <a:latin typeface="Libre Franklin"/>
              <a:ea typeface="Libre Franklin"/>
              <a:cs typeface="Libre Franklin"/>
              <a:sym typeface="Libre Franklin"/>
            </a:endParaRPr>
          </a:p>
          <a:p>
            <a:pPr marL="45720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a:t>
            </a:r>
            <a:r>
              <a:rPr lang="en-US" sz="1200" b="1" i="1">
                <a:solidFill>
                  <a:schemeClr val="dk1"/>
                </a:solidFill>
                <a:latin typeface="Libre Franklin"/>
                <a:ea typeface="Libre Franklin"/>
                <a:cs typeface="Libre Franklin"/>
                <a:sym typeface="Libre Franklin"/>
              </a:rPr>
              <a:t>MetaScore -</a:t>
            </a:r>
            <a:r>
              <a:rPr lang="en-US" sz="1200">
                <a:solidFill>
                  <a:schemeClr val="dk1"/>
                </a:solidFill>
                <a:latin typeface="Libre Franklin"/>
                <a:ea typeface="Libre Franklin"/>
                <a:cs typeface="Libre Franklin"/>
                <a:sym typeface="Libre Franklin"/>
              </a:rPr>
              <a:t> boost UI</a:t>
            </a:r>
            <a:endParaRPr sz="120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endParaRPr b="1" u="sng">
              <a:solidFill>
                <a:schemeClr val="dk1"/>
              </a:solidFill>
              <a:latin typeface="Libre Franklin"/>
              <a:ea typeface="Libre Franklin"/>
              <a:cs typeface="Libre Franklin"/>
              <a:sym typeface="Libre Franklin"/>
            </a:endParaRPr>
          </a:p>
        </p:txBody>
      </p:sp>
    </p:spTree>
  </p:cSld>
  <p:clrMapOvr>
    <a:masterClrMapping/>
  </p:clrMapOvr>
  <p:transition spd="slow" advClick="0">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4"/>
          <p:cNvPicPr preferRelativeResize="0"/>
          <p:nvPr/>
        </p:nvPicPr>
        <p:blipFill rotWithShape="1">
          <a:blip r:embed="rId3">
            <a:alphaModFix/>
          </a:blip>
          <a:srcRect/>
          <a:stretch/>
        </p:blipFill>
        <p:spPr>
          <a:xfrm>
            <a:off x="0" y="0"/>
            <a:ext cx="9144000" cy="5123543"/>
          </a:xfrm>
          <a:prstGeom prst="rect">
            <a:avLst/>
          </a:prstGeom>
          <a:noFill/>
          <a:ln>
            <a:noFill/>
          </a:ln>
        </p:spPr>
      </p:pic>
      <p:pic>
        <p:nvPicPr>
          <p:cNvPr id="305" name="Google Shape;305;p34"/>
          <p:cNvPicPr preferRelativeResize="0"/>
          <p:nvPr/>
        </p:nvPicPr>
        <p:blipFill rotWithShape="1">
          <a:blip r:embed="rId4">
            <a:alphaModFix/>
          </a:blip>
          <a:srcRect/>
          <a:stretch/>
        </p:blipFill>
        <p:spPr>
          <a:xfrm>
            <a:off x="0" y="1306289"/>
            <a:ext cx="9144000" cy="1560837"/>
          </a:xfrm>
          <a:prstGeom prst="rect">
            <a:avLst/>
          </a:prstGeom>
          <a:noFill/>
          <a:ln>
            <a:noFill/>
          </a:ln>
        </p:spPr>
      </p:pic>
      <p:sp>
        <p:nvSpPr>
          <p:cNvPr id="306" name="Google Shape;306;p34"/>
          <p:cNvSpPr txBox="1"/>
          <p:nvPr/>
        </p:nvSpPr>
        <p:spPr>
          <a:xfrm>
            <a:off x="0" y="3533669"/>
            <a:ext cx="91440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Libre Franklin Medium"/>
                <a:ea typeface="Libre Franklin Medium"/>
                <a:cs typeface="Libre Franklin Medium"/>
                <a:sym typeface="Libre Franklin Medium"/>
              </a:rPr>
              <a:t>THANK YOU !</a:t>
            </a:r>
            <a:endParaRPr sz="5400">
              <a:solidFill>
                <a:schemeClr val="lt1"/>
              </a:solidFill>
              <a:latin typeface="Libre Franklin Medium"/>
              <a:ea typeface="Libre Franklin Medium"/>
              <a:cs typeface="Libre Franklin Medium"/>
              <a:sym typeface="Libre Franklin Medium"/>
            </a:endParaRPr>
          </a:p>
        </p:txBody>
      </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1000"/>
                                        <p:tgtEl>
                                          <p:spTgt spid="30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5"/>
                                        </p:tgtEl>
                                        <p:attrNameLst>
                                          <p:attrName>style.visibility</p:attrName>
                                        </p:attrNameLst>
                                      </p:cBhvr>
                                      <p:to>
                                        <p:strVal val="visible"/>
                                      </p:to>
                                    </p:set>
                                    <p:animEffect transition="in" filter="fade">
                                      <p:cBhvr>
                                        <p:cTn id="11" dur="1000"/>
                                        <p:tgtEl>
                                          <p:spTgt spid="30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06"/>
                                        </p:tgtEl>
                                        <p:attrNameLst>
                                          <p:attrName>style.visibility</p:attrName>
                                        </p:attrNameLst>
                                      </p:cBhvr>
                                      <p:to>
                                        <p:strVal val="visible"/>
                                      </p:to>
                                    </p:set>
                                    <p:animEffect transition="in" filter="fade">
                                      <p:cBhvr>
                                        <p:cTn id="15" dur="5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p:cNvPicPr preferRelativeResize="0"/>
          <p:nvPr/>
        </p:nvPicPr>
        <p:blipFill rotWithShape="1">
          <a:blip r:embed="rId3">
            <a:alphaModFix/>
          </a:blip>
          <a:srcRect/>
          <a:stretch/>
        </p:blipFill>
        <p:spPr>
          <a:xfrm>
            <a:off x="0" y="9978"/>
            <a:ext cx="9144000" cy="5123543"/>
          </a:xfrm>
          <a:prstGeom prst="rect">
            <a:avLst/>
          </a:prstGeom>
          <a:noFill/>
          <a:ln>
            <a:noFill/>
          </a:ln>
        </p:spPr>
      </p:pic>
      <p:pic>
        <p:nvPicPr>
          <p:cNvPr id="76" name="Google Shape;76;p2" descr="https://timgsa.baidu.com/timg?image&amp;quality=80&amp;size=b9999_10000&amp;sec=1490898629270&amp;di=a664f8d909c042b4a95beec43a8473ab&amp;imgtype=0&amp;src=http%3A%2F%2Fimg.tuku.cn%2Ffile_thumb%2F201504%2Fm2015040414352803.jpg"/>
          <p:cNvPicPr preferRelativeResize="0"/>
          <p:nvPr/>
        </p:nvPicPr>
        <p:blipFill rotWithShape="1">
          <a:blip r:embed="rId4">
            <a:alphaModFix/>
          </a:blip>
          <a:srcRect/>
          <a:stretch/>
        </p:blipFill>
        <p:spPr>
          <a:xfrm>
            <a:off x="127495" y="-19957"/>
            <a:ext cx="3819191" cy="5143500"/>
          </a:xfrm>
          <a:prstGeom prst="flowChartInputOutput">
            <a:avLst/>
          </a:prstGeom>
          <a:noFill/>
          <a:ln>
            <a:noFill/>
          </a:ln>
        </p:spPr>
      </p:pic>
      <p:grpSp>
        <p:nvGrpSpPr>
          <p:cNvPr id="77" name="Google Shape;77;p2"/>
          <p:cNvGrpSpPr/>
          <p:nvPr/>
        </p:nvGrpSpPr>
        <p:grpSpPr>
          <a:xfrm>
            <a:off x="4572000" y="420407"/>
            <a:ext cx="3376104" cy="300083"/>
            <a:chOff x="4524182" y="1919307"/>
            <a:chExt cx="3376104" cy="300083"/>
          </a:xfrm>
        </p:grpSpPr>
        <p:sp>
          <p:nvSpPr>
            <p:cNvPr id="78" name="Google Shape;78;p2">
              <a:hlinkClick r:id="rId5" action="ppaction://hlinksldjump"/>
            </p:cNvPr>
            <p:cNvSpPr/>
            <p:nvPr/>
          </p:nvSpPr>
          <p:spPr>
            <a:xfrm>
              <a:off x="4524182" y="1983249"/>
              <a:ext cx="450002" cy="236141"/>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12700" cap="flat" cmpd="sng">
              <a:solidFill>
                <a:srgbClr val="00B0F0"/>
              </a:solidFill>
              <a:prstDash val="solid"/>
              <a:miter lim="800000"/>
              <a:headEnd type="none" w="sm" len="sm"/>
              <a:tailEnd type="none" w="sm" len="sm"/>
            </a:ln>
          </p:spPr>
          <p:txBody>
            <a:bodyPr spcFirstLastPara="1" wrap="square" lIns="0" tIns="0" rIns="54000" bIns="0" anchor="ctr" anchorCtr="0">
              <a:noAutofit/>
            </a:bodyPr>
            <a:lstStyle/>
            <a:p>
              <a:pPr marL="0" marR="0" lvl="0" indent="0" algn="ctr" rtl="0">
                <a:spcBef>
                  <a:spcPts val="0"/>
                </a:spcBef>
                <a:spcAft>
                  <a:spcPts val="0"/>
                </a:spcAft>
                <a:buClr>
                  <a:srgbClr val="FFFFFF"/>
                </a:buClr>
                <a:buSzPts val="1500"/>
                <a:buFont typeface="Arial"/>
                <a:buNone/>
              </a:pPr>
              <a:r>
                <a:rPr lang="en-US" sz="1500" b="0" i="0" u="none" strike="noStrike" cap="none">
                  <a:solidFill>
                    <a:srgbClr val="FFFFFF"/>
                  </a:solidFill>
                  <a:latin typeface="Libre Franklin Medium"/>
                  <a:ea typeface="Libre Franklin Medium"/>
                  <a:cs typeface="Libre Franklin Medium"/>
                  <a:sym typeface="Libre Franklin Medium"/>
                </a:rPr>
                <a:t>01</a:t>
              </a:r>
              <a:endParaRPr sz="1500" b="0" i="0" u="none" strike="noStrike" cap="none">
                <a:solidFill>
                  <a:srgbClr val="FFFFFF"/>
                </a:solidFill>
                <a:latin typeface="Libre Franklin Medium"/>
                <a:ea typeface="Libre Franklin Medium"/>
                <a:cs typeface="Libre Franklin Medium"/>
                <a:sym typeface="Libre Franklin Medium"/>
              </a:endParaRPr>
            </a:p>
          </p:txBody>
        </p:sp>
        <p:sp>
          <p:nvSpPr>
            <p:cNvPr id="79" name="Google Shape;79;p2">
              <a:hlinkClick r:id="rId5" action="ppaction://hlinksldjump"/>
            </p:cNvPr>
            <p:cNvSpPr/>
            <p:nvPr/>
          </p:nvSpPr>
          <p:spPr>
            <a:xfrm>
              <a:off x="4974184" y="1919307"/>
              <a:ext cx="2926102" cy="30008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12700" cap="sq" cmpd="sng">
              <a:solidFill>
                <a:srgbClr val="00B0F0"/>
              </a:solidFill>
              <a:prstDash val="solid"/>
              <a:bevel/>
              <a:headEnd type="none" w="sm" len="sm"/>
              <a:tailEnd type="none" w="sm" len="sm"/>
            </a:ln>
          </p:spPr>
          <p:txBody>
            <a:bodyPr spcFirstLastPara="1" wrap="square" lIns="81000" tIns="0" rIns="0" bIns="0" anchor="ctr" anchorCtr="0">
              <a:noAutofit/>
            </a:bodyPr>
            <a:lstStyle/>
            <a:p>
              <a:pPr marL="0" marR="0" lvl="0" indent="0" algn="l" rtl="0">
                <a:lnSpc>
                  <a:spcPct val="130000"/>
                </a:lnSpc>
                <a:spcBef>
                  <a:spcPts val="0"/>
                </a:spcBef>
                <a:spcAft>
                  <a:spcPts val="0"/>
                </a:spcAft>
                <a:buNone/>
              </a:pPr>
              <a:r>
                <a:rPr lang="en-US" sz="2000" b="1" i="0" u="none" strike="noStrike" cap="none">
                  <a:solidFill>
                    <a:schemeClr val="lt1"/>
                  </a:solidFill>
                  <a:latin typeface="Libre Franklin Medium"/>
                  <a:ea typeface="Libre Franklin Medium"/>
                  <a:cs typeface="Libre Franklin Medium"/>
                  <a:sym typeface="Libre Franklin Medium"/>
                </a:rPr>
                <a:t>Project goals</a:t>
              </a:r>
              <a:endParaRPr sz="2000" b="1" i="0" u="none" strike="noStrike" cap="none">
                <a:solidFill>
                  <a:schemeClr val="lt1"/>
                </a:solidFill>
                <a:latin typeface="Libre Franklin Medium"/>
                <a:ea typeface="Libre Franklin Medium"/>
                <a:cs typeface="Libre Franklin Medium"/>
                <a:sym typeface="Libre Franklin Medium"/>
              </a:endParaRPr>
            </a:p>
          </p:txBody>
        </p:sp>
      </p:grpSp>
      <p:grpSp>
        <p:nvGrpSpPr>
          <p:cNvPr id="80" name="Google Shape;80;p2"/>
          <p:cNvGrpSpPr/>
          <p:nvPr/>
        </p:nvGrpSpPr>
        <p:grpSpPr>
          <a:xfrm>
            <a:off x="4593593" y="1537167"/>
            <a:ext cx="3376104" cy="300084"/>
            <a:chOff x="4524182" y="2508371"/>
            <a:chExt cx="3376104" cy="300084"/>
          </a:xfrm>
        </p:grpSpPr>
        <p:sp>
          <p:nvSpPr>
            <p:cNvPr id="81" name="Google Shape;81;p2">
              <a:hlinkClick r:id="rId6" action="ppaction://hlinksldjump"/>
            </p:cNvPr>
            <p:cNvSpPr/>
            <p:nvPr/>
          </p:nvSpPr>
          <p:spPr>
            <a:xfrm>
              <a:off x="4524182" y="2572314"/>
              <a:ext cx="450002" cy="236141"/>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12700" cap="flat" cmpd="sng">
              <a:solidFill>
                <a:srgbClr val="00B0F0"/>
              </a:solidFill>
              <a:prstDash val="solid"/>
              <a:miter lim="800000"/>
              <a:headEnd type="none" w="sm" len="sm"/>
              <a:tailEnd type="none" w="sm" len="sm"/>
            </a:ln>
          </p:spPr>
          <p:txBody>
            <a:bodyPr spcFirstLastPara="1" wrap="square" lIns="0" tIns="0" rIns="54000" bIns="0" anchor="ctr" anchorCtr="0">
              <a:noAutofit/>
            </a:bodyPr>
            <a:lstStyle/>
            <a:p>
              <a:pPr marL="0" marR="0" lvl="0" indent="0" algn="ctr" rtl="0">
                <a:spcBef>
                  <a:spcPts val="0"/>
                </a:spcBef>
                <a:spcAft>
                  <a:spcPts val="0"/>
                </a:spcAft>
                <a:buClr>
                  <a:srgbClr val="FFFFFF"/>
                </a:buClr>
                <a:buSzPts val="1500"/>
                <a:buFont typeface="Arial"/>
                <a:buNone/>
              </a:pPr>
              <a:r>
                <a:rPr lang="en-US" sz="1500" b="0" i="0" u="none" strike="noStrike" cap="none">
                  <a:solidFill>
                    <a:srgbClr val="FFFFFF"/>
                  </a:solidFill>
                  <a:latin typeface="Libre Franklin Medium"/>
                  <a:ea typeface="Libre Franklin Medium"/>
                  <a:cs typeface="Libre Franklin Medium"/>
                  <a:sym typeface="Libre Franklin Medium"/>
                </a:rPr>
                <a:t>02</a:t>
              </a:r>
              <a:endParaRPr sz="1500" b="0" i="0" u="none" strike="noStrike" cap="none">
                <a:solidFill>
                  <a:srgbClr val="FFFFFF"/>
                </a:solidFill>
                <a:latin typeface="Libre Franklin Medium"/>
                <a:ea typeface="Libre Franklin Medium"/>
                <a:cs typeface="Libre Franklin Medium"/>
                <a:sym typeface="Libre Franklin Medium"/>
              </a:endParaRPr>
            </a:p>
          </p:txBody>
        </p:sp>
        <p:sp>
          <p:nvSpPr>
            <p:cNvPr id="82" name="Google Shape;82;p2">
              <a:hlinkClick r:id="rId6" action="ppaction://hlinksldjump"/>
            </p:cNvPr>
            <p:cNvSpPr/>
            <p:nvPr/>
          </p:nvSpPr>
          <p:spPr>
            <a:xfrm>
              <a:off x="4974184" y="2508371"/>
              <a:ext cx="2926102" cy="30008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12700" cap="sq" cmpd="sng">
              <a:solidFill>
                <a:srgbClr val="00B0F0"/>
              </a:solidFill>
              <a:prstDash val="solid"/>
              <a:bevel/>
              <a:headEnd type="none" w="sm" len="sm"/>
              <a:tailEnd type="none" w="sm" len="sm"/>
            </a:ln>
          </p:spPr>
          <p:txBody>
            <a:bodyPr spcFirstLastPara="1" wrap="square" lIns="81000" tIns="0" rIns="0" bIns="0" anchor="ctr" anchorCtr="0">
              <a:noAutofit/>
            </a:bodyPr>
            <a:lstStyle/>
            <a:p>
              <a:pPr marL="0" marR="0" lvl="0" indent="0" algn="l" rtl="0">
                <a:lnSpc>
                  <a:spcPct val="130000"/>
                </a:lnSpc>
                <a:spcBef>
                  <a:spcPts val="0"/>
                </a:spcBef>
                <a:spcAft>
                  <a:spcPts val="0"/>
                </a:spcAft>
                <a:buNone/>
              </a:pPr>
              <a:r>
                <a:rPr lang="en-US" sz="2000" b="1" i="0" u="none" strike="noStrike" cap="none">
                  <a:solidFill>
                    <a:schemeClr val="lt1"/>
                  </a:solidFill>
                  <a:latin typeface="Libre Franklin Medium"/>
                  <a:ea typeface="Libre Franklin Medium"/>
                  <a:cs typeface="Libre Franklin Medium"/>
                  <a:sym typeface="Libre Franklin Medium"/>
                </a:rPr>
                <a:t>Data storage and tools</a:t>
              </a:r>
              <a:endParaRPr sz="2000" b="1" i="0" u="none" strike="noStrike" cap="none">
                <a:solidFill>
                  <a:schemeClr val="lt1"/>
                </a:solidFill>
                <a:latin typeface="Libre Franklin Medium"/>
                <a:ea typeface="Libre Franklin Medium"/>
                <a:cs typeface="Libre Franklin Medium"/>
                <a:sym typeface="Libre Franklin Medium"/>
              </a:endParaRPr>
            </a:p>
          </p:txBody>
        </p:sp>
      </p:grpSp>
      <p:grpSp>
        <p:nvGrpSpPr>
          <p:cNvPr id="83" name="Google Shape;83;p2"/>
          <p:cNvGrpSpPr/>
          <p:nvPr/>
        </p:nvGrpSpPr>
        <p:grpSpPr>
          <a:xfrm>
            <a:off x="4593593" y="2261687"/>
            <a:ext cx="3376104" cy="300084"/>
            <a:chOff x="4524182" y="3097435"/>
            <a:chExt cx="3376104" cy="300084"/>
          </a:xfrm>
        </p:grpSpPr>
        <p:sp>
          <p:nvSpPr>
            <p:cNvPr id="84" name="Google Shape;84;p2">
              <a:hlinkClick r:id="" action="ppaction://noaction"/>
            </p:cNvPr>
            <p:cNvSpPr/>
            <p:nvPr/>
          </p:nvSpPr>
          <p:spPr>
            <a:xfrm>
              <a:off x="4524182" y="3161378"/>
              <a:ext cx="450002" cy="236141"/>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12700" cap="flat" cmpd="sng">
              <a:solidFill>
                <a:srgbClr val="00B0F0"/>
              </a:solidFill>
              <a:prstDash val="solid"/>
              <a:miter lim="800000"/>
              <a:headEnd type="none" w="sm" len="sm"/>
              <a:tailEnd type="none" w="sm" len="sm"/>
            </a:ln>
          </p:spPr>
          <p:txBody>
            <a:bodyPr spcFirstLastPara="1" wrap="square" lIns="0" tIns="0" rIns="54000" bIns="0" anchor="ctr" anchorCtr="0">
              <a:noAutofit/>
            </a:bodyPr>
            <a:lstStyle/>
            <a:p>
              <a:pPr marL="0" marR="0" lvl="0" indent="0" algn="ctr" rtl="0">
                <a:spcBef>
                  <a:spcPts val="0"/>
                </a:spcBef>
                <a:spcAft>
                  <a:spcPts val="0"/>
                </a:spcAft>
                <a:buClr>
                  <a:srgbClr val="FFFFFF"/>
                </a:buClr>
                <a:buSzPts val="1500"/>
                <a:buFont typeface="Arial"/>
                <a:buNone/>
              </a:pPr>
              <a:r>
                <a:rPr lang="en-US" sz="1500" b="0" i="0" u="none" strike="noStrike" cap="none">
                  <a:solidFill>
                    <a:srgbClr val="FFFFFF"/>
                  </a:solidFill>
                  <a:latin typeface="Libre Franklin Medium"/>
                  <a:ea typeface="Libre Franklin Medium"/>
                  <a:cs typeface="Libre Franklin Medium"/>
                  <a:sym typeface="Libre Franklin Medium"/>
                </a:rPr>
                <a:t>03</a:t>
              </a:r>
              <a:endParaRPr sz="1500" b="0" i="0" u="none" strike="noStrike" cap="none">
                <a:solidFill>
                  <a:srgbClr val="FFFFFF"/>
                </a:solidFill>
                <a:latin typeface="Libre Franklin Medium"/>
                <a:ea typeface="Libre Franklin Medium"/>
                <a:cs typeface="Libre Franklin Medium"/>
                <a:sym typeface="Libre Franklin Medium"/>
              </a:endParaRPr>
            </a:p>
          </p:txBody>
        </p:sp>
        <p:sp>
          <p:nvSpPr>
            <p:cNvPr id="85" name="Google Shape;85;p2">
              <a:hlinkClick r:id="" action="ppaction://noaction"/>
            </p:cNvPr>
            <p:cNvSpPr/>
            <p:nvPr/>
          </p:nvSpPr>
          <p:spPr>
            <a:xfrm>
              <a:off x="4974184" y="3097435"/>
              <a:ext cx="2926102" cy="30008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12700" cap="sq" cmpd="sng">
              <a:solidFill>
                <a:srgbClr val="00B0F0"/>
              </a:solidFill>
              <a:prstDash val="solid"/>
              <a:bevel/>
              <a:headEnd type="none" w="sm" len="sm"/>
              <a:tailEnd type="none" w="sm" len="sm"/>
            </a:ln>
          </p:spPr>
          <p:txBody>
            <a:bodyPr spcFirstLastPara="1" wrap="square" lIns="81000" tIns="0" rIns="0" bIns="0" anchor="ctr" anchorCtr="0">
              <a:noAutofit/>
            </a:bodyPr>
            <a:lstStyle/>
            <a:p>
              <a:pPr marL="0" marR="0" lvl="0" indent="0" algn="l" rtl="0">
                <a:lnSpc>
                  <a:spcPct val="130000"/>
                </a:lnSpc>
                <a:spcBef>
                  <a:spcPts val="0"/>
                </a:spcBef>
                <a:spcAft>
                  <a:spcPts val="0"/>
                </a:spcAft>
                <a:buNone/>
              </a:pPr>
              <a:r>
                <a:rPr lang="en-US" sz="2000" b="1" i="0" u="none" strike="noStrike" cap="none">
                  <a:solidFill>
                    <a:schemeClr val="lt1"/>
                  </a:solidFill>
                  <a:latin typeface="Libre Franklin Medium"/>
                  <a:ea typeface="Libre Franklin Medium"/>
                  <a:cs typeface="Libre Franklin Medium"/>
                  <a:sym typeface="Libre Franklin Medium"/>
                </a:rPr>
                <a:t>App design </a:t>
              </a:r>
              <a:endParaRPr sz="2000" b="1" i="0" u="none" strike="noStrike" cap="none">
                <a:solidFill>
                  <a:schemeClr val="lt1"/>
                </a:solidFill>
                <a:latin typeface="Libre Franklin Medium"/>
                <a:ea typeface="Libre Franklin Medium"/>
                <a:cs typeface="Libre Franklin Medium"/>
                <a:sym typeface="Libre Franklin Medium"/>
              </a:endParaRPr>
            </a:p>
          </p:txBody>
        </p:sp>
      </p:grpSp>
      <p:grpSp>
        <p:nvGrpSpPr>
          <p:cNvPr id="86" name="Google Shape;86;p2"/>
          <p:cNvGrpSpPr/>
          <p:nvPr/>
        </p:nvGrpSpPr>
        <p:grpSpPr>
          <a:xfrm>
            <a:off x="4628299" y="3397519"/>
            <a:ext cx="3376104" cy="300084"/>
            <a:chOff x="4524182" y="3838613"/>
            <a:chExt cx="3376104" cy="300084"/>
          </a:xfrm>
        </p:grpSpPr>
        <p:sp>
          <p:nvSpPr>
            <p:cNvPr id="87" name="Google Shape;87;p2">
              <a:hlinkClick r:id="" action="ppaction://noaction"/>
            </p:cNvPr>
            <p:cNvSpPr/>
            <p:nvPr/>
          </p:nvSpPr>
          <p:spPr>
            <a:xfrm>
              <a:off x="4524182" y="3902556"/>
              <a:ext cx="450002" cy="236141"/>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12700" cap="flat" cmpd="sng">
              <a:solidFill>
                <a:srgbClr val="00B0F0"/>
              </a:solidFill>
              <a:prstDash val="solid"/>
              <a:miter lim="800000"/>
              <a:headEnd type="none" w="sm" len="sm"/>
              <a:tailEnd type="none" w="sm" len="sm"/>
            </a:ln>
          </p:spPr>
          <p:txBody>
            <a:bodyPr spcFirstLastPara="1" wrap="square" lIns="0" tIns="0" rIns="54000" bIns="0" anchor="ctr" anchorCtr="0">
              <a:noAutofit/>
            </a:bodyPr>
            <a:lstStyle/>
            <a:p>
              <a:pPr marL="0" marR="0" lvl="0" indent="0" algn="ctr" rtl="0">
                <a:spcBef>
                  <a:spcPts val="0"/>
                </a:spcBef>
                <a:spcAft>
                  <a:spcPts val="0"/>
                </a:spcAft>
                <a:buClr>
                  <a:srgbClr val="FFFFFF"/>
                </a:buClr>
                <a:buSzPts val="1500"/>
                <a:buFont typeface="Arial"/>
                <a:buNone/>
              </a:pPr>
              <a:r>
                <a:rPr lang="en-US" sz="1500" b="0" i="0" u="none" strike="noStrike" cap="none">
                  <a:solidFill>
                    <a:srgbClr val="FFFFFF"/>
                  </a:solidFill>
                  <a:latin typeface="Libre Franklin Medium"/>
                  <a:ea typeface="Libre Franklin Medium"/>
                  <a:cs typeface="Libre Franklin Medium"/>
                  <a:sym typeface="Libre Franklin Medium"/>
                </a:rPr>
                <a:t>04</a:t>
              </a:r>
              <a:endParaRPr sz="1500" b="0" i="0" u="none" strike="noStrike" cap="none">
                <a:solidFill>
                  <a:srgbClr val="FFFFFF"/>
                </a:solidFill>
                <a:latin typeface="Libre Franklin Medium"/>
                <a:ea typeface="Libre Franklin Medium"/>
                <a:cs typeface="Libre Franklin Medium"/>
                <a:sym typeface="Libre Franklin Medium"/>
              </a:endParaRPr>
            </a:p>
          </p:txBody>
        </p:sp>
        <p:sp>
          <p:nvSpPr>
            <p:cNvPr id="88" name="Google Shape;88;p2">
              <a:hlinkClick r:id="" action="ppaction://noaction"/>
            </p:cNvPr>
            <p:cNvSpPr/>
            <p:nvPr/>
          </p:nvSpPr>
          <p:spPr>
            <a:xfrm>
              <a:off x="4974184" y="3838613"/>
              <a:ext cx="2926102" cy="30008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12700" cap="sq" cmpd="sng">
              <a:solidFill>
                <a:srgbClr val="00B0F0"/>
              </a:solidFill>
              <a:prstDash val="solid"/>
              <a:bevel/>
              <a:headEnd type="none" w="sm" len="sm"/>
              <a:tailEnd type="none" w="sm" len="sm"/>
            </a:ln>
          </p:spPr>
          <p:txBody>
            <a:bodyPr spcFirstLastPara="1" wrap="square" lIns="81000" tIns="0" rIns="0" bIns="0" anchor="ctr" anchorCtr="0">
              <a:noAutofit/>
            </a:bodyPr>
            <a:lstStyle/>
            <a:p>
              <a:pPr marL="0" marR="0" lvl="0" indent="0" algn="l" rtl="0">
                <a:lnSpc>
                  <a:spcPct val="130000"/>
                </a:lnSpc>
                <a:spcBef>
                  <a:spcPts val="0"/>
                </a:spcBef>
                <a:spcAft>
                  <a:spcPts val="0"/>
                </a:spcAft>
                <a:buNone/>
              </a:pPr>
              <a:r>
                <a:rPr lang="en-US" sz="2000" b="1" i="0" u="none" strike="noStrike" cap="none">
                  <a:solidFill>
                    <a:schemeClr val="lt1"/>
                  </a:solidFill>
                  <a:latin typeface="Libre Franklin Medium"/>
                  <a:ea typeface="Libre Franklin Medium"/>
                  <a:cs typeface="Libre Franklin Medium"/>
                  <a:sym typeface="Libre Franklin Medium"/>
                </a:rPr>
                <a:t>Usage </a:t>
              </a:r>
              <a:endParaRPr sz="2000" b="1" i="0" u="none" strike="noStrike" cap="none">
                <a:solidFill>
                  <a:schemeClr val="lt1"/>
                </a:solidFill>
                <a:latin typeface="Libre Franklin Medium"/>
                <a:ea typeface="Libre Franklin Medium"/>
                <a:cs typeface="Libre Franklin Medium"/>
                <a:sym typeface="Libre Franklin Medium"/>
              </a:endParaRPr>
            </a:p>
          </p:txBody>
        </p:sp>
      </p:grpSp>
      <p:grpSp>
        <p:nvGrpSpPr>
          <p:cNvPr id="89" name="Google Shape;89;p2"/>
          <p:cNvGrpSpPr/>
          <p:nvPr/>
        </p:nvGrpSpPr>
        <p:grpSpPr>
          <a:xfrm>
            <a:off x="4628299" y="4108025"/>
            <a:ext cx="4513267" cy="300089"/>
            <a:chOff x="4371782" y="4346785"/>
            <a:chExt cx="4513267" cy="300089"/>
          </a:xfrm>
        </p:grpSpPr>
        <p:sp>
          <p:nvSpPr>
            <p:cNvPr id="90" name="Google Shape;90;p2">
              <a:hlinkClick r:id="" action="ppaction://noaction"/>
            </p:cNvPr>
            <p:cNvSpPr/>
            <p:nvPr/>
          </p:nvSpPr>
          <p:spPr>
            <a:xfrm>
              <a:off x="4371782" y="4410733"/>
              <a:ext cx="450002" cy="236141"/>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12700" cap="flat" cmpd="sng">
              <a:solidFill>
                <a:srgbClr val="00B0F0"/>
              </a:solidFill>
              <a:prstDash val="solid"/>
              <a:miter lim="800000"/>
              <a:headEnd type="none" w="sm" len="sm"/>
              <a:tailEnd type="none" w="sm" len="sm"/>
            </a:ln>
          </p:spPr>
          <p:txBody>
            <a:bodyPr spcFirstLastPara="1" wrap="square" lIns="0" tIns="0" rIns="54000" bIns="0" anchor="ctr" anchorCtr="0">
              <a:noAutofit/>
            </a:bodyPr>
            <a:lstStyle/>
            <a:p>
              <a:pPr marL="0" marR="0" lvl="0" indent="0" algn="ctr" rtl="0">
                <a:spcBef>
                  <a:spcPts val="0"/>
                </a:spcBef>
                <a:spcAft>
                  <a:spcPts val="0"/>
                </a:spcAft>
                <a:buClr>
                  <a:srgbClr val="FFFFFF"/>
                </a:buClr>
                <a:buSzPts val="1500"/>
                <a:buFont typeface="Arial"/>
                <a:buNone/>
              </a:pPr>
              <a:r>
                <a:rPr lang="en-US" sz="1500" b="0" i="0" u="none" strike="noStrike" cap="none">
                  <a:solidFill>
                    <a:srgbClr val="FFFFFF"/>
                  </a:solidFill>
                  <a:latin typeface="Libre Franklin Medium"/>
                  <a:ea typeface="Libre Franklin Medium"/>
                  <a:cs typeface="Libre Franklin Medium"/>
                  <a:sym typeface="Libre Franklin Medium"/>
                </a:rPr>
                <a:t>05</a:t>
              </a:r>
              <a:endParaRPr sz="1500" b="0" i="0" u="none" strike="noStrike" cap="none">
                <a:solidFill>
                  <a:srgbClr val="FFFFFF"/>
                </a:solidFill>
                <a:latin typeface="Libre Franklin Medium"/>
                <a:ea typeface="Libre Franklin Medium"/>
                <a:cs typeface="Libre Franklin Medium"/>
                <a:sym typeface="Libre Franklin Medium"/>
              </a:endParaRPr>
            </a:p>
          </p:txBody>
        </p:sp>
        <p:sp>
          <p:nvSpPr>
            <p:cNvPr id="91" name="Google Shape;91;p2">
              <a:hlinkClick r:id="" action="ppaction://noaction"/>
            </p:cNvPr>
            <p:cNvSpPr/>
            <p:nvPr/>
          </p:nvSpPr>
          <p:spPr>
            <a:xfrm>
              <a:off x="4940810" y="4346785"/>
              <a:ext cx="3944238" cy="29955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12700" cap="sq" cmpd="sng">
              <a:solidFill>
                <a:srgbClr val="00B0F0"/>
              </a:solidFill>
              <a:prstDash val="solid"/>
              <a:bevel/>
              <a:headEnd type="none" w="sm" len="sm"/>
              <a:tailEnd type="none" w="sm" len="sm"/>
            </a:ln>
          </p:spPr>
          <p:txBody>
            <a:bodyPr spcFirstLastPara="1" wrap="square" lIns="81000" tIns="0" rIns="0" bIns="0" anchor="ctr" anchorCtr="0">
              <a:noAutofit/>
            </a:bodyPr>
            <a:lstStyle/>
            <a:p>
              <a:pPr marL="0" marR="0" lvl="0" indent="0" algn="l" rtl="0">
                <a:lnSpc>
                  <a:spcPct val="130000"/>
                </a:lnSpc>
                <a:spcBef>
                  <a:spcPts val="0"/>
                </a:spcBef>
                <a:spcAft>
                  <a:spcPts val="0"/>
                </a:spcAft>
                <a:buNone/>
              </a:pPr>
              <a:r>
                <a:rPr lang="en-US" sz="2000" b="1" i="0" u="none" strike="noStrike" cap="none">
                  <a:solidFill>
                    <a:schemeClr val="lt1"/>
                  </a:solidFill>
                  <a:latin typeface="Libre Franklin Medium"/>
                  <a:ea typeface="Libre Franklin Medium"/>
                  <a:cs typeface="Libre Franklin Medium"/>
                  <a:sym typeface="Libre Franklin Medium"/>
                </a:rPr>
                <a:t>Limitations &amp; possibilities  </a:t>
              </a:r>
              <a:endParaRPr sz="2000" b="1" i="0" u="none" strike="noStrike" cap="none">
                <a:solidFill>
                  <a:schemeClr val="lt1"/>
                </a:solidFill>
                <a:latin typeface="Libre Franklin Medium"/>
                <a:ea typeface="Libre Franklin Medium"/>
                <a:cs typeface="Libre Franklin Medium"/>
                <a:sym typeface="Libre Franklin Medium"/>
              </a:endParaRPr>
            </a:p>
          </p:txBody>
        </p:sp>
      </p:gr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p:tgtEl>
                                          <p:spTgt spid="77"/>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p:tgtEl>
                                          <p:spTgt spid="80"/>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 calcmode="lin" valueType="num">
                                      <p:cBhvr additive="base">
                                        <p:cTn id="15" dur="500"/>
                                        <p:tgtEl>
                                          <p:spTgt spid="83"/>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500"/>
                                        <p:tgtEl>
                                          <p:spTgt spid="86"/>
                                        </p:tgtEl>
                                        <p:attrNameLst>
                                          <p:attrName>ppt_x</p:attrName>
                                        </p:attrNameLst>
                                      </p:cBhvr>
                                      <p:tavLst>
                                        <p:tav tm="0">
                                          <p:val>
                                            <p:strVal val="#ppt_x+1"/>
                                          </p:val>
                                        </p:tav>
                                        <p:tav tm="100000">
                                          <p:val>
                                            <p:strVal val="#ppt_x"/>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89"/>
                                        </p:tgtEl>
                                        <p:attrNameLst>
                                          <p:attrName>style.visibility</p:attrName>
                                        </p:attrNameLst>
                                      </p:cBhvr>
                                      <p:to>
                                        <p:strVal val="visible"/>
                                      </p:to>
                                    </p:set>
                                    <p:anim calcmode="lin" valueType="num">
                                      <p:cBhvr additive="base">
                                        <p:cTn id="23" dur="500"/>
                                        <p:tgtEl>
                                          <p:spTgt spid="8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3"/>
          <p:cNvPicPr preferRelativeResize="0"/>
          <p:nvPr/>
        </p:nvPicPr>
        <p:blipFill rotWithShape="1">
          <a:blip r:embed="rId3">
            <a:alphaModFix/>
          </a:blip>
          <a:srcRect/>
          <a:stretch/>
        </p:blipFill>
        <p:spPr>
          <a:xfrm>
            <a:off x="0" y="0"/>
            <a:ext cx="9144000" cy="5123543"/>
          </a:xfrm>
          <a:prstGeom prst="rect">
            <a:avLst/>
          </a:prstGeom>
          <a:noFill/>
          <a:ln>
            <a:noFill/>
          </a:ln>
        </p:spPr>
      </p:pic>
      <p:sp>
        <p:nvSpPr>
          <p:cNvPr id="98" name="Google Shape;98;p3"/>
          <p:cNvSpPr txBox="1"/>
          <p:nvPr/>
        </p:nvSpPr>
        <p:spPr>
          <a:xfrm>
            <a:off x="3414447" y="1844039"/>
            <a:ext cx="2315100" cy="477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i="0" u="none" strike="noStrike" cap="none">
                <a:solidFill>
                  <a:schemeClr val="lt1"/>
                </a:solidFill>
                <a:latin typeface="Libre Franklin"/>
                <a:ea typeface="Libre Franklin"/>
                <a:cs typeface="Libre Franklin"/>
                <a:sym typeface="Libre Franklin"/>
              </a:rPr>
              <a:t>CONTENTS</a:t>
            </a:r>
            <a:endParaRPr sz="2500" b="1" i="0" u="none" strike="noStrike" cap="none">
              <a:solidFill>
                <a:schemeClr val="lt1"/>
              </a:solidFill>
              <a:latin typeface="Libre Franklin"/>
              <a:ea typeface="Libre Franklin"/>
              <a:cs typeface="Libre Franklin"/>
              <a:sym typeface="Libre Franklin"/>
            </a:endParaRPr>
          </a:p>
        </p:txBody>
      </p:sp>
      <p:grpSp>
        <p:nvGrpSpPr>
          <p:cNvPr id="99" name="Google Shape;99;p3"/>
          <p:cNvGrpSpPr/>
          <p:nvPr/>
        </p:nvGrpSpPr>
        <p:grpSpPr>
          <a:xfrm>
            <a:off x="2641600" y="3559215"/>
            <a:ext cx="4165600" cy="639799"/>
            <a:chOff x="2641600" y="3559215"/>
            <a:chExt cx="4165600" cy="639799"/>
          </a:xfrm>
        </p:grpSpPr>
        <p:sp>
          <p:nvSpPr>
            <p:cNvPr id="100" name="Google Shape;100;p3"/>
            <p:cNvSpPr/>
            <p:nvPr/>
          </p:nvSpPr>
          <p:spPr>
            <a:xfrm>
              <a:off x="2641600" y="3657921"/>
              <a:ext cx="1219231" cy="541093"/>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38100" cap="flat" cmpd="sng">
              <a:solidFill>
                <a:srgbClr val="00B0F0"/>
              </a:solidFill>
              <a:prstDash val="solid"/>
              <a:miter lim="800000"/>
              <a:headEnd type="none" w="sm" len="sm"/>
              <a:tailEnd type="none" w="sm" len="sm"/>
            </a:ln>
          </p:spPr>
          <p:txBody>
            <a:bodyPr spcFirstLastPara="1" wrap="square" lIns="0" tIns="0" rIns="189000" bIns="0" anchor="ctr" anchorCtr="0">
              <a:noAutofit/>
            </a:bodyPr>
            <a:lstStyle/>
            <a:p>
              <a:pPr marL="0" marR="0" lvl="0" indent="0" algn="ctr" rtl="0">
                <a:spcBef>
                  <a:spcPts val="0"/>
                </a:spcBef>
                <a:spcAft>
                  <a:spcPts val="0"/>
                </a:spcAft>
                <a:buClr>
                  <a:schemeClr val="dk1"/>
                </a:buClr>
                <a:buSzPts val="2100"/>
                <a:buFont typeface="Arial"/>
                <a:buNone/>
              </a:pPr>
              <a:endParaRPr sz="2100" b="0" i="0" u="none" strike="noStrike" cap="none">
                <a:solidFill>
                  <a:srgbClr val="FFFFFF"/>
                </a:solidFill>
                <a:latin typeface="Libre Franklin"/>
                <a:ea typeface="Libre Franklin"/>
                <a:cs typeface="Libre Franklin"/>
                <a:sym typeface="Libre Franklin"/>
              </a:endParaRPr>
            </a:p>
          </p:txBody>
        </p:sp>
        <p:sp>
          <p:nvSpPr>
            <p:cNvPr id="101" name="Google Shape;101;p3"/>
            <p:cNvSpPr/>
            <p:nvPr/>
          </p:nvSpPr>
          <p:spPr>
            <a:xfrm>
              <a:off x="3860831" y="3559215"/>
              <a:ext cx="2946369" cy="63979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38100" cap="sq" cmpd="sng">
              <a:solidFill>
                <a:srgbClr val="00B0F0"/>
              </a:solidFill>
              <a:prstDash val="solid"/>
              <a:bevel/>
              <a:headEnd type="none" w="sm" len="sm"/>
              <a:tailEnd type="none" w="sm" len="sm"/>
            </a:ln>
          </p:spPr>
          <p:txBody>
            <a:bodyPr spcFirstLastPara="1" wrap="square" lIns="81000" tIns="0" rIns="0" bIns="0" anchor="ctr" anchorCtr="0">
              <a:normAutofit/>
            </a:bodyPr>
            <a:lstStyle/>
            <a:p>
              <a:pPr marL="0" marR="0" lvl="0" indent="0" algn="l" rtl="0">
                <a:lnSpc>
                  <a:spcPct val="130000"/>
                </a:lnSpc>
                <a:spcBef>
                  <a:spcPts val="0"/>
                </a:spcBef>
                <a:spcAft>
                  <a:spcPts val="0"/>
                </a:spcAft>
                <a:buNone/>
              </a:pPr>
              <a:r>
                <a:rPr lang="en-US" sz="2800" b="1" i="0" u="none" strike="noStrike" cap="none">
                  <a:solidFill>
                    <a:schemeClr val="lt1"/>
                  </a:solidFill>
                  <a:latin typeface="Libre Franklin"/>
                  <a:ea typeface="Libre Franklin"/>
                  <a:cs typeface="Libre Franklin"/>
                  <a:sym typeface="Libre Franklin"/>
                </a:rPr>
                <a:t>PROJECT GOAL</a:t>
              </a:r>
              <a:endParaRPr sz="2800" b="1" i="0" u="none" strike="noStrike" cap="none">
                <a:solidFill>
                  <a:schemeClr val="lt1"/>
                </a:solidFill>
                <a:latin typeface="Libre Franklin"/>
                <a:ea typeface="Libre Franklin"/>
                <a:cs typeface="Libre Franklin"/>
                <a:sym typeface="Libre Franklin"/>
              </a:endParaRPr>
            </a:p>
          </p:txBody>
        </p:sp>
        <p:sp>
          <p:nvSpPr>
            <p:cNvPr id="102" name="Google Shape;102;p3"/>
            <p:cNvSpPr/>
            <p:nvPr/>
          </p:nvSpPr>
          <p:spPr>
            <a:xfrm>
              <a:off x="2987597" y="3657920"/>
              <a:ext cx="355095" cy="541093"/>
            </a:xfrm>
            <a:prstGeom prst="rect">
              <a:avLst/>
            </a:prstGeom>
            <a:noFill/>
            <a:ln>
              <a:noFill/>
            </a:ln>
          </p:spPr>
          <p:txBody>
            <a:bodyPr spcFirstLastPara="1" wrap="square" lIns="0" tIns="81000" rIns="0" bIns="0" anchor="ctr" anchorCtr="0">
              <a:normAutofit/>
            </a:bodyPr>
            <a:lstStyle/>
            <a:p>
              <a:pPr marL="0" marR="0" lvl="0" indent="0" algn="ctr" rtl="0">
                <a:lnSpc>
                  <a:spcPct val="90000"/>
                </a:lnSpc>
                <a:spcBef>
                  <a:spcPts val="0"/>
                </a:spcBef>
                <a:spcAft>
                  <a:spcPts val="0"/>
                </a:spcAft>
                <a:buNone/>
              </a:pPr>
              <a:r>
                <a:rPr lang="en-US" sz="3300" b="0" i="0" u="none" strike="noStrike" cap="none">
                  <a:solidFill>
                    <a:srgbClr val="FFFFFF"/>
                  </a:solidFill>
                  <a:latin typeface="Libre Franklin"/>
                  <a:ea typeface="Libre Franklin"/>
                  <a:cs typeface="Libre Franklin"/>
                  <a:sym typeface="Libre Franklin"/>
                </a:rPr>
                <a:t>1</a:t>
              </a:r>
              <a:endParaRPr sz="3300" b="0" i="0" u="none" strike="noStrike" cap="none">
                <a:solidFill>
                  <a:srgbClr val="FFFFFF"/>
                </a:solidFill>
                <a:latin typeface="Libre Franklin"/>
                <a:ea typeface="Libre Franklin"/>
                <a:cs typeface="Libre Franklin"/>
                <a:sym typeface="Libre Franklin"/>
              </a:endParaRPr>
            </a:p>
          </p:txBody>
        </p:sp>
      </p:gr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p:tgtEl>
                                          <p:spTgt spid="98"/>
                                        </p:tgtEl>
                                        <p:attrNameLst>
                                          <p:attrName>ppt_w</p:attrName>
                                        </p:attrNameLst>
                                      </p:cBhvr>
                                      <p:tavLst>
                                        <p:tav tm="0">
                                          <p:val>
                                            <p:strVal val="0"/>
                                          </p:val>
                                        </p:tav>
                                        <p:tav tm="100000">
                                          <p:val>
                                            <p:strVal val="#ppt_w"/>
                                          </p:val>
                                        </p:tav>
                                      </p:tavLst>
                                    </p:anim>
                                    <p:anim calcmode="lin" valueType="num">
                                      <p:cBhvr additive="base">
                                        <p:cTn id="8" dur="500"/>
                                        <p:tgtEl>
                                          <p:spTgt spid="98"/>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75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2aa4da5b8b_2_0"/>
          <p:cNvSpPr/>
          <p:nvPr/>
        </p:nvSpPr>
        <p:spPr>
          <a:xfrm>
            <a:off x="5583386" y="2584317"/>
            <a:ext cx="3010197" cy="347400"/>
          </a:xfrm>
          <a:prstGeom prst="roundRect">
            <a:avLst>
              <a:gd name="adj" fmla="val 50000"/>
            </a:avLst>
          </a:prstGeom>
          <a:solidFill>
            <a:srgbClr val="17ADFA"/>
          </a:solidFill>
          <a:ln w="25400" cap="flat" cmpd="sng">
            <a:solidFill>
              <a:srgbClr val="000000">
                <a:alpha val="0"/>
              </a:srgbClr>
            </a:solidFill>
            <a:prstDash val="solid"/>
            <a:round/>
            <a:headEnd type="none" w="sm" len="sm"/>
            <a:tailEnd type="none" w="sm" len="sm"/>
          </a:ln>
        </p:spPr>
        <p:txBody>
          <a:bodyPr spcFirstLastPara="1" wrap="square" lIns="0" tIns="0" rIns="0" bIns="0" anchor="ctr" anchorCtr="0">
            <a:noAutofit/>
          </a:bodyPr>
          <a:lstStyle/>
          <a:p>
            <a:pPr marL="0" marR="0" lvl="0" indent="0" algn="l" rtl="0">
              <a:spcBef>
                <a:spcPts val="0"/>
              </a:spcBef>
              <a:spcAft>
                <a:spcPts val="0"/>
              </a:spcAft>
              <a:buNone/>
            </a:pPr>
            <a:endParaRPr sz="3000">
              <a:solidFill>
                <a:srgbClr val="FFFFFF"/>
              </a:solidFill>
              <a:latin typeface="Libre Franklin Medium"/>
              <a:ea typeface="Libre Franklin Medium"/>
              <a:cs typeface="Libre Franklin Medium"/>
              <a:sym typeface="Libre Franklin Medium"/>
            </a:endParaRPr>
          </a:p>
        </p:txBody>
      </p:sp>
      <p:sp>
        <p:nvSpPr>
          <p:cNvPr id="108" name="Google Shape;108;g22aa4da5b8b_2_0"/>
          <p:cNvSpPr/>
          <p:nvPr/>
        </p:nvSpPr>
        <p:spPr>
          <a:xfrm>
            <a:off x="3364409" y="2584317"/>
            <a:ext cx="2620500" cy="347400"/>
          </a:xfrm>
          <a:prstGeom prst="roundRect">
            <a:avLst>
              <a:gd name="adj" fmla="val 50000"/>
            </a:avLst>
          </a:prstGeom>
          <a:solidFill>
            <a:srgbClr val="0B7EC5"/>
          </a:solidFill>
          <a:ln w="25400" cap="flat" cmpd="sng">
            <a:solidFill>
              <a:srgbClr val="000000">
                <a:alpha val="0"/>
              </a:srgbClr>
            </a:solidFill>
            <a:prstDash val="solid"/>
            <a:round/>
            <a:headEnd type="none" w="sm" len="sm"/>
            <a:tailEnd type="none" w="sm" len="sm"/>
          </a:ln>
        </p:spPr>
        <p:txBody>
          <a:bodyPr spcFirstLastPara="1" wrap="square" lIns="0" tIns="0" rIns="0" bIns="0" anchor="ctr" anchorCtr="0">
            <a:noAutofit/>
          </a:bodyPr>
          <a:lstStyle/>
          <a:p>
            <a:pPr marL="0" marR="0" lvl="0" indent="0" algn="l" rtl="0">
              <a:spcBef>
                <a:spcPts val="0"/>
              </a:spcBef>
              <a:spcAft>
                <a:spcPts val="0"/>
              </a:spcAft>
              <a:buNone/>
            </a:pPr>
            <a:endParaRPr sz="3000">
              <a:solidFill>
                <a:srgbClr val="FFFFFF"/>
              </a:solidFill>
              <a:latin typeface="Libre Franklin Medium"/>
              <a:ea typeface="Libre Franklin Medium"/>
              <a:cs typeface="Libre Franklin Medium"/>
              <a:sym typeface="Libre Franklin Medium"/>
            </a:endParaRPr>
          </a:p>
        </p:txBody>
      </p:sp>
      <p:sp>
        <p:nvSpPr>
          <p:cNvPr id="109" name="Google Shape;109;g22aa4da5b8b_2_0"/>
          <p:cNvSpPr/>
          <p:nvPr/>
        </p:nvSpPr>
        <p:spPr>
          <a:xfrm>
            <a:off x="363984" y="2584317"/>
            <a:ext cx="3415261" cy="347400"/>
          </a:xfrm>
          <a:prstGeom prst="roundRect">
            <a:avLst>
              <a:gd name="adj" fmla="val 50000"/>
            </a:avLst>
          </a:prstGeom>
          <a:solidFill>
            <a:srgbClr val="17ADFA"/>
          </a:solidFill>
          <a:ln w="25400" cap="flat" cmpd="sng">
            <a:solidFill>
              <a:srgbClr val="000000">
                <a:alpha val="0"/>
              </a:srgbClr>
            </a:solidFill>
            <a:prstDash val="solid"/>
            <a:round/>
            <a:headEnd type="none" w="sm" len="sm"/>
            <a:tailEnd type="none" w="sm" len="sm"/>
          </a:ln>
        </p:spPr>
        <p:txBody>
          <a:bodyPr spcFirstLastPara="1" wrap="square" lIns="0" tIns="0" rIns="0" bIns="0" anchor="ctr" anchorCtr="0">
            <a:noAutofit/>
          </a:bodyPr>
          <a:lstStyle/>
          <a:p>
            <a:pPr marL="0" marR="0" lvl="0" indent="0" algn="l" rtl="0">
              <a:spcBef>
                <a:spcPts val="0"/>
              </a:spcBef>
              <a:spcAft>
                <a:spcPts val="0"/>
              </a:spcAft>
              <a:buNone/>
            </a:pPr>
            <a:endParaRPr sz="3000">
              <a:solidFill>
                <a:srgbClr val="FFFFFF"/>
              </a:solidFill>
              <a:latin typeface="Libre Franklin Medium"/>
              <a:ea typeface="Libre Franklin Medium"/>
              <a:cs typeface="Libre Franklin Medium"/>
              <a:sym typeface="Libre Franklin Medium"/>
            </a:endParaRPr>
          </a:p>
        </p:txBody>
      </p:sp>
      <p:pic>
        <p:nvPicPr>
          <p:cNvPr id="110" name="Google Shape;110;g22aa4da5b8b_2_0" descr="Theatre outline"/>
          <p:cNvPicPr preferRelativeResize="0"/>
          <p:nvPr/>
        </p:nvPicPr>
        <p:blipFill rotWithShape="1">
          <a:blip r:embed="rId3">
            <a:alphaModFix/>
          </a:blip>
          <a:srcRect/>
          <a:stretch/>
        </p:blipFill>
        <p:spPr>
          <a:xfrm>
            <a:off x="174550" y="1310278"/>
            <a:ext cx="985695" cy="974444"/>
          </a:xfrm>
          <a:prstGeom prst="rect">
            <a:avLst/>
          </a:prstGeom>
          <a:noFill/>
          <a:ln>
            <a:noFill/>
          </a:ln>
        </p:spPr>
      </p:pic>
      <p:pic>
        <p:nvPicPr>
          <p:cNvPr id="111" name="Google Shape;111;g22aa4da5b8b_2_0" descr="Decision chart with solid fill"/>
          <p:cNvPicPr preferRelativeResize="0"/>
          <p:nvPr/>
        </p:nvPicPr>
        <p:blipFill rotWithShape="1">
          <a:blip r:embed="rId4">
            <a:alphaModFix/>
          </a:blip>
          <a:srcRect/>
          <a:stretch/>
        </p:blipFill>
        <p:spPr>
          <a:xfrm>
            <a:off x="4305171" y="1443552"/>
            <a:ext cx="841170" cy="841170"/>
          </a:xfrm>
          <a:prstGeom prst="rect">
            <a:avLst/>
          </a:prstGeom>
          <a:noFill/>
          <a:ln>
            <a:noFill/>
          </a:ln>
        </p:spPr>
      </p:pic>
      <p:pic>
        <p:nvPicPr>
          <p:cNvPr id="112" name="Google Shape;112;g22aa4da5b8b_2_0"/>
          <p:cNvPicPr preferRelativeResize="0"/>
          <p:nvPr/>
        </p:nvPicPr>
        <p:blipFill rotWithShape="1">
          <a:blip r:embed="rId5">
            <a:alphaModFix/>
            <a:extLst>
              <a:ext uri="{BEBA8EAE-BF5A-486C-A8C5-ECC9F3942E4B}">
                <a14:imgProps xmlns:a14="http://schemas.microsoft.com/office/drawing/2010/main">
                  <a14:imgLayer r:embed="rId6">
                    <a14:imgEffect>
                      <a14:brightnessContrast bright="-20000" contrast="20000"/>
                    </a14:imgEffect>
                  </a14:imgLayer>
                </a14:imgProps>
              </a:ext>
            </a:extLst>
          </a:blip>
          <a:srcRect/>
          <a:stretch/>
        </p:blipFill>
        <p:spPr>
          <a:xfrm>
            <a:off x="8203887" y="1419006"/>
            <a:ext cx="645496" cy="841175"/>
          </a:xfrm>
          <a:prstGeom prst="rect">
            <a:avLst/>
          </a:prstGeom>
          <a:noFill/>
          <a:ln>
            <a:noFill/>
          </a:ln>
        </p:spPr>
      </p:pic>
      <p:sp>
        <p:nvSpPr>
          <p:cNvPr id="113" name="Google Shape;113;g22aa4da5b8b_2_0"/>
          <p:cNvSpPr/>
          <p:nvPr/>
        </p:nvSpPr>
        <p:spPr>
          <a:xfrm>
            <a:off x="1486178" y="1441575"/>
            <a:ext cx="2011500" cy="8664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1200" dirty="0">
                <a:solidFill>
                  <a:srgbClr val="445469"/>
                </a:solidFill>
                <a:latin typeface="Libre Franklin Medium"/>
                <a:ea typeface="Libre Franklin Medium"/>
                <a:cs typeface="Libre Franklin Medium"/>
                <a:sym typeface="Libre Franklin Medium"/>
              </a:rPr>
              <a:t>An app that makes it easy for users to select a film </a:t>
            </a:r>
            <a:endParaRPr sz="1200" dirty="0">
              <a:solidFill>
                <a:srgbClr val="445469"/>
              </a:solidFill>
              <a:latin typeface="Libre Franklin Medium"/>
              <a:ea typeface="Libre Franklin Medium"/>
              <a:cs typeface="Libre Franklin Medium"/>
              <a:sym typeface="Libre Franklin Medium"/>
            </a:endParaRPr>
          </a:p>
          <a:p>
            <a:pPr marL="0" marR="0" lvl="0" indent="0" algn="l" rtl="0">
              <a:lnSpc>
                <a:spcPct val="120000"/>
              </a:lnSpc>
              <a:spcBef>
                <a:spcPts val="0"/>
              </a:spcBef>
              <a:spcAft>
                <a:spcPts val="0"/>
              </a:spcAft>
              <a:buNone/>
            </a:pPr>
            <a:r>
              <a:rPr lang="en-US" sz="1200" dirty="0">
                <a:solidFill>
                  <a:srgbClr val="445469"/>
                </a:solidFill>
                <a:latin typeface="Libre Franklin Medium"/>
                <a:ea typeface="Libre Franklin Medium"/>
                <a:cs typeface="Libre Franklin Medium"/>
                <a:sym typeface="Libre Franklin Medium"/>
              </a:rPr>
              <a:t>Based on their needs or preference.</a:t>
            </a:r>
          </a:p>
          <a:p>
            <a:pPr marL="0" marR="0" lvl="0" indent="0" algn="l" rtl="0">
              <a:lnSpc>
                <a:spcPct val="120000"/>
              </a:lnSpc>
              <a:spcBef>
                <a:spcPts val="0"/>
              </a:spcBef>
              <a:spcAft>
                <a:spcPts val="0"/>
              </a:spcAft>
              <a:buNone/>
            </a:pPr>
            <a:r>
              <a:rPr lang="en-US" sz="1200" dirty="0">
                <a:solidFill>
                  <a:srgbClr val="445469"/>
                </a:solidFill>
                <a:latin typeface="Libre Franklin Medium"/>
                <a:sym typeface="Libre Franklin Medium"/>
              </a:rPr>
              <a:t>Useful in multiple contexts</a:t>
            </a:r>
            <a:endParaRPr dirty="0"/>
          </a:p>
        </p:txBody>
      </p:sp>
      <p:sp>
        <p:nvSpPr>
          <p:cNvPr id="114" name="Google Shape;114;g22aa4da5b8b_2_0"/>
          <p:cNvSpPr txBox="1"/>
          <p:nvPr/>
        </p:nvSpPr>
        <p:spPr>
          <a:xfrm>
            <a:off x="1486177" y="933984"/>
            <a:ext cx="1937481"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dirty="0">
                <a:solidFill>
                  <a:srgbClr val="445469"/>
                </a:solidFill>
                <a:latin typeface="Libre Franklin Medium"/>
                <a:ea typeface="Libre Franklin Medium"/>
                <a:cs typeface="Libre Franklin Medium"/>
                <a:sym typeface="Libre Franklin Medium"/>
              </a:rPr>
              <a:t>Goal &amp; purpose</a:t>
            </a:r>
            <a:endParaRPr sz="1800" b="1" dirty="0">
              <a:solidFill>
                <a:srgbClr val="445469"/>
              </a:solidFill>
              <a:latin typeface="Libre Franklin Medium"/>
              <a:ea typeface="Libre Franklin Medium"/>
              <a:cs typeface="Libre Franklin Medium"/>
              <a:sym typeface="Libre Franklin Medium"/>
            </a:endParaRPr>
          </a:p>
        </p:txBody>
      </p:sp>
      <p:sp>
        <p:nvSpPr>
          <p:cNvPr id="115" name="Google Shape;115;g22aa4da5b8b_2_0"/>
          <p:cNvSpPr/>
          <p:nvPr/>
        </p:nvSpPr>
        <p:spPr>
          <a:xfrm>
            <a:off x="5751372" y="1419006"/>
            <a:ext cx="2754600" cy="1087800"/>
          </a:xfrm>
          <a:prstGeom prst="rect">
            <a:avLst/>
          </a:prstGeom>
          <a:noFill/>
          <a:ln>
            <a:noFill/>
          </a:ln>
        </p:spPr>
        <p:txBody>
          <a:bodyPr spcFirstLastPara="1" wrap="square" lIns="0" tIns="0" rIns="0" bIns="0" anchor="t" anchorCtr="0">
            <a:noAutofit/>
          </a:bodyPr>
          <a:lstStyle/>
          <a:p>
            <a:pPr marL="457200" marR="0" lvl="0" indent="-317500" algn="l" rtl="0">
              <a:lnSpc>
                <a:spcPct val="120000"/>
              </a:lnSpc>
              <a:spcBef>
                <a:spcPts val="0"/>
              </a:spcBef>
              <a:spcAft>
                <a:spcPts val="0"/>
              </a:spcAft>
              <a:buSzPts val="1400"/>
              <a:buChar char="●"/>
            </a:pPr>
            <a:r>
              <a:rPr lang="en-US" dirty="0"/>
              <a:t>Single user - app</a:t>
            </a:r>
            <a:endParaRPr dirty="0"/>
          </a:p>
          <a:p>
            <a:pPr marL="457200" marR="0" lvl="0" indent="-317500" algn="l" rtl="0">
              <a:lnSpc>
                <a:spcPct val="120000"/>
              </a:lnSpc>
              <a:spcBef>
                <a:spcPts val="0"/>
              </a:spcBef>
              <a:spcAft>
                <a:spcPts val="0"/>
              </a:spcAft>
              <a:buSzPts val="1400"/>
              <a:buChar char="●"/>
            </a:pPr>
            <a:r>
              <a:rPr lang="en-US" dirty="0"/>
              <a:t>Steaming services - information</a:t>
            </a:r>
            <a:endParaRPr dirty="0"/>
          </a:p>
          <a:p>
            <a:pPr marL="457200" marR="0" lvl="0" indent="-317500" algn="l" rtl="0">
              <a:lnSpc>
                <a:spcPct val="120000"/>
              </a:lnSpc>
              <a:spcBef>
                <a:spcPts val="0"/>
              </a:spcBef>
              <a:spcAft>
                <a:spcPts val="0"/>
              </a:spcAft>
              <a:buSzPts val="1400"/>
              <a:buChar char="●"/>
            </a:pPr>
            <a:r>
              <a:rPr lang="en-US" dirty="0"/>
              <a:t>Production houses </a:t>
            </a:r>
            <a:endParaRPr dirty="0"/>
          </a:p>
          <a:p>
            <a:pPr marL="0" marR="0" lvl="0" indent="0" algn="l" rtl="0">
              <a:lnSpc>
                <a:spcPct val="120000"/>
              </a:lnSpc>
              <a:spcBef>
                <a:spcPts val="0"/>
              </a:spcBef>
              <a:spcAft>
                <a:spcPts val="0"/>
              </a:spcAft>
              <a:buNone/>
            </a:pPr>
            <a:endParaRPr dirty="0"/>
          </a:p>
          <a:p>
            <a:pPr marL="0" marR="0" lvl="0" indent="0" algn="l" rtl="0">
              <a:lnSpc>
                <a:spcPct val="120000"/>
              </a:lnSpc>
              <a:spcBef>
                <a:spcPts val="0"/>
              </a:spcBef>
              <a:spcAft>
                <a:spcPts val="0"/>
              </a:spcAft>
              <a:buNone/>
            </a:pPr>
            <a:endParaRPr dirty="0"/>
          </a:p>
        </p:txBody>
      </p:sp>
      <p:sp>
        <p:nvSpPr>
          <p:cNvPr id="116" name="Google Shape;116;g22aa4da5b8b_2_0"/>
          <p:cNvSpPr txBox="1"/>
          <p:nvPr/>
        </p:nvSpPr>
        <p:spPr>
          <a:xfrm>
            <a:off x="5751372" y="965193"/>
            <a:ext cx="2247900" cy="277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dirty="0">
                <a:solidFill>
                  <a:srgbClr val="445469"/>
                </a:solidFill>
                <a:latin typeface="Libre Franklin Medium"/>
                <a:ea typeface="Libre Franklin Medium"/>
                <a:cs typeface="Libre Franklin Medium"/>
                <a:sym typeface="Libre Franklin Medium"/>
              </a:rPr>
              <a:t>Target audiences</a:t>
            </a:r>
            <a:endParaRPr sz="1800" b="1" dirty="0">
              <a:solidFill>
                <a:srgbClr val="445469"/>
              </a:solidFill>
              <a:latin typeface="Libre Franklin Medium"/>
              <a:ea typeface="Libre Franklin Medium"/>
              <a:cs typeface="Libre Franklin Medium"/>
              <a:sym typeface="Libre Franklin Medium"/>
            </a:endParaRPr>
          </a:p>
        </p:txBody>
      </p:sp>
      <p:sp>
        <p:nvSpPr>
          <p:cNvPr id="117" name="Google Shape;117;g22aa4da5b8b_2_0"/>
          <p:cNvSpPr/>
          <p:nvPr/>
        </p:nvSpPr>
        <p:spPr>
          <a:xfrm>
            <a:off x="3741372" y="3262190"/>
            <a:ext cx="2010000" cy="10878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endParaRPr sz="1200" dirty="0">
              <a:solidFill>
                <a:srgbClr val="445469"/>
              </a:solidFill>
              <a:latin typeface="Libre Franklin Medium"/>
              <a:ea typeface="Libre Franklin Medium"/>
              <a:cs typeface="Libre Franklin Medium"/>
              <a:sym typeface="Libre Franklin Medium"/>
            </a:endParaRPr>
          </a:p>
        </p:txBody>
      </p:sp>
      <p:sp>
        <p:nvSpPr>
          <p:cNvPr id="118" name="Google Shape;118;g22aa4da5b8b_2_0"/>
          <p:cNvSpPr txBox="1"/>
          <p:nvPr/>
        </p:nvSpPr>
        <p:spPr>
          <a:xfrm>
            <a:off x="305924" y="3092812"/>
            <a:ext cx="7849625"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dirty="0">
                <a:solidFill>
                  <a:srgbClr val="445469"/>
                </a:solidFill>
                <a:latin typeface="Libre Franklin Medium"/>
                <a:ea typeface="Libre Franklin Medium"/>
                <a:cs typeface="Libre Franklin Medium"/>
                <a:sym typeface="Libre Franklin Medium"/>
              </a:rPr>
              <a:t>Data Cycle </a:t>
            </a:r>
          </a:p>
        </p:txBody>
      </p:sp>
      <p:graphicFrame>
        <p:nvGraphicFramePr>
          <p:cNvPr id="3" name="Diagram 2">
            <a:extLst>
              <a:ext uri="{FF2B5EF4-FFF2-40B4-BE49-F238E27FC236}">
                <a16:creationId xmlns:a16="http://schemas.microsoft.com/office/drawing/2014/main" id="{699EAC30-E9CB-AD5E-053C-52D5EE03BF14}"/>
              </a:ext>
            </a:extLst>
          </p:cNvPr>
          <p:cNvGraphicFramePr/>
          <p:nvPr>
            <p:extLst>
              <p:ext uri="{D42A27DB-BD31-4B8C-83A1-F6EECF244321}">
                <p14:modId xmlns:p14="http://schemas.microsoft.com/office/powerpoint/2010/main" val="2182891477"/>
              </p:ext>
            </p:extLst>
          </p:nvPr>
        </p:nvGraphicFramePr>
        <p:xfrm>
          <a:off x="550417" y="2146307"/>
          <a:ext cx="792448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fade">
                                      <p:cBhvr>
                                        <p:cTn id="11" dur="500"/>
                                        <p:tgtEl>
                                          <p:spTgt spid="113"/>
                                        </p:tgtEl>
                                      </p:cBhvr>
                                    </p:animEffect>
                                  </p:childTnLst>
                                </p:cTn>
                              </p:par>
                              <p:par>
                                <p:cTn id="12" presetID="10" presetClass="entr" presetSubtype="0" fill="hold" nodeType="withEffect">
                                  <p:stCondLst>
                                    <p:cond delay="0"/>
                                  </p:stCondLst>
                                  <p:childTnLst>
                                    <p:set>
                                      <p:cBhvr>
                                        <p:cTn id="13" dur="1" fill="hold">
                                          <p:stCondLst>
                                            <p:cond delay="0"/>
                                          </p:stCondLst>
                                        </p:cTn>
                                        <p:tgtEl>
                                          <p:spTgt spid="114"/>
                                        </p:tgtEl>
                                        <p:attrNameLst>
                                          <p:attrName>style.visibility</p:attrName>
                                        </p:attrNameLst>
                                      </p:cBhvr>
                                      <p:to>
                                        <p:strVal val="visible"/>
                                      </p:to>
                                    </p:set>
                                    <p:animEffect transition="in" filter="fade">
                                      <p:cBhvr>
                                        <p:cTn id="14" dur="500"/>
                                        <p:tgtEl>
                                          <p:spTgt spid="11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fade">
                                      <p:cBhvr>
                                        <p:cTn id="18" dur="500"/>
                                        <p:tgtEl>
                                          <p:spTgt spid="110"/>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fade">
                                      <p:cBhvr>
                                        <p:cTn id="26" dur="500"/>
                                        <p:tgtEl>
                                          <p:spTgt spid="111"/>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500"/>
                                        <p:tgtEl>
                                          <p:spTgt spid="117"/>
                                        </p:tgtEl>
                                      </p:cBhvr>
                                    </p:animEffect>
                                  </p:childTnLst>
                                </p:cTn>
                              </p:par>
                              <p:par>
                                <p:cTn id="31" presetID="10"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fade">
                                      <p:cBhvr>
                                        <p:cTn id="33" dur="500"/>
                                        <p:tgtEl>
                                          <p:spTgt spid="118"/>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116"/>
                                        </p:tgtEl>
                                        <p:attrNameLst>
                                          <p:attrName>style.visibility</p:attrName>
                                        </p:attrNameLst>
                                      </p:cBhvr>
                                      <p:to>
                                        <p:strVal val="visible"/>
                                      </p:to>
                                    </p:set>
                                    <p:animEffect transition="in" filter="fade">
                                      <p:cBhvr>
                                        <p:cTn id="41" dur="500"/>
                                        <p:tgtEl>
                                          <p:spTgt spid="116"/>
                                        </p:tgtEl>
                                      </p:cBhvr>
                                    </p:animEffect>
                                  </p:childTnLst>
                                </p:cTn>
                              </p:par>
                              <p:par>
                                <p:cTn id="42" presetID="10" presetClass="entr" presetSubtype="0" fill="hold"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fade">
                                      <p:cBhvr>
                                        <p:cTn id="44" dur="500"/>
                                        <p:tgtEl>
                                          <p:spTgt spid="115"/>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112"/>
                                        </p:tgtEl>
                                        <p:attrNameLst>
                                          <p:attrName>style.visibility</p:attrName>
                                        </p:attrNameLst>
                                      </p:cBhvr>
                                      <p:to>
                                        <p:strVal val="visible"/>
                                      </p:to>
                                    </p:set>
                                    <p:animEffect transition="in" filter="fade">
                                      <p:cBhvr>
                                        <p:cTn id="4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0"/>
          <p:cNvPicPr preferRelativeResize="0"/>
          <p:nvPr/>
        </p:nvPicPr>
        <p:blipFill rotWithShape="1">
          <a:blip r:embed="rId3">
            <a:alphaModFix/>
          </a:blip>
          <a:srcRect/>
          <a:stretch/>
        </p:blipFill>
        <p:spPr>
          <a:xfrm>
            <a:off x="0" y="0"/>
            <a:ext cx="9144000" cy="5123543"/>
          </a:xfrm>
          <a:prstGeom prst="rect">
            <a:avLst/>
          </a:prstGeom>
          <a:noFill/>
          <a:ln>
            <a:noFill/>
          </a:ln>
        </p:spPr>
      </p:pic>
      <p:sp>
        <p:nvSpPr>
          <p:cNvPr id="131" name="Google Shape;131;p10"/>
          <p:cNvSpPr txBox="1"/>
          <p:nvPr/>
        </p:nvSpPr>
        <p:spPr>
          <a:xfrm>
            <a:off x="3414447" y="1855289"/>
            <a:ext cx="2315100" cy="53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a:solidFill>
                  <a:schemeClr val="lt1"/>
                </a:solidFill>
                <a:latin typeface="Libre Franklin"/>
                <a:ea typeface="Libre Franklin"/>
                <a:cs typeface="Libre Franklin"/>
                <a:sym typeface="Libre Franklin"/>
              </a:rPr>
              <a:t>CONTENTS</a:t>
            </a:r>
            <a:endParaRPr sz="2900" b="1">
              <a:solidFill>
                <a:schemeClr val="lt1"/>
              </a:solidFill>
              <a:latin typeface="Libre Franklin"/>
              <a:ea typeface="Libre Franklin"/>
              <a:cs typeface="Libre Franklin"/>
              <a:sym typeface="Libre Franklin"/>
            </a:endParaRPr>
          </a:p>
        </p:txBody>
      </p:sp>
      <p:grpSp>
        <p:nvGrpSpPr>
          <p:cNvPr id="132" name="Google Shape;132;p10"/>
          <p:cNvGrpSpPr/>
          <p:nvPr/>
        </p:nvGrpSpPr>
        <p:grpSpPr>
          <a:xfrm>
            <a:off x="2641600" y="3559215"/>
            <a:ext cx="4165600" cy="639799"/>
            <a:chOff x="2641600" y="3559215"/>
            <a:chExt cx="4165600" cy="639799"/>
          </a:xfrm>
        </p:grpSpPr>
        <p:sp>
          <p:nvSpPr>
            <p:cNvPr id="133" name="Google Shape;133;p10"/>
            <p:cNvSpPr/>
            <p:nvPr/>
          </p:nvSpPr>
          <p:spPr>
            <a:xfrm>
              <a:off x="2641600" y="3657921"/>
              <a:ext cx="1219231" cy="541093"/>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38100" cap="flat" cmpd="sng">
              <a:solidFill>
                <a:srgbClr val="00B0F0"/>
              </a:solidFill>
              <a:prstDash val="solid"/>
              <a:miter lim="800000"/>
              <a:headEnd type="none" w="sm" len="sm"/>
              <a:tailEnd type="none" w="sm" len="sm"/>
            </a:ln>
          </p:spPr>
          <p:txBody>
            <a:bodyPr spcFirstLastPara="1" wrap="square" lIns="0" tIns="0" rIns="189000" bIns="0" anchor="ctr" anchorCtr="0">
              <a:noAutofit/>
            </a:bodyPr>
            <a:lstStyle/>
            <a:p>
              <a:pPr marL="0" marR="0" lvl="0" indent="0" algn="ctr" rtl="0">
                <a:spcBef>
                  <a:spcPts val="0"/>
                </a:spcBef>
                <a:spcAft>
                  <a:spcPts val="0"/>
                </a:spcAft>
                <a:buClr>
                  <a:schemeClr val="dk1"/>
                </a:buClr>
                <a:buSzPts val="2100"/>
                <a:buFont typeface="Arial"/>
                <a:buNone/>
              </a:pPr>
              <a:endParaRPr sz="2100">
                <a:solidFill>
                  <a:srgbClr val="FFFFFF"/>
                </a:solidFill>
                <a:latin typeface="Libre Franklin"/>
                <a:ea typeface="Libre Franklin"/>
                <a:cs typeface="Libre Franklin"/>
                <a:sym typeface="Libre Franklin"/>
              </a:endParaRPr>
            </a:p>
          </p:txBody>
        </p:sp>
        <p:sp>
          <p:nvSpPr>
            <p:cNvPr id="134" name="Google Shape;134;p10"/>
            <p:cNvSpPr/>
            <p:nvPr/>
          </p:nvSpPr>
          <p:spPr>
            <a:xfrm>
              <a:off x="3860831" y="3559215"/>
              <a:ext cx="2946369" cy="63979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38100" cap="sq" cmpd="sng">
              <a:solidFill>
                <a:srgbClr val="00B0F0"/>
              </a:solidFill>
              <a:prstDash val="solid"/>
              <a:bevel/>
              <a:headEnd type="none" w="sm" len="sm"/>
              <a:tailEnd type="none" w="sm" len="sm"/>
            </a:ln>
          </p:spPr>
          <p:txBody>
            <a:bodyPr spcFirstLastPara="1" wrap="square" lIns="81000" tIns="0" rIns="0" bIns="0" anchor="ctr" anchorCtr="0">
              <a:normAutofit fontScale="92500"/>
            </a:bodyPr>
            <a:lstStyle/>
            <a:p>
              <a:pPr marL="0" marR="0" lvl="0" indent="0" algn="l" rtl="0">
                <a:lnSpc>
                  <a:spcPct val="130000"/>
                </a:lnSpc>
                <a:spcBef>
                  <a:spcPts val="0"/>
                </a:spcBef>
                <a:spcAft>
                  <a:spcPts val="0"/>
                </a:spcAft>
                <a:buNone/>
              </a:pPr>
              <a:r>
                <a:rPr lang="en-US" sz="2800" b="1">
                  <a:solidFill>
                    <a:schemeClr val="lt1"/>
                  </a:solidFill>
                  <a:latin typeface="Libre Franklin"/>
                  <a:ea typeface="Libre Franklin"/>
                  <a:cs typeface="Libre Franklin"/>
                  <a:sym typeface="Libre Franklin"/>
                </a:rPr>
                <a:t>DATA STORAGE </a:t>
              </a:r>
              <a:endParaRPr sz="2800" b="1">
                <a:solidFill>
                  <a:schemeClr val="lt1"/>
                </a:solidFill>
                <a:latin typeface="Libre Franklin"/>
                <a:ea typeface="Libre Franklin"/>
                <a:cs typeface="Libre Franklin"/>
                <a:sym typeface="Libre Franklin"/>
              </a:endParaRPr>
            </a:p>
          </p:txBody>
        </p:sp>
        <p:sp>
          <p:nvSpPr>
            <p:cNvPr id="135" name="Google Shape;135;p10"/>
            <p:cNvSpPr/>
            <p:nvPr/>
          </p:nvSpPr>
          <p:spPr>
            <a:xfrm>
              <a:off x="2987597" y="3657920"/>
              <a:ext cx="355095" cy="541093"/>
            </a:xfrm>
            <a:prstGeom prst="rect">
              <a:avLst/>
            </a:prstGeom>
            <a:noFill/>
            <a:ln>
              <a:noFill/>
            </a:ln>
          </p:spPr>
          <p:txBody>
            <a:bodyPr spcFirstLastPara="1" wrap="square" lIns="0" tIns="81000" rIns="0" bIns="0" anchor="ctr" anchorCtr="0">
              <a:normAutofit/>
            </a:bodyPr>
            <a:lstStyle/>
            <a:p>
              <a:pPr marL="0" marR="0" lvl="0" indent="0" algn="ctr" rtl="0">
                <a:lnSpc>
                  <a:spcPct val="90000"/>
                </a:lnSpc>
                <a:spcBef>
                  <a:spcPts val="0"/>
                </a:spcBef>
                <a:spcAft>
                  <a:spcPts val="0"/>
                </a:spcAft>
                <a:buNone/>
              </a:pPr>
              <a:r>
                <a:rPr lang="en-US" sz="3300">
                  <a:solidFill>
                    <a:srgbClr val="FFFFFF"/>
                  </a:solidFill>
                  <a:latin typeface="Libre Franklin"/>
                  <a:ea typeface="Libre Franklin"/>
                  <a:cs typeface="Libre Franklin"/>
                  <a:sym typeface="Libre Franklin"/>
                </a:rPr>
                <a:t>2</a:t>
              </a:r>
              <a:endParaRPr sz="3300">
                <a:solidFill>
                  <a:srgbClr val="FFFFFF"/>
                </a:solidFill>
                <a:latin typeface="Libre Franklin"/>
                <a:ea typeface="Libre Franklin"/>
                <a:cs typeface="Libre Franklin"/>
                <a:sym typeface="Libre Franklin"/>
              </a:endParaRPr>
            </a:p>
          </p:txBody>
        </p:sp>
      </p:gr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500"/>
                                        <p:tgtEl>
                                          <p:spTgt spid="131"/>
                                        </p:tgtEl>
                                        <p:attrNameLst>
                                          <p:attrName>ppt_w</p:attrName>
                                        </p:attrNameLst>
                                      </p:cBhvr>
                                      <p:tavLst>
                                        <p:tav tm="0">
                                          <p:val>
                                            <p:strVal val="0"/>
                                          </p:val>
                                        </p:tav>
                                        <p:tav tm="100000">
                                          <p:val>
                                            <p:strVal val="#ppt_w"/>
                                          </p:val>
                                        </p:tav>
                                      </p:tavLst>
                                    </p:anim>
                                    <p:anim calcmode="lin" valueType="num">
                                      <p:cBhvr additive="base">
                                        <p:cTn id="8" dur="500"/>
                                        <p:tgtEl>
                                          <p:spTgt spid="131"/>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7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cxnSp>
        <p:nvCxnSpPr>
          <p:cNvPr id="141" name="Google Shape;141;p11"/>
          <p:cNvCxnSpPr/>
          <p:nvPr/>
        </p:nvCxnSpPr>
        <p:spPr>
          <a:xfrm>
            <a:off x="4575158" y="2288287"/>
            <a:ext cx="0" cy="866659"/>
          </a:xfrm>
          <a:prstGeom prst="straightConnector1">
            <a:avLst/>
          </a:prstGeom>
          <a:noFill/>
          <a:ln w="19050" cap="flat" cmpd="sng">
            <a:solidFill>
              <a:schemeClr val="accent1"/>
            </a:solidFill>
            <a:prstDash val="solid"/>
            <a:miter lim="800000"/>
            <a:headEnd type="none" w="med" len="med"/>
            <a:tailEnd type="none" w="med" len="med"/>
          </a:ln>
        </p:spPr>
      </p:cxnSp>
      <p:sp>
        <p:nvSpPr>
          <p:cNvPr id="142" name="Google Shape;142;p11"/>
          <p:cNvSpPr/>
          <p:nvPr/>
        </p:nvSpPr>
        <p:spPr>
          <a:xfrm>
            <a:off x="4466356" y="3148250"/>
            <a:ext cx="213657" cy="213657"/>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Libre Franklin Medium"/>
              <a:ea typeface="Libre Franklin Medium"/>
              <a:cs typeface="Libre Franklin Medium"/>
              <a:sym typeface="Libre Franklin Medium"/>
            </a:endParaRPr>
          </a:p>
        </p:txBody>
      </p:sp>
      <p:sp>
        <p:nvSpPr>
          <p:cNvPr id="143" name="Google Shape;143;p11"/>
          <p:cNvSpPr/>
          <p:nvPr/>
        </p:nvSpPr>
        <p:spPr>
          <a:xfrm>
            <a:off x="6230242" y="3148250"/>
            <a:ext cx="215663" cy="213657"/>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Libre Franklin Medium"/>
              <a:ea typeface="Libre Franklin Medium"/>
              <a:cs typeface="Libre Franklin Medium"/>
              <a:sym typeface="Libre Franklin Medium"/>
            </a:endParaRPr>
          </a:p>
        </p:txBody>
      </p:sp>
      <p:sp>
        <p:nvSpPr>
          <p:cNvPr id="144" name="Google Shape;144;p11"/>
          <p:cNvSpPr/>
          <p:nvPr/>
        </p:nvSpPr>
        <p:spPr>
          <a:xfrm>
            <a:off x="7996241" y="3148250"/>
            <a:ext cx="212655" cy="213657"/>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Libre Franklin Medium"/>
              <a:ea typeface="Libre Franklin Medium"/>
              <a:cs typeface="Libre Franklin Medium"/>
              <a:sym typeface="Libre Franklin Medium"/>
            </a:endParaRPr>
          </a:p>
        </p:txBody>
      </p:sp>
      <p:sp>
        <p:nvSpPr>
          <p:cNvPr id="145" name="Google Shape;145;p11"/>
          <p:cNvSpPr/>
          <p:nvPr/>
        </p:nvSpPr>
        <p:spPr>
          <a:xfrm>
            <a:off x="2700677" y="3148250"/>
            <a:ext cx="213657" cy="213657"/>
          </a:xfrm>
          <a:prstGeom prst="ellipse">
            <a:avLst/>
          </a:prstGeom>
          <a:solidFill>
            <a:srgbClr val="0070C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Libre Franklin Medium"/>
              <a:ea typeface="Libre Franklin Medium"/>
              <a:cs typeface="Libre Franklin Medium"/>
              <a:sym typeface="Libre Franklin Medium"/>
            </a:endParaRPr>
          </a:p>
        </p:txBody>
      </p:sp>
      <p:sp>
        <p:nvSpPr>
          <p:cNvPr id="146" name="Google Shape;146;p11"/>
          <p:cNvSpPr/>
          <p:nvPr/>
        </p:nvSpPr>
        <p:spPr>
          <a:xfrm>
            <a:off x="934998" y="3148250"/>
            <a:ext cx="213657" cy="213657"/>
          </a:xfrm>
          <a:prstGeom prst="ellipse">
            <a:avLst/>
          </a:prstGeom>
          <a:solidFill>
            <a:srgbClr val="0070C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Libre Franklin Medium"/>
              <a:ea typeface="Libre Franklin Medium"/>
              <a:cs typeface="Libre Franklin Medium"/>
              <a:sym typeface="Libre Franklin Medium"/>
            </a:endParaRPr>
          </a:p>
        </p:txBody>
      </p:sp>
      <p:sp>
        <p:nvSpPr>
          <p:cNvPr id="147" name="Google Shape;147;p11"/>
          <p:cNvSpPr/>
          <p:nvPr/>
        </p:nvSpPr>
        <p:spPr>
          <a:xfrm>
            <a:off x="1041432" y="2492717"/>
            <a:ext cx="3533726" cy="662228"/>
          </a:xfrm>
          <a:custGeom>
            <a:avLst/>
            <a:gdLst/>
            <a:ahLst/>
            <a:cxnLst/>
            <a:rect l="l" t="t" r="r" b="b"/>
            <a:pathLst>
              <a:path w="1895" h="355" extrusionOk="0">
                <a:moveTo>
                  <a:pt x="0" y="355"/>
                </a:moveTo>
                <a:cubicBezTo>
                  <a:pt x="0" y="119"/>
                  <a:pt x="0" y="119"/>
                  <a:pt x="0" y="119"/>
                </a:cubicBezTo>
                <a:cubicBezTo>
                  <a:pt x="0" y="119"/>
                  <a:pt x="1" y="55"/>
                  <a:pt x="67" y="54"/>
                </a:cubicBezTo>
                <a:cubicBezTo>
                  <a:pt x="1826" y="54"/>
                  <a:pt x="1826" y="54"/>
                  <a:pt x="1826" y="54"/>
                </a:cubicBezTo>
                <a:cubicBezTo>
                  <a:pt x="1856" y="54"/>
                  <a:pt x="1884" y="26"/>
                  <a:pt x="1895" y="0"/>
                </a:cubicBezTo>
              </a:path>
            </a:pathLst>
          </a:custGeom>
          <a:noFill/>
          <a:ln w="19050" cap="flat" cmpd="sng">
            <a:solidFill>
              <a:srgbClr val="0070C0"/>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Libre Franklin Medium"/>
              <a:ea typeface="Libre Franklin Medium"/>
              <a:cs typeface="Libre Franklin Medium"/>
              <a:sym typeface="Libre Franklin Medium"/>
            </a:endParaRPr>
          </a:p>
        </p:txBody>
      </p:sp>
      <p:sp>
        <p:nvSpPr>
          <p:cNvPr id="148" name="Google Shape;148;p11"/>
          <p:cNvSpPr/>
          <p:nvPr/>
        </p:nvSpPr>
        <p:spPr>
          <a:xfrm>
            <a:off x="2807111" y="2712933"/>
            <a:ext cx="1768047" cy="442012"/>
          </a:xfrm>
          <a:custGeom>
            <a:avLst/>
            <a:gdLst/>
            <a:ahLst/>
            <a:cxnLst/>
            <a:rect l="l" t="t" r="r" b="b"/>
            <a:pathLst>
              <a:path w="948" h="237" extrusionOk="0">
                <a:moveTo>
                  <a:pt x="0" y="237"/>
                </a:moveTo>
                <a:cubicBezTo>
                  <a:pt x="0" y="119"/>
                  <a:pt x="0" y="119"/>
                  <a:pt x="0" y="119"/>
                </a:cubicBezTo>
                <a:cubicBezTo>
                  <a:pt x="0" y="119"/>
                  <a:pt x="1" y="55"/>
                  <a:pt x="66" y="54"/>
                </a:cubicBezTo>
                <a:cubicBezTo>
                  <a:pt x="877" y="54"/>
                  <a:pt x="877" y="54"/>
                  <a:pt x="877" y="54"/>
                </a:cubicBezTo>
                <a:cubicBezTo>
                  <a:pt x="909" y="54"/>
                  <a:pt x="937" y="28"/>
                  <a:pt x="948" y="0"/>
                </a:cubicBezTo>
              </a:path>
            </a:pathLst>
          </a:custGeom>
          <a:noFill/>
          <a:ln w="19050" cap="flat" cmpd="sng">
            <a:solidFill>
              <a:srgbClr val="0070C0"/>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Libre Franklin Medium"/>
              <a:ea typeface="Libre Franklin Medium"/>
              <a:cs typeface="Libre Franklin Medium"/>
              <a:sym typeface="Libre Franklin Medium"/>
            </a:endParaRPr>
          </a:p>
        </p:txBody>
      </p:sp>
      <p:sp>
        <p:nvSpPr>
          <p:cNvPr id="149" name="Google Shape;149;p11"/>
          <p:cNvSpPr/>
          <p:nvPr/>
        </p:nvSpPr>
        <p:spPr>
          <a:xfrm>
            <a:off x="4575158" y="2492717"/>
            <a:ext cx="3531358" cy="662228"/>
          </a:xfrm>
          <a:custGeom>
            <a:avLst/>
            <a:gdLst/>
            <a:ahLst/>
            <a:cxnLst/>
            <a:rect l="l" t="t" r="r" b="b"/>
            <a:pathLst>
              <a:path w="1894" h="355" extrusionOk="0">
                <a:moveTo>
                  <a:pt x="1894" y="355"/>
                </a:moveTo>
                <a:cubicBezTo>
                  <a:pt x="1894" y="119"/>
                  <a:pt x="1894" y="119"/>
                  <a:pt x="1894" y="119"/>
                </a:cubicBezTo>
                <a:cubicBezTo>
                  <a:pt x="1894" y="119"/>
                  <a:pt x="1893" y="55"/>
                  <a:pt x="1828" y="54"/>
                </a:cubicBezTo>
                <a:cubicBezTo>
                  <a:pt x="68" y="54"/>
                  <a:pt x="68" y="54"/>
                  <a:pt x="68" y="54"/>
                </a:cubicBezTo>
                <a:cubicBezTo>
                  <a:pt x="38" y="54"/>
                  <a:pt x="10" y="26"/>
                  <a:pt x="0" y="0"/>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accent1"/>
              </a:solidFill>
              <a:latin typeface="Libre Franklin Medium"/>
              <a:ea typeface="Libre Franklin Medium"/>
              <a:cs typeface="Libre Franklin Medium"/>
              <a:sym typeface="Libre Franklin Medium"/>
            </a:endParaRPr>
          </a:p>
        </p:txBody>
      </p:sp>
      <p:sp>
        <p:nvSpPr>
          <p:cNvPr id="150" name="Google Shape;150;p11"/>
          <p:cNvSpPr/>
          <p:nvPr/>
        </p:nvSpPr>
        <p:spPr>
          <a:xfrm>
            <a:off x="4575158" y="2712933"/>
            <a:ext cx="1765679" cy="442012"/>
          </a:xfrm>
          <a:custGeom>
            <a:avLst/>
            <a:gdLst/>
            <a:ahLst/>
            <a:cxnLst/>
            <a:rect l="l" t="t" r="r" b="b"/>
            <a:pathLst>
              <a:path w="947" h="237" extrusionOk="0">
                <a:moveTo>
                  <a:pt x="947" y="237"/>
                </a:moveTo>
                <a:cubicBezTo>
                  <a:pt x="947" y="119"/>
                  <a:pt x="947" y="119"/>
                  <a:pt x="947" y="119"/>
                </a:cubicBezTo>
                <a:cubicBezTo>
                  <a:pt x="947" y="119"/>
                  <a:pt x="946" y="55"/>
                  <a:pt x="881" y="54"/>
                </a:cubicBezTo>
                <a:cubicBezTo>
                  <a:pt x="70" y="54"/>
                  <a:pt x="70" y="54"/>
                  <a:pt x="70" y="54"/>
                </a:cubicBezTo>
                <a:cubicBezTo>
                  <a:pt x="38" y="54"/>
                  <a:pt x="11" y="28"/>
                  <a:pt x="0" y="0"/>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Libre Franklin Medium"/>
              <a:ea typeface="Libre Franklin Medium"/>
              <a:cs typeface="Libre Franklin Medium"/>
              <a:sym typeface="Libre Franklin Medium"/>
            </a:endParaRPr>
          </a:p>
        </p:txBody>
      </p:sp>
      <p:sp>
        <p:nvSpPr>
          <p:cNvPr id="151" name="Google Shape;151;p11"/>
          <p:cNvSpPr/>
          <p:nvPr/>
        </p:nvSpPr>
        <p:spPr>
          <a:xfrm>
            <a:off x="4078934" y="1021141"/>
            <a:ext cx="986130" cy="1253918"/>
          </a:xfrm>
          <a:custGeom>
            <a:avLst/>
            <a:gdLst/>
            <a:ahLst/>
            <a:cxnLst/>
            <a:rect l="l" t="t" r="r" b="b"/>
            <a:pathLst>
              <a:path w="427" h="543" extrusionOk="0">
                <a:moveTo>
                  <a:pt x="214" y="0"/>
                </a:moveTo>
                <a:cubicBezTo>
                  <a:pt x="331" y="0"/>
                  <a:pt x="427" y="95"/>
                  <a:pt x="427" y="213"/>
                </a:cubicBezTo>
                <a:cubicBezTo>
                  <a:pt x="427" y="290"/>
                  <a:pt x="386" y="357"/>
                  <a:pt x="326" y="394"/>
                </a:cubicBezTo>
                <a:cubicBezTo>
                  <a:pt x="312" y="404"/>
                  <a:pt x="289" y="422"/>
                  <a:pt x="268" y="444"/>
                </a:cubicBezTo>
                <a:cubicBezTo>
                  <a:pt x="234" y="479"/>
                  <a:pt x="214" y="543"/>
                  <a:pt x="214" y="543"/>
                </a:cubicBezTo>
                <a:cubicBezTo>
                  <a:pt x="214" y="543"/>
                  <a:pt x="193" y="479"/>
                  <a:pt x="159" y="444"/>
                </a:cubicBezTo>
                <a:cubicBezTo>
                  <a:pt x="137" y="421"/>
                  <a:pt x="114" y="403"/>
                  <a:pt x="100" y="393"/>
                </a:cubicBezTo>
                <a:cubicBezTo>
                  <a:pt x="96" y="391"/>
                  <a:pt x="92" y="388"/>
                  <a:pt x="88" y="385"/>
                </a:cubicBezTo>
                <a:cubicBezTo>
                  <a:pt x="88" y="385"/>
                  <a:pt x="88" y="385"/>
                  <a:pt x="88" y="385"/>
                </a:cubicBezTo>
                <a:cubicBezTo>
                  <a:pt x="88" y="385"/>
                  <a:pt x="88" y="385"/>
                  <a:pt x="88" y="385"/>
                </a:cubicBezTo>
                <a:cubicBezTo>
                  <a:pt x="35" y="346"/>
                  <a:pt x="0" y="284"/>
                  <a:pt x="0" y="213"/>
                </a:cubicBezTo>
                <a:cubicBezTo>
                  <a:pt x="0" y="95"/>
                  <a:pt x="96" y="0"/>
                  <a:pt x="214" y="0"/>
                </a:cubicBezTo>
                <a:close/>
              </a:path>
            </a:pathLst>
          </a:custGeom>
          <a:solidFill>
            <a:srgbClr val="0070C0"/>
          </a:solidFill>
          <a:ln>
            <a:noFill/>
          </a:ln>
        </p:spPr>
        <p:txBody>
          <a:bodyPr spcFirstLastPara="1" wrap="square" lIns="68575" tIns="216000" rIns="68575" bIns="34275" anchor="t" anchorCtr="0">
            <a:noAutofit/>
          </a:bodyPr>
          <a:lstStyle/>
          <a:p>
            <a:pPr marL="0" marR="0" lvl="0" indent="0" algn="ctr" rtl="0">
              <a:lnSpc>
                <a:spcPct val="150000"/>
              </a:lnSpc>
              <a:spcBef>
                <a:spcPts val="0"/>
              </a:spcBef>
              <a:spcAft>
                <a:spcPts val="0"/>
              </a:spcAft>
              <a:buNone/>
            </a:pPr>
            <a:r>
              <a:rPr lang="en-US" sz="1200" b="1">
                <a:solidFill>
                  <a:srgbClr val="FFFFFF"/>
                </a:solidFill>
                <a:latin typeface="Libre Franklin Medium"/>
                <a:ea typeface="Libre Franklin Medium"/>
                <a:cs typeface="Libre Franklin Medium"/>
                <a:sym typeface="Libre Franklin Medium"/>
              </a:rPr>
              <a:t>Behind the Scenes</a:t>
            </a:r>
            <a:endParaRPr sz="1200" b="1">
              <a:solidFill>
                <a:srgbClr val="FFFFFF"/>
              </a:solidFill>
              <a:latin typeface="Libre Franklin Medium"/>
              <a:ea typeface="Libre Franklin Medium"/>
              <a:cs typeface="Libre Franklin Medium"/>
              <a:sym typeface="Libre Franklin Medium"/>
            </a:endParaRPr>
          </a:p>
        </p:txBody>
      </p:sp>
      <p:sp>
        <p:nvSpPr>
          <p:cNvPr id="152" name="Google Shape;152;p11"/>
          <p:cNvSpPr/>
          <p:nvPr/>
        </p:nvSpPr>
        <p:spPr>
          <a:xfrm>
            <a:off x="463386" y="3515573"/>
            <a:ext cx="1227142" cy="297646"/>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1013" b="1">
                <a:solidFill>
                  <a:srgbClr val="0070C0"/>
                </a:solidFill>
                <a:latin typeface="Libre Franklin Medium"/>
                <a:ea typeface="Libre Franklin Medium"/>
                <a:cs typeface="Libre Franklin Medium"/>
                <a:sym typeface="Libre Franklin Medium"/>
              </a:rPr>
              <a:t>Python </a:t>
            </a:r>
            <a:endParaRPr sz="1013" b="1">
              <a:solidFill>
                <a:srgbClr val="0070C0"/>
              </a:solidFill>
              <a:latin typeface="Libre Franklin Medium"/>
              <a:ea typeface="Libre Franklin Medium"/>
              <a:cs typeface="Libre Franklin Medium"/>
              <a:sym typeface="Libre Franklin Medium"/>
            </a:endParaRPr>
          </a:p>
        </p:txBody>
      </p:sp>
      <p:sp>
        <p:nvSpPr>
          <p:cNvPr id="153" name="Google Shape;153;p11"/>
          <p:cNvSpPr/>
          <p:nvPr/>
        </p:nvSpPr>
        <p:spPr>
          <a:xfrm>
            <a:off x="463385" y="3852002"/>
            <a:ext cx="122714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rgbClr val="262626"/>
                </a:solidFill>
                <a:latin typeface="Libre Franklin Medium"/>
                <a:ea typeface="Libre Franklin Medium"/>
                <a:cs typeface="Libre Franklin Medium"/>
                <a:sym typeface="Libre Franklin Medium"/>
              </a:rPr>
              <a:t>The Back end of the Movie Night App revolves around Python Code. </a:t>
            </a:r>
            <a:endParaRPr sz="900">
              <a:solidFill>
                <a:srgbClr val="262626"/>
              </a:solidFill>
              <a:latin typeface="Libre Franklin Medium"/>
              <a:ea typeface="Libre Franklin Medium"/>
              <a:cs typeface="Libre Franklin Medium"/>
              <a:sym typeface="Libre Franklin Medium"/>
            </a:endParaRPr>
          </a:p>
        </p:txBody>
      </p:sp>
      <p:sp>
        <p:nvSpPr>
          <p:cNvPr id="154" name="Google Shape;154;p11"/>
          <p:cNvSpPr/>
          <p:nvPr/>
        </p:nvSpPr>
        <p:spPr>
          <a:xfrm>
            <a:off x="2193539" y="3398650"/>
            <a:ext cx="1452185" cy="531492"/>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1013" b="1">
                <a:solidFill>
                  <a:srgbClr val="0070C0"/>
                </a:solidFill>
                <a:latin typeface="Libre Franklin Medium"/>
                <a:ea typeface="Libre Franklin Medium"/>
                <a:cs typeface="Libre Franklin Medium"/>
                <a:sym typeface="Libre Franklin Medium"/>
              </a:rPr>
              <a:t>Flask, SQLAlchemy &amp; SQLite</a:t>
            </a:r>
            <a:endParaRPr sz="1013" b="1">
              <a:solidFill>
                <a:srgbClr val="0070C0"/>
              </a:solidFill>
              <a:latin typeface="Libre Franklin Medium"/>
              <a:ea typeface="Libre Franklin Medium"/>
              <a:cs typeface="Libre Franklin Medium"/>
              <a:sym typeface="Libre Franklin Medium"/>
            </a:endParaRPr>
          </a:p>
        </p:txBody>
      </p:sp>
      <p:sp>
        <p:nvSpPr>
          <p:cNvPr id="155" name="Google Shape;155;p11"/>
          <p:cNvSpPr/>
          <p:nvPr/>
        </p:nvSpPr>
        <p:spPr>
          <a:xfrm>
            <a:off x="2300762" y="3852002"/>
            <a:ext cx="1227143" cy="7848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rgbClr val="262626"/>
                </a:solidFill>
                <a:latin typeface="Libre Franklin Medium"/>
                <a:ea typeface="Libre Franklin Medium"/>
                <a:cs typeface="Libre Franklin Medium"/>
                <a:sym typeface="Libre Franklin Medium"/>
              </a:rPr>
              <a:t>All Data has been converted to a local API using Flask &amp; SQLAlchemy to create an engine.</a:t>
            </a:r>
            <a:endParaRPr sz="900">
              <a:solidFill>
                <a:srgbClr val="262626"/>
              </a:solidFill>
              <a:latin typeface="Libre Franklin Medium"/>
              <a:ea typeface="Libre Franklin Medium"/>
              <a:cs typeface="Libre Franklin Medium"/>
              <a:sym typeface="Libre Franklin Medium"/>
            </a:endParaRPr>
          </a:p>
        </p:txBody>
      </p:sp>
      <p:sp>
        <p:nvSpPr>
          <p:cNvPr id="156" name="Google Shape;156;p11"/>
          <p:cNvSpPr/>
          <p:nvPr/>
        </p:nvSpPr>
        <p:spPr>
          <a:xfrm>
            <a:off x="3958429" y="3515573"/>
            <a:ext cx="1227142" cy="297646"/>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1013" b="1">
                <a:solidFill>
                  <a:schemeClr val="accent1"/>
                </a:solidFill>
                <a:latin typeface="Libre Franklin Medium"/>
                <a:ea typeface="Libre Franklin Medium"/>
                <a:cs typeface="Libre Franklin Medium"/>
                <a:sym typeface="Libre Franklin Medium"/>
              </a:rPr>
              <a:t>Java Script (JS)</a:t>
            </a:r>
            <a:endParaRPr sz="1013" b="1">
              <a:solidFill>
                <a:schemeClr val="accent1"/>
              </a:solidFill>
              <a:latin typeface="Libre Franklin Medium"/>
              <a:ea typeface="Libre Franklin Medium"/>
              <a:cs typeface="Libre Franklin Medium"/>
              <a:sym typeface="Libre Franklin Medium"/>
            </a:endParaRPr>
          </a:p>
        </p:txBody>
      </p:sp>
      <p:sp>
        <p:nvSpPr>
          <p:cNvPr id="157" name="Google Shape;157;p11"/>
          <p:cNvSpPr/>
          <p:nvPr/>
        </p:nvSpPr>
        <p:spPr>
          <a:xfrm>
            <a:off x="3958428" y="3852002"/>
            <a:ext cx="1227143" cy="7848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rgbClr val="262626"/>
                </a:solidFill>
                <a:latin typeface="Libre Franklin Medium"/>
                <a:ea typeface="Libre Franklin Medium"/>
                <a:cs typeface="Libre Franklin Medium"/>
                <a:sym typeface="Libre Franklin Medium"/>
              </a:rPr>
              <a:t>From a front-end perspective, all the graphs have been created with Java Script.</a:t>
            </a:r>
            <a:endParaRPr sz="900">
              <a:solidFill>
                <a:srgbClr val="262626"/>
              </a:solidFill>
              <a:latin typeface="Libre Franklin Medium"/>
              <a:ea typeface="Libre Franklin Medium"/>
              <a:cs typeface="Libre Franklin Medium"/>
              <a:sym typeface="Libre Franklin Medium"/>
            </a:endParaRPr>
          </a:p>
        </p:txBody>
      </p:sp>
      <p:sp>
        <p:nvSpPr>
          <p:cNvPr id="158" name="Google Shape;158;p11"/>
          <p:cNvSpPr/>
          <p:nvPr/>
        </p:nvSpPr>
        <p:spPr>
          <a:xfrm>
            <a:off x="5724503" y="3515573"/>
            <a:ext cx="1227142" cy="297646"/>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1013" b="1">
                <a:solidFill>
                  <a:schemeClr val="accent1"/>
                </a:solidFill>
                <a:latin typeface="Libre Franklin Medium"/>
                <a:ea typeface="Libre Franklin Medium"/>
                <a:cs typeface="Libre Franklin Medium"/>
                <a:sym typeface="Libre Franklin Medium"/>
              </a:rPr>
              <a:t>HTML</a:t>
            </a:r>
            <a:endParaRPr sz="1013" b="1">
              <a:solidFill>
                <a:schemeClr val="accent1"/>
              </a:solidFill>
              <a:latin typeface="Libre Franklin Medium"/>
              <a:ea typeface="Libre Franklin Medium"/>
              <a:cs typeface="Libre Franklin Medium"/>
              <a:sym typeface="Libre Franklin Medium"/>
            </a:endParaRPr>
          </a:p>
        </p:txBody>
      </p:sp>
      <p:sp>
        <p:nvSpPr>
          <p:cNvPr id="159" name="Google Shape;159;p11"/>
          <p:cNvSpPr/>
          <p:nvPr/>
        </p:nvSpPr>
        <p:spPr>
          <a:xfrm>
            <a:off x="5724502" y="3852002"/>
            <a:ext cx="122714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rgbClr val="262626"/>
                </a:solidFill>
                <a:latin typeface="Libre Franklin Medium"/>
                <a:ea typeface="Libre Franklin Medium"/>
                <a:cs typeface="Libre Franklin Medium"/>
                <a:sym typeface="Libre Franklin Medium"/>
              </a:rPr>
              <a:t>HTML was used to format the App, Calling on the JS to display the visuals in a client facing format. </a:t>
            </a:r>
            <a:endParaRPr sz="900">
              <a:solidFill>
                <a:srgbClr val="262626"/>
              </a:solidFill>
              <a:latin typeface="Libre Franklin Medium"/>
              <a:ea typeface="Libre Franklin Medium"/>
              <a:cs typeface="Libre Franklin Medium"/>
              <a:sym typeface="Libre Franklin Medium"/>
            </a:endParaRPr>
          </a:p>
        </p:txBody>
      </p:sp>
      <p:sp>
        <p:nvSpPr>
          <p:cNvPr id="160" name="Google Shape;160;p11"/>
          <p:cNvSpPr/>
          <p:nvPr/>
        </p:nvSpPr>
        <p:spPr>
          <a:xfrm>
            <a:off x="7488998" y="3515573"/>
            <a:ext cx="1227142" cy="297646"/>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1013" b="1">
                <a:solidFill>
                  <a:schemeClr val="accent1"/>
                </a:solidFill>
                <a:latin typeface="Libre Franklin Medium"/>
                <a:ea typeface="Libre Franklin Medium"/>
                <a:cs typeface="Libre Franklin Medium"/>
                <a:sym typeface="Libre Franklin Medium"/>
              </a:rPr>
              <a:t>CSS</a:t>
            </a:r>
            <a:endParaRPr sz="1013" b="1">
              <a:solidFill>
                <a:schemeClr val="accent1"/>
              </a:solidFill>
              <a:latin typeface="Libre Franklin Medium"/>
              <a:ea typeface="Libre Franklin Medium"/>
              <a:cs typeface="Libre Franklin Medium"/>
              <a:sym typeface="Libre Franklin Medium"/>
            </a:endParaRPr>
          </a:p>
        </p:txBody>
      </p:sp>
      <p:sp>
        <p:nvSpPr>
          <p:cNvPr id="161" name="Google Shape;161;p11"/>
          <p:cNvSpPr/>
          <p:nvPr/>
        </p:nvSpPr>
        <p:spPr>
          <a:xfrm>
            <a:off x="7488997" y="3852002"/>
            <a:ext cx="122714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rgbClr val="262626"/>
                </a:solidFill>
                <a:latin typeface="Libre Franklin Medium"/>
                <a:ea typeface="Libre Franklin Medium"/>
                <a:cs typeface="Libre Franklin Medium"/>
                <a:sym typeface="Libre Franklin Medium"/>
              </a:rPr>
              <a:t>In addition to HTML, CSS was used to further enhance the aesthetics of the app.</a:t>
            </a:r>
            <a:endParaRPr sz="900">
              <a:solidFill>
                <a:srgbClr val="262626"/>
              </a:solidFill>
              <a:latin typeface="Libre Franklin Medium"/>
              <a:ea typeface="Libre Franklin Medium"/>
              <a:cs typeface="Libre Franklin Medium"/>
              <a:sym typeface="Libre Franklin Medium"/>
            </a:endParaRPr>
          </a:p>
        </p:txBody>
      </p:sp>
      <p:sp>
        <p:nvSpPr>
          <p:cNvPr id="162" name="Google Shape;162;p11"/>
          <p:cNvSpPr/>
          <p:nvPr/>
        </p:nvSpPr>
        <p:spPr>
          <a:xfrm>
            <a:off x="1564317" y="1810220"/>
            <a:ext cx="2394111" cy="659668"/>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2800" b="1">
                <a:solidFill>
                  <a:srgbClr val="0070C0"/>
                </a:solidFill>
                <a:latin typeface="Libre Franklin Medium"/>
                <a:ea typeface="Libre Franklin Medium"/>
                <a:cs typeface="Libre Franklin Medium"/>
                <a:sym typeface="Libre Franklin Medium"/>
              </a:rPr>
              <a:t>Back End</a:t>
            </a:r>
            <a:endParaRPr sz="2800" b="1">
              <a:solidFill>
                <a:srgbClr val="0070C0"/>
              </a:solidFill>
              <a:latin typeface="Libre Franklin Medium"/>
              <a:ea typeface="Libre Franklin Medium"/>
              <a:cs typeface="Libre Franklin Medium"/>
              <a:sym typeface="Libre Franklin Medium"/>
            </a:endParaRPr>
          </a:p>
        </p:txBody>
      </p:sp>
      <p:sp>
        <p:nvSpPr>
          <p:cNvPr id="163" name="Google Shape;163;p11"/>
          <p:cNvSpPr/>
          <p:nvPr/>
        </p:nvSpPr>
        <p:spPr>
          <a:xfrm>
            <a:off x="5248849" y="1819166"/>
            <a:ext cx="2394111" cy="659668"/>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2800" b="1">
                <a:solidFill>
                  <a:schemeClr val="accent1"/>
                </a:solidFill>
                <a:latin typeface="Libre Franklin Medium"/>
                <a:ea typeface="Libre Franklin Medium"/>
                <a:cs typeface="Libre Franklin Medium"/>
                <a:sym typeface="Libre Franklin Medium"/>
              </a:rPr>
              <a:t>Front End</a:t>
            </a:r>
            <a:endParaRPr sz="2800" b="1">
              <a:solidFill>
                <a:schemeClr val="accent1"/>
              </a:solidFill>
              <a:latin typeface="Libre Franklin Medium"/>
              <a:ea typeface="Libre Franklin Medium"/>
              <a:cs typeface="Libre Franklin Medium"/>
              <a:sym typeface="Libre Franklin Medium"/>
            </a:endParaRPr>
          </a:p>
        </p:txBody>
      </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fade">
                                      <p:cBhvr>
                                        <p:cTn id="11" dur="500"/>
                                        <p:tgtEl>
                                          <p:spTgt spid="141"/>
                                        </p:tgtEl>
                                      </p:cBhvr>
                                    </p:animEffect>
                                  </p:childTnLst>
                                </p:cTn>
                              </p:par>
                              <p:par>
                                <p:cTn id="12" presetID="10" presetClass="entr" presetSubtype="0" fill="hold" nodeType="withEffect">
                                  <p:stCondLst>
                                    <p:cond delay="0"/>
                                  </p:stCondLst>
                                  <p:childTnLst>
                                    <p:set>
                                      <p:cBhvr>
                                        <p:cTn id="13" dur="1" fill="hold">
                                          <p:stCondLst>
                                            <p:cond delay="0"/>
                                          </p:stCondLst>
                                        </p:cTn>
                                        <p:tgtEl>
                                          <p:spTgt spid="147"/>
                                        </p:tgtEl>
                                        <p:attrNameLst>
                                          <p:attrName>style.visibility</p:attrName>
                                        </p:attrNameLst>
                                      </p:cBhvr>
                                      <p:to>
                                        <p:strVal val="visible"/>
                                      </p:to>
                                    </p:set>
                                    <p:animEffect transition="in" filter="fade">
                                      <p:cBhvr>
                                        <p:cTn id="14" dur="500"/>
                                        <p:tgtEl>
                                          <p:spTgt spid="147"/>
                                        </p:tgtEl>
                                      </p:cBhvr>
                                    </p:animEffect>
                                  </p:childTnLst>
                                </p:cTn>
                              </p:par>
                              <p:par>
                                <p:cTn id="15" presetID="10"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par>
                                <p:cTn id="18" presetID="10" presetClass="entr" presetSubtype="0" fill="hold" nodeType="withEffect">
                                  <p:stCondLst>
                                    <p:cond delay="0"/>
                                  </p:stCondLst>
                                  <p:childTnLst>
                                    <p:set>
                                      <p:cBhvr>
                                        <p:cTn id="19" dur="1" fill="hold">
                                          <p:stCondLst>
                                            <p:cond delay="0"/>
                                          </p:stCondLst>
                                        </p:cTn>
                                        <p:tgtEl>
                                          <p:spTgt spid="149"/>
                                        </p:tgtEl>
                                        <p:attrNameLst>
                                          <p:attrName>style.visibility</p:attrName>
                                        </p:attrNameLst>
                                      </p:cBhvr>
                                      <p:to>
                                        <p:strVal val="visible"/>
                                      </p:to>
                                    </p:set>
                                    <p:animEffect transition="in" filter="fade">
                                      <p:cBhvr>
                                        <p:cTn id="20" dur="500"/>
                                        <p:tgtEl>
                                          <p:spTgt spid="149"/>
                                        </p:tgtEl>
                                      </p:cBhvr>
                                    </p:animEffect>
                                  </p:childTnLst>
                                </p:cTn>
                              </p:par>
                              <p:par>
                                <p:cTn id="21" presetID="10" presetClass="entr" presetSubtype="0" fill="hold" nodeType="withEffect">
                                  <p:stCondLst>
                                    <p:cond delay="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500"/>
                                        <p:tgtEl>
                                          <p:spTgt spid="150"/>
                                        </p:tgtEl>
                                      </p:cBhvr>
                                    </p:animEffect>
                                  </p:childTnLst>
                                </p:cTn>
                              </p:par>
                            </p:childTnLst>
                          </p:cTn>
                        </p:par>
                        <p:par>
                          <p:cTn id="24" fill="hold">
                            <p:stCondLst>
                              <p:cond delay="1500"/>
                            </p:stCondLst>
                            <p:childTnLst>
                              <p:par>
                                <p:cTn id="25" presetID="23" presetClass="entr" presetSubtype="16" fill="hold" nodeType="afterEffect">
                                  <p:stCondLst>
                                    <p:cond delay="0"/>
                                  </p:stCondLst>
                                  <p:childTnLst>
                                    <p:set>
                                      <p:cBhvr>
                                        <p:cTn id="26" dur="1" fill="hold">
                                          <p:stCondLst>
                                            <p:cond delay="0"/>
                                          </p:stCondLst>
                                        </p:cTn>
                                        <p:tgtEl>
                                          <p:spTgt spid="142"/>
                                        </p:tgtEl>
                                        <p:attrNameLst>
                                          <p:attrName>style.visibility</p:attrName>
                                        </p:attrNameLst>
                                      </p:cBhvr>
                                      <p:to>
                                        <p:strVal val="visible"/>
                                      </p:to>
                                    </p:set>
                                    <p:anim calcmode="lin" valueType="num">
                                      <p:cBhvr additive="base">
                                        <p:cTn id="27" dur="500"/>
                                        <p:tgtEl>
                                          <p:spTgt spid="142"/>
                                        </p:tgtEl>
                                        <p:attrNameLst>
                                          <p:attrName>ppt_w</p:attrName>
                                        </p:attrNameLst>
                                      </p:cBhvr>
                                      <p:tavLst>
                                        <p:tav tm="0">
                                          <p:val>
                                            <p:strVal val="0"/>
                                          </p:val>
                                        </p:tav>
                                        <p:tav tm="100000">
                                          <p:val>
                                            <p:strVal val="#ppt_w"/>
                                          </p:val>
                                        </p:tav>
                                      </p:tavLst>
                                    </p:anim>
                                    <p:anim calcmode="lin" valueType="num">
                                      <p:cBhvr additive="base">
                                        <p:cTn id="28" dur="500"/>
                                        <p:tgtEl>
                                          <p:spTgt spid="142"/>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200"/>
                                  </p:stCondLst>
                                  <p:childTnLst>
                                    <p:set>
                                      <p:cBhvr>
                                        <p:cTn id="30" dur="1" fill="hold">
                                          <p:stCondLst>
                                            <p:cond delay="0"/>
                                          </p:stCondLst>
                                        </p:cTn>
                                        <p:tgtEl>
                                          <p:spTgt spid="145"/>
                                        </p:tgtEl>
                                        <p:attrNameLst>
                                          <p:attrName>style.visibility</p:attrName>
                                        </p:attrNameLst>
                                      </p:cBhvr>
                                      <p:to>
                                        <p:strVal val="visible"/>
                                      </p:to>
                                    </p:set>
                                    <p:anim calcmode="lin" valueType="num">
                                      <p:cBhvr additive="base">
                                        <p:cTn id="31" dur="500"/>
                                        <p:tgtEl>
                                          <p:spTgt spid="145"/>
                                        </p:tgtEl>
                                        <p:attrNameLst>
                                          <p:attrName>ppt_w</p:attrName>
                                        </p:attrNameLst>
                                      </p:cBhvr>
                                      <p:tavLst>
                                        <p:tav tm="0">
                                          <p:val>
                                            <p:strVal val="0"/>
                                          </p:val>
                                        </p:tav>
                                        <p:tav tm="100000">
                                          <p:val>
                                            <p:strVal val="#ppt_w"/>
                                          </p:val>
                                        </p:tav>
                                      </p:tavLst>
                                    </p:anim>
                                    <p:anim calcmode="lin" valueType="num">
                                      <p:cBhvr additive="base">
                                        <p:cTn id="32" dur="500"/>
                                        <p:tgtEl>
                                          <p:spTgt spid="145"/>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200"/>
                                  </p:stCondLst>
                                  <p:childTnLst>
                                    <p:set>
                                      <p:cBhvr>
                                        <p:cTn id="34" dur="1" fill="hold">
                                          <p:stCondLst>
                                            <p:cond delay="0"/>
                                          </p:stCondLst>
                                        </p:cTn>
                                        <p:tgtEl>
                                          <p:spTgt spid="143"/>
                                        </p:tgtEl>
                                        <p:attrNameLst>
                                          <p:attrName>style.visibility</p:attrName>
                                        </p:attrNameLst>
                                      </p:cBhvr>
                                      <p:to>
                                        <p:strVal val="visible"/>
                                      </p:to>
                                    </p:set>
                                    <p:anim calcmode="lin" valueType="num">
                                      <p:cBhvr additive="base">
                                        <p:cTn id="35" dur="500"/>
                                        <p:tgtEl>
                                          <p:spTgt spid="143"/>
                                        </p:tgtEl>
                                        <p:attrNameLst>
                                          <p:attrName>ppt_w</p:attrName>
                                        </p:attrNameLst>
                                      </p:cBhvr>
                                      <p:tavLst>
                                        <p:tav tm="0">
                                          <p:val>
                                            <p:strVal val="0"/>
                                          </p:val>
                                        </p:tav>
                                        <p:tav tm="100000">
                                          <p:val>
                                            <p:strVal val="#ppt_w"/>
                                          </p:val>
                                        </p:tav>
                                      </p:tavLst>
                                    </p:anim>
                                    <p:anim calcmode="lin" valueType="num">
                                      <p:cBhvr additive="base">
                                        <p:cTn id="36" dur="500"/>
                                        <p:tgtEl>
                                          <p:spTgt spid="143"/>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400"/>
                                  </p:stCondLst>
                                  <p:childTnLst>
                                    <p:set>
                                      <p:cBhvr>
                                        <p:cTn id="38" dur="1" fill="hold">
                                          <p:stCondLst>
                                            <p:cond delay="0"/>
                                          </p:stCondLst>
                                        </p:cTn>
                                        <p:tgtEl>
                                          <p:spTgt spid="146"/>
                                        </p:tgtEl>
                                        <p:attrNameLst>
                                          <p:attrName>style.visibility</p:attrName>
                                        </p:attrNameLst>
                                      </p:cBhvr>
                                      <p:to>
                                        <p:strVal val="visible"/>
                                      </p:to>
                                    </p:set>
                                    <p:anim calcmode="lin" valueType="num">
                                      <p:cBhvr additive="base">
                                        <p:cTn id="39" dur="500"/>
                                        <p:tgtEl>
                                          <p:spTgt spid="146"/>
                                        </p:tgtEl>
                                        <p:attrNameLst>
                                          <p:attrName>ppt_w</p:attrName>
                                        </p:attrNameLst>
                                      </p:cBhvr>
                                      <p:tavLst>
                                        <p:tav tm="0">
                                          <p:val>
                                            <p:strVal val="0"/>
                                          </p:val>
                                        </p:tav>
                                        <p:tav tm="100000">
                                          <p:val>
                                            <p:strVal val="#ppt_w"/>
                                          </p:val>
                                        </p:tav>
                                      </p:tavLst>
                                    </p:anim>
                                    <p:anim calcmode="lin" valueType="num">
                                      <p:cBhvr additive="base">
                                        <p:cTn id="40" dur="500"/>
                                        <p:tgtEl>
                                          <p:spTgt spid="146"/>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400"/>
                                  </p:stCondLst>
                                  <p:childTnLst>
                                    <p:set>
                                      <p:cBhvr>
                                        <p:cTn id="42" dur="1" fill="hold">
                                          <p:stCondLst>
                                            <p:cond delay="0"/>
                                          </p:stCondLst>
                                        </p:cTn>
                                        <p:tgtEl>
                                          <p:spTgt spid="144"/>
                                        </p:tgtEl>
                                        <p:attrNameLst>
                                          <p:attrName>style.visibility</p:attrName>
                                        </p:attrNameLst>
                                      </p:cBhvr>
                                      <p:to>
                                        <p:strVal val="visible"/>
                                      </p:to>
                                    </p:set>
                                    <p:anim calcmode="lin" valueType="num">
                                      <p:cBhvr additive="base">
                                        <p:cTn id="43" dur="500"/>
                                        <p:tgtEl>
                                          <p:spTgt spid="144"/>
                                        </p:tgtEl>
                                        <p:attrNameLst>
                                          <p:attrName>ppt_w</p:attrName>
                                        </p:attrNameLst>
                                      </p:cBhvr>
                                      <p:tavLst>
                                        <p:tav tm="0">
                                          <p:val>
                                            <p:strVal val="0"/>
                                          </p:val>
                                        </p:tav>
                                        <p:tav tm="100000">
                                          <p:val>
                                            <p:strVal val="#ppt_w"/>
                                          </p:val>
                                        </p:tav>
                                      </p:tavLst>
                                    </p:anim>
                                    <p:anim calcmode="lin" valueType="num">
                                      <p:cBhvr additive="base">
                                        <p:cTn id="44" dur="500"/>
                                        <p:tgtEl>
                                          <p:spTgt spid="144"/>
                                        </p:tgtEl>
                                        <p:attrNameLst>
                                          <p:attrName>ppt_h</p:attrName>
                                        </p:attrNameLst>
                                      </p:cBhvr>
                                      <p:tavLst>
                                        <p:tav tm="0">
                                          <p:val>
                                            <p:strVal val="0"/>
                                          </p:val>
                                        </p:tav>
                                        <p:tav tm="100000">
                                          <p:val>
                                            <p:strVal val="#ppt_h"/>
                                          </p:val>
                                        </p:tav>
                                      </p:tavLst>
                                    </p:anim>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52"/>
                                        </p:tgtEl>
                                        <p:attrNameLst>
                                          <p:attrName>style.visibility</p:attrName>
                                        </p:attrNameLst>
                                      </p:cBhvr>
                                      <p:to>
                                        <p:strVal val="visible"/>
                                      </p:to>
                                    </p:set>
                                    <p:animEffect transition="in" filter="fade">
                                      <p:cBhvr>
                                        <p:cTn id="48" dur="500"/>
                                        <p:tgtEl>
                                          <p:spTgt spid="152"/>
                                        </p:tgtEl>
                                      </p:cBhvr>
                                    </p:animEffect>
                                  </p:childTnLst>
                                </p:cTn>
                              </p:par>
                              <p:par>
                                <p:cTn id="49" presetID="10" presetClass="entr" presetSubtype="0" fill="hold" nodeType="withEffect">
                                  <p:stCondLst>
                                    <p:cond delay="0"/>
                                  </p:stCondLst>
                                  <p:childTnLst>
                                    <p:set>
                                      <p:cBhvr>
                                        <p:cTn id="50" dur="1" fill="hold">
                                          <p:stCondLst>
                                            <p:cond delay="0"/>
                                          </p:stCondLst>
                                        </p:cTn>
                                        <p:tgtEl>
                                          <p:spTgt spid="153"/>
                                        </p:tgtEl>
                                        <p:attrNameLst>
                                          <p:attrName>style.visibility</p:attrName>
                                        </p:attrNameLst>
                                      </p:cBhvr>
                                      <p:to>
                                        <p:strVal val="visible"/>
                                      </p:to>
                                    </p:set>
                                    <p:animEffect transition="in" filter="fade">
                                      <p:cBhvr>
                                        <p:cTn id="51" dur="500"/>
                                        <p:tgtEl>
                                          <p:spTgt spid="153"/>
                                        </p:tgtEl>
                                      </p:cBhvr>
                                    </p:animEffect>
                                  </p:childTnLst>
                                </p:cTn>
                              </p:par>
                            </p:childTnLst>
                          </p:cTn>
                        </p:par>
                        <p:par>
                          <p:cTn id="52" fill="hold">
                            <p:stCondLst>
                              <p:cond delay="2500"/>
                            </p:stCondLst>
                            <p:childTnLst>
                              <p:par>
                                <p:cTn id="53" presetID="10" presetClass="entr" presetSubtype="0" fill="hold" nodeType="afterEffect">
                                  <p:stCondLst>
                                    <p:cond delay="0"/>
                                  </p:stCondLst>
                                  <p:childTnLst>
                                    <p:set>
                                      <p:cBhvr>
                                        <p:cTn id="54" dur="1" fill="hold">
                                          <p:stCondLst>
                                            <p:cond delay="0"/>
                                          </p:stCondLst>
                                        </p:cTn>
                                        <p:tgtEl>
                                          <p:spTgt spid="154"/>
                                        </p:tgtEl>
                                        <p:attrNameLst>
                                          <p:attrName>style.visibility</p:attrName>
                                        </p:attrNameLst>
                                      </p:cBhvr>
                                      <p:to>
                                        <p:strVal val="visible"/>
                                      </p:to>
                                    </p:set>
                                    <p:animEffect transition="in" filter="fade">
                                      <p:cBhvr>
                                        <p:cTn id="55" dur="500"/>
                                        <p:tgtEl>
                                          <p:spTgt spid="154"/>
                                        </p:tgtEl>
                                      </p:cBhvr>
                                    </p:animEffect>
                                  </p:childTnLst>
                                </p:cTn>
                              </p:par>
                              <p:par>
                                <p:cTn id="56" presetID="10" presetClass="entr" presetSubtype="0" fill="hold" nodeType="withEffect">
                                  <p:stCondLst>
                                    <p:cond delay="0"/>
                                  </p:stCondLst>
                                  <p:childTnLst>
                                    <p:set>
                                      <p:cBhvr>
                                        <p:cTn id="57" dur="1" fill="hold">
                                          <p:stCondLst>
                                            <p:cond delay="0"/>
                                          </p:stCondLst>
                                        </p:cTn>
                                        <p:tgtEl>
                                          <p:spTgt spid="155"/>
                                        </p:tgtEl>
                                        <p:attrNameLst>
                                          <p:attrName>style.visibility</p:attrName>
                                        </p:attrNameLst>
                                      </p:cBhvr>
                                      <p:to>
                                        <p:strVal val="visible"/>
                                      </p:to>
                                    </p:set>
                                    <p:animEffect transition="in" filter="fade">
                                      <p:cBhvr>
                                        <p:cTn id="58" dur="500"/>
                                        <p:tgtEl>
                                          <p:spTgt spid="155"/>
                                        </p:tgtEl>
                                      </p:cBhvr>
                                    </p:animEffect>
                                  </p:childTnLst>
                                </p:cTn>
                              </p:par>
                            </p:childTnLst>
                          </p:cTn>
                        </p:par>
                        <p:par>
                          <p:cTn id="59" fill="hold">
                            <p:stCondLst>
                              <p:cond delay="3000"/>
                            </p:stCondLst>
                            <p:childTnLst>
                              <p:par>
                                <p:cTn id="60" presetID="10" presetClass="entr" presetSubtype="0" fill="hold" nodeType="afterEffect">
                                  <p:stCondLst>
                                    <p:cond delay="0"/>
                                  </p:stCondLst>
                                  <p:childTnLst>
                                    <p:set>
                                      <p:cBhvr>
                                        <p:cTn id="61" dur="1" fill="hold">
                                          <p:stCondLst>
                                            <p:cond delay="0"/>
                                          </p:stCondLst>
                                        </p:cTn>
                                        <p:tgtEl>
                                          <p:spTgt spid="156"/>
                                        </p:tgtEl>
                                        <p:attrNameLst>
                                          <p:attrName>style.visibility</p:attrName>
                                        </p:attrNameLst>
                                      </p:cBhvr>
                                      <p:to>
                                        <p:strVal val="visible"/>
                                      </p:to>
                                    </p:set>
                                    <p:animEffect transition="in" filter="fade">
                                      <p:cBhvr>
                                        <p:cTn id="62" dur="500"/>
                                        <p:tgtEl>
                                          <p:spTgt spid="156"/>
                                        </p:tgtEl>
                                      </p:cBhvr>
                                    </p:animEffect>
                                  </p:childTnLst>
                                </p:cTn>
                              </p:par>
                              <p:par>
                                <p:cTn id="63" presetID="10" presetClass="entr" presetSubtype="0" fill="hold" nodeType="withEffect">
                                  <p:stCondLst>
                                    <p:cond delay="0"/>
                                  </p:stCondLst>
                                  <p:childTnLst>
                                    <p:set>
                                      <p:cBhvr>
                                        <p:cTn id="64" dur="1" fill="hold">
                                          <p:stCondLst>
                                            <p:cond delay="0"/>
                                          </p:stCondLst>
                                        </p:cTn>
                                        <p:tgtEl>
                                          <p:spTgt spid="157"/>
                                        </p:tgtEl>
                                        <p:attrNameLst>
                                          <p:attrName>style.visibility</p:attrName>
                                        </p:attrNameLst>
                                      </p:cBhvr>
                                      <p:to>
                                        <p:strVal val="visible"/>
                                      </p:to>
                                    </p:set>
                                    <p:animEffect transition="in" filter="fade">
                                      <p:cBhvr>
                                        <p:cTn id="65" dur="500"/>
                                        <p:tgtEl>
                                          <p:spTgt spid="157"/>
                                        </p:tgtEl>
                                      </p:cBhvr>
                                    </p:animEffect>
                                  </p:childTnLst>
                                </p:cTn>
                              </p:par>
                            </p:childTnLst>
                          </p:cTn>
                        </p:par>
                        <p:par>
                          <p:cTn id="66" fill="hold">
                            <p:stCondLst>
                              <p:cond delay="3500"/>
                            </p:stCondLst>
                            <p:childTnLst>
                              <p:par>
                                <p:cTn id="67" presetID="10" presetClass="entr" presetSubtype="0" fill="hold" nodeType="afterEffect">
                                  <p:stCondLst>
                                    <p:cond delay="0"/>
                                  </p:stCondLst>
                                  <p:childTnLst>
                                    <p:set>
                                      <p:cBhvr>
                                        <p:cTn id="68" dur="1" fill="hold">
                                          <p:stCondLst>
                                            <p:cond delay="0"/>
                                          </p:stCondLst>
                                        </p:cTn>
                                        <p:tgtEl>
                                          <p:spTgt spid="158"/>
                                        </p:tgtEl>
                                        <p:attrNameLst>
                                          <p:attrName>style.visibility</p:attrName>
                                        </p:attrNameLst>
                                      </p:cBhvr>
                                      <p:to>
                                        <p:strVal val="visible"/>
                                      </p:to>
                                    </p:set>
                                    <p:animEffect transition="in" filter="fade">
                                      <p:cBhvr>
                                        <p:cTn id="69" dur="500"/>
                                        <p:tgtEl>
                                          <p:spTgt spid="158"/>
                                        </p:tgtEl>
                                      </p:cBhvr>
                                    </p:animEffect>
                                  </p:childTnLst>
                                </p:cTn>
                              </p:par>
                              <p:par>
                                <p:cTn id="70" presetID="10" presetClass="entr" presetSubtype="0" fill="hold" nodeType="withEffect">
                                  <p:stCondLst>
                                    <p:cond delay="0"/>
                                  </p:stCondLst>
                                  <p:childTnLst>
                                    <p:set>
                                      <p:cBhvr>
                                        <p:cTn id="71" dur="1" fill="hold">
                                          <p:stCondLst>
                                            <p:cond delay="0"/>
                                          </p:stCondLst>
                                        </p:cTn>
                                        <p:tgtEl>
                                          <p:spTgt spid="159"/>
                                        </p:tgtEl>
                                        <p:attrNameLst>
                                          <p:attrName>style.visibility</p:attrName>
                                        </p:attrNameLst>
                                      </p:cBhvr>
                                      <p:to>
                                        <p:strVal val="visible"/>
                                      </p:to>
                                    </p:set>
                                    <p:animEffect transition="in" filter="fade">
                                      <p:cBhvr>
                                        <p:cTn id="72" dur="500"/>
                                        <p:tgtEl>
                                          <p:spTgt spid="159"/>
                                        </p:tgtEl>
                                      </p:cBhvr>
                                    </p:animEffect>
                                  </p:childTnLst>
                                </p:cTn>
                              </p:par>
                            </p:childTnLst>
                          </p:cTn>
                        </p:par>
                        <p:par>
                          <p:cTn id="73" fill="hold">
                            <p:stCondLst>
                              <p:cond delay="4000"/>
                            </p:stCondLst>
                            <p:childTnLst>
                              <p:par>
                                <p:cTn id="74" presetID="10" presetClass="entr" presetSubtype="0" fill="hold" nodeType="afterEffect">
                                  <p:stCondLst>
                                    <p:cond delay="0"/>
                                  </p:stCondLst>
                                  <p:childTnLst>
                                    <p:set>
                                      <p:cBhvr>
                                        <p:cTn id="75" dur="1" fill="hold">
                                          <p:stCondLst>
                                            <p:cond delay="0"/>
                                          </p:stCondLst>
                                        </p:cTn>
                                        <p:tgtEl>
                                          <p:spTgt spid="160"/>
                                        </p:tgtEl>
                                        <p:attrNameLst>
                                          <p:attrName>style.visibility</p:attrName>
                                        </p:attrNameLst>
                                      </p:cBhvr>
                                      <p:to>
                                        <p:strVal val="visible"/>
                                      </p:to>
                                    </p:set>
                                    <p:animEffect transition="in" filter="fade">
                                      <p:cBhvr>
                                        <p:cTn id="76" dur="500"/>
                                        <p:tgtEl>
                                          <p:spTgt spid="160"/>
                                        </p:tgtEl>
                                      </p:cBhvr>
                                    </p:animEffect>
                                  </p:childTnLst>
                                </p:cTn>
                              </p:par>
                              <p:par>
                                <p:cTn id="77" presetID="10" presetClass="entr" presetSubtype="0" fill="hold" nodeType="withEffect">
                                  <p:stCondLst>
                                    <p:cond delay="0"/>
                                  </p:stCondLst>
                                  <p:childTnLst>
                                    <p:set>
                                      <p:cBhvr>
                                        <p:cTn id="78" dur="1" fill="hold">
                                          <p:stCondLst>
                                            <p:cond delay="0"/>
                                          </p:stCondLst>
                                        </p:cTn>
                                        <p:tgtEl>
                                          <p:spTgt spid="161"/>
                                        </p:tgtEl>
                                        <p:attrNameLst>
                                          <p:attrName>style.visibility</p:attrName>
                                        </p:attrNameLst>
                                      </p:cBhvr>
                                      <p:to>
                                        <p:strVal val="visible"/>
                                      </p:to>
                                    </p:set>
                                    <p:animEffect transition="in" filter="fade">
                                      <p:cBhvr>
                                        <p:cTn id="79" dur="500"/>
                                        <p:tgtEl>
                                          <p:spTgt spid="161"/>
                                        </p:tgtEl>
                                      </p:cBhvr>
                                    </p:animEffect>
                                  </p:childTnLst>
                                </p:cTn>
                              </p:par>
                            </p:childTnLst>
                          </p:cTn>
                        </p:par>
                        <p:par>
                          <p:cTn id="80" fill="hold">
                            <p:stCondLst>
                              <p:cond delay="4500"/>
                            </p:stCondLst>
                            <p:childTnLst>
                              <p:par>
                                <p:cTn id="81" presetID="10" presetClass="entr" presetSubtype="0" fill="hold" nodeType="afterEffect">
                                  <p:stCondLst>
                                    <p:cond delay="0"/>
                                  </p:stCondLst>
                                  <p:childTnLst>
                                    <p:set>
                                      <p:cBhvr>
                                        <p:cTn id="82" dur="1" fill="hold">
                                          <p:stCondLst>
                                            <p:cond delay="0"/>
                                          </p:stCondLst>
                                        </p:cTn>
                                        <p:tgtEl>
                                          <p:spTgt spid="162"/>
                                        </p:tgtEl>
                                        <p:attrNameLst>
                                          <p:attrName>style.visibility</p:attrName>
                                        </p:attrNameLst>
                                      </p:cBhvr>
                                      <p:to>
                                        <p:strVal val="visible"/>
                                      </p:to>
                                    </p:set>
                                    <p:animEffect transition="in" filter="fade">
                                      <p:cBhvr>
                                        <p:cTn id="83" dur="500"/>
                                        <p:tgtEl>
                                          <p:spTgt spid="162"/>
                                        </p:tgtEl>
                                      </p:cBhvr>
                                    </p:animEffect>
                                  </p:childTnLst>
                                </p:cTn>
                              </p:par>
                            </p:childTnLst>
                          </p:cTn>
                        </p:par>
                        <p:par>
                          <p:cTn id="84" fill="hold">
                            <p:stCondLst>
                              <p:cond delay="5000"/>
                            </p:stCondLst>
                            <p:childTnLst>
                              <p:par>
                                <p:cTn id="85" presetID="10" presetClass="entr" presetSubtype="0" fill="hold" nodeType="afterEffect">
                                  <p:stCondLst>
                                    <p:cond delay="0"/>
                                  </p:stCondLst>
                                  <p:childTnLst>
                                    <p:set>
                                      <p:cBhvr>
                                        <p:cTn id="86" dur="1" fill="hold">
                                          <p:stCondLst>
                                            <p:cond delay="0"/>
                                          </p:stCondLst>
                                        </p:cTn>
                                        <p:tgtEl>
                                          <p:spTgt spid="163"/>
                                        </p:tgtEl>
                                        <p:attrNameLst>
                                          <p:attrName>style.visibility</p:attrName>
                                        </p:attrNameLst>
                                      </p:cBhvr>
                                      <p:to>
                                        <p:strVal val="visible"/>
                                      </p:to>
                                    </p:set>
                                    <p:animEffect transition="in" filter="fade">
                                      <p:cBhvr>
                                        <p:cTn id="87"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p:nvPr/>
        </p:nvSpPr>
        <p:spPr>
          <a:xfrm>
            <a:off x="179423" y="826805"/>
            <a:ext cx="83925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2"/>
                </a:solidFill>
                <a:latin typeface="Arial"/>
                <a:ea typeface="Arial"/>
                <a:cs typeface="Arial"/>
                <a:sym typeface="Arial"/>
              </a:rPr>
              <a:t>Data Handling:</a:t>
            </a:r>
            <a:endParaRPr/>
          </a:p>
        </p:txBody>
      </p:sp>
      <p:pic>
        <p:nvPicPr>
          <p:cNvPr id="170" name="Google Shape;170;p12" descr="Building a Simple Web App With Bottle, SQLAlchemy, and the Twitter API –  Real Python"/>
          <p:cNvPicPr preferRelativeResize="0"/>
          <p:nvPr/>
        </p:nvPicPr>
        <p:blipFill rotWithShape="1">
          <a:blip r:embed="rId3">
            <a:alphaModFix/>
          </a:blip>
          <a:srcRect/>
          <a:stretch/>
        </p:blipFill>
        <p:spPr>
          <a:xfrm>
            <a:off x="179423" y="1506451"/>
            <a:ext cx="4683071" cy="2634228"/>
          </a:xfrm>
          <a:prstGeom prst="rect">
            <a:avLst/>
          </a:prstGeom>
          <a:noFill/>
          <a:ln>
            <a:noFill/>
          </a:ln>
        </p:spPr>
      </p:pic>
      <p:sp>
        <p:nvSpPr>
          <p:cNvPr id="171" name="Google Shape;171;p12"/>
          <p:cNvSpPr/>
          <p:nvPr/>
        </p:nvSpPr>
        <p:spPr>
          <a:xfrm>
            <a:off x="973776" y="3669607"/>
            <a:ext cx="380010" cy="379879"/>
          </a:xfrm>
          <a:prstGeom prst="flowChartConnector">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200"/>
              <a:buFont typeface="Arial"/>
              <a:buNone/>
            </a:pPr>
            <a:r>
              <a:rPr lang="en-US" sz="1200" b="1">
                <a:solidFill>
                  <a:schemeClr val="dk2"/>
                </a:solidFill>
                <a:latin typeface="Calibri"/>
                <a:ea typeface="Calibri"/>
                <a:cs typeface="Calibri"/>
                <a:sym typeface="Calibri"/>
              </a:rPr>
              <a:t>1</a:t>
            </a:r>
            <a:endParaRPr sz="1200" b="1" i="0" u="none" strike="noStrike" cap="none">
              <a:solidFill>
                <a:schemeClr val="dk2"/>
              </a:solidFill>
              <a:latin typeface="Calibri"/>
              <a:ea typeface="Calibri"/>
              <a:cs typeface="Calibri"/>
              <a:sym typeface="Calibri"/>
            </a:endParaRPr>
          </a:p>
        </p:txBody>
      </p:sp>
      <p:sp>
        <p:nvSpPr>
          <p:cNvPr id="172" name="Google Shape;172;p12"/>
          <p:cNvSpPr/>
          <p:nvPr/>
        </p:nvSpPr>
        <p:spPr>
          <a:xfrm>
            <a:off x="2330953" y="3669607"/>
            <a:ext cx="380010" cy="379879"/>
          </a:xfrm>
          <a:prstGeom prst="flowChartConnector">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200"/>
              <a:buFont typeface="Arial"/>
              <a:buNone/>
            </a:pPr>
            <a:r>
              <a:rPr lang="en-US" sz="1200" b="1">
                <a:solidFill>
                  <a:schemeClr val="dk2"/>
                </a:solidFill>
                <a:latin typeface="Calibri"/>
                <a:ea typeface="Calibri"/>
                <a:cs typeface="Calibri"/>
                <a:sym typeface="Calibri"/>
              </a:rPr>
              <a:t>2</a:t>
            </a:r>
            <a:endParaRPr sz="1200" b="1" i="0" u="none" strike="noStrike" cap="none">
              <a:solidFill>
                <a:schemeClr val="dk2"/>
              </a:solidFill>
              <a:latin typeface="Calibri"/>
              <a:ea typeface="Calibri"/>
              <a:cs typeface="Calibri"/>
              <a:sym typeface="Calibri"/>
            </a:endParaRPr>
          </a:p>
        </p:txBody>
      </p:sp>
      <p:sp>
        <p:nvSpPr>
          <p:cNvPr id="173" name="Google Shape;173;p12"/>
          <p:cNvSpPr/>
          <p:nvPr/>
        </p:nvSpPr>
        <p:spPr>
          <a:xfrm>
            <a:off x="3183310" y="1660698"/>
            <a:ext cx="380010" cy="379879"/>
          </a:xfrm>
          <a:prstGeom prst="flowChartConnector">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200"/>
              <a:buFont typeface="Arial"/>
              <a:buNone/>
            </a:pPr>
            <a:r>
              <a:rPr lang="en-US" sz="1200" b="1" i="0" u="none" strike="noStrike" cap="none">
                <a:solidFill>
                  <a:schemeClr val="dk2"/>
                </a:solidFill>
                <a:latin typeface="Calibri"/>
                <a:ea typeface="Calibri"/>
                <a:cs typeface="Calibri"/>
                <a:sym typeface="Calibri"/>
              </a:rPr>
              <a:t>3</a:t>
            </a:r>
            <a:endParaRPr/>
          </a:p>
        </p:txBody>
      </p:sp>
      <p:sp>
        <p:nvSpPr>
          <p:cNvPr id="174" name="Google Shape;174;p12"/>
          <p:cNvSpPr txBox="1"/>
          <p:nvPr/>
        </p:nvSpPr>
        <p:spPr>
          <a:xfrm>
            <a:off x="5349551" y="1660700"/>
            <a:ext cx="3564900" cy="2454900"/>
          </a:xfrm>
          <a:prstGeom prst="rect">
            <a:avLst/>
          </a:prstGeom>
          <a:noFill/>
          <a:ln>
            <a:noFill/>
          </a:ln>
        </p:spPr>
        <p:txBody>
          <a:bodyPr spcFirstLastPara="1" wrap="square" lIns="91425" tIns="45700" rIns="91425" bIns="45700" anchor="t" anchorCtr="0">
            <a:spAutoFit/>
          </a:bodyPr>
          <a:lstStyle/>
          <a:p>
            <a:pPr marL="0" marR="0" lvl="0" indent="-25400" algn="l" rtl="0">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Data is stored as a local CSV.</a:t>
            </a:r>
            <a:endParaRPr sz="1800"/>
          </a:p>
          <a:p>
            <a:pPr marL="0" marR="0" lvl="0" indent="-25400" algn="l" rtl="0">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Python and modules (SQLAlchemy, Flask &amp; SQLite) “run an engine” calling data in the form of a local API</a:t>
            </a:r>
            <a:endParaRPr sz="1800"/>
          </a:p>
          <a:p>
            <a:pPr marL="0" marR="0" lvl="0" indent="-25400" algn="l" rtl="0">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Data is “called” into the app providing the information displayed in the visualisations</a:t>
            </a:r>
            <a:endParaRPr sz="1800"/>
          </a:p>
          <a:p>
            <a:pPr marL="0" marR="0" lvl="0" indent="76200" algn="l" rtl="0">
              <a:spcBef>
                <a:spcPts val="0"/>
              </a:spcBef>
              <a:spcAft>
                <a:spcPts val="0"/>
              </a:spcAft>
              <a:buClr>
                <a:schemeClr val="dk1"/>
              </a:buClr>
              <a:buSzPts val="1200"/>
              <a:buFont typeface="Libre Franklin"/>
              <a:buNone/>
            </a:pPr>
            <a:endParaRPr sz="1200">
              <a:solidFill>
                <a:srgbClr val="7F7F7F"/>
              </a:solidFill>
              <a:latin typeface="Arial"/>
              <a:ea typeface="Arial"/>
              <a:cs typeface="Arial"/>
              <a:sym typeface="Arial"/>
            </a:endParaRPr>
          </a:p>
          <a:p>
            <a:pPr marL="342900" marR="0" lvl="0" indent="-257175" algn="l" rtl="0">
              <a:spcBef>
                <a:spcPts val="0"/>
              </a:spcBef>
              <a:spcAft>
                <a:spcPts val="0"/>
              </a:spcAft>
              <a:buClr>
                <a:schemeClr val="dk1"/>
              </a:buClr>
              <a:buSzPts val="1350"/>
              <a:buFont typeface="Libre Franklin"/>
              <a:buNone/>
            </a:pPr>
            <a:endParaRPr sz="1350">
              <a:solidFill>
                <a:schemeClr val="dk1"/>
              </a:solidFill>
              <a:latin typeface="Libre Franklin"/>
              <a:ea typeface="Libre Franklin"/>
              <a:cs typeface="Libre Franklin"/>
              <a:sym typeface="Libre Franklin"/>
            </a:endParaRPr>
          </a:p>
        </p:txBody>
      </p:sp>
    </p:spTree>
  </p:cSld>
  <p:clrMapOvr>
    <a:masterClrMapping/>
  </p:clrMapOvr>
  <p:transition spd="slow" advClick="0">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8"/>
          <p:cNvPicPr preferRelativeResize="0"/>
          <p:nvPr/>
        </p:nvPicPr>
        <p:blipFill rotWithShape="1">
          <a:blip r:embed="rId3">
            <a:alphaModFix/>
          </a:blip>
          <a:srcRect/>
          <a:stretch/>
        </p:blipFill>
        <p:spPr>
          <a:xfrm>
            <a:off x="0" y="0"/>
            <a:ext cx="9144000" cy="5123543"/>
          </a:xfrm>
          <a:prstGeom prst="rect">
            <a:avLst/>
          </a:prstGeom>
          <a:noFill/>
          <a:ln>
            <a:noFill/>
          </a:ln>
        </p:spPr>
      </p:pic>
      <p:sp>
        <p:nvSpPr>
          <p:cNvPr id="181" name="Google Shape;181;p18"/>
          <p:cNvSpPr txBox="1"/>
          <p:nvPr/>
        </p:nvSpPr>
        <p:spPr>
          <a:xfrm>
            <a:off x="3414447" y="1898314"/>
            <a:ext cx="2315100" cy="507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chemeClr val="lt1"/>
                </a:solidFill>
                <a:latin typeface="Libre Franklin"/>
                <a:ea typeface="Libre Franklin"/>
                <a:cs typeface="Libre Franklin"/>
                <a:sym typeface="Libre Franklin"/>
              </a:rPr>
              <a:t>CONTENTS</a:t>
            </a:r>
            <a:endParaRPr sz="2700" b="1">
              <a:solidFill>
                <a:schemeClr val="lt1"/>
              </a:solidFill>
              <a:latin typeface="Libre Franklin"/>
              <a:ea typeface="Libre Franklin"/>
              <a:cs typeface="Libre Franklin"/>
              <a:sym typeface="Libre Franklin"/>
            </a:endParaRPr>
          </a:p>
        </p:txBody>
      </p:sp>
      <p:grpSp>
        <p:nvGrpSpPr>
          <p:cNvPr id="182" name="Google Shape;182;p18"/>
          <p:cNvGrpSpPr/>
          <p:nvPr/>
        </p:nvGrpSpPr>
        <p:grpSpPr>
          <a:xfrm>
            <a:off x="2641600" y="3559215"/>
            <a:ext cx="4165600" cy="639799"/>
            <a:chOff x="2641600" y="3559215"/>
            <a:chExt cx="4165600" cy="639799"/>
          </a:xfrm>
        </p:grpSpPr>
        <p:sp>
          <p:nvSpPr>
            <p:cNvPr id="183" name="Google Shape;183;p18"/>
            <p:cNvSpPr/>
            <p:nvPr/>
          </p:nvSpPr>
          <p:spPr>
            <a:xfrm>
              <a:off x="2641600" y="3657921"/>
              <a:ext cx="1219231" cy="541093"/>
            </a:xfrm>
            <a:custGeom>
              <a:avLst/>
              <a:gdLst/>
              <a:ahLst/>
              <a:cxnLst/>
              <a:rect l="l" t="t" r="r" b="b"/>
              <a:pathLst>
                <a:path w="374121" h="196322" extrusionOk="0">
                  <a:moveTo>
                    <a:pt x="0" y="0"/>
                  </a:moveTo>
                  <a:lnTo>
                    <a:pt x="274519" y="0"/>
                  </a:lnTo>
                  <a:lnTo>
                    <a:pt x="374121" y="196322"/>
                  </a:lnTo>
                  <a:lnTo>
                    <a:pt x="0" y="196322"/>
                  </a:lnTo>
                  <a:close/>
                </a:path>
              </a:pathLst>
            </a:custGeom>
            <a:solidFill>
              <a:srgbClr val="00B0F0"/>
            </a:solidFill>
            <a:ln w="38100" cap="flat" cmpd="sng">
              <a:solidFill>
                <a:srgbClr val="00B0F0"/>
              </a:solidFill>
              <a:prstDash val="solid"/>
              <a:miter lim="800000"/>
              <a:headEnd type="none" w="sm" len="sm"/>
              <a:tailEnd type="none" w="sm" len="sm"/>
            </a:ln>
          </p:spPr>
          <p:txBody>
            <a:bodyPr spcFirstLastPara="1" wrap="square" lIns="0" tIns="0" rIns="189000" bIns="0" anchor="ctr" anchorCtr="0">
              <a:noAutofit/>
            </a:bodyPr>
            <a:lstStyle/>
            <a:p>
              <a:pPr marL="0" marR="0" lvl="0" indent="0" algn="ctr" rtl="0">
                <a:spcBef>
                  <a:spcPts val="0"/>
                </a:spcBef>
                <a:spcAft>
                  <a:spcPts val="0"/>
                </a:spcAft>
                <a:buClr>
                  <a:schemeClr val="dk1"/>
                </a:buClr>
                <a:buSzPts val="2100"/>
                <a:buFont typeface="Arial"/>
                <a:buNone/>
              </a:pPr>
              <a:endParaRPr sz="2100">
                <a:solidFill>
                  <a:srgbClr val="FFFFFF"/>
                </a:solidFill>
                <a:latin typeface="Libre Franklin"/>
                <a:ea typeface="Libre Franklin"/>
                <a:cs typeface="Libre Franklin"/>
                <a:sym typeface="Libre Franklin"/>
              </a:endParaRPr>
            </a:p>
          </p:txBody>
        </p:sp>
        <p:sp>
          <p:nvSpPr>
            <p:cNvPr id="184" name="Google Shape;184;p18"/>
            <p:cNvSpPr/>
            <p:nvPr/>
          </p:nvSpPr>
          <p:spPr>
            <a:xfrm>
              <a:off x="3860831" y="3559215"/>
              <a:ext cx="2946369" cy="63979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w="38100" cap="sq" cmpd="sng">
              <a:solidFill>
                <a:srgbClr val="00B0F0"/>
              </a:solidFill>
              <a:prstDash val="solid"/>
              <a:bevel/>
              <a:headEnd type="none" w="sm" len="sm"/>
              <a:tailEnd type="none" w="sm" len="sm"/>
            </a:ln>
          </p:spPr>
          <p:txBody>
            <a:bodyPr spcFirstLastPara="1" wrap="square" lIns="81000" tIns="0" rIns="0" bIns="0" anchor="ctr" anchorCtr="0">
              <a:normAutofit/>
            </a:bodyPr>
            <a:lstStyle/>
            <a:p>
              <a:pPr marL="0" marR="0" lvl="0" indent="0" algn="l" rtl="0">
                <a:lnSpc>
                  <a:spcPct val="130000"/>
                </a:lnSpc>
                <a:spcBef>
                  <a:spcPts val="0"/>
                </a:spcBef>
                <a:spcAft>
                  <a:spcPts val="0"/>
                </a:spcAft>
                <a:buNone/>
              </a:pPr>
              <a:r>
                <a:rPr lang="en-US" sz="2800" b="1">
                  <a:solidFill>
                    <a:schemeClr val="lt1"/>
                  </a:solidFill>
                  <a:latin typeface="Libre Franklin"/>
                  <a:ea typeface="Libre Franklin"/>
                  <a:cs typeface="Libre Franklin"/>
                  <a:sym typeface="Libre Franklin"/>
                </a:rPr>
                <a:t>APP DESIGN </a:t>
              </a:r>
              <a:endParaRPr sz="2800" b="1">
                <a:solidFill>
                  <a:schemeClr val="lt1"/>
                </a:solidFill>
                <a:latin typeface="Libre Franklin"/>
                <a:ea typeface="Libre Franklin"/>
                <a:cs typeface="Libre Franklin"/>
                <a:sym typeface="Libre Franklin"/>
              </a:endParaRPr>
            </a:p>
          </p:txBody>
        </p:sp>
        <p:sp>
          <p:nvSpPr>
            <p:cNvPr id="185" name="Google Shape;185;p18"/>
            <p:cNvSpPr/>
            <p:nvPr/>
          </p:nvSpPr>
          <p:spPr>
            <a:xfrm>
              <a:off x="2987597" y="3657920"/>
              <a:ext cx="355095" cy="541093"/>
            </a:xfrm>
            <a:prstGeom prst="rect">
              <a:avLst/>
            </a:prstGeom>
            <a:noFill/>
            <a:ln>
              <a:noFill/>
            </a:ln>
          </p:spPr>
          <p:txBody>
            <a:bodyPr spcFirstLastPara="1" wrap="square" lIns="0" tIns="81000" rIns="0" bIns="0" anchor="ctr" anchorCtr="0">
              <a:normAutofit/>
            </a:bodyPr>
            <a:lstStyle/>
            <a:p>
              <a:pPr marL="0" marR="0" lvl="0" indent="0" algn="ctr" rtl="0">
                <a:lnSpc>
                  <a:spcPct val="90000"/>
                </a:lnSpc>
                <a:spcBef>
                  <a:spcPts val="0"/>
                </a:spcBef>
                <a:spcAft>
                  <a:spcPts val="0"/>
                </a:spcAft>
                <a:buNone/>
              </a:pPr>
              <a:r>
                <a:rPr lang="en-US" sz="3300">
                  <a:solidFill>
                    <a:srgbClr val="FFFFFF"/>
                  </a:solidFill>
                  <a:latin typeface="Libre Franklin"/>
                  <a:ea typeface="Libre Franklin"/>
                  <a:cs typeface="Libre Franklin"/>
                  <a:sym typeface="Libre Franklin"/>
                </a:rPr>
                <a:t>3</a:t>
              </a:r>
              <a:endParaRPr sz="3300">
                <a:solidFill>
                  <a:srgbClr val="FFFFFF"/>
                </a:solidFill>
                <a:latin typeface="Libre Franklin"/>
                <a:ea typeface="Libre Franklin"/>
                <a:cs typeface="Libre Franklin"/>
                <a:sym typeface="Libre Franklin"/>
              </a:endParaRPr>
            </a:p>
          </p:txBody>
        </p:sp>
      </p:grpSp>
    </p:spTree>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500"/>
                                        <p:tgtEl>
                                          <p:spTgt spid="181"/>
                                        </p:tgtEl>
                                        <p:attrNameLst>
                                          <p:attrName>ppt_w</p:attrName>
                                        </p:attrNameLst>
                                      </p:cBhvr>
                                      <p:tavLst>
                                        <p:tav tm="0">
                                          <p:val>
                                            <p:strVal val="0"/>
                                          </p:val>
                                        </p:tav>
                                        <p:tav tm="100000">
                                          <p:val>
                                            <p:strVal val="#ppt_w"/>
                                          </p:val>
                                        </p:tav>
                                      </p:tavLst>
                                    </p:anim>
                                    <p:anim calcmode="lin" valueType="num">
                                      <p:cBhvr additive="base">
                                        <p:cTn id="8" dur="500"/>
                                        <p:tgtEl>
                                          <p:spTgt spid="181"/>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fade">
                                      <p:cBhvr>
                                        <p:cTn id="12" dur="75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p:nvPr/>
        </p:nvSpPr>
        <p:spPr>
          <a:xfrm>
            <a:off x="4623600" y="2371650"/>
            <a:ext cx="414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191" name="Google Shape;191;p19"/>
          <p:cNvSpPr txBox="1"/>
          <p:nvPr/>
        </p:nvSpPr>
        <p:spPr>
          <a:xfrm>
            <a:off x="754050" y="2520150"/>
            <a:ext cx="335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192" name="Google Shape;192;p19"/>
          <p:cNvSpPr txBox="1"/>
          <p:nvPr/>
        </p:nvSpPr>
        <p:spPr>
          <a:xfrm>
            <a:off x="5004600" y="2734475"/>
            <a:ext cx="376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193" name="Google Shape;193;p19"/>
          <p:cNvSpPr txBox="1"/>
          <p:nvPr/>
        </p:nvSpPr>
        <p:spPr>
          <a:xfrm>
            <a:off x="861000" y="2996625"/>
            <a:ext cx="294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194" name="Google Shape;194;p19"/>
          <p:cNvSpPr txBox="1"/>
          <p:nvPr/>
        </p:nvSpPr>
        <p:spPr>
          <a:xfrm>
            <a:off x="6263950" y="3301175"/>
            <a:ext cx="28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pic>
        <p:nvPicPr>
          <p:cNvPr id="195" name="Google Shape;195;p19"/>
          <p:cNvPicPr preferRelativeResize="0"/>
          <p:nvPr/>
        </p:nvPicPr>
        <p:blipFill>
          <a:blip r:embed="rId3">
            <a:alphaModFix/>
          </a:blip>
          <a:stretch>
            <a:fillRect/>
          </a:stretch>
        </p:blipFill>
        <p:spPr>
          <a:xfrm>
            <a:off x="4684308" y="2650850"/>
            <a:ext cx="4160167" cy="1967524"/>
          </a:xfrm>
          <a:prstGeom prst="rect">
            <a:avLst/>
          </a:prstGeom>
          <a:noFill/>
          <a:ln>
            <a:noFill/>
          </a:ln>
          <a:effectLst>
            <a:outerShdw blurRad="57150" dist="19050" dir="5400000" algn="bl" rotWithShape="0">
              <a:srgbClr val="000000">
                <a:alpha val="50000"/>
              </a:srgbClr>
            </a:outerShdw>
          </a:effectLst>
        </p:spPr>
      </p:pic>
      <p:pic>
        <p:nvPicPr>
          <p:cNvPr id="196" name="Google Shape;196;p19"/>
          <p:cNvPicPr preferRelativeResize="0"/>
          <p:nvPr/>
        </p:nvPicPr>
        <p:blipFill>
          <a:blip r:embed="rId4">
            <a:alphaModFix/>
          </a:blip>
          <a:stretch>
            <a:fillRect/>
          </a:stretch>
        </p:blipFill>
        <p:spPr>
          <a:xfrm>
            <a:off x="306150" y="2650850"/>
            <a:ext cx="4080357" cy="1967524"/>
          </a:xfrm>
          <a:prstGeom prst="rect">
            <a:avLst/>
          </a:prstGeom>
          <a:noFill/>
          <a:ln>
            <a:noFill/>
          </a:ln>
          <a:effectLst>
            <a:outerShdw blurRad="57150" dist="19050" dir="5400000" algn="bl" rotWithShape="0">
              <a:srgbClr val="000000">
                <a:alpha val="50000"/>
              </a:srgbClr>
            </a:outerShdw>
          </a:effectLst>
        </p:spPr>
      </p:pic>
      <p:sp>
        <p:nvSpPr>
          <p:cNvPr id="197" name="Google Shape;197;p19"/>
          <p:cNvSpPr txBox="1"/>
          <p:nvPr/>
        </p:nvSpPr>
        <p:spPr>
          <a:xfrm>
            <a:off x="748225" y="887325"/>
            <a:ext cx="7534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rgbClr val="445469"/>
                </a:solidFill>
                <a:latin typeface="Libre Franklin Medium"/>
                <a:ea typeface="Libre Franklin Medium"/>
                <a:cs typeface="Libre Franklin Medium"/>
                <a:sym typeface="Libre Franklin Medium"/>
              </a:rPr>
              <a:t>Purpose of the app design</a:t>
            </a:r>
            <a:endParaRPr sz="1600">
              <a:latin typeface="Libre Franklin"/>
              <a:ea typeface="Libre Franklin"/>
              <a:cs typeface="Libre Franklin"/>
              <a:sym typeface="Libre Franklin"/>
            </a:endParaRPr>
          </a:p>
        </p:txBody>
      </p:sp>
      <p:sp>
        <p:nvSpPr>
          <p:cNvPr id="198" name="Google Shape;198;p19"/>
          <p:cNvSpPr txBox="1"/>
          <p:nvPr/>
        </p:nvSpPr>
        <p:spPr>
          <a:xfrm>
            <a:off x="5219550" y="1473850"/>
            <a:ext cx="295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b="1">
              <a:latin typeface="Libre Franklin"/>
              <a:ea typeface="Libre Franklin"/>
              <a:cs typeface="Libre Franklin"/>
              <a:sym typeface="Libre Franklin"/>
            </a:endParaRPr>
          </a:p>
        </p:txBody>
      </p:sp>
      <p:sp>
        <p:nvSpPr>
          <p:cNvPr id="199" name="Google Shape;199;p19"/>
          <p:cNvSpPr/>
          <p:nvPr/>
        </p:nvSpPr>
        <p:spPr>
          <a:xfrm>
            <a:off x="561125" y="1566349"/>
            <a:ext cx="3528600" cy="705900"/>
          </a:xfrm>
          <a:prstGeom prst="roundRect">
            <a:avLst>
              <a:gd name="adj" fmla="val 16667"/>
            </a:avLst>
          </a:prstGeom>
          <a:solidFill>
            <a:srgbClr val="D69B6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lt1"/>
                </a:solidFill>
                <a:latin typeface="Libre Franklin"/>
                <a:ea typeface="Libre Franklin"/>
                <a:cs typeface="Libre Franklin"/>
                <a:sym typeface="Libre Franklin"/>
              </a:rPr>
              <a:t>Provide overview of the dataset</a:t>
            </a:r>
            <a:endParaRPr>
              <a:solidFill>
                <a:schemeClr val="lt1"/>
              </a:solidFill>
            </a:endParaRPr>
          </a:p>
        </p:txBody>
      </p:sp>
      <p:sp>
        <p:nvSpPr>
          <p:cNvPr id="200" name="Google Shape;200;p19"/>
          <p:cNvSpPr/>
          <p:nvPr/>
        </p:nvSpPr>
        <p:spPr>
          <a:xfrm>
            <a:off x="5020596" y="1568288"/>
            <a:ext cx="3528600" cy="705900"/>
          </a:xfrm>
          <a:prstGeom prst="roundRect">
            <a:avLst>
              <a:gd name="adj" fmla="val 16667"/>
            </a:avLst>
          </a:prstGeom>
          <a:solidFill>
            <a:srgbClr val="D69B6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lt1"/>
                </a:solidFill>
                <a:latin typeface="Libre Franklin"/>
                <a:ea typeface="Libre Franklin"/>
                <a:cs typeface="Libre Franklin"/>
                <a:sym typeface="Libre Franklin"/>
              </a:rPr>
              <a:t>Provide detailed insights and analysis of the movie industry</a:t>
            </a:r>
            <a:endParaRPr>
              <a:solidFill>
                <a:schemeClr val="lt1"/>
              </a:solidFill>
              <a:latin typeface="Libre Franklin"/>
              <a:ea typeface="Libre Franklin"/>
              <a:cs typeface="Libre Franklin"/>
              <a:sym typeface="Libre Franklin"/>
            </a:endParaRPr>
          </a:p>
        </p:txBody>
      </p:sp>
      <p:sp>
        <p:nvSpPr>
          <p:cNvPr id="201" name="Google Shape;201;p19"/>
          <p:cNvSpPr/>
          <p:nvPr/>
        </p:nvSpPr>
        <p:spPr>
          <a:xfrm>
            <a:off x="4324300" y="1705675"/>
            <a:ext cx="461700" cy="461700"/>
          </a:xfrm>
          <a:prstGeom prst="mathPlus">
            <a:avLst>
              <a:gd name="adj1" fmla="val 23520"/>
            </a:avLst>
          </a:prstGeom>
          <a:solidFill>
            <a:srgbClr val="D69B6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advClick="0">
    <p:comb/>
  </p:transition>
</p:sld>
</file>

<file path=ppt/theme/theme1.xml><?xml version="1.0" encoding="utf-8"?>
<a:theme xmlns:a="http://schemas.openxmlformats.org/drawingml/2006/main" name="Cinema Vision Presentation Template，Freepptbackgrounds.net">
  <a:themeElements>
    <a:clrScheme name="1_Office 主题​​ 1">
      <a:dk1>
        <a:srgbClr val="000000"/>
      </a:dk1>
      <a:lt1>
        <a:srgbClr val="FFFFFF"/>
      </a:lt1>
      <a:dk2>
        <a:srgbClr val="0073C4"/>
      </a:dk2>
      <a:lt2>
        <a:srgbClr val="00AFF0"/>
      </a:lt2>
      <a:accent1>
        <a:srgbClr val="EB7D1E"/>
      </a:accent1>
      <a:accent2>
        <a:srgbClr val="FFBE00"/>
      </a:accent2>
      <a:accent3>
        <a:srgbClr val="FFFFFF"/>
      </a:accent3>
      <a:accent4>
        <a:srgbClr val="000000"/>
      </a:accent4>
      <a:accent5>
        <a:srgbClr val="F3BFAB"/>
      </a:accent5>
      <a:accent6>
        <a:srgbClr val="E7AC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1440</Words>
  <Application>Microsoft Office PowerPoint</Application>
  <PresentationFormat>On-screen Show (16:9)</PresentationFormat>
  <Paragraphs>192</Paragraphs>
  <Slides>17</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Libre Franklin</vt:lpstr>
      <vt:lpstr>Architects Daughter</vt:lpstr>
      <vt:lpstr>Libre Franklin SemiBold</vt:lpstr>
      <vt:lpstr>Arial</vt:lpstr>
      <vt:lpstr>Calibri</vt:lpstr>
      <vt:lpstr>Libre Franklin Medium</vt:lpstr>
      <vt:lpstr>Cinema Vision Presentation Template，Freepptbackgrounds.net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Freepptbackgrounds.net</dc:creator>
  <cp:lastModifiedBy>Enessa McArthur</cp:lastModifiedBy>
  <cp:revision>1</cp:revision>
  <dcterms:created xsi:type="dcterms:W3CDTF">2017-03-04T06:55:50Z</dcterms:created>
  <dcterms:modified xsi:type="dcterms:W3CDTF">2023-06-22T08:15:49Z</dcterms:modified>
</cp:coreProperties>
</file>