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90"/>
    <p:restoredTop sz="96414"/>
  </p:normalViewPr>
  <p:slideViewPr>
    <p:cSldViewPr snapToGrid="0">
      <p:cViewPr>
        <p:scale>
          <a:sx n="88" d="100"/>
          <a:sy n="88" d="100"/>
        </p:scale>
        <p:origin x="1736" y="-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523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81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73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22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8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874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4746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560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2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491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230657-58C8-484B-9674-395CF6DF4D08}" type="datetimeFigureOut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13BBB-46B7-554B-B787-F8483AC4EF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93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5E8F06A2-9AD4-A241-2627-B66465FCA60C}"/>
              </a:ext>
            </a:extLst>
          </p:cNvPr>
          <p:cNvSpPr/>
          <p:nvPr/>
        </p:nvSpPr>
        <p:spPr>
          <a:xfrm>
            <a:off x="129558" y="3007029"/>
            <a:ext cx="3600000" cy="191786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17C8EC9-59DB-3F97-0229-BD39A1E7FA68}"/>
              </a:ext>
            </a:extLst>
          </p:cNvPr>
          <p:cNvSpPr/>
          <p:nvPr/>
        </p:nvSpPr>
        <p:spPr>
          <a:xfrm>
            <a:off x="129558" y="1727445"/>
            <a:ext cx="3600000" cy="64501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A71801C-C585-D217-6C3B-8AC71C8FABFC}"/>
              </a:ext>
            </a:extLst>
          </p:cNvPr>
          <p:cNvSpPr/>
          <p:nvPr/>
        </p:nvSpPr>
        <p:spPr>
          <a:xfrm>
            <a:off x="4281573" y="2071111"/>
            <a:ext cx="3600000" cy="3013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335151B-AD98-110B-D979-58CD16C02299}"/>
              </a:ext>
            </a:extLst>
          </p:cNvPr>
          <p:cNvSpPr/>
          <p:nvPr/>
        </p:nvSpPr>
        <p:spPr>
          <a:xfrm>
            <a:off x="8433588" y="1396766"/>
            <a:ext cx="3600000" cy="97569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CC2B2C-B6D8-176E-B522-2866633E7A29}"/>
              </a:ext>
            </a:extLst>
          </p:cNvPr>
          <p:cNvSpPr/>
          <p:nvPr/>
        </p:nvSpPr>
        <p:spPr>
          <a:xfrm>
            <a:off x="1458631" y="2373012"/>
            <a:ext cx="1157175" cy="301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757394-4CE1-88C3-3BD5-31208D737D22}"/>
              </a:ext>
            </a:extLst>
          </p:cNvPr>
          <p:cNvSpPr/>
          <p:nvPr/>
        </p:nvSpPr>
        <p:spPr>
          <a:xfrm>
            <a:off x="2615806" y="2373012"/>
            <a:ext cx="708359" cy="3013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11D2ACA-A459-6CF4-E4D8-71B542F782D3}"/>
              </a:ext>
            </a:extLst>
          </p:cNvPr>
          <p:cNvSpPr/>
          <p:nvPr/>
        </p:nvSpPr>
        <p:spPr>
          <a:xfrm>
            <a:off x="4281573" y="2373294"/>
            <a:ext cx="3600000" cy="128634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5F3E7B-3F7A-AB1B-DBB2-568F4725C7AD}"/>
              </a:ext>
            </a:extLst>
          </p:cNvPr>
          <p:cNvSpPr/>
          <p:nvPr/>
        </p:nvSpPr>
        <p:spPr>
          <a:xfrm>
            <a:off x="6768300" y="2380105"/>
            <a:ext cx="708359" cy="3013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5CC0E1-6E28-B6FB-4602-83AA7219A2F5}"/>
              </a:ext>
            </a:extLst>
          </p:cNvPr>
          <p:cNvSpPr/>
          <p:nvPr/>
        </p:nvSpPr>
        <p:spPr>
          <a:xfrm>
            <a:off x="8433588" y="2376639"/>
            <a:ext cx="3600000" cy="134147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691327-C6CC-38B6-E248-4CAC00C735F2}"/>
              </a:ext>
            </a:extLst>
          </p:cNvPr>
          <p:cNvSpPr/>
          <p:nvPr/>
        </p:nvSpPr>
        <p:spPr>
          <a:xfrm>
            <a:off x="8433588" y="3960891"/>
            <a:ext cx="3600000" cy="16704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8B9BFD4-EF6E-A066-8174-E7534345A9F5}"/>
              </a:ext>
            </a:extLst>
          </p:cNvPr>
          <p:cNvSpPr/>
          <p:nvPr/>
        </p:nvSpPr>
        <p:spPr>
          <a:xfrm>
            <a:off x="4281573" y="3957354"/>
            <a:ext cx="3600000" cy="1031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BE822FA-7E82-C456-ADD4-41FDC3D9EF67}"/>
              </a:ext>
            </a:extLst>
          </p:cNvPr>
          <p:cNvCxnSpPr>
            <a:cxnSpLocks/>
          </p:cNvCxnSpPr>
          <p:nvPr/>
        </p:nvCxnSpPr>
        <p:spPr>
          <a:xfrm>
            <a:off x="3718927" y="608076"/>
            <a:ext cx="29390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A1C87D3-1EE8-04AC-52FC-A586450C4558}"/>
              </a:ext>
            </a:extLst>
          </p:cNvPr>
          <p:cNvSpPr/>
          <p:nvPr/>
        </p:nvSpPr>
        <p:spPr>
          <a:xfrm>
            <a:off x="10929174" y="2377852"/>
            <a:ext cx="708359" cy="301345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2489D8-818A-AC06-B0B4-F1101E5270EA}"/>
              </a:ext>
            </a:extLst>
          </p:cNvPr>
          <p:cNvCxnSpPr>
            <a:cxnSpLocks/>
          </p:cNvCxnSpPr>
          <p:nvPr/>
        </p:nvCxnSpPr>
        <p:spPr>
          <a:xfrm>
            <a:off x="7881575" y="608078"/>
            <a:ext cx="2710423" cy="106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116A96F8-ADB4-32E9-CB3A-2BE599BC69E9}"/>
              </a:ext>
            </a:extLst>
          </p:cNvPr>
          <p:cNvSpPr/>
          <p:nvPr/>
        </p:nvSpPr>
        <p:spPr>
          <a:xfrm>
            <a:off x="5860510" y="4282745"/>
            <a:ext cx="1616149" cy="301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560D5AD-D8FF-4E13-09AF-CF9338709CA5}"/>
              </a:ext>
            </a:extLst>
          </p:cNvPr>
          <p:cNvSpPr/>
          <p:nvPr/>
        </p:nvSpPr>
        <p:spPr>
          <a:xfrm>
            <a:off x="10021384" y="4286282"/>
            <a:ext cx="1616149" cy="30134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1487EC1-7DD3-4D5D-DFEB-EC6BD3E9F845}"/>
              </a:ext>
            </a:extLst>
          </p:cNvPr>
          <p:cNvCxnSpPr>
            <a:cxnSpLocks/>
          </p:cNvCxnSpPr>
          <p:nvPr/>
        </p:nvCxnSpPr>
        <p:spPr>
          <a:xfrm>
            <a:off x="3718925" y="930597"/>
            <a:ext cx="6469034" cy="0"/>
          </a:xfrm>
          <a:prstGeom prst="straightConnector1">
            <a:avLst/>
          </a:prstGeom>
          <a:ln>
            <a:solidFill>
              <a:schemeClr val="tx2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36C584BD-67A5-49AC-BAD4-6EE998F5B7C8}"/>
              </a:ext>
            </a:extLst>
          </p:cNvPr>
          <p:cNvSpPr/>
          <p:nvPr/>
        </p:nvSpPr>
        <p:spPr>
          <a:xfrm>
            <a:off x="2063791" y="2071111"/>
            <a:ext cx="1042887" cy="3013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ED8326-3E56-52B6-3325-BC8384674083}"/>
              </a:ext>
            </a:extLst>
          </p:cNvPr>
          <p:cNvSpPr txBox="1"/>
          <p:nvPr/>
        </p:nvSpPr>
        <p:spPr>
          <a:xfrm>
            <a:off x="129558" y="76258"/>
            <a:ext cx="3600000" cy="12237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وَلَقَدْ جَاءَتْ رُسُلُنَا إِبْرَاهِيمَ بِالْبُشْرَىٰ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سَلَامًا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سَلَامٌ </a:t>
            </a: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فَمَا لَبِثَ أَن جَاءَ بِعِجْلٍ حَنِيذٍ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۶۹</a:t>
            </a: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فَلَمَّا رَأَىٰ أَيْدِيَهُمْ لَا تَصِلُ إِلَيْهِ نَكِرَهُمْ وَأَوْجَسَ مِنْهُمْ خِيفَةً 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لَا تَخَفْ إِنَّا أُرْسِلْنَا إِلَىٰ قَوْمِ لُوطٍ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۷۰</a:t>
            </a: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وَامْرَأَتُهُ قَائِمَةٌ فَضَحِكَتْ فَبَشَّرْنَاهَا بِإِسْحَاقَ وَمِن وَرَاءِ إِسْحَاقَ يَعْقُوبَ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۷۱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Ø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قَالَتْ يَا وَيْلَتَىٰ أَأَلِدُ وَأَنَا عَجُوزٌ وَهَـٰذَا بَعْلِي شَيْخًا ۖ إِنَّ هَـٰذَا لَشَيْءٌ عَجِيبٌ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۷۲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أَتَعْجَبِينَ مِنْ أَمْرِ اللَّهِ ۖ رَحْمَتُ اللَّهِ وَبَرَكَاتُهُ عَلَيْكُمْ أَهْلَ الْبَيْتِ ۚ إِنَّهُ حَمِيدٌ مَّجِيدٌ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۷۳</a:t>
            </a: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فَلَمَّا ذَهَبَ عَنْ إِبْرَاهِيمَ الرَّوْعُ وَجَاءَتْهُ الْبُشْرَىٰ يُجَادِلُنَا فِي قَوْمِ لُوطٍ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۷۴</a:t>
            </a: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إِنَّ إِبْرَاهِيمَ لَحَلِيمٌ أَوَّاهٌ مُّنِيبٌ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۷۵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يَا إِبْرَاهِيمُ أَعْرِضْ عَنْ هَـٰذَا ۖ إِنَّهُ قَدْ جَاءَ أَمْرُ رَبِّكَ ۖ وَإِنَّهُمْ آتِيهِمْ عَذَابٌ غَيْرُ مَرْدُودٍ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۷۶</a:t>
            </a:r>
          </a:p>
          <a:p>
            <a:pPr algn="r" rtl="1">
              <a:lnSpc>
                <a:spcPct val="150000"/>
              </a:lnSpc>
            </a:pPr>
            <a:endParaRPr lang="en-CH" sz="1400" baseline="300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وَلَمَّا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جَاءَتْ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رُسُلُنَا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لُوطًا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سِيءَ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بِهِمْ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وَضَاقَ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بِهِمْ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ذَرْعًا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وَقَالَ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هَـٰذَا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يَوْمٌ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عَصِيبٌ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۷۷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وَجَاءَهُ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قَوْمُهُ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يُهْرَعُونَ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إِلَيْهِ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وَمِن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قَبْلُ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كَانُوا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يَعْمَلُونَ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السَّيِّئَاتِ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ۚ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قَوْمِ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هَـٰؤُلَاءِ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بَنَاتِي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هُنَّ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أَطْهَرُ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لَكُمْ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ۖ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فَاتَّقُوا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اللَّهَ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وَلَا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تُخْزُونِ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ضَيْفِي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ۖ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أَلَيْسَ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مِنكُمْ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رَجُلٌ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رَّشِيدٌ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۷۸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لَقَدْ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عَلِمْتَ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بَنَاتِكَ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مِنْ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حَقٍّ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وَإِنَّكَ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لَتَعْلَمُ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نُرِيدُ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۷۹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لَوْ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بِكُمْ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قُوَّةً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أَوْ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آوِي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إِلَىٰ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رُكْنٍ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شَدِيدٍ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۸۰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لُوطُ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رُسُلُ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رَبِّكَ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لَن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يَصِلُوا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إِلَيْكَ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ۖ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فَأَسْرِ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بِأَهْلِكَ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بِقِطْعٍ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مِّنَ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اللَّيْلِ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وَلَا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يَلْتَفِتْ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مِنكُمْ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أَحَدٌ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إِلَّا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امْرَأَتَكَ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ۖ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إِنَّهُ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مُصِيبُهَا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أَصَابَهُمْ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ۚ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مَوْعِدَهُمُ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الصُّبْحُ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ۚ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أَلَيْسَ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الصُّبْحُ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بِقَرِيبٍ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۸۱</a:t>
            </a:r>
            <a:endParaRPr lang="fr-CH" sz="1400" baseline="300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فَلَمَّا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جَاءَ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أَمْرُنَا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جَعَلْنَا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عَالِيَهَا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سَافِلَهَا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وَأَمْطَرْنَا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عَلَيْهَا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حِجَارَةً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مِّن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سِجِّيلٍ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مَّنضُودٍ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۸۲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مُّسَوَّمَةً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عِندَ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رَبِّكَ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ۖ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وَمَا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هِيَ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مِنَ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الظَّالِمِينَ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بِبَعِيدٍ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۸۳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ED43C07-A6CB-1E48-A6E7-57222597FB49}"/>
              </a:ext>
            </a:extLst>
          </p:cNvPr>
          <p:cNvSpPr/>
          <p:nvPr/>
        </p:nvSpPr>
        <p:spPr>
          <a:xfrm>
            <a:off x="6317710" y="2066738"/>
            <a:ext cx="1158949" cy="3013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18D2D5-7565-9592-B0CC-D5E8B8795CDD}"/>
              </a:ext>
            </a:extLst>
          </p:cNvPr>
          <p:cNvSpPr txBox="1"/>
          <p:nvPr/>
        </p:nvSpPr>
        <p:spPr>
          <a:xfrm>
            <a:off x="4281573" y="76259"/>
            <a:ext cx="3600000" cy="11053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وَنَبِّئْهُمْ عَن ضَيْفِ إِبْرَاهِيمَ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۵۱</a:t>
            </a: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إِذْ دَخَلُوا عَلَيْهِ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فَقَالُوا سَلَامًا</a:t>
            </a: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إِنَّا مِنكُمْ وَجِلُونَ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۵۲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لَا تَوْجَلْ إِنَّا نُبَشِّرُكَ بِغُلَامٍ عَلِيمٍ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۵۳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أَبَشَّرْتُمُونِي عَلَىٰ أَن مَّسَّنِيَ الْكِبَرُ فَبِمَ تُبَشِّرُونَ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۵۴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بَشَّرْنَاكَ بِالْحَقِّ فَلَا تَكُن مِّنَ الْقَانِطِينَ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۵۵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وَمَن يَقْنَطُ مِن رَّحْمَةِ رَبِّهِ إِلَّا الضَّالُّونَ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۵۶</a:t>
            </a: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فَمَا خَطْبُكُمْ أَيُّهَا الْمُرْسَلُونَ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۵۷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إِنَّا أُرْسِلْنَا إِلَىٰ قَوْمٍ مُّجْرِمِينَ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۵۸</a:t>
            </a: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إِلَّا آلَ لُوطٍ إِنَّا لَمُنَجُّوهُمْ أَجْمَعِينَ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۵۹</a:t>
            </a:r>
            <a:r>
              <a:rPr lang="en-CH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إِلَّا امْرَأَتَهُ قَدَّرْنَا ۙ إِنَّهَا لَمِنَ الْغَابِرِينَ</a:t>
            </a:r>
            <a:r>
              <a:rPr lang="en-CH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۶۰</a:t>
            </a: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فَلَمَّا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جَاءَ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آلَ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لُوطٍ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الْمُرْسَلُونَ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۶۱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إِنَّكُمْ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قَوْمٌ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مُّنكَرُونَ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۶۲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بَلْ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جِئْنَاكَ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بِمَا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كَانُوا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فِيهِ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يَمْتَرُونَ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۶۳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وَأَتَيْنَاكَ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بِالْحَقِّ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وَإِنَّا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لَصَادِقُونَ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۶۴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فَأَسْرِ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بِأَهْلِكَ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بِقِطْعٍ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مِّنَ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اللَّيْلِ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وَاتَّبِعْ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أَدْبَارَهُمْ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وَلَا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يَلْتَفِتْ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مِنكُمْ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أَحَدٌ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وَامْضُوا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حَيْثُ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تُؤْمَرُونَ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۶۵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وَقَضَيْنَا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إِلَيْهِ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ذَٰلِكَ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الْأَمْرَ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دَابِرَ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هَـٰؤُلَاءِ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مَقْطُوعٌ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مُّصْبِحِينَ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۶۶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وَجَاءَ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أَهْلُ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الْمَدِينَةِ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يَسْتَبْشِرُونَ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۶۷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هَـٰؤُلَاءِ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ضَيْفِي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فَلَا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تَفْضَحُونِ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۶۸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وَاتَّقُوا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اللَّهَ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وَلَا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تُخْزُونِ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۶۹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q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قَالُوا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أَوَلَمْ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نَنْهَكَ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عَنِ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الْعَالَمِينَ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۷۰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r>
              <a:rPr lang="en-GB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قَالَ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هَـٰؤُلَاءِ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بَنَاتِي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كُنتُمْ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فَاعِلِينَ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۷۱</a:t>
            </a:r>
            <a:endParaRPr lang="fr-CH" sz="1400" baseline="300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ü"/>
            </a:pP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لَعَمْرُكَ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إِنَّهُمْ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سَكْرَتِهِمْ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يَعْمَهُونَ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۷۲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endParaRPr lang="fr-CH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fr-CH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فَأَخَذَتْهُمُ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الصَّيْحَةُ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مُشْرِقِينَ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۷۳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فَجَعَلْنَا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عَالِيَهَا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سَافِلَهَا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وَأَمْطَرْنَا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عَلَيْهِمْ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حِجَارَةً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مِّن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سِجِّيلٍ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۷۴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ذَٰلِكَ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لَآيَاتٍ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لِّلْمُتَوَسِّمِينَ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۷۵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وَإِنَّهَا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لَبِسَبِيلٍ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مُّقِيمٍ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۷۶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إِنَّ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فِي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ذَٰلِكَ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</a:t>
            </a:r>
            <a:r>
              <a:rPr lang="fa-IR" sz="1400" dirty="0" err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لَآيَةً</a:t>
            </a:r>
            <a:r>
              <a:rPr lang="fa-IR" sz="14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 لِّلْمُؤْمِنِينَ</a:t>
            </a:r>
            <a:r>
              <a:rPr lang="fa-IR" sz="1400" baseline="30000" dirty="0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۷۷</a:t>
            </a:r>
            <a:endParaRPr lang="fa-IR" sz="1400" dirty="0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en-CH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9DE832-FA51-156F-7D4E-E063768358F8}"/>
              </a:ext>
            </a:extLst>
          </p:cNvPr>
          <p:cNvSpPr/>
          <p:nvPr/>
        </p:nvSpPr>
        <p:spPr>
          <a:xfrm>
            <a:off x="10922086" y="2073517"/>
            <a:ext cx="1042887" cy="30134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1131E4-7741-CDB6-5855-FD9A9B06D89D}"/>
              </a:ext>
            </a:extLst>
          </p:cNvPr>
          <p:cNvSpPr txBox="1"/>
          <p:nvPr/>
        </p:nvSpPr>
        <p:spPr>
          <a:xfrm>
            <a:off x="8433588" y="76257"/>
            <a:ext cx="3600000" cy="555921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هَلْ أَتَاكَ حَدِيثُ ضَيْفِ إِبْرَاهِيمَ الْمُكْرَمِينَ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۲۴</a:t>
            </a: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إِذْ دَخَلُوا عَلَيْهِ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فَقَالُوا سَلَامًا ۖ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سَلَامٌ قَوْمٌ مُّنكَرُونَ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۲۵</a:t>
            </a:r>
            <a:endParaRPr lang="fr-CH" sz="1400" baseline="300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فَرَاغَ إِلَىٰ أَهْلِهِ فَجَاءَ بِعِجْلٍ سَمِينٍ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۲۶</a:t>
            </a: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فَقَرَّبَهُ إِلَيْهِمْ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أَلَا تَأْكُلُونَ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۲۷</a:t>
            </a: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فَأَوْجَسَ مِنْهُمْ خِيفَةً ۖ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لَا تَخَفْ ۖ وَبَشَّرُوهُ بِغُلَامٍ عَلِيمٍ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۲۸</a:t>
            </a: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فَأَقْبَلَتِ امْرَأَتُهُ فِي صَرَّةٍ فَصَكَّتْ وَجْهَهَا</a:t>
            </a: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Ø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وَقَالَتْ عَجُوزٌ عَقِيمٌ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۲۹</a:t>
            </a: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كَذَٰلِكِ قَالَ رَبُّكِ ۖ إِنَّهُ هُوَ الْحَكِيمُ الْعَلِيمُ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۳۰</a:t>
            </a:r>
            <a:endParaRPr lang="fr-CH" sz="1400" baseline="300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§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قَالَ فَمَا خَطْبُكُمْ أَيُّهَا الْمُرْسَلُونَ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۳۱</a:t>
            </a: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marL="285750" indent="-285750" algn="r" rtl="1">
              <a:lnSpc>
                <a:spcPct val="150000"/>
              </a:lnSpc>
              <a:buFont typeface="Wingdings" pitchFamily="2" charset="2"/>
              <a:buChar char="v"/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قَالُوا إِنَّا أُرْسِلْنَا إِلَىٰ قَوْمٍ مُّجْرِمِينَ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۳۲</a:t>
            </a: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لِنُرْسِلَ عَلَيْهِمْ حِجَارَةً مِّن طِينٍ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۳۳</a:t>
            </a: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مُّسَوَّمَةً عِندَ رَبِّكَ لِلْمُسْرِفِينَ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۳۴</a:t>
            </a: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  <a:p>
            <a:pPr algn="r" rtl="1">
              <a:lnSpc>
                <a:spcPct val="150000"/>
              </a:lnSpc>
            </a:pP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فَأَخْرَجْنَا مَن كَانَ فِيهَا مِنَ الْمُؤْمِنِينَ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۳۵</a:t>
            </a: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فَمَا وَجَدْنَا فِيهَا غَيْرَ بَيْتٍ مِّنَ الْمُسْلِمِينَ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۳۶</a:t>
            </a:r>
            <a:r>
              <a:rPr lang="ar-SA" sz="14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 وَتَرَكْنَا فِيهَا آيَةً لِّلَّذِينَ يَخَافُونَ الْعَذَابَ الْأَلِيمَ</a:t>
            </a:r>
            <a:r>
              <a:rPr lang="ar-SA" sz="1400" baseline="30000" noProof="1">
                <a:latin typeface="KFGQPC Uthman Taha Naskh" panose="02000000000000000000" pitchFamily="2" charset="-78"/>
                <a:cs typeface="KFGQPC Uthman Taha Naskh" panose="02000000000000000000" pitchFamily="2" charset="-78"/>
              </a:rPr>
              <a:t>۳۷</a:t>
            </a:r>
            <a:endParaRPr lang="ar-SA" sz="1400" noProof="1">
              <a:latin typeface="KFGQPC Uthman Taha Naskh" panose="02000000000000000000" pitchFamily="2" charset="-78"/>
              <a:cs typeface="KFGQPC Uthman Taha Naskh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3438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109</TotalTime>
  <Words>519</Words>
  <Application>Microsoft Macintosh PowerPoint</Application>
  <PresentationFormat>Custom</PresentationFormat>
  <Paragraphs>66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KFGQPC Uthman Taha Naskh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 Pedram</dc:creator>
  <cp:lastModifiedBy>PAD Pedram</cp:lastModifiedBy>
  <cp:revision>4</cp:revision>
  <dcterms:created xsi:type="dcterms:W3CDTF">2025-07-12T15:23:37Z</dcterms:created>
  <dcterms:modified xsi:type="dcterms:W3CDTF">2025-07-12T17:12:42Z</dcterms:modified>
</cp:coreProperties>
</file>