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60" r:id="rId4"/>
    <p:sldId id="261" r:id="rId5"/>
    <p:sldId id="282" r:id="rId6"/>
    <p:sldId id="262" r:id="rId7"/>
    <p:sldId id="263" r:id="rId8"/>
    <p:sldId id="281" r:id="rId9"/>
    <p:sldId id="264" r:id="rId10"/>
    <p:sldId id="265" r:id="rId11"/>
    <p:sldId id="266" r:id="rId12"/>
    <p:sldId id="268" r:id="rId13"/>
    <p:sldId id="270" r:id="rId14"/>
    <p:sldId id="271" r:id="rId15"/>
    <p:sldId id="272" r:id="rId16"/>
    <p:sldId id="288" r:id="rId17"/>
    <p:sldId id="284" r:id="rId18"/>
    <p:sldId id="285" r:id="rId19"/>
    <p:sldId id="287" r:id="rId20"/>
    <p:sldId id="286" r:id="rId21"/>
    <p:sldId id="273" r:id="rId22"/>
    <p:sldId id="274" r:id="rId23"/>
    <p:sldId id="275" r:id="rId24"/>
    <p:sldId id="276" r:id="rId25"/>
    <p:sldId id="279" r:id="rId26"/>
    <p:sldId id="291" r:id="rId27"/>
    <p:sldId id="293" r:id="rId28"/>
    <p:sldId id="289" r:id="rId29"/>
    <p:sldId id="294" r:id="rId30"/>
    <p:sldId id="278" r:id="rId31"/>
    <p:sldId id="283" r:id="rId32"/>
    <p:sldId id="29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640" autoAdjust="0"/>
    <p:restoredTop sz="86383" autoAdjust="0"/>
  </p:normalViewPr>
  <p:slideViewPr>
    <p:cSldViewPr>
      <p:cViewPr varScale="1">
        <p:scale>
          <a:sx n="104" d="100"/>
          <a:sy n="104" d="100"/>
        </p:scale>
        <p:origin x="216" y="216"/>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CAA9D2-2011-A441-B512-63EAB4E4793A}" type="datetimeFigureOut">
              <a:rPr lang="en-GB" smtClean="0"/>
              <a:t>15/12/2020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ADB28-D7DC-1740-AB00-3F538391BCDF}" type="slidenum">
              <a:rPr lang="en-GB" smtClean="0"/>
              <a:t>‹#›</a:t>
            </a:fld>
            <a:endParaRPr lang="en-GB"/>
          </a:p>
        </p:txBody>
      </p:sp>
    </p:spTree>
    <p:extLst>
      <p:ext uri="{BB962C8B-B14F-4D97-AF65-F5344CB8AC3E}">
        <p14:creationId xmlns:p14="http://schemas.microsoft.com/office/powerpoint/2010/main" val="3982936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3ADB28-D7DC-1740-AB00-3F538391BCDF}" type="slidenum">
              <a:rPr lang="en-GB" smtClean="0"/>
              <a:t>1</a:t>
            </a:fld>
            <a:endParaRPr lang="en-GB"/>
          </a:p>
        </p:txBody>
      </p:sp>
    </p:spTree>
    <p:extLst>
      <p:ext uri="{BB962C8B-B14F-4D97-AF65-F5344CB8AC3E}">
        <p14:creationId xmlns:p14="http://schemas.microsoft.com/office/powerpoint/2010/main" val="1869907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3ADB28-D7DC-1740-AB00-3F538391BCDF}" type="slidenum">
              <a:rPr lang="en-GB" smtClean="0"/>
              <a:t>16</a:t>
            </a:fld>
            <a:endParaRPr lang="en-GB"/>
          </a:p>
        </p:txBody>
      </p:sp>
    </p:spTree>
    <p:extLst>
      <p:ext uri="{BB962C8B-B14F-4D97-AF65-F5344CB8AC3E}">
        <p14:creationId xmlns:p14="http://schemas.microsoft.com/office/powerpoint/2010/main" val="4221618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3ADB28-D7DC-1740-AB00-3F538391BCDF}" type="slidenum">
              <a:rPr lang="en-GB" smtClean="0"/>
              <a:t>17</a:t>
            </a:fld>
            <a:endParaRPr lang="en-GB"/>
          </a:p>
        </p:txBody>
      </p:sp>
    </p:spTree>
    <p:extLst>
      <p:ext uri="{BB962C8B-B14F-4D97-AF65-F5344CB8AC3E}">
        <p14:creationId xmlns:p14="http://schemas.microsoft.com/office/powerpoint/2010/main" val="2440299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3ADB28-D7DC-1740-AB00-3F538391BCDF}" type="slidenum">
              <a:rPr lang="en-GB" smtClean="0"/>
              <a:t>18</a:t>
            </a:fld>
            <a:endParaRPr lang="en-GB"/>
          </a:p>
        </p:txBody>
      </p:sp>
    </p:spTree>
    <p:extLst>
      <p:ext uri="{BB962C8B-B14F-4D97-AF65-F5344CB8AC3E}">
        <p14:creationId xmlns:p14="http://schemas.microsoft.com/office/powerpoint/2010/main" val="2025962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3ADB28-D7DC-1740-AB00-3F538391BCDF}" type="slidenum">
              <a:rPr lang="en-GB" smtClean="0"/>
              <a:t>20</a:t>
            </a:fld>
            <a:endParaRPr lang="en-GB"/>
          </a:p>
        </p:txBody>
      </p:sp>
    </p:spTree>
    <p:extLst>
      <p:ext uri="{BB962C8B-B14F-4D97-AF65-F5344CB8AC3E}">
        <p14:creationId xmlns:p14="http://schemas.microsoft.com/office/powerpoint/2010/main" val="1958150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3ADB28-D7DC-1740-AB00-3F538391BCDF}" type="slidenum">
              <a:rPr lang="en-GB" smtClean="0"/>
              <a:t>25</a:t>
            </a:fld>
            <a:endParaRPr lang="en-GB"/>
          </a:p>
        </p:txBody>
      </p:sp>
    </p:spTree>
    <p:extLst>
      <p:ext uri="{BB962C8B-B14F-4D97-AF65-F5344CB8AC3E}">
        <p14:creationId xmlns:p14="http://schemas.microsoft.com/office/powerpoint/2010/main" val="3857007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3ADB28-D7DC-1740-AB00-3F538391BCDF}" type="slidenum">
              <a:rPr lang="en-GB" smtClean="0"/>
              <a:t>26</a:t>
            </a:fld>
            <a:endParaRPr lang="en-GB"/>
          </a:p>
        </p:txBody>
      </p:sp>
    </p:spTree>
    <p:extLst>
      <p:ext uri="{BB962C8B-B14F-4D97-AF65-F5344CB8AC3E}">
        <p14:creationId xmlns:p14="http://schemas.microsoft.com/office/powerpoint/2010/main" val="666095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3ADB28-D7DC-1740-AB00-3F538391BCDF}" type="slidenum">
              <a:rPr lang="en-GB" smtClean="0"/>
              <a:t>27</a:t>
            </a:fld>
            <a:endParaRPr lang="en-GB"/>
          </a:p>
        </p:txBody>
      </p:sp>
    </p:spTree>
    <p:extLst>
      <p:ext uri="{BB962C8B-B14F-4D97-AF65-F5344CB8AC3E}">
        <p14:creationId xmlns:p14="http://schemas.microsoft.com/office/powerpoint/2010/main" val="825238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3ADB28-D7DC-1740-AB00-3F538391BCDF}" type="slidenum">
              <a:rPr lang="en-GB" smtClean="0"/>
              <a:t>31</a:t>
            </a:fld>
            <a:endParaRPr lang="en-GB"/>
          </a:p>
        </p:txBody>
      </p:sp>
    </p:spTree>
    <p:extLst>
      <p:ext uri="{BB962C8B-B14F-4D97-AF65-F5344CB8AC3E}">
        <p14:creationId xmlns:p14="http://schemas.microsoft.com/office/powerpoint/2010/main" val="2288831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800C9C3-A525-46ED-A1B7-15EC8C05BD12}" type="datetimeFigureOut">
              <a:rPr lang="en-GB" smtClean="0"/>
              <a:t>15/12/2020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77A0AA-0345-4DF5-A68B-B519AD72C73D}" type="slidenum">
              <a:rPr lang="en-GB" smtClean="0"/>
              <a:t>‹#›</a:t>
            </a:fld>
            <a:endParaRPr lang="en-GB"/>
          </a:p>
        </p:txBody>
      </p:sp>
    </p:spTree>
    <p:extLst>
      <p:ext uri="{BB962C8B-B14F-4D97-AF65-F5344CB8AC3E}">
        <p14:creationId xmlns:p14="http://schemas.microsoft.com/office/powerpoint/2010/main" val="1046865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00C9C3-A525-46ED-A1B7-15EC8C05BD12}" type="datetimeFigureOut">
              <a:rPr lang="en-GB" smtClean="0"/>
              <a:t>15/12/2020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77A0AA-0345-4DF5-A68B-B519AD72C73D}" type="slidenum">
              <a:rPr lang="en-GB" smtClean="0"/>
              <a:t>‹#›</a:t>
            </a:fld>
            <a:endParaRPr lang="en-GB"/>
          </a:p>
        </p:txBody>
      </p:sp>
    </p:spTree>
    <p:extLst>
      <p:ext uri="{BB962C8B-B14F-4D97-AF65-F5344CB8AC3E}">
        <p14:creationId xmlns:p14="http://schemas.microsoft.com/office/powerpoint/2010/main" val="206254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00C9C3-A525-46ED-A1B7-15EC8C05BD12}" type="datetimeFigureOut">
              <a:rPr lang="en-GB" smtClean="0"/>
              <a:t>15/12/2020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77A0AA-0345-4DF5-A68B-B519AD72C73D}" type="slidenum">
              <a:rPr lang="en-GB" smtClean="0"/>
              <a:t>‹#›</a:t>
            </a:fld>
            <a:endParaRPr lang="en-GB"/>
          </a:p>
        </p:txBody>
      </p:sp>
    </p:spTree>
    <p:extLst>
      <p:ext uri="{BB962C8B-B14F-4D97-AF65-F5344CB8AC3E}">
        <p14:creationId xmlns:p14="http://schemas.microsoft.com/office/powerpoint/2010/main" val="3030081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00C9C3-A525-46ED-A1B7-15EC8C05BD12}" type="datetimeFigureOut">
              <a:rPr lang="en-GB" smtClean="0"/>
              <a:t>15/12/2020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77A0AA-0345-4DF5-A68B-B519AD72C73D}" type="slidenum">
              <a:rPr lang="en-GB" smtClean="0"/>
              <a:t>‹#›</a:t>
            </a:fld>
            <a:endParaRPr lang="en-GB"/>
          </a:p>
        </p:txBody>
      </p:sp>
    </p:spTree>
    <p:extLst>
      <p:ext uri="{BB962C8B-B14F-4D97-AF65-F5344CB8AC3E}">
        <p14:creationId xmlns:p14="http://schemas.microsoft.com/office/powerpoint/2010/main" val="181920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00C9C3-A525-46ED-A1B7-15EC8C05BD12}" type="datetimeFigureOut">
              <a:rPr lang="en-GB" smtClean="0"/>
              <a:t>15/12/2020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77A0AA-0345-4DF5-A68B-B519AD72C73D}" type="slidenum">
              <a:rPr lang="en-GB" smtClean="0"/>
              <a:t>‹#›</a:t>
            </a:fld>
            <a:endParaRPr lang="en-GB"/>
          </a:p>
        </p:txBody>
      </p:sp>
    </p:spTree>
    <p:extLst>
      <p:ext uri="{BB962C8B-B14F-4D97-AF65-F5344CB8AC3E}">
        <p14:creationId xmlns:p14="http://schemas.microsoft.com/office/powerpoint/2010/main" val="2646070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800C9C3-A525-46ED-A1B7-15EC8C05BD12}" type="datetimeFigureOut">
              <a:rPr lang="en-GB" smtClean="0"/>
              <a:t>15/12/2020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77A0AA-0345-4DF5-A68B-B519AD72C73D}" type="slidenum">
              <a:rPr lang="en-GB" smtClean="0"/>
              <a:t>‹#›</a:t>
            </a:fld>
            <a:endParaRPr lang="en-GB"/>
          </a:p>
        </p:txBody>
      </p:sp>
    </p:spTree>
    <p:extLst>
      <p:ext uri="{BB962C8B-B14F-4D97-AF65-F5344CB8AC3E}">
        <p14:creationId xmlns:p14="http://schemas.microsoft.com/office/powerpoint/2010/main" val="1521790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800C9C3-A525-46ED-A1B7-15EC8C05BD12}" type="datetimeFigureOut">
              <a:rPr lang="en-GB" smtClean="0"/>
              <a:t>15/12/2020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777A0AA-0345-4DF5-A68B-B519AD72C73D}" type="slidenum">
              <a:rPr lang="en-GB" smtClean="0"/>
              <a:t>‹#›</a:t>
            </a:fld>
            <a:endParaRPr lang="en-GB"/>
          </a:p>
        </p:txBody>
      </p:sp>
    </p:spTree>
    <p:extLst>
      <p:ext uri="{BB962C8B-B14F-4D97-AF65-F5344CB8AC3E}">
        <p14:creationId xmlns:p14="http://schemas.microsoft.com/office/powerpoint/2010/main" val="143631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800C9C3-A525-46ED-A1B7-15EC8C05BD12}" type="datetimeFigureOut">
              <a:rPr lang="en-GB" smtClean="0"/>
              <a:t>15/12/2020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77A0AA-0345-4DF5-A68B-B519AD72C73D}" type="slidenum">
              <a:rPr lang="en-GB" smtClean="0"/>
              <a:t>‹#›</a:t>
            </a:fld>
            <a:endParaRPr lang="en-GB"/>
          </a:p>
        </p:txBody>
      </p:sp>
    </p:spTree>
    <p:extLst>
      <p:ext uri="{BB962C8B-B14F-4D97-AF65-F5344CB8AC3E}">
        <p14:creationId xmlns:p14="http://schemas.microsoft.com/office/powerpoint/2010/main" val="3813562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0C9C3-A525-46ED-A1B7-15EC8C05BD12}" type="datetimeFigureOut">
              <a:rPr lang="en-GB" smtClean="0"/>
              <a:t>15/12/2020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777A0AA-0345-4DF5-A68B-B519AD72C73D}" type="slidenum">
              <a:rPr lang="en-GB" smtClean="0"/>
              <a:t>‹#›</a:t>
            </a:fld>
            <a:endParaRPr lang="en-GB"/>
          </a:p>
        </p:txBody>
      </p:sp>
    </p:spTree>
    <p:extLst>
      <p:ext uri="{BB962C8B-B14F-4D97-AF65-F5344CB8AC3E}">
        <p14:creationId xmlns:p14="http://schemas.microsoft.com/office/powerpoint/2010/main" val="347747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00C9C3-A525-46ED-A1B7-15EC8C05BD12}" type="datetimeFigureOut">
              <a:rPr lang="en-GB" smtClean="0"/>
              <a:t>15/12/2020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77A0AA-0345-4DF5-A68B-B519AD72C73D}" type="slidenum">
              <a:rPr lang="en-GB" smtClean="0"/>
              <a:t>‹#›</a:t>
            </a:fld>
            <a:endParaRPr lang="en-GB"/>
          </a:p>
        </p:txBody>
      </p:sp>
    </p:spTree>
    <p:extLst>
      <p:ext uri="{BB962C8B-B14F-4D97-AF65-F5344CB8AC3E}">
        <p14:creationId xmlns:p14="http://schemas.microsoft.com/office/powerpoint/2010/main" val="2424916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00C9C3-A525-46ED-A1B7-15EC8C05BD12}" type="datetimeFigureOut">
              <a:rPr lang="en-GB" smtClean="0"/>
              <a:t>15/12/2020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77A0AA-0345-4DF5-A68B-B519AD72C73D}" type="slidenum">
              <a:rPr lang="en-GB" smtClean="0"/>
              <a:t>‹#›</a:t>
            </a:fld>
            <a:endParaRPr lang="en-GB"/>
          </a:p>
        </p:txBody>
      </p:sp>
    </p:spTree>
    <p:extLst>
      <p:ext uri="{BB962C8B-B14F-4D97-AF65-F5344CB8AC3E}">
        <p14:creationId xmlns:p14="http://schemas.microsoft.com/office/powerpoint/2010/main" val="402878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00C9C3-A525-46ED-A1B7-15EC8C05BD12}" type="datetimeFigureOut">
              <a:rPr lang="en-GB" smtClean="0"/>
              <a:t>15/12/2020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77A0AA-0345-4DF5-A68B-B519AD72C73D}" type="slidenum">
              <a:rPr lang="en-GB" smtClean="0"/>
              <a:t>‹#›</a:t>
            </a:fld>
            <a:endParaRPr lang="en-GB"/>
          </a:p>
        </p:txBody>
      </p:sp>
    </p:spTree>
    <p:extLst>
      <p:ext uri="{BB962C8B-B14F-4D97-AF65-F5344CB8AC3E}">
        <p14:creationId xmlns:p14="http://schemas.microsoft.com/office/powerpoint/2010/main" val="1278987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u101pk@gold.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m.griffiths@gold.ac.uk"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tatistics.laerd.com/spss-tutorials/independent-t-test-using-spss-statistics.ph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socscistatistics.com/effectsize/default3.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openpsychometrics.org/tests/IPIP-BFF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olab.research.google.com/drive/1wTa7ccD5EboUOSf6NTKHtJarosPWldRT?usp=shar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colab.research.google.com/drive/16430v0fCyLi71vQ1r5UTa1Hc7xfElBNY?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google.co.uk/forms/abou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youtube.com/watch?v=6ewaIjVF09I" TargetMode="External"/><Relationship Id="rId4" Type="http://schemas.openxmlformats.org/officeDocument/2006/relationships/hyperlink" Target="https://statistics.laerd.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32631" y="1472876"/>
            <a:ext cx="7678737" cy="769938"/>
          </a:xfrm>
        </p:spPr>
        <p:txBody>
          <a:bodyPr/>
          <a:lstStyle/>
          <a:p>
            <a:r>
              <a:rPr lang="en-GB" altLang="en-US" dirty="0"/>
              <a:t>Research Methods Workshop</a:t>
            </a:r>
          </a:p>
        </p:txBody>
      </p:sp>
      <p:sp>
        <p:nvSpPr>
          <p:cNvPr id="3075" name="Rectangle 3"/>
          <p:cNvSpPr>
            <a:spLocks noGrp="1" noChangeArrowheads="1"/>
          </p:cNvSpPr>
          <p:nvPr>
            <p:ph type="subTitle" idx="1"/>
          </p:nvPr>
        </p:nvSpPr>
        <p:spPr>
          <a:xfrm>
            <a:off x="1485899" y="3917717"/>
            <a:ext cx="6172200" cy="1066800"/>
          </a:xfrm>
        </p:spPr>
        <p:txBody>
          <a:bodyPr>
            <a:normAutofit fontScale="25000" lnSpcReduction="20000"/>
          </a:bodyPr>
          <a:lstStyle/>
          <a:p>
            <a:pPr eaLnBrk="1" hangingPunct="1">
              <a:lnSpc>
                <a:spcPct val="90000"/>
              </a:lnSpc>
            </a:pPr>
            <a:r>
              <a:rPr lang="en-GB" altLang="en-US" sz="8000" dirty="0"/>
              <a:t>Pedro Douglass-Kirk</a:t>
            </a:r>
          </a:p>
          <a:p>
            <a:pPr eaLnBrk="1" hangingPunct="1">
              <a:lnSpc>
                <a:spcPct val="90000"/>
              </a:lnSpc>
            </a:pPr>
            <a:r>
              <a:rPr lang="en-GB" altLang="en-US" sz="8000" dirty="0">
                <a:hlinkClick r:id="rId3"/>
              </a:rPr>
              <a:t>mu101pk@gold.ac.uk</a:t>
            </a:r>
            <a:endParaRPr lang="en-GB" altLang="en-US" sz="8000" dirty="0"/>
          </a:p>
          <a:p>
            <a:pPr eaLnBrk="1" hangingPunct="1">
              <a:lnSpc>
                <a:spcPct val="90000"/>
              </a:lnSpc>
            </a:pPr>
            <a:endParaRPr lang="en-GB" altLang="en-US" sz="8000" dirty="0"/>
          </a:p>
          <a:p>
            <a:pPr eaLnBrk="1" hangingPunct="1">
              <a:lnSpc>
                <a:spcPct val="90000"/>
              </a:lnSpc>
            </a:pPr>
            <a:endParaRPr lang="en-GB" altLang="en-US" sz="8000" dirty="0"/>
          </a:p>
          <a:p>
            <a:pPr eaLnBrk="1" hangingPunct="1">
              <a:lnSpc>
                <a:spcPct val="90000"/>
              </a:lnSpc>
            </a:pPr>
            <a:r>
              <a:rPr lang="en-GB" altLang="en-US" sz="6000" dirty="0"/>
              <a:t>Content with permission from Mike Griffiths</a:t>
            </a:r>
          </a:p>
          <a:p>
            <a:pPr>
              <a:lnSpc>
                <a:spcPct val="90000"/>
              </a:lnSpc>
            </a:pPr>
            <a:r>
              <a:rPr lang="en-GB" altLang="en-US" sz="6000" dirty="0">
                <a:hlinkClick r:id="rId4"/>
              </a:rPr>
              <a:t>m.griffiths@gold.ac.uk</a:t>
            </a:r>
            <a:endParaRPr lang="en-GB" altLang="en-US" sz="6000" dirty="0"/>
          </a:p>
          <a:p>
            <a:pPr eaLnBrk="1" hangingPunct="1">
              <a:lnSpc>
                <a:spcPct val="90000"/>
              </a:lnSpc>
            </a:pPr>
            <a:r>
              <a:rPr lang="en-GB" altLang="en-US" sz="2400" dirty="0"/>
              <a:t> </a:t>
            </a:r>
          </a:p>
        </p:txBody>
      </p:sp>
      <p:sp>
        <p:nvSpPr>
          <p:cNvPr id="3076" name="Text Box 4"/>
          <p:cNvSpPr txBox="1">
            <a:spLocks noChangeArrowheads="1"/>
          </p:cNvSpPr>
          <p:nvPr/>
        </p:nvSpPr>
        <p:spPr bwMode="auto">
          <a:xfrm>
            <a:off x="467544" y="2564904"/>
            <a:ext cx="7772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65150" indent="-565150" defTabSz="565150" eaLnBrk="0" hangingPunct="0">
              <a:spcBef>
                <a:spcPct val="20000"/>
              </a:spcBef>
              <a:buClr>
                <a:schemeClr val="folHlink"/>
              </a:buClr>
              <a:buSzPct val="75000"/>
              <a:buFont typeface="Wingdings" pitchFamily="2" charset="2"/>
              <a:buChar char="n"/>
              <a:defRPr sz="3200">
                <a:solidFill>
                  <a:schemeClr val="tx1"/>
                </a:solidFill>
                <a:latin typeface="Verdana" pitchFamily="34" charset="0"/>
              </a:defRPr>
            </a:lvl1pPr>
            <a:lvl2pPr marL="742950" indent="-285750" defTabSz="565150" eaLnBrk="0" hangingPunct="0">
              <a:spcBef>
                <a:spcPct val="20000"/>
              </a:spcBef>
              <a:buClr>
                <a:schemeClr val="folHlink"/>
              </a:buClr>
              <a:buSzPct val="70000"/>
              <a:buFont typeface="Wingdings" pitchFamily="2" charset="2"/>
              <a:buChar char="n"/>
              <a:defRPr sz="2800">
                <a:solidFill>
                  <a:schemeClr val="tx1"/>
                </a:solidFill>
                <a:latin typeface="Verdana" pitchFamily="34" charset="0"/>
              </a:defRPr>
            </a:lvl2pPr>
            <a:lvl3pPr marL="1143000" indent="-228600" defTabSz="565150" eaLnBrk="0" hangingPunct="0">
              <a:spcBef>
                <a:spcPct val="20000"/>
              </a:spcBef>
              <a:buClr>
                <a:schemeClr val="tx2"/>
              </a:buClr>
              <a:buChar char="•"/>
              <a:defRPr sz="2400">
                <a:solidFill>
                  <a:schemeClr val="tx1"/>
                </a:solidFill>
                <a:latin typeface="Verdana" pitchFamily="34" charset="0"/>
              </a:defRPr>
            </a:lvl3pPr>
            <a:lvl4pPr marL="1600200" indent="-228600" defTabSz="565150" eaLnBrk="0" hangingPunct="0">
              <a:spcBef>
                <a:spcPct val="20000"/>
              </a:spcBef>
              <a:buClr>
                <a:schemeClr val="hlink"/>
              </a:buClr>
              <a:buChar char="•"/>
              <a:defRPr sz="2000">
                <a:solidFill>
                  <a:schemeClr val="tx1"/>
                </a:solidFill>
                <a:latin typeface="Verdana" pitchFamily="34" charset="0"/>
              </a:defRPr>
            </a:lvl4pPr>
            <a:lvl5pPr marL="2057400" indent="-228600" defTabSz="565150" eaLnBrk="0" hangingPunct="0">
              <a:spcBef>
                <a:spcPct val="20000"/>
              </a:spcBef>
              <a:buClr>
                <a:schemeClr val="tx1"/>
              </a:buClr>
              <a:buSzPct val="85000"/>
              <a:buChar char="•"/>
              <a:defRPr sz="2000">
                <a:solidFill>
                  <a:schemeClr val="tx1"/>
                </a:solidFill>
                <a:latin typeface="Verdana" pitchFamily="34" charset="0"/>
              </a:defRPr>
            </a:lvl5pPr>
            <a:lvl6pPr marL="2514600" indent="-228600" defTabSz="565150" eaLnBrk="0" fontAlgn="base" hangingPunct="0">
              <a:spcBef>
                <a:spcPct val="20000"/>
              </a:spcBef>
              <a:spcAft>
                <a:spcPct val="0"/>
              </a:spcAft>
              <a:buClr>
                <a:schemeClr val="tx1"/>
              </a:buClr>
              <a:buSzPct val="85000"/>
              <a:buChar char="•"/>
              <a:defRPr sz="2000">
                <a:solidFill>
                  <a:schemeClr val="tx1"/>
                </a:solidFill>
                <a:latin typeface="Verdana" pitchFamily="34" charset="0"/>
              </a:defRPr>
            </a:lvl6pPr>
            <a:lvl7pPr marL="2971800" indent="-228600" defTabSz="565150" eaLnBrk="0" fontAlgn="base" hangingPunct="0">
              <a:spcBef>
                <a:spcPct val="20000"/>
              </a:spcBef>
              <a:spcAft>
                <a:spcPct val="0"/>
              </a:spcAft>
              <a:buClr>
                <a:schemeClr val="tx1"/>
              </a:buClr>
              <a:buSzPct val="85000"/>
              <a:buChar char="•"/>
              <a:defRPr sz="2000">
                <a:solidFill>
                  <a:schemeClr val="tx1"/>
                </a:solidFill>
                <a:latin typeface="Verdana" pitchFamily="34" charset="0"/>
              </a:defRPr>
            </a:lvl7pPr>
            <a:lvl8pPr marL="3429000" indent="-228600" defTabSz="565150" eaLnBrk="0" fontAlgn="base" hangingPunct="0">
              <a:spcBef>
                <a:spcPct val="20000"/>
              </a:spcBef>
              <a:spcAft>
                <a:spcPct val="0"/>
              </a:spcAft>
              <a:buClr>
                <a:schemeClr val="tx1"/>
              </a:buClr>
              <a:buSzPct val="85000"/>
              <a:buChar char="•"/>
              <a:defRPr sz="2000">
                <a:solidFill>
                  <a:schemeClr val="tx1"/>
                </a:solidFill>
                <a:latin typeface="Verdana" pitchFamily="34" charset="0"/>
              </a:defRPr>
            </a:lvl8pPr>
            <a:lvl9pPr marL="3886200" indent="-228600" defTabSz="565150" eaLnBrk="0" fontAlgn="base" hangingPunct="0">
              <a:spcBef>
                <a:spcPct val="20000"/>
              </a:spcBef>
              <a:spcAft>
                <a:spcPct val="0"/>
              </a:spcAft>
              <a:buClr>
                <a:schemeClr val="tx1"/>
              </a:buClr>
              <a:buSzPct val="85000"/>
              <a:buChar char="•"/>
              <a:defRPr sz="2000">
                <a:solidFill>
                  <a:schemeClr val="tx1"/>
                </a:solidFill>
                <a:latin typeface="Verdana" pitchFamily="34" charset="0"/>
              </a:defRPr>
            </a:lvl9pPr>
          </a:lstStyle>
          <a:p>
            <a:pPr algn="ctr" eaLnBrk="1" hangingPunct="1">
              <a:spcBef>
                <a:spcPct val="0"/>
              </a:spcBef>
              <a:buClrTx/>
              <a:buSzTx/>
              <a:buFontTx/>
              <a:buNone/>
            </a:pPr>
            <a:r>
              <a:rPr lang="en-GB" altLang="en-US" sz="2400" dirty="0"/>
              <a:t>Introduction to Quantitative Analysis </a:t>
            </a:r>
          </a:p>
          <a:p>
            <a:pPr algn="ctr" eaLnBrk="1" hangingPunct="1">
              <a:spcBef>
                <a:spcPct val="0"/>
              </a:spcBef>
              <a:buClrTx/>
              <a:buSzTx/>
              <a:buFontTx/>
              <a:buNone/>
            </a:pPr>
            <a:r>
              <a:rPr lang="en-GB" altLang="en-US" sz="2400" dirty="0"/>
              <a:t>for Questionnaires</a:t>
            </a:r>
          </a:p>
          <a:p>
            <a:pPr algn="ctr" eaLnBrk="1" hangingPunct="1">
              <a:spcBef>
                <a:spcPct val="0"/>
              </a:spcBef>
              <a:buClrTx/>
              <a:buSzTx/>
              <a:buFontTx/>
              <a:buNone/>
            </a:pPr>
            <a:endParaRPr lang="en-GB" altLang="en-US" sz="2400" dirty="0">
              <a:solidFill>
                <a:srgbClr val="336699"/>
              </a:solidFill>
            </a:endParaRPr>
          </a:p>
        </p:txBody>
      </p:sp>
    </p:spTree>
    <p:extLst>
      <p:ext uri="{BB962C8B-B14F-4D97-AF65-F5344CB8AC3E}">
        <p14:creationId xmlns:p14="http://schemas.microsoft.com/office/powerpoint/2010/main" val="616983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altLang="en-US" dirty="0"/>
              <a:t>Visual Analogue scale</a:t>
            </a:r>
          </a:p>
        </p:txBody>
      </p:sp>
      <p:sp>
        <p:nvSpPr>
          <p:cNvPr id="11267" name="Text Box 5"/>
          <p:cNvSpPr txBox="1">
            <a:spLocks noChangeArrowheads="1"/>
          </p:cNvSpPr>
          <p:nvPr/>
        </p:nvSpPr>
        <p:spPr bwMode="auto">
          <a:xfrm>
            <a:off x="898525" y="3613150"/>
            <a:ext cx="539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68325" indent="-568325" eaLnBrk="0" hangingPunct="0">
              <a:spcBef>
                <a:spcPct val="20000"/>
              </a:spcBef>
              <a:buClr>
                <a:schemeClr val="folHlink"/>
              </a:buClr>
              <a:buSzPct val="75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folHlink"/>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Char char="•"/>
              <a:defRPr sz="2400">
                <a:solidFill>
                  <a:schemeClr val="tx1"/>
                </a:solidFill>
                <a:latin typeface="Verdana" pitchFamily="34" charset="0"/>
              </a:defRPr>
            </a:lvl3pPr>
            <a:lvl4pPr marL="1600200" indent="-228600" eaLnBrk="0" hangingPunct="0">
              <a:spcBef>
                <a:spcPct val="20000"/>
              </a:spcBef>
              <a:buClr>
                <a:schemeClr val="hlink"/>
              </a:buClr>
              <a:buChar char="•"/>
              <a:defRPr sz="2000">
                <a:solidFill>
                  <a:schemeClr val="tx1"/>
                </a:solidFill>
                <a:latin typeface="Verdana" pitchFamily="34" charset="0"/>
              </a:defRPr>
            </a:lvl4pPr>
            <a:lvl5pPr marL="2057400" indent="-228600" eaLnBrk="0" hangingPunct="0">
              <a:spcBef>
                <a:spcPct val="20000"/>
              </a:spcBef>
              <a:buClr>
                <a:schemeClr val="tx1"/>
              </a:buClr>
              <a:buSzPct val="85000"/>
              <a:buChar char="•"/>
              <a:defRPr sz="2000">
                <a:solidFill>
                  <a:schemeClr val="tx1"/>
                </a:solidFill>
                <a:latin typeface="Verdana"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9pPr>
          </a:lstStyle>
          <a:p>
            <a:pPr eaLnBrk="1" hangingPunct="1">
              <a:spcBef>
                <a:spcPct val="0"/>
              </a:spcBef>
              <a:buClrTx/>
              <a:buSzTx/>
              <a:buFontTx/>
              <a:buChar char="•"/>
            </a:pPr>
            <a:r>
              <a:rPr lang="en-GB" altLang="en-US" sz="2400" dirty="0"/>
              <a:t>Measure response with a ruler</a:t>
            </a:r>
          </a:p>
        </p:txBody>
      </p:sp>
      <p:pic>
        <p:nvPicPr>
          <p:cNvPr id="1126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057400"/>
            <a:ext cx="67818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19708" y="1700808"/>
            <a:ext cx="6852773" cy="369332"/>
          </a:xfrm>
          <a:prstGeom prst="rect">
            <a:avLst/>
          </a:prstGeom>
          <a:noFill/>
        </p:spPr>
        <p:txBody>
          <a:bodyPr wrap="none" rtlCol="0">
            <a:spAutoFit/>
          </a:bodyPr>
          <a:lstStyle/>
          <a:p>
            <a:r>
              <a:rPr lang="en-GB" dirty="0"/>
              <a:t>Please place a cross to show where your present mood fits on the scale:</a:t>
            </a:r>
          </a:p>
        </p:txBody>
      </p:sp>
    </p:spTree>
    <p:extLst>
      <p:ext uri="{BB962C8B-B14F-4D97-AF65-F5344CB8AC3E}">
        <p14:creationId xmlns:p14="http://schemas.microsoft.com/office/powerpoint/2010/main" val="147553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ltLang="en-US" dirty="0"/>
              <a:t>Wording of questions </a:t>
            </a:r>
          </a:p>
        </p:txBody>
      </p:sp>
      <p:sp>
        <p:nvSpPr>
          <p:cNvPr id="12291" name="Rectangle 3"/>
          <p:cNvSpPr>
            <a:spLocks noGrp="1" noChangeArrowheads="1"/>
          </p:cNvSpPr>
          <p:nvPr>
            <p:ph type="body" idx="1"/>
          </p:nvPr>
        </p:nvSpPr>
        <p:spPr/>
        <p:txBody>
          <a:bodyPr>
            <a:normAutofit lnSpcReduction="10000"/>
          </a:bodyPr>
          <a:lstStyle/>
          <a:p>
            <a:r>
              <a:rPr lang="en-GB" altLang="en-US" dirty="0"/>
              <a:t>It all will sound obvious, but many questionnaires don’t comply, e.g. …</a:t>
            </a:r>
          </a:p>
          <a:p>
            <a:pPr lvl="1"/>
            <a:r>
              <a:rPr lang="en-GB" altLang="en-US" dirty="0"/>
              <a:t>making questions easy to understand</a:t>
            </a:r>
          </a:p>
          <a:p>
            <a:pPr lvl="1"/>
            <a:r>
              <a:rPr lang="en-GB" altLang="en-US" dirty="0"/>
              <a:t>avoiding leading questions, jargon, etc.</a:t>
            </a:r>
          </a:p>
          <a:p>
            <a:pPr lvl="1"/>
            <a:r>
              <a:rPr lang="en-GB" altLang="en-US" dirty="0"/>
              <a:t>thinking of all the people who you will ask to respond</a:t>
            </a:r>
          </a:p>
          <a:p>
            <a:r>
              <a:rPr lang="en-GB" altLang="en-US" dirty="0"/>
              <a:t>Consider using questions (or even whole questionnaires) from previous research</a:t>
            </a:r>
          </a:p>
          <a:p>
            <a:pPr lvl="1"/>
            <a:r>
              <a:rPr lang="en-GB" altLang="en-US" dirty="0"/>
              <a:t>Allows comparisons to be made</a:t>
            </a:r>
          </a:p>
        </p:txBody>
      </p:sp>
    </p:spTree>
    <p:extLst>
      <p:ext uri="{BB962C8B-B14F-4D97-AF65-F5344CB8AC3E}">
        <p14:creationId xmlns:p14="http://schemas.microsoft.com/office/powerpoint/2010/main" val="3223211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ltLang="en-US" dirty="0"/>
              <a:t>Piloting the questionnaire</a:t>
            </a:r>
          </a:p>
        </p:txBody>
      </p:sp>
      <p:sp>
        <p:nvSpPr>
          <p:cNvPr id="14339" name="Rectangle 3"/>
          <p:cNvSpPr>
            <a:spLocks noGrp="1" noChangeArrowheads="1"/>
          </p:cNvSpPr>
          <p:nvPr>
            <p:ph type="body" idx="1"/>
          </p:nvPr>
        </p:nvSpPr>
        <p:spPr/>
        <p:txBody>
          <a:bodyPr/>
          <a:lstStyle/>
          <a:p>
            <a:r>
              <a:rPr lang="en-GB" altLang="en-US" dirty="0"/>
              <a:t>Questions and the overall format</a:t>
            </a:r>
          </a:p>
          <a:p>
            <a:pPr lvl="1"/>
            <a:r>
              <a:rPr lang="en-GB" altLang="en-US" dirty="0"/>
              <a:t>Informally with colleagues etc.</a:t>
            </a:r>
          </a:p>
          <a:p>
            <a:pPr lvl="1"/>
            <a:r>
              <a:rPr lang="en-GB" altLang="en-US" dirty="0"/>
              <a:t>Members of group(s) of interest</a:t>
            </a:r>
          </a:p>
          <a:p>
            <a:pPr lvl="1"/>
            <a:r>
              <a:rPr lang="en-GB" altLang="en-US" dirty="0"/>
              <a:t>Formal </a:t>
            </a:r>
            <a:r>
              <a:rPr lang="en-GB" altLang="en-US" dirty="0" err="1"/>
              <a:t>pretest</a:t>
            </a:r>
            <a:r>
              <a:rPr lang="en-GB" altLang="en-US" dirty="0"/>
              <a:t>(s)</a:t>
            </a:r>
          </a:p>
          <a:p>
            <a:r>
              <a:rPr lang="en-GB" altLang="en-US" dirty="0"/>
              <a:t>But doing it properly can avoid a lot of problems</a:t>
            </a:r>
          </a:p>
        </p:txBody>
      </p:sp>
    </p:spTree>
    <p:extLst>
      <p:ext uri="{BB962C8B-B14F-4D97-AF65-F5344CB8AC3E}">
        <p14:creationId xmlns:p14="http://schemas.microsoft.com/office/powerpoint/2010/main" val="1243201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ltLang="en-US" dirty="0"/>
              <a:t>When you get the replies</a:t>
            </a:r>
          </a:p>
        </p:txBody>
      </p:sp>
      <p:sp>
        <p:nvSpPr>
          <p:cNvPr id="16387" name="Rectangle 3"/>
          <p:cNvSpPr>
            <a:spLocks noGrp="1" noChangeArrowheads="1"/>
          </p:cNvSpPr>
          <p:nvPr>
            <p:ph type="body" idx="1"/>
          </p:nvPr>
        </p:nvSpPr>
        <p:spPr/>
        <p:txBody>
          <a:bodyPr/>
          <a:lstStyle/>
          <a:p>
            <a:r>
              <a:rPr lang="en-GB" altLang="en-US" dirty="0"/>
              <a:t>Are your respondents typical of the population? (selection bias, response bias)</a:t>
            </a:r>
          </a:p>
          <a:p>
            <a:r>
              <a:rPr lang="en-GB" altLang="en-US" dirty="0"/>
              <a:t>If some respondents did not answer a particular question, why?  Does this suggest that the people who did answer the question are not typical of the whole population?  You may need to be careful with the use you make of such questions.</a:t>
            </a:r>
          </a:p>
        </p:txBody>
      </p:sp>
    </p:spTree>
    <p:extLst>
      <p:ext uri="{BB962C8B-B14F-4D97-AF65-F5344CB8AC3E}">
        <p14:creationId xmlns:p14="http://schemas.microsoft.com/office/powerpoint/2010/main" val="3109860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ltLang="en-US" dirty="0"/>
              <a:t>Data entry</a:t>
            </a:r>
          </a:p>
        </p:txBody>
      </p:sp>
      <p:sp>
        <p:nvSpPr>
          <p:cNvPr id="17411" name="Rectangle 3"/>
          <p:cNvSpPr>
            <a:spLocks noGrp="1" noChangeArrowheads="1"/>
          </p:cNvSpPr>
          <p:nvPr>
            <p:ph type="body" idx="1"/>
          </p:nvPr>
        </p:nvSpPr>
        <p:spPr/>
        <p:txBody>
          <a:bodyPr>
            <a:normAutofit lnSpcReduction="10000"/>
          </a:bodyPr>
          <a:lstStyle/>
          <a:p>
            <a:r>
              <a:rPr lang="en-GB" altLang="en-US" dirty="0"/>
              <a:t>Pointers</a:t>
            </a:r>
          </a:p>
          <a:p>
            <a:pPr lvl="1"/>
            <a:r>
              <a:rPr lang="en-GB" altLang="en-US" dirty="0"/>
              <a:t>Check you have entered your data correctly</a:t>
            </a:r>
          </a:p>
          <a:p>
            <a:pPr lvl="1"/>
            <a:r>
              <a:rPr lang="en-GB" altLang="en-US" dirty="0"/>
              <a:t>If the file is too big for this to be practical, there are techniques to screen for major errors</a:t>
            </a:r>
          </a:p>
          <a:p>
            <a:pPr lvl="1"/>
            <a:r>
              <a:rPr lang="en-GB" altLang="en-US" dirty="0"/>
              <a:t>e.g. if the possible responses are 1-5, are there any in your data outside that range?</a:t>
            </a:r>
          </a:p>
          <a:p>
            <a:r>
              <a:rPr lang="en-GB" altLang="en-US" dirty="0"/>
              <a:t>If you use (say) 0 or 9 for ‘no response’ or ‘don’t know’ make sure that you don’t include it in any averages!</a:t>
            </a:r>
          </a:p>
        </p:txBody>
      </p:sp>
    </p:spTree>
    <p:extLst>
      <p:ext uri="{BB962C8B-B14F-4D97-AF65-F5344CB8AC3E}">
        <p14:creationId xmlns:p14="http://schemas.microsoft.com/office/powerpoint/2010/main" val="3148322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ltLang="en-US"/>
              <a:t>Data analysis and presentation</a:t>
            </a:r>
            <a:endParaRPr lang="en-GB" altLang="en-US" dirty="0"/>
          </a:p>
        </p:txBody>
      </p:sp>
      <p:sp>
        <p:nvSpPr>
          <p:cNvPr id="18435" name="Content Placeholder 2"/>
          <p:cNvSpPr>
            <a:spLocks noGrp="1"/>
          </p:cNvSpPr>
          <p:nvPr>
            <p:ph idx="1"/>
          </p:nvPr>
        </p:nvSpPr>
        <p:spPr/>
        <p:txBody>
          <a:bodyPr>
            <a:normAutofit fontScale="92500" lnSpcReduction="10000"/>
          </a:bodyPr>
          <a:lstStyle/>
          <a:p>
            <a:pPr lvl="1"/>
            <a:r>
              <a:rPr lang="en-GB" altLang="en-US" b="1" dirty="0"/>
              <a:t>Descriptive statistics</a:t>
            </a:r>
          </a:p>
          <a:p>
            <a:pPr lvl="2"/>
            <a:r>
              <a:rPr lang="en-GB" altLang="en-US" dirty="0"/>
              <a:t>Means, standard deviations, counts, percentages</a:t>
            </a:r>
          </a:p>
          <a:p>
            <a:pPr lvl="2"/>
            <a:r>
              <a:rPr lang="en-GB" altLang="en-US" dirty="0"/>
              <a:t>Tables, graphs, etc.</a:t>
            </a:r>
          </a:p>
          <a:p>
            <a:pPr lvl="1"/>
            <a:r>
              <a:rPr lang="en-GB" altLang="en-US" b="1" dirty="0"/>
              <a:t>Inferential statistics</a:t>
            </a:r>
          </a:p>
          <a:p>
            <a:pPr lvl="2"/>
            <a:r>
              <a:rPr lang="en-GB" altLang="en-US" dirty="0"/>
              <a:t>You can do all the usual statistical tests </a:t>
            </a:r>
          </a:p>
          <a:p>
            <a:pPr lvl="3"/>
            <a:r>
              <a:rPr lang="en-GB" altLang="en-US" dirty="0"/>
              <a:t>e.g. is there a difference between men and women on their response to a certain question?</a:t>
            </a:r>
          </a:p>
          <a:p>
            <a:pPr lvl="2"/>
            <a:r>
              <a:rPr lang="en-GB" altLang="en-US" dirty="0"/>
              <a:t>But beware of ‘fishing expeditions’!</a:t>
            </a:r>
          </a:p>
          <a:p>
            <a:pPr lvl="3"/>
            <a:r>
              <a:rPr lang="en-GB" altLang="en-US" dirty="0"/>
              <a:t>There will usually be lots of comparisons/ associations you can test </a:t>
            </a:r>
          </a:p>
          <a:p>
            <a:pPr lvl="3"/>
            <a:r>
              <a:rPr lang="en-GB" altLang="en-US" dirty="0"/>
              <a:t>Remember, even if only chance were in operation, 5% of the relationships between your variables would be statistically significant </a:t>
            </a:r>
          </a:p>
        </p:txBody>
      </p:sp>
    </p:spTree>
    <p:extLst>
      <p:ext uri="{BB962C8B-B14F-4D97-AF65-F5344CB8AC3E}">
        <p14:creationId xmlns:p14="http://schemas.microsoft.com/office/powerpoint/2010/main" val="371638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ltLang="en-US" dirty="0"/>
              <a:t>Null hypothesis significance testing</a:t>
            </a:r>
          </a:p>
        </p:txBody>
      </p:sp>
      <p:sp>
        <p:nvSpPr>
          <p:cNvPr id="18435" name="Content Placeholder 2"/>
          <p:cNvSpPr>
            <a:spLocks noGrp="1"/>
          </p:cNvSpPr>
          <p:nvPr>
            <p:ph idx="1"/>
          </p:nvPr>
        </p:nvSpPr>
        <p:spPr/>
        <p:txBody>
          <a:bodyPr>
            <a:normAutofit fontScale="92500" lnSpcReduction="20000"/>
          </a:bodyPr>
          <a:lstStyle/>
          <a:p>
            <a:pPr marL="457200" lvl="1" indent="0">
              <a:buNone/>
            </a:pPr>
            <a:r>
              <a:rPr lang="en-GB" altLang="en-US" dirty="0"/>
              <a:t>We assume the </a:t>
            </a:r>
            <a:r>
              <a:rPr lang="en-GB" altLang="en-US" b="1" dirty="0"/>
              <a:t>Null Hypothesis  (</a:t>
            </a:r>
            <a:r>
              <a:rPr lang="en-GB" b="1" dirty="0"/>
              <a:t>H</a:t>
            </a:r>
            <a:r>
              <a:rPr lang="en-GB" b="1" baseline="-25000" dirty="0"/>
              <a:t>0</a:t>
            </a:r>
            <a:r>
              <a:rPr lang="en-GB" b="1" dirty="0"/>
              <a:t>)</a:t>
            </a:r>
            <a:endParaRPr lang="en-GB" altLang="en-US" b="1" dirty="0"/>
          </a:p>
          <a:p>
            <a:pPr marL="457200" lvl="1" indent="0">
              <a:buNone/>
            </a:pPr>
            <a:r>
              <a:rPr lang="en-GB" altLang="en-US" dirty="0"/>
              <a:t>      = NO difference between groups</a:t>
            </a:r>
          </a:p>
          <a:p>
            <a:pPr marL="457200" lvl="1" indent="0">
              <a:buNone/>
            </a:pPr>
            <a:r>
              <a:rPr lang="en-GB" altLang="en-US" dirty="0"/>
              <a:t>The </a:t>
            </a:r>
            <a:r>
              <a:rPr lang="en-GB" altLang="en-US" b="1" dirty="0"/>
              <a:t>Alternative Hypothesis  (</a:t>
            </a:r>
            <a:r>
              <a:rPr lang="en-GB" b="1" dirty="0"/>
              <a:t>H</a:t>
            </a:r>
            <a:r>
              <a:rPr lang="en-GB" b="1" baseline="-25000" dirty="0"/>
              <a:t>1</a:t>
            </a:r>
            <a:r>
              <a:rPr lang="en-GB" b="1" dirty="0"/>
              <a:t>)</a:t>
            </a:r>
            <a:endParaRPr lang="en-GB" altLang="en-US" b="1" dirty="0"/>
          </a:p>
          <a:p>
            <a:pPr marL="457200" lvl="1" indent="0">
              <a:buNone/>
            </a:pPr>
            <a:r>
              <a:rPr lang="en-GB" altLang="en-US" dirty="0"/>
              <a:t>      = There is a difference between groups</a:t>
            </a:r>
          </a:p>
          <a:p>
            <a:pPr lvl="1"/>
            <a:r>
              <a:rPr lang="en-GB" altLang="en-US" dirty="0"/>
              <a:t>In inferential statistics we are looking to reject </a:t>
            </a:r>
            <a:r>
              <a:rPr lang="en-GB" b="1" dirty="0"/>
              <a:t>H</a:t>
            </a:r>
            <a:r>
              <a:rPr lang="en-GB" b="1" baseline="-25000" dirty="0"/>
              <a:t>0</a:t>
            </a:r>
            <a:endParaRPr lang="en-GB" altLang="en-US" dirty="0"/>
          </a:p>
          <a:p>
            <a:pPr lvl="1"/>
            <a:r>
              <a:rPr lang="en-GB" altLang="en-US" dirty="0"/>
              <a:t>If we reject then we can conclude there is probably a difference between groups</a:t>
            </a:r>
          </a:p>
          <a:p>
            <a:pPr lvl="1"/>
            <a:r>
              <a:rPr lang="en-GB" altLang="en-US" dirty="0"/>
              <a:t>but we can never be 100% certain – it can’t be proven true </a:t>
            </a:r>
          </a:p>
          <a:p>
            <a:pPr marL="457200" lvl="1" indent="0">
              <a:buNone/>
            </a:pPr>
            <a:r>
              <a:rPr lang="en-GB" altLang="en-US" dirty="0"/>
              <a:t>But we can say </a:t>
            </a:r>
            <a:r>
              <a:rPr lang="en-GB" b="1" dirty="0"/>
              <a:t>H</a:t>
            </a:r>
            <a:r>
              <a:rPr lang="en-GB" b="1" baseline="-25000" dirty="0"/>
              <a:t>1 </a:t>
            </a:r>
            <a:r>
              <a:rPr lang="en-GB" altLang="en-US" dirty="0"/>
              <a:t>is </a:t>
            </a:r>
            <a:r>
              <a:rPr lang="en-GB" altLang="en-US" b="1" u="sng" dirty="0"/>
              <a:t>highly probable </a:t>
            </a:r>
            <a:r>
              <a:rPr lang="en-GB" altLang="en-US" dirty="0"/>
              <a:t>given our data – there is a difference between our groups</a:t>
            </a:r>
          </a:p>
        </p:txBody>
      </p:sp>
    </p:spTree>
    <p:extLst>
      <p:ext uri="{BB962C8B-B14F-4D97-AF65-F5344CB8AC3E}">
        <p14:creationId xmlns:p14="http://schemas.microsoft.com/office/powerpoint/2010/main" val="3384100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ltLang="en-US" dirty="0"/>
              <a:t>What is statistical significance? </a:t>
            </a:r>
          </a:p>
        </p:txBody>
      </p:sp>
      <p:sp>
        <p:nvSpPr>
          <p:cNvPr id="18435" name="Content Placeholder 2"/>
          <p:cNvSpPr>
            <a:spLocks noGrp="1"/>
          </p:cNvSpPr>
          <p:nvPr>
            <p:ph idx="1"/>
          </p:nvPr>
        </p:nvSpPr>
        <p:spPr/>
        <p:txBody>
          <a:bodyPr>
            <a:normAutofit fontScale="85000" lnSpcReduction="10000"/>
          </a:bodyPr>
          <a:lstStyle/>
          <a:p>
            <a:pPr lvl="1"/>
            <a:r>
              <a:rPr lang="en-GB" altLang="en-US" dirty="0"/>
              <a:t>We can run tests to compare our questionnaire scores that may give a statistically significant result…</a:t>
            </a:r>
          </a:p>
          <a:p>
            <a:pPr lvl="1"/>
            <a:r>
              <a:rPr lang="en-GB" altLang="en-US" dirty="0"/>
              <a:t>But these results are really only probabilities </a:t>
            </a:r>
          </a:p>
          <a:p>
            <a:pPr lvl="1"/>
            <a:r>
              <a:rPr lang="en-GB" altLang="en-US" dirty="0"/>
              <a:t>If our test is significant at the usual 5% pass mark (known as the </a:t>
            </a:r>
            <a:r>
              <a:rPr lang="en-GB" altLang="en-US" b="1" i="1" dirty="0"/>
              <a:t>alpha</a:t>
            </a:r>
            <a:r>
              <a:rPr lang="en-GB" altLang="en-US" dirty="0"/>
              <a:t> value) it might have arisen by chance </a:t>
            </a:r>
          </a:p>
          <a:p>
            <a:pPr lvl="1"/>
            <a:r>
              <a:rPr lang="en-GB" altLang="en-US" dirty="0"/>
              <a:t>Usual convention:</a:t>
            </a:r>
          </a:p>
          <a:p>
            <a:pPr lvl="2"/>
            <a:r>
              <a:rPr lang="en-GB" altLang="en-US" dirty="0"/>
              <a:t>if </a:t>
            </a:r>
            <a:r>
              <a:rPr lang="en-GB" altLang="en-US" i="1" dirty="0"/>
              <a:t>p</a:t>
            </a:r>
            <a:r>
              <a:rPr lang="en-GB" altLang="en-US" dirty="0"/>
              <a:t> value &lt; </a:t>
            </a:r>
            <a:r>
              <a:rPr lang="en-GB" altLang="en-US" i="1" dirty="0"/>
              <a:t>alpha</a:t>
            </a:r>
            <a:r>
              <a:rPr lang="en-GB" altLang="en-US" dirty="0"/>
              <a:t> (.05) -&gt; statistically significant </a:t>
            </a:r>
          </a:p>
          <a:p>
            <a:pPr lvl="2"/>
            <a:r>
              <a:rPr lang="en-GB" altLang="en-US" dirty="0"/>
              <a:t>if </a:t>
            </a:r>
            <a:r>
              <a:rPr lang="en-GB" altLang="en-US" i="1" dirty="0"/>
              <a:t>p</a:t>
            </a:r>
            <a:r>
              <a:rPr lang="en-GB" altLang="en-US" dirty="0"/>
              <a:t> value &gt; </a:t>
            </a:r>
            <a:r>
              <a:rPr lang="en-GB" altLang="en-US" i="1" dirty="0"/>
              <a:t>alpha</a:t>
            </a:r>
            <a:r>
              <a:rPr lang="en-GB" altLang="en-US" dirty="0"/>
              <a:t> (.05) -&gt; not significant </a:t>
            </a:r>
          </a:p>
          <a:p>
            <a:pPr lvl="1"/>
            <a:r>
              <a:rPr lang="en-GB" altLang="en-US" dirty="0"/>
              <a:t>Also , if there is a real effect, our statistical test might not detect it if we have a small sample size</a:t>
            </a:r>
          </a:p>
          <a:p>
            <a:pPr lvl="2"/>
            <a:r>
              <a:rPr lang="en-GB" altLang="en-US" dirty="0"/>
              <a:t>The larger your sample the more likely you can detect a truly significant result</a:t>
            </a:r>
          </a:p>
        </p:txBody>
      </p:sp>
    </p:spTree>
    <p:extLst>
      <p:ext uri="{BB962C8B-B14F-4D97-AF65-F5344CB8AC3E}">
        <p14:creationId xmlns:p14="http://schemas.microsoft.com/office/powerpoint/2010/main" val="2256112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ltLang="en-US" dirty="0"/>
              <a:t>What tests can we use? </a:t>
            </a:r>
          </a:p>
        </p:txBody>
      </p:sp>
      <p:sp>
        <p:nvSpPr>
          <p:cNvPr id="18435" name="Content Placeholder 2"/>
          <p:cNvSpPr>
            <a:spLocks noGrp="1"/>
          </p:cNvSpPr>
          <p:nvPr>
            <p:ph idx="1"/>
          </p:nvPr>
        </p:nvSpPr>
        <p:spPr>
          <a:xfrm>
            <a:off x="457200" y="1628800"/>
            <a:ext cx="8435280" cy="4525963"/>
          </a:xfrm>
        </p:spPr>
        <p:txBody>
          <a:bodyPr>
            <a:normAutofit fontScale="92500"/>
          </a:bodyPr>
          <a:lstStyle/>
          <a:p>
            <a:pPr marL="457200" lvl="1" indent="0">
              <a:buNone/>
            </a:pPr>
            <a:r>
              <a:rPr lang="en-GB" altLang="en-US" dirty="0"/>
              <a:t>You can run a parametric test… maybe…</a:t>
            </a:r>
          </a:p>
          <a:p>
            <a:pPr marL="457200" lvl="1" indent="0">
              <a:buNone/>
            </a:pPr>
            <a:endParaRPr lang="en-GB" altLang="en-US" b="1" dirty="0"/>
          </a:p>
          <a:p>
            <a:pPr marL="457200" lvl="1" indent="0">
              <a:buNone/>
            </a:pPr>
            <a:r>
              <a:rPr lang="en-GB" altLang="en-US" b="1" dirty="0"/>
              <a:t>T-Test </a:t>
            </a:r>
            <a:r>
              <a:rPr lang="en-GB" altLang="en-US" dirty="0"/>
              <a:t>comparing the mean scores between two groups</a:t>
            </a:r>
          </a:p>
          <a:p>
            <a:pPr lvl="1"/>
            <a:r>
              <a:rPr lang="en-GB" altLang="en-US" dirty="0"/>
              <a:t>Dependent T-Test (same people in each condition)</a:t>
            </a:r>
          </a:p>
          <a:p>
            <a:pPr lvl="1"/>
            <a:r>
              <a:rPr lang="en-GB" altLang="en-US" dirty="0"/>
              <a:t>Independent T-Test (different people in each condition)</a:t>
            </a:r>
          </a:p>
          <a:p>
            <a:pPr lvl="1"/>
            <a:r>
              <a:rPr lang="en-GB" altLang="en-US" dirty="0"/>
              <a:t>If you meet key </a:t>
            </a:r>
            <a:r>
              <a:rPr lang="en-GB" altLang="en-US" dirty="0">
                <a:hlinkClick r:id="rId3"/>
              </a:rPr>
              <a:t>assumptions</a:t>
            </a:r>
            <a:r>
              <a:rPr lang="en-GB" altLang="en-US" dirty="0"/>
              <a:t> </a:t>
            </a:r>
            <a:r>
              <a:rPr lang="en-GB" altLang="en-US" sz="2200" dirty="0"/>
              <a:t>(see link for a list and examples)</a:t>
            </a:r>
          </a:p>
          <a:p>
            <a:pPr lvl="2"/>
            <a:r>
              <a:rPr lang="en-GB" altLang="en-US" dirty="0"/>
              <a:t>e.g. normally distributed</a:t>
            </a:r>
          </a:p>
          <a:p>
            <a:pPr lvl="2"/>
            <a:r>
              <a:rPr lang="en-GB" altLang="en-US" dirty="0"/>
              <a:t>Likert scale outcomes can be considered a “continuous scale” – this is a common assumption in this type of analysis </a:t>
            </a:r>
          </a:p>
        </p:txBody>
      </p:sp>
    </p:spTree>
    <p:extLst>
      <p:ext uri="{BB962C8B-B14F-4D97-AF65-F5344CB8AC3E}">
        <p14:creationId xmlns:p14="http://schemas.microsoft.com/office/powerpoint/2010/main" val="3346066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ltLang="en-US" dirty="0"/>
              <a:t>What tests can we use (2)? </a:t>
            </a:r>
          </a:p>
        </p:txBody>
      </p:sp>
      <p:sp>
        <p:nvSpPr>
          <p:cNvPr id="18435" name="Content Placeholder 2"/>
          <p:cNvSpPr>
            <a:spLocks noGrp="1"/>
          </p:cNvSpPr>
          <p:nvPr>
            <p:ph idx="1"/>
          </p:nvPr>
        </p:nvSpPr>
        <p:spPr>
          <a:xfrm>
            <a:off x="457200" y="1628800"/>
            <a:ext cx="8229600" cy="4525963"/>
          </a:xfrm>
        </p:spPr>
        <p:txBody>
          <a:bodyPr>
            <a:normAutofit lnSpcReduction="10000"/>
          </a:bodyPr>
          <a:lstStyle/>
          <a:p>
            <a:pPr marL="457200" lvl="1" indent="0">
              <a:buNone/>
            </a:pPr>
            <a:r>
              <a:rPr lang="en-GB" altLang="en-US" dirty="0"/>
              <a:t>You can run a parametric test… maybe…</a:t>
            </a:r>
          </a:p>
          <a:p>
            <a:pPr marL="457200" lvl="1" indent="0">
              <a:buNone/>
            </a:pPr>
            <a:r>
              <a:rPr lang="en-GB" b="1" dirty="0"/>
              <a:t>Pearson product-moment correlation</a:t>
            </a:r>
          </a:p>
          <a:p>
            <a:pPr lvl="1"/>
            <a:r>
              <a:rPr lang="en-GB" altLang="en-US" dirty="0"/>
              <a:t> D</a:t>
            </a:r>
            <a:r>
              <a:rPr lang="en-GB" dirty="0"/>
              <a:t>etermine the strength and direction of the linear relationship between two </a:t>
            </a:r>
            <a:r>
              <a:rPr lang="en-GB" b="1" dirty="0"/>
              <a:t>continuous</a:t>
            </a:r>
            <a:r>
              <a:rPr lang="en-GB" dirty="0"/>
              <a:t> variables</a:t>
            </a:r>
          </a:p>
          <a:p>
            <a:pPr marL="457200" lvl="1" indent="0">
              <a:buNone/>
            </a:pPr>
            <a:endParaRPr lang="en-GB" altLang="en-US" b="1" dirty="0"/>
          </a:p>
          <a:p>
            <a:pPr marL="457200" lvl="1" indent="0">
              <a:buNone/>
            </a:pPr>
            <a:r>
              <a:rPr lang="en-GB" altLang="en-US" b="1" dirty="0"/>
              <a:t>Effect Size</a:t>
            </a:r>
          </a:p>
          <a:p>
            <a:pPr marL="457200" lvl="1" indent="0" fontAlgn="base">
              <a:spcBef>
                <a:spcPct val="0"/>
              </a:spcBef>
              <a:spcAft>
                <a:spcPct val="0"/>
              </a:spcAft>
              <a:buNone/>
            </a:pPr>
            <a:r>
              <a:rPr lang="en-US" dirty="0">
                <a:ea typeface="ＭＳ Ｐゴシック" pitchFamily="-105" charset="-128"/>
              </a:rPr>
              <a:t>We can use Cohen’s </a:t>
            </a:r>
            <a:r>
              <a:rPr lang="en-US" i="1" dirty="0">
                <a:ea typeface="ＭＳ Ｐゴシック" pitchFamily="-105" charset="-128"/>
              </a:rPr>
              <a:t>d </a:t>
            </a:r>
            <a:r>
              <a:rPr lang="en-US" dirty="0">
                <a:ea typeface="ＭＳ Ｐゴシック" pitchFamily="-105" charset="-128"/>
              </a:rPr>
              <a:t>: </a:t>
            </a:r>
          </a:p>
          <a:p>
            <a:pPr marL="457200" lvl="1" indent="0" fontAlgn="base">
              <a:spcBef>
                <a:spcPct val="0"/>
              </a:spcBef>
              <a:spcAft>
                <a:spcPct val="0"/>
              </a:spcAft>
              <a:buNone/>
            </a:pPr>
            <a:r>
              <a:rPr lang="en-US" dirty="0">
                <a:ea typeface="ＭＳ Ｐゴシック" pitchFamily="-105" charset="-128"/>
              </a:rPr>
              <a:t>0.2 = small; 0.5 = medium; 0.8 = large effect size</a:t>
            </a:r>
          </a:p>
          <a:p>
            <a:pPr lvl="1" fontAlgn="base">
              <a:spcBef>
                <a:spcPct val="0"/>
              </a:spcBef>
              <a:spcAft>
                <a:spcPct val="0"/>
              </a:spcAft>
            </a:pPr>
            <a:r>
              <a:rPr lang="en-US" dirty="0">
                <a:ea typeface="ＭＳ Ｐゴシック" pitchFamily="-105" charset="-128"/>
                <a:hlinkClick r:id="rId2"/>
              </a:rPr>
              <a:t>Online calculator</a:t>
            </a:r>
            <a:endParaRPr lang="en-US" dirty="0">
              <a:ea typeface="ＭＳ Ｐゴシック" pitchFamily="-105" charset="-128"/>
            </a:endParaRPr>
          </a:p>
        </p:txBody>
      </p:sp>
    </p:spTree>
    <p:extLst>
      <p:ext uri="{BB962C8B-B14F-4D97-AF65-F5344CB8AC3E}">
        <p14:creationId xmlns:p14="http://schemas.microsoft.com/office/powerpoint/2010/main" val="86012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altLang="en-US" dirty="0"/>
              <a:t>Outline</a:t>
            </a:r>
          </a:p>
        </p:txBody>
      </p:sp>
      <p:sp>
        <p:nvSpPr>
          <p:cNvPr id="4099" name="Rectangle 3"/>
          <p:cNvSpPr>
            <a:spLocks noGrp="1" noChangeArrowheads="1"/>
          </p:cNvSpPr>
          <p:nvPr>
            <p:ph type="body" idx="1"/>
          </p:nvPr>
        </p:nvSpPr>
        <p:spPr>
          <a:xfrm>
            <a:off x="457200" y="1556792"/>
            <a:ext cx="8229600" cy="4824536"/>
          </a:xfrm>
        </p:spPr>
        <p:txBody>
          <a:bodyPr/>
          <a:lstStyle/>
          <a:p>
            <a:pPr marL="0" indent="0">
              <a:buNone/>
            </a:pPr>
            <a:r>
              <a:rPr lang="en-GB" altLang="en-US" dirty="0"/>
              <a:t>Overview of:</a:t>
            </a:r>
          </a:p>
          <a:p>
            <a:pPr lvl="1"/>
            <a:r>
              <a:rPr lang="en-GB" altLang="en-US" dirty="0"/>
              <a:t>designing questionnaires suitable for quantitative analysis</a:t>
            </a:r>
          </a:p>
          <a:p>
            <a:pPr lvl="1"/>
            <a:r>
              <a:rPr lang="en-GB" altLang="en-US" dirty="0"/>
              <a:t>the associated research process</a:t>
            </a:r>
          </a:p>
          <a:p>
            <a:pPr lvl="1"/>
            <a:r>
              <a:rPr lang="en-GB" altLang="en-US" dirty="0"/>
              <a:t>statistical significance </a:t>
            </a:r>
          </a:p>
          <a:p>
            <a:pPr marL="0" indent="0">
              <a:buNone/>
            </a:pPr>
            <a:r>
              <a:rPr lang="en-GB" altLang="en-US" dirty="0"/>
              <a:t>Data workshop:</a:t>
            </a:r>
          </a:p>
          <a:p>
            <a:pPr marL="0" indent="0">
              <a:buNone/>
            </a:pPr>
            <a:r>
              <a:rPr lang="en-GB" altLang="en-US" dirty="0"/>
              <a:t>Some procedures in SPSS</a:t>
            </a:r>
          </a:p>
          <a:p>
            <a:pPr lvl="1"/>
            <a:r>
              <a:rPr lang="en-GB" altLang="en-US" dirty="0"/>
              <a:t>useful for questionnaires and other large data sets</a:t>
            </a:r>
          </a:p>
          <a:p>
            <a:pPr lvl="1"/>
            <a:r>
              <a:rPr lang="en-GB" altLang="en-US" dirty="0"/>
              <a:t>input Likert scale data live into a Google form </a:t>
            </a:r>
          </a:p>
          <a:p>
            <a:pPr lvl="1"/>
            <a:endParaRPr lang="en-GB" altLang="en-US" dirty="0"/>
          </a:p>
        </p:txBody>
      </p:sp>
    </p:spTree>
    <p:extLst>
      <p:ext uri="{BB962C8B-B14F-4D97-AF65-F5344CB8AC3E}">
        <p14:creationId xmlns:p14="http://schemas.microsoft.com/office/powerpoint/2010/main" val="130902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ltLang="en-US" dirty="0"/>
              <a:t>What tests can we use (3)? </a:t>
            </a:r>
          </a:p>
        </p:txBody>
      </p:sp>
      <p:sp>
        <p:nvSpPr>
          <p:cNvPr id="18435" name="Content Placeholder 2"/>
          <p:cNvSpPr>
            <a:spLocks noGrp="1"/>
          </p:cNvSpPr>
          <p:nvPr>
            <p:ph idx="1"/>
          </p:nvPr>
        </p:nvSpPr>
        <p:spPr/>
        <p:txBody>
          <a:bodyPr>
            <a:normAutofit fontScale="92500" lnSpcReduction="20000"/>
          </a:bodyPr>
          <a:lstStyle/>
          <a:p>
            <a:pPr marL="457200" lvl="1" indent="0">
              <a:buNone/>
            </a:pPr>
            <a:r>
              <a:rPr lang="en-GB" dirty="0"/>
              <a:t>Non-parametric tests:</a:t>
            </a:r>
          </a:p>
          <a:p>
            <a:pPr marL="457200" lvl="1" indent="0">
              <a:buNone/>
            </a:pPr>
            <a:r>
              <a:rPr lang="en-GB" b="1" dirty="0"/>
              <a:t>Mann-Whitney U test </a:t>
            </a:r>
            <a:r>
              <a:rPr lang="en-GB" dirty="0"/>
              <a:t>(independent samples)</a:t>
            </a:r>
          </a:p>
          <a:p>
            <a:pPr lvl="1"/>
            <a:r>
              <a:rPr lang="en-GB" dirty="0"/>
              <a:t>for between group tests</a:t>
            </a:r>
            <a:endParaRPr lang="en-GB" b="1" dirty="0"/>
          </a:p>
          <a:p>
            <a:pPr marL="457200" lvl="1" indent="0">
              <a:buNone/>
            </a:pPr>
            <a:r>
              <a:rPr lang="en-GB" b="1" dirty="0"/>
              <a:t>Wilcoxon signed-rank test </a:t>
            </a:r>
            <a:r>
              <a:rPr lang="en-GB" dirty="0"/>
              <a:t>(dependent samples)</a:t>
            </a:r>
          </a:p>
          <a:p>
            <a:pPr lvl="1"/>
            <a:r>
              <a:rPr lang="en-GB" dirty="0"/>
              <a:t>for within group tests </a:t>
            </a:r>
            <a:endParaRPr lang="en-GB" altLang="en-US" b="1" dirty="0"/>
          </a:p>
          <a:p>
            <a:pPr marL="457200" lvl="1" indent="0">
              <a:buNone/>
            </a:pPr>
            <a:r>
              <a:rPr lang="en-GB" b="1" dirty="0"/>
              <a:t>Spearman's rank-order correlation</a:t>
            </a:r>
            <a:r>
              <a:rPr lang="en-GB" altLang="en-US" b="1" dirty="0"/>
              <a:t> </a:t>
            </a:r>
          </a:p>
          <a:p>
            <a:pPr lvl="1"/>
            <a:r>
              <a:rPr lang="en-GB" altLang="en-US" sz="2400" dirty="0"/>
              <a:t>D</a:t>
            </a:r>
            <a:r>
              <a:rPr lang="en-GB" sz="2400" dirty="0"/>
              <a:t>etermine the strength and direction of the linear relationship between two continuous or ordinal variables</a:t>
            </a:r>
          </a:p>
          <a:p>
            <a:pPr marL="457200" lvl="1" indent="0">
              <a:buNone/>
            </a:pPr>
            <a:r>
              <a:rPr lang="en-GB" b="1" dirty="0"/>
              <a:t>Effect Size:</a:t>
            </a:r>
          </a:p>
          <a:p>
            <a:pPr lvl="1"/>
            <a:r>
              <a:rPr lang="en-GB" dirty="0"/>
              <a:t>You can use the difference between medians as your effect size. </a:t>
            </a:r>
          </a:p>
        </p:txBody>
      </p:sp>
    </p:spTree>
    <p:extLst>
      <p:ext uri="{BB962C8B-B14F-4D97-AF65-F5344CB8AC3E}">
        <p14:creationId xmlns:p14="http://schemas.microsoft.com/office/powerpoint/2010/main" val="4004128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altLang="en-US" dirty="0"/>
              <a:t>Psychometric tests</a:t>
            </a:r>
          </a:p>
        </p:txBody>
      </p:sp>
      <p:sp>
        <p:nvSpPr>
          <p:cNvPr id="19459" name="Content Placeholder 2"/>
          <p:cNvSpPr>
            <a:spLocks noGrp="1"/>
          </p:cNvSpPr>
          <p:nvPr>
            <p:ph idx="1"/>
          </p:nvPr>
        </p:nvSpPr>
        <p:spPr/>
        <p:txBody>
          <a:bodyPr>
            <a:normAutofit lnSpcReduction="10000"/>
          </a:bodyPr>
          <a:lstStyle/>
          <a:p>
            <a:r>
              <a:rPr lang="en-GB" altLang="en-US" dirty="0"/>
              <a:t>A special kind of questionnaire where you add up answers to different questions to form a total score</a:t>
            </a:r>
          </a:p>
          <a:p>
            <a:r>
              <a:rPr lang="en-GB" altLang="en-US" dirty="0"/>
              <a:t>Typically used for psychological concepts (e.g. intelligence, extraversion), but can be for anything, e.g. political leanings (from extreme left wing to extreme right wing)</a:t>
            </a:r>
          </a:p>
          <a:p>
            <a:r>
              <a:rPr lang="en-GB" altLang="en-US" dirty="0"/>
              <a:t>There is a large number of existing tests available (some free, some copyrighted)</a:t>
            </a:r>
          </a:p>
        </p:txBody>
      </p:sp>
    </p:spTree>
    <p:extLst>
      <p:ext uri="{BB962C8B-B14F-4D97-AF65-F5344CB8AC3E}">
        <p14:creationId xmlns:p14="http://schemas.microsoft.com/office/powerpoint/2010/main" val="275247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altLang="en-US" dirty="0"/>
              <a:t>Statistics for psychometric tests (1)</a:t>
            </a:r>
          </a:p>
        </p:txBody>
      </p:sp>
      <p:sp>
        <p:nvSpPr>
          <p:cNvPr id="20483" name="Rectangle 3"/>
          <p:cNvSpPr>
            <a:spLocks noGrp="1" noChangeArrowheads="1"/>
          </p:cNvSpPr>
          <p:nvPr>
            <p:ph type="body" idx="1"/>
          </p:nvPr>
        </p:nvSpPr>
        <p:spPr/>
        <p:txBody>
          <a:bodyPr>
            <a:normAutofit/>
          </a:bodyPr>
          <a:lstStyle/>
          <a:p>
            <a:pPr eaLnBrk="1" hangingPunct="1"/>
            <a:r>
              <a:rPr lang="en-GB" altLang="en-US" sz="2800" dirty="0"/>
              <a:t>Devising your own psychometric test can be a specialist job</a:t>
            </a:r>
          </a:p>
          <a:p>
            <a:pPr lvl="1"/>
            <a:r>
              <a:rPr lang="en-GB" altLang="en-US" sz="2400" dirty="0"/>
              <a:t>It can be publishable in its own right</a:t>
            </a:r>
          </a:p>
          <a:p>
            <a:pPr eaLnBrk="1" hangingPunct="1"/>
            <a:r>
              <a:rPr lang="en-GB" altLang="en-US" sz="2800" dirty="0"/>
              <a:t>But we will include a brief introduction to item analysis: checking how well each item (i.e. question) contributes to the total</a:t>
            </a:r>
          </a:p>
          <a:p>
            <a:pPr eaLnBrk="1" hangingPunct="1"/>
            <a:r>
              <a:rPr lang="en-GB" altLang="en-US" sz="2800" dirty="0"/>
              <a:t>Practical session: booklet chapter 12 (coming up)</a:t>
            </a:r>
          </a:p>
          <a:p>
            <a:pPr lvl="1" eaLnBrk="1" hangingPunct="1"/>
            <a:endParaRPr lang="en-GB" altLang="en-US" sz="2400" dirty="0"/>
          </a:p>
        </p:txBody>
      </p:sp>
    </p:spTree>
    <p:extLst>
      <p:ext uri="{BB962C8B-B14F-4D97-AF65-F5344CB8AC3E}">
        <p14:creationId xmlns:p14="http://schemas.microsoft.com/office/powerpoint/2010/main" val="67111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GB" altLang="en-US" dirty="0"/>
              <a:t>Statistics for psychometric tests (2)</a:t>
            </a:r>
          </a:p>
        </p:txBody>
      </p:sp>
      <p:sp>
        <p:nvSpPr>
          <p:cNvPr id="21507" name="Rectangle 5"/>
          <p:cNvSpPr>
            <a:spLocks noGrp="1" noChangeArrowheads="1"/>
          </p:cNvSpPr>
          <p:nvPr>
            <p:ph type="body" idx="1"/>
          </p:nvPr>
        </p:nvSpPr>
        <p:spPr/>
        <p:txBody>
          <a:bodyPr/>
          <a:lstStyle/>
          <a:p>
            <a:pPr eaLnBrk="1" hangingPunct="1">
              <a:lnSpc>
                <a:spcPct val="90000"/>
              </a:lnSpc>
            </a:pPr>
            <a:r>
              <a:rPr lang="en-GB" altLang="en-US" dirty="0"/>
              <a:t>If you have a lot of questions that are supposed to be measuring the same thing, the best known measurement of whether they do:</a:t>
            </a:r>
          </a:p>
          <a:p>
            <a:pPr eaLnBrk="1" hangingPunct="1">
              <a:lnSpc>
                <a:spcPct val="90000"/>
              </a:lnSpc>
            </a:pPr>
            <a:r>
              <a:rPr lang="en-GB" altLang="en-US" dirty="0"/>
              <a:t>Cronbach’s alpha</a:t>
            </a:r>
          </a:p>
          <a:p>
            <a:pPr lvl="1" eaLnBrk="1" hangingPunct="1">
              <a:lnSpc>
                <a:spcPct val="90000"/>
              </a:lnSpc>
            </a:pPr>
            <a:r>
              <a:rPr lang="en-GB" altLang="en-US" dirty="0"/>
              <a:t>Can take values from 0 to 1</a:t>
            </a:r>
          </a:p>
          <a:p>
            <a:pPr lvl="1" eaLnBrk="1" hangingPunct="1">
              <a:lnSpc>
                <a:spcPct val="90000"/>
              </a:lnSpc>
            </a:pPr>
            <a:r>
              <a:rPr lang="en-GB" altLang="en-US" dirty="0"/>
              <a:t>Rule of thumb is that .7 or above is acceptable</a:t>
            </a:r>
          </a:p>
          <a:p>
            <a:pPr lvl="1" eaLnBrk="1" hangingPunct="1">
              <a:lnSpc>
                <a:spcPct val="90000"/>
              </a:lnSpc>
            </a:pPr>
            <a:r>
              <a:rPr lang="en-GB" altLang="en-US" dirty="0"/>
              <a:t>Booklet chapter 12 (coming up)</a:t>
            </a:r>
          </a:p>
        </p:txBody>
      </p:sp>
    </p:spTree>
    <p:extLst>
      <p:ext uri="{BB962C8B-B14F-4D97-AF65-F5344CB8AC3E}">
        <p14:creationId xmlns:p14="http://schemas.microsoft.com/office/powerpoint/2010/main" val="4253960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ltLang="en-US" dirty="0"/>
              <a:t>Statistics for psychometric tests (3)</a:t>
            </a:r>
          </a:p>
        </p:txBody>
      </p:sp>
      <p:sp>
        <p:nvSpPr>
          <p:cNvPr id="22531" name="Rectangle 3"/>
          <p:cNvSpPr>
            <a:spLocks noGrp="1" noChangeArrowheads="1"/>
          </p:cNvSpPr>
          <p:nvPr>
            <p:ph type="body" idx="1"/>
          </p:nvPr>
        </p:nvSpPr>
        <p:spPr/>
        <p:txBody>
          <a:bodyPr>
            <a:normAutofit/>
          </a:bodyPr>
          <a:lstStyle/>
          <a:p>
            <a:r>
              <a:rPr lang="en-GB" altLang="en-US" dirty="0"/>
              <a:t>If you have a lot of questions that are measuring a complex construct (e.g. extraversion)</a:t>
            </a:r>
          </a:p>
          <a:p>
            <a:r>
              <a:rPr lang="en-GB" altLang="en-US" b="1" dirty="0"/>
              <a:t>Factor analysis </a:t>
            </a:r>
            <a:r>
              <a:rPr lang="en-GB" altLang="en-US" dirty="0"/>
              <a:t>(</a:t>
            </a:r>
            <a:r>
              <a:rPr lang="en-GB" altLang="en-US" dirty="0">
                <a:hlinkClick r:id="rId2"/>
              </a:rPr>
              <a:t>see Big 5 link</a:t>
            </a:r>
            <a:r>
              <a:rPr lang="en-GB" altLang="en-US" dirty="0"/>
              <a:t>)</a:t>
            </a:r>
          </a:p>
          <a:p>
            <a:r>
              <a:rPr lang="en-GB" altLang="en-US" dirty="0"/>
              <a:t>Tests whether the questions split up naturally into groups of sub-concepts (e.g. meeting new people, socialising with existing friends, going out).</a:t>
            </a:r>
          </a:p>
        </p:txBody>
      </p:sp>
    </p:spTree>
    <p:extLst>
      <p:ext uri="{BB962C8B-B14F-4D97-AF65-F5344CB8AC3E}">
        <p14:creationId xmlns:p14="http://schemas.microsoft.com/office/powerpoint/2010/main" val="4060274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dirty="0"/>
              <a:t>Practical session part 1 (SPSS)</a:t>
            </a:r>
          </a:p>
        </p:txBody>
      </p:sp>
      <p:sp>
        <p:nvSpPr>
          <p:cNvPr id="25603" name="Content Placeholder 2"/>
          <p:cNvSpPr>
            <a:spLocks noGrp="1"/>
          </p:cNvSpPr>
          <p:nvPr>
            <p:ph idx="1"/>
          </p:nvPr>
        </p:nvSpPr>
        <p:spPr>
          <a:xfrm>
            <a:off x="445511" y="1268760"/>
            <a:ext cx="8229600" cy="4525963"/>
          </a:xfrm>
        </p:spPr>
        <p:txBody>
          <a:bodyPr/>
          <a:lstStyle/>
          <a:p>
            <a:pPr marL="0" indent="0">
              <a:buNone/>
            </a:pPr>
            <a:r>
              <a:rPr lang="en-GB" altLang="en-US" dirty="0"/>
              <a:t>Fill out the Google form now in Slack channel: Cats vs Dog</a:t>
            </a:r>
          </a:p>
          <a:p>
            <a:pPr marL="0" indent="0">
              <a:buNone/>
            </a:pPr>
            <a:endParaRPr lang="en-GB" altLang="en-US" dirty="0"/>
          </a:p>
          <a:p>
            <a:pPr lvl="1"/>
            <a:r>
              <a:rPr lang="en-GB" altLang="en-US" dirty="0"/>
              <a:t>Download our completed </a:t>
            </a:r>
            <a:r>
              <a:rPr lang="en-GB" altLang="en-US" b="1" dirty="0"/>
              <a:t>.csv </a:t>
            </a:r>
            <a:r>
              <a:rPr lang="en-GB" altLang="en-US" dirty="0"/>
              <a:t>file</a:t>
            </a:r>
          </a:p>
          <a:p>
            <a:pPr lvl="1"/>
            <a:r>
              <a:rPr lang="en-GB" altLang="en-US" dirty="0"/>
              <a:t>Rename the .csv to be </a:t>
            </a:r>
            <a:r>
              <a:rPr lang="en-GB" altLang="en-US" b="1" dirty="0" err="1"/>
              <a:t>cat_dog.csv</a:t>
            </a:r>
            <a:r>
              <a:rPr lang="en-GB" altLang="en-US" b="1" dirty="0"/>
              <a:t> </a:t>
            </a:r>
          </a:p>
          <a:p>
            <a:pPr lvl="1"/>
            <a:r>
              <a:rPr lang="en-GB" altLang="en-US" dirty="0"/>
              <a:t>Download </a:t>
            </a:r>
            <a:r>
              <a:rPr lang="en-GB" altLang="en-US" b="1" dirty="0"/>
              <a:t>Computer </a:t>
            </a:r>
            <a:r>
              <a:rPr lang="en-GB" altLang="en-US" b="1" dirty="0" err="1"/>
              <a:t>Booklet.pdf</a:t>
            </a:r>
            <a:endParaRPr lang="en-GB" altLang="en-US" b="1" dirty="0"/>
          </a:p>
          <a:p>
            <a:pPr lvl="1"/>
            <a:r>
              <a:rPr lang="en-GB" altLang="en-US" dirty="0"/>
              <a:t>Download </a:t>
            </a:r>
            <a:r>
              <a:rPr lang="en-GB" altLang="en-US" b="1" dirty="0"/>
              <a:t>Cat_Dog_Data_v1.sav </a:t>
            </a:r>
            <a:r>
              <a:rPr lang="en-GB" altLang="en-US" dirty="0"/>
              <a:t>(for part 1)</a:t>
            </a:r>
            <a:endParaRPr lang="en-GB" altLang="en-US" b="1" dirty="0"/>
          </a:p>
          <a:p>
            <a:pPr lvl="1"/>
            <a:r>
              <a:rPr lang="en-GB" altLang="en-US" dirty="0"/>
              <a:t>Download </a:t>
            </a:r>
            <a:r>
              <a:rPr lang="en-GB" altLang="en-US" b="1" dirty="0"/>
              <a:t>Questionnaire_Data_v1.sav </a:t>
            </a:r>
            <a:r>
              <a:rPr lang="en-GB" altLang="en-US" dirty="0"/>
              <a:t>(for part 2)</a:t>
            </a:r>
          </a:p>
          <a:p>
            <a:pPr lvl="2"/>
            <a:endParaRPr lang="en-GB" altLang="en-US" b="1" dirty="0"/>
          </a:p>
          <a:p>
            <a:pPr marL="457200" lvl="1" indent="0">
              <a:buNone/>
            </a:pPr>
            <a:endParaRPr lang="en-GB" altLang="en-US" b="1" dirty="0"/>
          </a:p>
        </p:txBody>
      </p:sp>
    </p:spTree>
    <p:extLst>
      <p:ext uri="{BB962C8B-B14F-4D97-AF65-F5344CB8AC3E}">
        <p14:creationId xmlns:p14="http://schemas.microsoft.com/office/powerpoint/2010/main" val="3080058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dirty="0"/>
              <a:t>Practical session part 1 (SPSS)</a:t>
            </a:r>
          </a:p>
        </p:txBody>
      </p:sp>
      <p:sp>
        <p:nvSpPr>
          <p:cNvPr id="25603" name="Content Placeholder 2"/>
          <p:cNvSpPr>
            <a:spLocks noGrp="1"/>
          </p:cNvSpPr>
          <p:nvPr>
            <p:ph idx="1"/>
          </p:nvPr>
        </p:nvSpPr>
        <p:spPr>
          <a:xfrm>
            <a:off x="445511" y="1124744"/>
            <a:ext cx="8229600" cy="5458618"/>
          </a:xfrm>
        </p:spPr>
        <p:txBody>
          <a:bodyPr>
            <a:noAutofit/>
          </a:bodyPr>
          <a:lstStyle/>
          <a:p>
            <a:pPr lvl="1"/>
            <a:r>
              <a:rPr lang="en-GB" altLang="en-US" sz="2200" dirty="0"/>
              <a:t>Import the </a:t>
            </a:r>
            <a:r>
              <a:rPr lang="en-GB" altLang="en-US" sz="2200" dirty="0" err="1"/>
              <a:t>cat_dog.csv</a:t>
            </a:r>
            <a:r>
              <a:rPr lang="en-GB" altLang="en-US" sz="2200" dirty="0"/>
              <a:t> data into a new SPSS file</a:t>
            </a:r>
          </a:p>
          <a:p>
            <a:pPr lvl="2"/>
            <a:r>
              <a:rPr lang="en-GB" sz="2200" dirty="0"/>
              <a:t>5.3 Entering Repeated Measures data p.24</a:t>
            </a:r>
          </a:p>
          <a:p>
            <a:pPr lvl="2"/>
            <a:r>
              <a:rPr lang="en-GB" altLang="en-US" sz="2200" dirty="0"/>
              <a:t>Use the starting template if needed </a:t>
            </a:r>
          </a:p>
          <a:p>
            <a:pPr lvl="1"/>
            <a:r>
              <a:rPr lang="en-GB" altLang="en-US" sz="2200" dirty="0"/>
              <a:t>Run Descriptive statistics on gender</a:t>
            </a:r>
          </a:p>
          <a:p>
            <a:pPr lvl="2"/>
            <a:r>
              <a:rPr lang="en-GB" sz="2200" dirty="0"/>
              <a:t>2.5 Descriptive statistics – categorical variables p.12</a:t>
            </a:r>
            <a:endParaRPr lang="en-GB" altLang="en-US" sz="2200" dirty="0"/>
          </a:p>
          <a:p>
            <a:pPr lvl="1"/>
            <a:r>
              <a:rPr lang="en-GB" altLang="en-US" sz="2200" dirty="0"/>
              <a:t>Run a </a:t>
            </a:r>
            <a:r>
              <a:rPr lang="en-GB" altLang="en-US" sz="2200" b="1" dirty="0"/>
              <a:t>paired T-Test </a:t>
            </a:r>
          </a:p>
          <a:p>
            <a:pPr lvl="2"/>
            <a:r>
              <a:rPr lang="en-GB" sz="2200" dirty="0"/>
              <a:t>5.4 Paired samples t-test p.25</a:t>
            </a:r>
            <a:endParaRPr lang="en-GB" altLang="en-US" sz="2200" b="1" dirty="0"/>
          </a:p>
          <a:p>
            <a:pPr lvl="1"/>
            <a:r>
              <a:rPr lang="en-GB" altLang="en-US" sz="2200" dirty="0"/>
              <a:t>Run a </a:t>
            </a:r>
            <a:r>
              <a:rPr lang="en-GB" sz="2200" b="1" dirty="0"/>
              <a:t>Wilcoxon signed-rank test </a:t>
            </a:r>
          </a:p>
          <a:p>
            <a:pPr lvl="2"/>
            <a:r>
              <a:rPr lang="en-GB" sz="2200" dirty="0"/>
              <a:t>5.5 Wilcoxon (Signed Ranks) test p.29</a:t>
            </a:r>
          </a:p>
          <a:p>
            <a:pPr lvl="2"/>
            <a:r>
              <a:rPr lang="en-GB" altLang="en-US" sz="2200" dirty="0"/>
              <a:t>Get the median scores </a:t>
            </a:r>
          </a:p>
          <a:p>
            <a:pPr lvl="1"/>
            <a:r>
              <a:rPr lang="en-GB" altLang="en-US" sz="2200" dirty="0"/>
              <a:t>Run correlations between the questions </a:t>
            </a:r>
            <a:r>
              <a:rPr lang="en-GB" sz="2200" dirty="0"/>
              <a:t>(</a:t>
            </a:r>
            <a:r>
              <a:rPr lang="en-GB" sz="2200" b="1" dirty="0"/>
              <a:t>Pearson’s r and Spearman’s rho</a:t>
            </a:r>
            <a:r>
              <a:rPr lang="en-GB" sz="2200" dirty="0"/>
              <a:t>)</a:t>
            </a:r>
          </a:p>
          <a:p>
            <a:pPr lvl="2"/>
            <a:r>
              <a:rPr lang="en-GB" sz="2200" dirty="0"/>
              <a:t>10.2 Correlation p.83</a:t>
            </a:r>
          </a:p>
        </p:txBody>
      </p:sp>
    </p:spTree>
    <p:extLst>
      <p:ext uri="{BB962C8B-B14F-4D97-AF65-F5344CB8AC3E}">
        <p14:creationId xmlns:p14="http://schemas.microsoft.com/office/powerpoint/2010/main" val="3764212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dirty="0"/>
              <a:t>Practical session part 1 (</a:t>
            </a:r>
            <a:r>
              <a:rPr lang="en-GB" altLang="en-US" dirty="0" err="1"/>
              <a:t>colab</a:t>
            </a:r>
            <a:r>
              <a:rPr lang="en-GB" altLang="en-US" dirty="0"/>
              <a:t>)</a:t>
            </a:r>
          </a:p>
        </p:txBody>
      </p:sp>
      <p:sp>
        <p:nvSpPr>
          <p:cNvPr id="25603" name="Content Placeholder 2"/>
          <p:cNvSpPr>
            <a:spLocks noGrp="1"/>
          </p:cNvSpPr>
          <p:nvPr>
            <p:ph idx="1"/>
          </p:nvPr>
        </p:nvSpPr>
        <p:spPr>
          <a:xfrm>
            <a:off x="445511" y="1124744"/>
            <a:ext cx="8229600" cy="5458618"/>
          </a:xfrm>
        </p:spPr>
        <p:txBody>
          <a:bodyPr>
            <a:noAutofit/>
          </a:bodyPr>
          <a:lstStyle/>
          <a:p>
            <a:pPr lvl="1"/>
            <a:endParaRPr lang="en-GB" altLang="en-US" sz="2200" dirty="0"/>
          </a:p>
          <a:p>
            <a:pPr lvl="1"/>
            <a:endParaRPr lang="en-GB" altLang="en-US" sz="2200" dirty="0"/>
          </a:p>
          <a:p>
            <a:pPr lvl="1"/>
            <a:r>
              <a:rPr lang="en-GB" altLang="en-US" sz="2200" dirty="0"/>
              <a:t>Import the </a:t>
            </a:r>
            <a:r>
              <a:rPr lang="en-GB" altLang="en-US" sz="2200" dirty="0" err="1"/>
              <a:t>cat_dog.csv</a:t>
            </a:r>
            <a:r>
              <a:rPr lang="en-GB" altLang="en-US" sz="2200" dirty="0"/>
              <a:t> data into the </a:t>
            </a:r>
            <a:r>
              <a:rPr lang="en-GB" altLang="en-US" sz="2200" dirty="0" err="1"/>
              <a:t>colab</a:t>
            </a:r>
            <a:r>
              <a:rPr lang="en-GB" altLang="en-US" sz="2200" dirty="0"/>
              <a:t> file</a:t>
            </a:r>
          </a:p>
          <a:p>
            <a:pPr lvl="2"/>
            <a:r>
              <a:rPr lang="en-GB" altLang="en-US" sz="2200" dirty="0"/>
              <a:t>Work through the </a:t>
            </a:r>
            <a:r>
              <a:rPr lang="en-GB" altLang="en-US" sz="2200" dirty="0" err="1"/>
              <a:t>colab</a:t>
            </a:r>
            <a:r>
              <a:rPr lang="en-GB" altLang="en-US" sz="2200" dirty="0"/>
              <a:t> script linked below</a:t>
            </a:r>
          </a:p>
          <a:p>
            <a:pPr lvl="2"/>
            <a:r>
              <a:rPr lang="en-GB" sz="2200" dirty="0">
                <a:hlinkClick r:id="rId3"/>
              </a:rPr>
              <a:t>https://colab.research.google.com/drive/1wTa7ccD5EboUOSf6NTKHtJarosPWldRT?usp=sharing</a:t>
            </a:r>
            <a:endParaRPr lang="en-GB" altLang="en-US" sz="2200" dirty="0"/>
          </a:p>
          <a:p>
            <a:pPr lvl="1"/>
            <a:r>
              <a:rPr lang="en-GB" altLang="en-US" sz="2200" dirty="0"/>
              <a:t>Run Descriptive statistics on gender</a:t>
            </a:r>
          </a:p>
          <a:p>
            <a:pPr lvl="2"/>
            <a:r>
              <a:rPr lang="en-GB" altLang="en-US" sz="2200" dirty="0"/>
              <a:t>What % are male? </a:t>
            </a:r>
          </a:p>
          <a:p>
            <a:pPr lvl="1"/>
            <a:r>
              <a:rPr lang="en-GB" altLang="en-US" sz="2200" dirty="0"/>
              <a:t>Run a </a:t>
            </a:r>
            <a:r>
              <a:rPr lang="en-GB" altLang="en-US" sz="2200" b="1" dirty="0"/>
              <a:t>paired T-Test </a:t>
            </a:r>
          </a:p>
          <a:p>
            <a:pPr lvl="2"/>
            <a:r>
              <a:rPr lang="en-GB" altLang="en-US" sz="2200" dirty="0"/>
              <a:t>Assumptions?</a:t>
            </a:r>
          </a:p>
          <a:p>
            <a:pPr lvl="1"/>
            <a:r>
              <a:rPr lang="en-GB" altLang="en-US" sz="2200" dirty="0"/>
              <a:t>Run a </a:t>
            </a:r>
            <a:r>
              <a:rPr lang="en-GB" sz="2200" b="1" dirty="0"/>
              <a:t>Wilcoxon signed-rank test </a:t>
            </a:r>
          </a:p>
          <a:p>
            <a:pPr lvl="2"/>
            <a:r>
              <a:rPr lang="en-GB" altLang="en-US" sz="2200" dirty="0"/>
              <a:t>Get the median scores </a:t>
            </a:r>
          </a:p>
        </p:txBody>
      </p:sp>
    </p:spTree>
    <p:extLst>
      <p:ext uri="{BB962C8B-B14F-4D97-AF65-F5344CB8AC3E}">
        <p14:creationId xmlns:p14="http://schemas.microsoft.com/office/powerpoint/2010/main" val="1664209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dirty="0"/>
              <a:t>Practical session part 2 (SPSS)</a:t>
            </a:r>
          </a:p>
        </p:txBody>
      </p:sp>
      <p:sp>
        <p:nvSpPr>
          <p:cNvPr id="25603" name="Content Placeholder 2"/>
          <p:cNvSpPr>
            <a:spLocks noGrp="1"/>
          </p:cNvSpPr>
          <p:nvPr>
            <p:ph idx="1"/>
          </p:nvPr>
        </p:nvSpPr>
        <p:spPr/>
        <p:txBody>
          <a:bodyPr/>
          <a:lstStyle/>
          <a:p>
            <a:pPr marL="0" indent="0">
              <a:buNone/>
            </a:pPr>
            <a:r>
              <a:rPr lang="en-GB" altLang="en-US" dirty="0"/>
              <a:t>If we have time… or play with in your own time! </a:t>
            </a:r>
          </a:p>
          <a:p>
            <a:pPr marL="0" indent="0">
              <a:buNone/>
            </a:pPr>
            <a:r>
              <a:rPr lang="en-GB" altLang="en-US" dirty="0"/>
              <a:t>Open </a:t>
            </a:r>
            <a:r>
              <a:rPr lang="en-GB" altLang="en-US" b="1" dirty="0"/>
              <a:t>Questionnaire_Data_v1.sav </a:t>
            </a:r>
          </a:p>
          <a:p>
            <a:r>
              <a:rPr lang="en-GB" altLang="en-US" dirty="0"/>
              <a:t>Chapter 12: SPSS for questionnaires p.91</a:t>
            </a:r>
          </a:p>
          <a:p>
            <a:r>
              <a:rPr lang="en-GB" altLang="en-US" dirty="0"/>
              <a:t>Start at Section 12.1</a:t>
            </a:r>
          </a:p>
          <a:p>
            <a:r>
              <a:rPr lang="en-GB" altLang="en-US" dirty="0"/>
              <a:t>Work through the examples</a:t>
            </a:r>
          </a:p>
          <a:p>
            <a:pPr lvl="1"/>
            <a:r>
              <a:rPr lang="en-GB" altLang="en-US" dirty="0"/>
              <a:t>Careful to ensure you reverse code Q3 properly</a:t>
            </a:r>
          </a:p>
          <a:p>
            <a:pPr lvl="1"/>
            <a:r>
              <a:rPr lang="en-GB" altLang="en-US" dirty="0"/>
              <a:t>simply calculate 8-Q3 to get a new reverse coded variable Q3_rev for the 7 stage Likert scale </a:t>
            </a:r>
          </a:p>
          <a:p>
            <a:pPr marL="0" indent="0">
              <a:buNone/>
            </a:pPr>
            <a:endParaRPr lang="en-GB" altLang="en-US" dirty="0"/>
          </a:p>
        </p:txBody>
      </p:sp>
    </p:spTree>
    <p:extLst>
      <p:ext uri="{BB962C8B-B14F-4D97-AF65-F5344CB8AC3E}">
        <p14:creationId xmlns:p14="http://schemas.microsoft.com/office/powerpoint/2010/main" val="1668967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dirty="0"/>
              <a:t>Practical session part 2 (</a:t>
            </a:r>
            <a:r>
              <a:rPr lang="en-GB" altLang="en-US" dirty="0" err="1"/>
              <a:t>colab</a:t>
            </a:r>
            <a:r>
              <a:rPr lang="en-GB" altLang="en-US" dirty="0"/>
              <a:t>)</a:t>
            </a:r>
          </a:p>
        </p:txBody>
      </p:sp>
      <p:sp>
        <p:nvSpPr>
          <p:cNvPr id="25603" name="Content Placeholder 2"/>
          <p:cNvSpPr>
            <a:spLocks noGrp="1"/>
          </p:cNvSpPr>
          <p:nvPr>
            <p:ph idx="1"/>
          </p:nvPr>
        </p:nvSpPr>
        <p:spPr/>
        <p:txBody>
          <a:bodyPr>
            <a:normAutofit/>
          </a:bodyPr>
          <a:lstStyle/>
          <a:p>
            <a:pPr marL="0" indent="0">
              <a:buNone/>
            </a:pPr>
            <a:r>
              <a:rPr lang="en-GB" altLang="en-US" sz="2200" dirty="0"/>
              <a:t>If we have time… or play with in your own time! </a:t>
            </a:r>
          </a:p>
          <a:p>
            <a:pPr marL="0" indent="0">
              <a:buNone/>
            </a:pPr>
            <a:r>
              <a:rPr lang="en-GB" altLang="en-US" sz="2200" dirty="0"/>
              <a:t>Open </a:t>
            </a:r>
            <a:r>
              <a:rPr lang="en-GB" altLang="en-US" sz="2200" b="1" dirty="0"/>
              <a:t>Questionnaire_Data_v1.csv in </a:t>
            </a:r>
            <a:r>
              <a:rPr lang="en-GB" altLang="en-US" sz="2200" b="1" dirty="0" err="1"/>
              <a:t>colab</a:t>
            </a:r>
            <a:endParaRPr lang="en-GB" altLang="en-US" sz="2200" b="1" dirty="0"/>
          </a:p>
          <a:p>
            <a:r>
              <a:rPr lang="en-GB" sz="2200" dirty="0">
                <a:hlinkClick r:id="rId2"/>
              </a:rPr>
              <a:t>https://colab.research.google.com/drive/16430v0fCyLi71vQ1r5UTa1Hc7xfElBNY?usp=sharing</a:t>
            </a:r>
            <a:r>
              <a:rPr lang="en-GB" altLang="en-US" sz="2200" b="1" dirty="0"/>
              <a:t> </a:t>
            </a:r>
          </a:p>
          <a:p>
            <a:r>
              <a:rPr lang="en-GB" altLang="en-US" sz="2200" dirty="0"/>
              <a:t>More info in the Computer booklet: Chapter 12: SPSS for questionnaires p.91</a:t>
            </a:r>
          </a:p>
          <a:p>
            <a:r>
              <a:rPr lang="en-GB" altLang="en-US" sz="2200" dirty="0"/>
              <a:t>Start at Section 12.1</a:t>
            </a:r>
          </a:p>
          <a:p>
            <a:r>
              <a:rPr lang="en-GB" altLang="en-US" sz="2200" dirty="0"/>
              <a:t>Work through the examples</a:t>
            </a:r>
          </a:p>
          <a:p>
            <a:pPr lvl="1"/>
            <a:r>
              <a:rPr lang="en-GB" altLang="en-US" sz="2200" dirty="0"/>
              <a:t>Careful to ensure you reverse code Q3 properly</a:t>
            </a:r>
          </a:p>
          <a:p>
            <a:pPr lvl="1"/>
            <a:r>
              <a:rPr lang="en-GB" altLang="en-US" sz="2200" dirty="0"/>
              <a:t>simply calculate 8-Q3 to get a new reverse coded variable Q3_rev for the 7 stage Likert scale </a:t>
            </a:r>
          </a:p>
          <a:p>
            <a:pPr marL="0" indent="0">
              <a:buNone/>
            </a:pPr>
            <a:endParaRPr lang="en-GB" altLang="en-US" dirty="0"/>
          </a:p>
        </p:txBody>
      </p:sp>
    </p:spTree>
    <p:extLst>
      <p:ext uri="{BB962C8B-B14F-4D97-AF65-F5344CB8AC3E}">
        <p14:creationId xmlns:p14="http://schemas.microsoft.com/office/powerpoint/2010/main" val="167385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en-GB" altLang="en-US" dirty="0"/>
              <a:t>Before you send out the questionnaire</a:t>
            </a:r>
          </a:p>
        </p:txBody>
      </p:sp>
      <p:sp>
        <p:nvSpPr>
          <p:cNvPr id="6147" name="Rectangle 3"/>
          <p:cNvSpPr>
            <a:spLocks noGrp="1" noChangeArrowheads="1"/>
          </p:cNvSpPr>
          <p:nvPr>
            <p:ph type="body" idx="1"/>
          </p:nvPr>
        </p:nvSpPr>
        <p:spPr/>
        <p:txBody>
          <a:bodyPr/>
          <a:lstStyle/>
          <a:p>
            <a:r>
              <a:rPr lang="en-GB" altLang="en-US"/>
              <a:t>Decide its purpose</a:t>
            </a:r>
          </a:p>
          <a:p>
            <a:r>
              <a:rPr lang="en-GB" altLang="en-US"/>
              <a:t>Develop appropriate questions</a:t>
            </a:r>
          </a:p>
          <a:p>
            <a:r>
              <a:rPr lang="en-GB" altLang="en-US"/>
              <a:t>Develop an appropriate layout</a:t>
            </a:r>
          </a:p>
          <a:p>
            <a:r>
              <a:rPr lang="en-GB" altLang="en-US"/>
              <a:t>Think about how you will analyse your data</a:t>
            </a:r>
          </a:p>
          <a:p>
            <a:r>
              <a:rPr lang="en-GB" altLang="en-US"/>
              <a:t>Pilot the questionnaire</a:t>
            </a:r>
            <a:endParaRPr lang="en-GB" altLang="en-US" dirty="0"/>
          </a:p>
        </p:txBody>
      </p:sp>
    </p:spTree>
    <p:extLst>
      <p:ext uri="{BB962C8B-B14F-4D97-AF65-F5344CB8AC3E}">
        <p14:creationId xmlns:p14="http://schemas.microsoft.com/office/powerpoint/2010/main" val="15938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altLang="en-US" dirty="0"/>
              <a:t>Further reading</a:t>
            </a:r>
          </a:p>
        </p:txBody>
      </p:sp>
      <p:sp>
        <p:nvSpPr>
          <p:cNvPr id="24579" name="Rectangle 3"/>
          <p:cNvSpPr>
            <a:spLocks noGrp="1" noChangeArrowheads="1"/>
          </p:cNvSpPr>
          <p:nvPr>
            <p:ph type="body" idx="1"/>
          </p:nvPr>
        </p:nvSpPr>
        <p:spPr/>
        <p:txBody>
          <a:bodyPr>
            <a:normAutofit/>
          </a:bodyPr>
          <a:lstStyle/>
          <a:p>
            <a:r>
              <a:rPr lang="en-GB" altLang="en-US" dirty="0"/>
              <a:t>Questionnaires</a:t>
            </a:r>
          </a:p>
          <a:p>
            <a:pPr lvl="1"/>
            <a:r>
              <a:rPr lang="en-GB" altLang="en-US" dirty="0"/>
              <a:t>Robson, C. (2011): </a:t>
            </a:r>
            <a:r>
              <a:rPr lang="en-GB" altLang="en-US" i="1" dirty="0"/>
              <a:t>Real world research </a:t>
            </a:r>
            <a:r>
              <a:rPr lang="en-GB" altLang="en-US" dirty="0"/>
              <a:t>(3rd ed.)</a:t>
            </a:r>
          </a:p>
          <a:p>
            <a:pPr lvl="1"/>
            <a:r>
              <a:rPr lang="en-GB" altLang="en-US" dirty="0"/>
              <a:t>Coolican (2009): Chapters 7 &amp; 8</a:t>
            </a:r>
          </a:p>
          <a:p>
            <a:pPr lvl="1"/>
            <a:r>
              <a:rPr lang="en-GB" altLang="en-US" dirty="0"/>
              <a:t>Bryman (2012): chapters 9 - 11</a:t>
            </a:r>
          </a:p>
          <a:p>
            <a:pPr lvl="1"/>
            <a:r>
              <a:rPr lang="en-GB" altLang="en-US" dirty="0"/>
              <a:t>Cohen, </a:t>
            </a:r>
            <a:r>
              <a:rPr lang="en-GB" altLang="en-US" dirty="0" err="1"/>
              <a:t>Manion</a:t>
            </a:r>
            <a:r>
              <a:rPr lang="en-GB" altLang="en-US" dirty="0"/>
              <a:t> &amp; Morrison (2011): chapter 13</a:t>
            </a:r>
          </a:p>
          <a:p>
            <a:pPr lvl="1"/>
            <a:r>
              <a:rPr lang="en-GB" dirty="0"/>
              <a:t>Moser &amp; </a:t>
            </a:r>
            <a:r>
              <a:rPr lang="en-GB" dirty="0" err="1"/>
              <a:t>Kalton</a:t>
            </a:r>
            <a:r>
              <a:rPr lang="en-GB" dirty="0"/>
              <a:t>, (1971); Fowler (2009) </a:t>
            </a:r>
          </a:p>
          <a:p>
            <a:pPr lvl="1"/>
            <a:r>
              <a:rPr lang="en-GB" altLang="en-US" dirty="0" err="1"/>
              <a:t>Pallant</a:t>
            </a:r>
            <a:r>
              <a:rPr lang="en-GB" altLang="en-US" dirty="0"/>
              <a:t> (2007):  </a:t>
            </a:r>
            <a:r>
              <a:rPr lang="en-GB" altLang="en-US" i="1" dirty="0"/>
              <a:t>SPSS Survival Manual </a:t>
            </a:r>
            <a:r>
              <a:rPr lang="en-GB" altLang="en-US" dirty="0"/>
              <a:t>(3rd ed.)</a:t>
            </a:r>
          </a:p>
        </p:txBody>
      </p:sp>
    </p:spTree>
    <p:extLst>
      <p:ext uri="{BB962C8B-B14F-4D97-AF65-F5344CB8AC3E}">
        <p14:creationId xmlns:p14="http://schemas.microsoft.com/office/powerpoint/2010/main" val="227906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dirty="0"/>
              <a:t>Useful Links</a:t>
            </a:r>
          </a:p>
        </p:txBody>
      </p:sp>
      <p:sp>
        <p:nvSpPr>
          <p:cNvPr id="6" name="TextBox 5">
            <a:extLst>
              <a:ext uri="{FF2B5EF4-FFF2-40B4-BE49-F238E27FC236}">
                <a16:creationId xmlns:a16="http://schemas.microsoft.com/office/drawing/2014/main" id="{E64557D1-9323-5E4B-9CF4-660745B3A447}"/>
              </a:ext>
            </a:extLst>
          </p:cNvPr>
          <p:cNvSpPr txBox="1"/>
          <p:nvPr/>
        </p:nvSpPr>
        <p:spPr>
          <a:xfrm>
            <a:off x="534692" y="2060848"/>
            <a:ext cx="7133652" cy="2862322"/>
          </a:xfrm>
          <a:prstGeom prst="rect">
            <a:avLst/>
          </a:prstGeom>
          <a:noFill/>
        </p:spPr>
        <p:txBody>
          <a:bodyPr wrap="square" rtlCol="0">
            <a:spAutoFit/>
          </a:bodyPr>
          <a:lstStyle/>
          <a:p>
            <a:r>
              <a:rPr lang="en-GB" dirty="0"/>
              <a:t>Google Forms to generate some questionnaires </a:t>
            </a:r>
          </a:p>
          <a:p>
            <a:r>
              <a:rPr lang="en-GB" dirty="0">
                <a:hlinkClick r:id="rId3"/>
              </a:rPr>
              <a:t>https://www.google.co.uk/forms/about/</a:t>
            </a:r>
            <a:r>
              <a:rPr lang="en-GB" dirty="0"/>
              <a:t> </a:t>
            </a:r>
          </a:p>
          <a:p>
            <a:endParaRPr lang="en-GB" dirty="0"/>
          </a:p>
          <a:p>
            <a:r>
              <a:rPr lang="en-GB" dirty="0" err="1"/>
              <a:t>Laerd</a:t>
            </a:r>
            <a:r>
              <a:rPr lang="en-GB" dirty="0"/>
              <a:t> Statistics takes you through examples of many tests including suggestions on how to report the findings to add to a publication. </a:t>
            </a:r>
          </a:p>
          <a:p>
            <a:r>
              <a:rPr lang="en-GB" dirty="0">
                <a:hlinkClick r:id="rId4"/>
              </a:rPr>
              <a:t>https://statistics.laerd.com/</a:t>
            </a:r>
            <a:r>
              <a:rPr lang="en-GB" dirty="0"/>
              <a:t> </a:t>
            </a:r>
          </a:p>
          <a:p>
            <a:endParaRPr lang="en-GB" dirty="0"/>
          </a:p>
          <a:p>
            <a:r>
              <a:rPr lang="en-GB" dirty="0"/>
              <a:t>Video tutorials:</a:t>
            </a:r>
          </a:p>
          <a:p>
            <a:r>
              <a:rPr lang="en-GB" dirty="0"/>
              <a:t>Non-parametric correlation</a:t>
            </a:r>
          </a:p>
          <a:p>
            <a:r>
              <a:rPr lang="en-GB" dirty="0">
                <a:hlinkClick r:id="rId5"/>
              </a:rPr>
              <a:t>https://www.youtube.com/watch?v=6ewaIjVF09I</a:t>
            </a:r>
            <a:r>
              <a:rPr lang="en-GB" dirty="0"/>
              <a:t> </a:t>
            </a:r>
          </a:p>
        </p:txBody>
      </p:sp>
    </p:spTree>
    <p:extLst>
      <p:ext uri="{BB962C8B-B14F-4D97-AF65-F5344CB8AC3E}">
        <p14:creationId xmlns:p14="http://schemas.microsoft.com/office/powerpoint/2010/main" val="82888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dirty="0"/>
              <a:t>Example from current research</a:t>
            </a:r>
          </a:p>
        </p:txBody>
      </p:sp>
      <p:sp>
        <p:nvSpPr>
          <p:cNvPr id="2" name="TextBox 1">
            <a:extLst>
              <a:ext uri="{FF2B5EF4-FFF2-40B4-BE49-F238E27FC236}">
                <a16:creationId xmlns:a16="http://schemas.microsoft.com/office/drawing/2014/main" id="{C3C21561-9C7C-B046-B2D5-56E41192DA56}"/>
              </a:ext>
            </a:extLst>
          </p:cNvPr>
          <p:cNvSpPr txBox="1"/>
          <p:nvPr/>
        </p:nvSpPr>
        <p:spPr>
          <a:xfrm>
            <a:off x="1115616" y="1700808"/>
            <a:ext cx="7212616" cy="646331"/>
          </a:xfrm>
          <a:prstGeom prst="rect">
            <a:avLst/>
          </a:prstGeom>
          <a:noFill/>
        </p:spPr>
        <p:txBody>
          <a:bodyPr wrap="none" rtlCol="0">
            <a:spAutoFit/>
          </a:bodyPr>
          <a:lstStyle/>
          <a:p>
            <a:r>
              <a:rPr lang="en-GB" dirty="0"/>
              <a:t>See N-ROL slide deck as an example: </a:t>
            </a:r>
          </a:p>
          <a:p>
            <a:r>
              <a:rPr lang="en-GB" dirty="0"/>
              <a:t>We can’t share these slides as it is unpublished data with analysis ongoing  </a:t>
            </a:r>
          </a:p>
        </p:txBody>
      </p:sp>
    </p:spTree>
    <p:extLst>
      <p:ext uri="{BB962C8B-B14F-4D97-AF65-F5344CB8AC3E}">
        <p14:creationId xmlns:p14="http://schemas.microsoft.com/office/powerpoint/2010/main" val="2078265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r>
              <a:rPr lang="en-GB" altLang="en-US" dirty="0"/>
              <a:t>Deciding the purpose</a:t>
            </a:r>
          </a:p>
        </p:txBody>
      </p:sp>
      <p:sp>
        <p:nvSpPr>
          <p:cNvPr id="7171" name="Rectangle 5"/>
          <p:cNvSpPr>
            <a:spLocks noGrp="1" noChangeArrowheads="1"/>
          </p:cNvSpPr>
          <p:nvPr>
            <p:ph type="body" idx="1"/>
          </p:nvPr>
        </p:nvSpPr>
        <p:spPr/>
        <p:txBody>
          <a:bodyPr/>
          <a:lstStyle/>
          <a:p>
            <a:r>
              <a:rPr lang="en-GB" altLang="en-US" dirty="0"/>
              <a:t>Not just “interesting things to ask”</a:t>
            </a:r>
          </a:p>
          <a:p>
            <a:r>
              <a:rPr lang="en-GB" altLang="en-US" dirty="0"/>
              <a:t>“Should be designed to help achieve the goals of the research and in particular to achieve the research questions” (Robson, 2011)</a:t>
            </a:r>
          </a:p>
          <a:p>
            <a:r>
              <a:rPr lang="en-GB" altLang="en-US" dirty="0"/>
              <a:t>See Robson for more detailed advice</a:t>
            </a:r>
          </a:p>
        </p:txBody>
      </p:sp>
    </p:spTree>
    <p:extLst>
      <p:ext uri="{BB962C8B-B14F-4D97-AF65-F5344CB8AC3E}">
        <p14:creationId xmlns:p14="http://schemas.microsoft.com/office/powerpoint/2010/main" val="3120598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Open Questions</a:t>
            </a:r>
          </a:p>
        </p:txBody>
      </p:sp>
      <p:sp>
        <p:nvSpPr>
          <p:cNvPr id="3" name="Content Placeholder 2"/>
          <p:cNvSpPr>
            <a:spLocks noGrp="1"/>
          </p:cNvSpPr>
          <p:nvPr>
            <p:ph idx="1"/>
          </p:nvPr>
        </p:nvSpPr>
        <p:spPr/>
        <p:txBody>
          <a:bodyPr>
            <a:normAutofit fontScale="85000" lnSpcReduction="10000"/>
          </a:bodyPr>
          <a:lstStyle/>
          <a:p>
            <a:r>
              <a:rPr lang="en-GB" sz="5100" dirty="0"/>
              <a:t>E.g. “Why do you think you experience sleep disturbances?”</a:t>
            </a:r>
          </a:p>
          <a:p>
            <a:r>
              <a:rPr lang="en-GB" sz="5100" dirty="0"/>
              <a:t>Coding responses to open questions can be hard work</a:t>
            </a:r>
          </a:p>
          <a:p>
            <a:r>
              <a:rPr lang="en-GB" sz="5100" dirty="0"/>
              <a:t>This is a more qualitative approach in general not covered today</a:t>
            </a:r>
          </a:p>
          <a:p>
            <a:endParaRPr lang="en-GB" dirty="0"/>
          </a:p>
        </p:txBody>
      </p:sp>
    </p:spTree>
    <p:extLst>
      <p:ext uri="{BB962C8B-B14F-4D97-AF65-F5344CB8AC3E}">
        <p14:creationId xmlns:p14="http://schemas.microsoft.com/office/powerpoint/2010/main" val="58011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ltLang="en-US" dirty="0"/>
              <a:t>Closed questions</a:t>
            </a:r>
          </a:p>
        </p:txBody>
      </p:sp>
      <p:sp>
        <p:nvSpPr>
          <p:cNvPr id="8195" name="Rectangle 3"/>
          <p:cNvSpPr>
            <a:spLocks noGrp="1" noChangeArrowheads="1"/>
          </p:cNvSpPr>
          <p:nvPr>
            <p:ph type="body" idx="1"/>
          </p:nvPr>
        </p:nvSpPr>
        <p:spPr/>
        <p:txBody>
          <a:bodyPr>
            <a:normAutofit fontScale="92500" lnSpcReduction="10000"/>
          </a:bodyPr>
          <a:lstStyle/>
          <a:p>
            <a:r>
              <a:rPr lang="en-GB" altLang="en-US" dirty="0"/>
              <a:t>In quantitative research we usually prefer closed questions/response formats</a:t>
            </a:r>
          </a:p>
          <a:p>
            <a:r>
              <a:rPr lang="en-GB" altLang="en-US" dirty="0"/>
              <a:t>Designed to get a response from a limited range of options, e.g. </a:t>
            </a:r>
          </a:p>
          <a:p>
            <a:pPr lvl="1"/>
            <a:r>
              <a:rPr lang="en-GB" altLang="en-US" dirty="0"/>
              <a:t>Yes/no</a:t>
            </a:r>
          </a:p>
          <a:p>
            <a:pPr lvl="2"/>
            <a:r>
              <a:rPr lang="en-GB" altLang="en-US" dirty="0"/>
              <a:t>E.g. Are you in education currently?</a:t>
            </a:r>
          </a:p>
          <a:p>
            <a:pPr lvl="1"/>
            <a:r>
              <a:rPr lang="en-GB" altLang="en-US" dirty="0"/>
              <a:t>Multiple choice</a:t>
            </a:r>
          </a:p>
          <a:p>
            <a:pPr lvl="1"/>
            <a:r>
              <a:rPr lang="en-GB" altLang="en-US" dirty="0"/>
              <a:t>Rating scales </a:t>
            </a:r>
          </a:p>
          <a:p>
            <a:pPr lvl="2"/>
            <a:r>
              <a:rPr lang="en-GB" altLang="en-US" dirty="0"/>
              <a:t>Likert</a:t>
            </a:r>
          </a:p>
          <a:p>
            <a:pPr lvl="2"/>
            <a:r>
              <a:rPr lang="en-GB" altLang="en-US" dirty="0"/>
              <a:t>Visual Analogue Scale</a:t>
            </a:r>
          </a:p>
        </p:txBody>
      </p:sp>
    </p:spTree>
    <p:extLst>
      <p:ext uri="{BB962C8B-B14F-4D97-AF65-F5344CB8AC3E}">
        <p14:creationId xmlns:p14="http://schemas.microsoft.com/office/powerpoint/2010/main" val="323411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Multiple choice</a:t>
            </a:r>
            <a:endParaRPr lang="en-GB" altLang="en-US" dirty="0"/>
          </a:p>
        </p:txBody>
      </p:sp>
      <p:sp>
        <p:nvSpPr>
          <p:cNvPr id="9219" name="Rectangle 3"/>
          <p:cNvSpPr>
            <a:spLocks noGrp="1" noChangeArrowheads="1"/>
          </p:cNvSpPr>
          <p:nvPr>
            <p:ph type="body" idx="1"/>
          </p:nvPr>
        </p:nvSpPr>
        <p:spPr/>
        <p:txBody>
          <a:bodyPr>
            <a:normAutofit fontScale="70000" lnSpcReduction="20000"/>
          </a:bodyPr>
          <a:lstStyle/>
          <a:p>
            <a:r>
              <a:rPr lang="en-GB" altLang="en-US" dirty="0"/>
              <a:t>Example multiple choice question:</a:t>
            </a:r>
          </a:p>
          <a:p>
            <a:pPr marL="457200" lvl="1" indent="0">
              <a:buNone/>
            </a:pPr>
            <a:r>
              <a:rPr lang="en-GB" altLang="en-US" i="1" dirty="0"/>
              <a:t>Are you:</a:t>
            </a:r>
          </a:p>
          <a:p>
            <a:pPr lvl="1"/>
            <a:r>
              <a:rPr lang="en-GB" altLang="en-US" i="1" dirty="0"/>
              <a:t>Academic staff</a:t>
            </a:r>
          </a:p>
          <a:p>
            <a:pPr lvl="1"/>
            <a:r>
              <a:rPr lang="en-GB" altLang="en-US" i="1" dirty="0"/>
              <a:t>Non-academic staff</a:t>
            </a:r>
          </a:p>
          <a:p>
            <a:pPr lvl="1"/>
            <a:r>
              <a:rPr lang="en-GB" altLang="en-US" i="1" dirty="0"/>
              <a:t>A student</a:t>
            </a:r>
          </a:p>
          <a:p>
            <a:r>
              <a:rPr lang="en-GB" altLang="en-US" dirty="0"/>
              <a:t>But, make sure options are</a:t>
            </a:r>
          </a:p>
          <a:p>
            <a:pPr lvl="1"/>
            <a:r>
              <a:rPr lang="en-GB" altLang="en-US" i="1" dirty="0"/>
              <a:t>Comprehensive</a:t>
            </a:r>
            <a:r>
              <a:rPr lang="en-GB" altLang="en-US" dirty="0"/>
              <a:t> (What if the respondent works for a contractor?)</a:t>
            </a:r>
          </a:p>
          <a:p>
            <a:pPr lvl="1"/>
            <a:r>
              <a:rPr lang="en-GB" altLang="en-US" i="1" dirty="0"/>
              <a:t>Mutually exclusive </a:t>
            </a:r>
            <a:r>
              <a:rPr lang="en-GB" altLang="en-US" dirty="0"/>
              <a:t>(What about postgraduate students who teach?)</a:t>
            </a:r>
          </a:p>
          <a:p>
            <a:r>
              <a:rPr lang="en-GB" altLang="en-US" dirty="0"/>
              <a:t>Do you need ‘other’, write-in options, or ‘tick which best applies’?</a:t>
            </a:r>
          </a:p>
          <a:p>
            <a:r>
              <a:rPr lang="en-GB" altLang="en-US" dirty="0"/>
              <a:t>A good reason for piloting!</a:t>
            </a:r>
          </a:p>
          <a:p>
            <a:r>
              <a:rPr lang="en-GB" altLang="en-US" dirty="0"/>
              <a:t>And be sure you know what you will do with such responses</a:t>
            </a:r>
          </a:p>
        </p:txBody>
      </p:sp>
    </p:spTree>
    <p:extLst>
      <p:ext uri="{BB962C8B-B14F-4D97-AF65-F5344CB8AC3E}">
        <p14:creationId xmlns:p14="http://schemas.microsoft.com/office/powerpoint/2010/main" val="1720484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Multiple options</a:t>
            </a:r>
          </a:p>
        </p:txBody>
      </p:sp>
      <p:sp>
        <p:nvSpPr>
          <p:cNvPr id="3" name="Content Placeholder 2"/>
          <p:cNvSpPr>
            <a:spLocks noGrp="1"/>
          </p:cNvSpPr>
          <p:nvPr>
            <p:ph idx="1"/>
          </p:nvPr>
        </p:nvSpPr>
        <p:spPr/>
        <p:txBody>
          <a:bodyPr>
            <a:normAutofit lnSpcReduction="10000"/>
          </a:bodyPr>
          <a:lstStyle/>
          <a:p>
            <a:r>
              <a:rPr lang="en-GB" dirty="0"/>
              <a:t>If the answers are not mutually exclusive, they are several questions, not just one</a:t>
            </a:r>
          </a:p>
          <a:p>
            <a:r>
              <a:rPr lang="en-GB" dirty="0"/>
              <a:t>E.g. Do you own the following?</a:t>
            </a:r>
          </a:p>
          <a:p>
            <a:pPr lvl="1"/>
            <a:r>
              <a:rPr lang="en-GB" dirty="0"/>
              <a:t>Dog</a:t>
            </a:r>
          </a:p>
          <a:p>
            <a:pPr lvl="1"/>
            <a:r>
              <a:rPr lang="en-GB" dirty="0"/>
              <a:t>Cat </a:t>
            </a:r>
          </a:p>
          <a:p>
            <a:pPr lvl="1"/>
            <a:r>
              <a:rPr lang="en-GB" dirty="0"/>
              <a:t>Other domestic animal or pet</a:t>
            </a:r>
          </a:p>
          <a:p>
            <a:r>
              <a:rPr lang="en-GB" dirty="0"/>
              <a:t>If people need to be able to answer yes to any or all of them ensure you take this into account when analysing the data</a:t>
            </a:r>
          </a:p>
          <a:p>
            <a:pPr lvl="1"/>
            <a:endParaRPr lang="en-GB" dirty="0"/>
          </a:p>
          <a:p>
            <a:pPr lvl="1"/>
            <a:endParaRPr lang="en-GB" dirty="0"/>
          </a:p>
        </p:txBody>
      </p:sp>
    </p:spTree>
    <p:extLst>
      <p:ext uri="{BB962C8B-B14F-4D97-AF65-F5344CB8AC3E}">
        <p14:creationId xmlns:p14="http://schemas.microsoft.com/office/powerpoint/2010/main" val="142912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ltLang="en-US" dirty="0"/>
              <a:t>Likert scales</a:t>
            </a:r>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17638"/>
            <a:ext cx="6124575" cy="483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7CD16433-3C3A-974D-A826-8A50E9208069}"/>
              </a:ext>
            </a:extLst>
          </p:cNvPr>
          <p:cNvSpPr txBox="1"/>
          <p:nvPr/>
        </p:nvSpPr>
        <p:spPr>
          <a:xfrm>
            <a:off x="5930252" y="1752134"/>
            <a:ext cx="2530180" cy="646331"/>
          </a:xfrm>
          <a:prstGeom prst="rect">
            <a:avLst/>
          </a:prstGeom>
          <a:noFill/>
        </p:spPr>
        <p:txBody>
          <a:bodyPr wrap="none" rtlCol="0">
            <a:spAutoFit/>
          </a:bodyPr>
          <a:lstStyle/>
          <a:p>
            <a:r>
              <a:rPr lang="en-GB" dirty="0"/>
              <a:t>Note: Google Forms </a:t>
            </a:r>
          </a:p>
          <a:p>
            <a:r>
              <a:rPr lang="en-GB" dirty="0"/>
              <a:t>only permit two anchors </a:t>
            </a:r>
          </a:p>
        </p:txBody>
      </p:sp>
      <p:sp>
        <p:nvSpPr>
          <p:cNvPr id="3" name="TextBox 2">
            <a:extLst>
              <a:ext uri="{FF2B5EF4-FFF2-40B4-BE49-F238E27FC236}">
                <a16:creationId xmlns:a16="http://schemas.microsoft.com/office/drawing/2014/main" id="{05BA542A-CC1D-A44F-AABA-971ECC04C7A9}"/>
              </a:ext>
            </a:extLst>
          </p:cNvPr>
          <p:cNvSpPr txBox="1"/>
          <p:nvPr/>
        </p:nvSpPr>
        <p:spPr>
          <a:xfrm>
            <a:off x="5504879" y="4293096"/>
            <a:ext cx="3380926" cy="646331"/>
          </a:xfrm>
          <a:prstGeom prst="rect">
            <a:avLst/>
          </a:prstGeom>
          <a:noFill/>
        </p:spPr>
        <p:txBody>
          <a:bodyPr wrap="square" rtlCol="0">
            <a:spAutoFit/>
          </a:bodyPr>
          <a:lstStyle/>
          <a:p>
            <a:r>
              <a:rPr lang="en-GB" dirty="0"/>
              <a:t>Most common and ensures users understand each anchor</a:t>
            </a:r>
          </a:p>
        </p:txBody>
      </p:sp>
    </p:spTree>
    <p:extLst>
      <p:ext uri="{BB962C8B-B14F-4D97-AF65-F5344CB8AC3E}">
        <p14:creationId xmlns:p14="http://schemas.microsoft.com/office/powerpoint/2010/main" val="3689645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1644</TotalTime>
  <Words>1983</Words>
  <Application>Microsoft Macintosh PowerPoint</Application>
  <PresentationFormat>On-screen Show (4:3)</PresentationFormat>
  <Paragraphs>245</Paragraphs>
  <Slides>32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Verdana</vt:lpstr>
      <vt:lpstr>Office Theme</vt:lpstr>
      <vt:lpstr>Research Methods Workshop</vt:lpstr>
      <vt:lpstr>Outline</vt:lpstr>
      <vt:lpstr>Before you send out the questionnaire</vt:lpstr>
      <vt:lpstr>Deciding the purpose</vt:lpstr>
      <vt:lpstr>Open Questions</vt:lpstr>
      <vt:lpstr>Closed questions</vt:lpstr>
      <vt:lpstr>Multiple choice</vt:lpstr>
      <vt:lpstr>Multiple options</vt:lpstr>
      <vt:lpstr>Likert scales</vt:lpstr>
      <vt:lpstr>Visual Analogue scale</vt:lpstr>
      <vt:lpstr>Wording of questions </vt:lpstr>
      <vt:lpstr>Piloting the questionnaire</vt:lpstr>
      <vt:lpstr>When you get the replies</vt:lpstr>
      <vt:lpstr>Data entry</vt:lpstr>
      <vt:lpstr>Data analysis and presentation</vt:lpstr>
      <vt:lpstr>Null hypothesis significance testing</vt:lpstr>
      <vt:lpstr>What is statistical significance? </vt:lpstr>
      <vt:lpstr>What tests can we use? </vt:lpstr>
      <vt:lpstr>What tests can we use (2)? </vt:lpstr>
      <vt:lpstr>What tests can we use (3)? </vt:lpstr>
      <vt:lpstr>Psychometric tests</vt:lpstr>
      <vt:lpstr>Statistics for psychometric tests (1)</vt:lpstr>
      <vt:lpstr>Statistics for psychometric tests (2)</vt:lpstr>
      <vt:lpstr>Statistics for psychometric tests (3)</vt:lpstr>
      <vt:lpstr>Practical session part 1 (SPSS)</vt:lpstr>
      <vt:lpstr>Practical session part 1 (SPSS)</vt:lpstr>
      <vt:lpstr>Practical session part 1 (colab)</vt:lpstr>
      <vt:lpstr>Practical session part 2 (SPSS)</vt:lpstr>
      <vt:lpstr>Practical session part 2 (colab)</vt:lpstr>
      <vt:lpstr>Further reading</vt:lpstr>
      <vt:lpstr>Useful Links</vt:lpstr>
      <vt:lpstr>Example from current research</vt:lpstr>
    </vt:vector>
  </TitlesOfParts>
  <Company>Goldsmiths University of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quantitative methods</dc:title>
  <dc:creator>Mike Griffiths</dc:creator>
  <cp:lastModifiedBy>DOUGLASS-KIRK, Pedro (UNIVERSITY COLLEGE LONDON HOSPITALS NHS FOUNDATION TRUST)</cp:lastModifiedBy>
  <cp:revision>72</cp:revision>
  <dcterms:created xsi:type="dcterms:W3CDTF">2015-12-31T12:12:05Z</dcterms:created>
  <dcterms:modified xsi:type="dcterms:W3CDTF">2020-12-15T22:19:46Z</dcterms:modified>
</cp:coreProperties>
</file>