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144000" type="letter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7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0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2570-5F2C-4FB6-B135-DED5F05028E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EC3AC-AF23-4035-B71A-386430C2A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36581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dirty="0"/>
            </a:br>
            <a:r>
              <a:rPr lang="en-US" sz="2300" dirty="0"/>
              <a:t>Pedagogical Feedback Library for Python</a:t>
            </a:r>
            <a:br>
              <a:rPr lang="en-US" sz="2800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F3EFB-E3D7-4878-A77E-50001860F5E0}"/>
              </a:ext>
            </a:extLst>
          </p:cNvPr>
          <p:cNvSpPr/>
          <p:nvPr/>
        </p:nvSpPr>
        <p:spPr>
          <a:xfrm>
            <a:off x="0" y="5252056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dirty="0"/>
              <a:t>Pedal has a wide set of features: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Structurally identify student mistakes using Python Code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Reusable collection of student misconceptions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Unit testing functions in classic assertion style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Sophisticated sandboxing and mocking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Type checking and flow analysis</a:t>
            </a:r>
          </a:p>
          <a:p>
            <a:pPr marL="173038"/>
            <a:r>
              <a:rPr lang="en-US" dirty="0"/>
              <a:t>And is meant for teachers: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Compatible with </a:t>
            </a:r>
            <a:r>
              <a:rPr lang="en-US" dirty="0" err="1"/>
              <a:t>autograding</a:t>
            </a:r>
            <a:r>
              <a:rPr lang="en-US" dirty="0"/>
              <a:t> platforms that support pure Python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Successfully deployed in </a:t>
            </a:r>
            <a:r>
              <a:rPr lang="en-US" dirty="0" err="1"/>
              <a:t>BlockPy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VPL, and more!</a:t>
            </a:r>
          </a:p>
          <a:p>
            <a:pPr marL="404813" indent="-231775">
              <a:buFont typeface="Arial" panose="020B0604020202020204" pitchFamily="34" charset="0"/>
              <a:buChar char="•"/>
            </a:pPr>
            <a:r>
              <a:rPr lang="en-US" dirty="0"/>
              <a:t>Fully open-source, completely free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8F4F0-A161-4DE5-91BC-922A5BB3DAF2}"/>
              </a:ext>
            </a:extLst>
          </p:cNvPr>
          <p:cNvSpPr/>
          <p:nvPr/>
        </p:nvSpPr>
        <p:spPr>
          <a:xfrm>
            <a:off x="-26109" y="2561108"/>
            <a:ext cx="685469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/>
            <a:r>
              <a:rPr lang="en-US" sz="1400" dirty="0"/>
              <a:t>According to a 2019 study by Denny et al</a:t>
            </a:r>
            <a:r>
              <a:rPr lang="en-US" sz="1400" i="1" dirty="0"/>
              <a:t>, </a:t>
            </a:r>
            <a:r>
              <a:rPr lang="en-US" sz="1400" dirty="0"/>
              <a:t>the #1 question among computing teachers is:</a:t>
            </a:r>
          </a:p>
          <a:p>
            <a:pPr marL="173038" algn="ctr"/>
            <a:r>
              <a:rPr lang="en-US" sz="1600" i="1" dirty="0"/>
              <a:t>"How and when is it best to give students</a:t>
            </a:r>
          </a:p>
          <a:p>
            <a:pPr marL="173038" algn="ctr"/>
            <a:r>
              <a:rPr lang="en-US" sz="1600" i="1" dirty="0"/>
              <a:t>feedback on their code to improve learning?“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7483C5-EE5D-4B7C-86CE-8120CE40AA56}"/>
              </a:ext>
            </a:extLst>
          </p:cNvPr>
          <p:cNvSpPr/>
          <p:nvPr/>
        </p:nvSpPr>
        <p:spPr>
          <a:xfrm>
            <a:off x="-84445" y="3706528"/>
            <a:ext cx="6971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Check</a:t>
            </a:r>
            <a:r>
              <a:rPr lang="en-US" dirty="0"/>
              <a:t> more precise conditions and patterns than just input/output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Revise </a:t>
            </a:r>
            <a:r>
              <a:rPr lang="en-US" dirty="0"/>
              <a:t>a hundred lines of complicated, dependent unit tests?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Track </a:t>
            </a:r>
            <a:r>
              <a:rPr lang="en-US" dirty="0"/>
              <a:t>what feedback was triggered for your students?</a:t>
            </a:r>
          </a:p>
          <a:p>
            <a:pPr marL="458788" indent="-285750">
              <a:buFont typeface="Arial" panose="020B0604020202020204" pitchFamily="34" charset="0"/>
              <a:buChar char="•"/>
            </a:pPr>
            <a:r>
              <a:rPr lang="en-US" b="1" dirty="0"/>
              <a:t>Regrade </a:t>
            </a:r>
            <a:r>
              <a:rPr lang="en-US" dirty="0"/>
              <a:t>your students' submissions with a changed grading script?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37EB2B-1926-4A2A-9370-259810EBEEC0}"/>
              </a:ext>
            </a:extLst>
          </p:cNvPr>
          <p:cNvCxnSpPr/>
          <p:nvPr/>
        </p:nvCxnSpPr>
        <p:spPr>
          <a:xfrm>
            <a:off x="545518" y="820601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71DCBF8-3F0C-4A3F-960C-A309B7195753}"/>
              </a:ext>
            </a:extLst>
          </p:cNvPr>
          <p:cNvSpPr/>
          <p:nvPr/>
        </p:nvSpPr>
        <p:spPr>
          <a:xfrm>
            <a:off x="100681" y="8176229"/>
            <a:ext cx="67884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</a:rPr>
              <a:t>Get in touch!</a:t>
            </a:r>
          </a:p>
          <a:p>
            <a:r>
              <a:rPr lang="en-US" sz="1400" b="1" dirty="0">
                <a:solidFill>
                  <a:srgbClr val="333333"/>
                </a:solidFill>
              </a:rPr>
              <a:t>     </a:t>
            </a:r>
            <a:r>
              <a:rPr lang="en-US" sz="1400" dirty="0"/>
              <a:t>Luke </a:t>
            </a:r>
            <a:r>
              <a:rPr lang="en-US" sz="1400" dirty="0" err="1"/>
              <a:t>Gusukuma</a:t>
            </a:r>
            <a:r>
              <a:rPr lang="en-US" sz="1400" dirty="0"/>
              <a:t>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lukesg08@vt.edu</a:t>
            </a:r>
            <a:r>
              <a:rPr lang="en-US" sz="1400" dirty="0"/>
              <a:t>) and Cory Bart  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acbart@udel.edu</a:t>
            </a:r>
            <a:r>
              <a:rPr lang="en-US" sz="1400" dirty="0"/>
              <a:t>)</a:t>
            </a:r>
          </a:p>
          <a:p>
            <a:r>
              <a:rPr lang="en-US" sz="1400" b="1" dirty="0"/>
              <a:t>Join us on GitHub!</a:t>
            </a:r>
            <a:endParaRPr lang="en-US" sz="1400" dirty="0"/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github.com/pedal-edu/pedal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795EC5-5589-451E-AFD8-4AF30F52A25E}"/>
              </a:ext>
            </a:extLst>
          </p:cNvPr>
          <p:cNvGrpSpPr/>
          <p:nvPr/>
        </p:nvGrpSpPr>
        <p:grpSpPr>
          <a:xfrm>
            <a:off x="0" y="2157675"/>
            <a:ext cx="6858000" cy="461665"/>
            <a:chOff x="0" y="2165758"/>
            <a:chExt cx="6858000" cy="4616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40CEDC-C1B7-4AC1-A6A9-7DE2458F1295}"/>
                </a:ext>
              </a:extLst>
            </p:cNvPr>
            <p:cNvSpPr/>
            <p:nvPr/>
          </p:nvSpPr>
          <p:spPr>
            <a:xfrm>
              <a:off x="1712590" y="2165758"/>
              <a:ext cx="343281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Feedback Is Hard!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E56DF8-3992-4614-8CD3-AE00BF594C5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96590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61CA92-CAA5-4E32-AE3A-AFEF756FB954}"/>
                </a:ext>
              </a:extLst>
            </p:cNvPr>
            <p:cNvCxnSpPr>
              <a:cxnSpLocks/>
            </p:cNvCxnSpPr>
            <p:nvPr/>
          </p:nvCxnSpPr>
          <p:spPr>
            <a:xfrm>
              <a:off x="5120640" y="2396590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F82CD1-6354-4205-A7E0-12737A28AAD2}"/>
              </a:ext>
            </a:extLst>
          </p:cNvPr>
          <p:cNvGrpSpPr/>
          <p:nvPr/>
        </p:nvGrpSpPr>
        <p:grpSpPr>
          <a:xfrm>
            <a:off x="0" y="4848625"/>
            <a:ext cx="6858000" cy="461665"/>
            <a:chOff x="0" y="4754053"/>
            <a:chExt cx="6858000" cy="46166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5EBF15E-7C4E-4920-9839-9B0D053558F9}"/>
                </a:ext>
              </a:extLst>
            </p:cNvPr>
            <p:cNvSpPr/>
            <p:nvPr/>
          </p:nvSpPr>
          <p:spPr>
            <a:xfrm>
              <a:off x="1915192" y="4754053"/>
              <a:ext cx="302761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Pedal Makes It Easier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A2F1EF-31F3-4D0B-9EAE-9014F9A63AB7}"/>
                </a:ext>
              </a:extLst>
            </p:cNvPr>
            <p:cNvCxnSpPr>
              <a:cxnSpLocks/>
            </p:cNvCxnSpPr>
            <p:nvPr/>
          </p:nvCxnSpPr>
          <p:spPr>
            <a:xfrm>
              <a:off x="5120640" y="4984886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856EA6-F7CF-4CDF-AA07-246B44FE4C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984886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F4CA1F-97F0-457A-A6BA-CD071F102F27}"/>
              </a:ext>
            </a:extLst>
          </p:cNvPr>
          <p:cNvGrpSpPr/>
          <p:nvPr/>
        </p:nvGrpSpPr>
        <p:grpSpPr>
          <a:xfrm>
            <a:off x="862099" y="1394866"/>
            <a:ext cx="5133803" cy="821041"/>
            <a:chOff x="786014" y="1394866"/>
            <a:chExt cx="5133803" cy="82104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61F7E7-1879-4BC6-90B7-1CAECAF1078A}"/>
                </a:ext>
              </a:extLst>
            </p:cNvPr>
            <p:cNvGrpSpPr/>
            <p:nvPr/>
          </p:nvGrpSpPr>
          <p:grpSpPr>
            <a:xfrm>
              <a:off x="786014" y="1401532"/>
              <a:ext cx="712054" cy="807709"/>
              <a:chOff x="5850713" y="2076470"/>
              <a:chExt cx="712054" cy="807709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D0749C7-EC8C-4338-BCD7-59B949ED7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05457" y="2076470"/>
                <a:ext cx="609685" cy="609685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DB1D678-3034-46DB-A74E-04F00D45CC19}"/>
                  </a:ext>
                </a:extLst>
              </p:cNvPr>
              <p:cNvSpPr txBox="1"/>
              <p:nvPr/>
            </p:nvSpPr>
            <p:spPr>
              <a:xfrm>
                <a:off x="5850713" y="2607180"/>
                <a:ext cx="7120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7092C6-7FC6-4046-9755-7A23CD217937}"/>
                </a:ext>
              </a:extLst>
            </p:cNvPr>
            <p:cNvGrpSpPr/>
            <p:nvPr/>
          </p:nvGrpSpPr>
          <p:grpSpPr>
            <a:xfrm>
              <a:off x="3598016" y="1394866"/>
              <a:ext cx="730265" cy="821041"/>
              <a:chOff x="5677243" y="548071"/>
              <a:chExt cx="730265" cy="821041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FD17E0BA-2CEB-4BFE-8115-415315141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79612" y="548071"/>
                <a:ext cx="609685" cy="609685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EDA3418-5251-4A89-B7C3-65D0ADDD005E}"/>
                  </a:ext>
                </a:extLst>
              </p:cNvPr>
              <p:cNvSpPr txBox="1"/>
              <p:nvPr/>
            </p:nvSpPr>
            <p:spPr>
              <a:xfrm>
                <a:off x="5677243" y="1092113"/>
                <a:ext cx="7302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Teacher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4275377-2712-44D9-9630-4761BF3A2AA6}"/>
                </a:ext>
              </a:extLst>
            </p:cNvPr>
            <p:cNvGrpSpPr/>
            <p:nvPr/>
          </p:nvGrpSpPr>
          <p:grpSpPr>
            <a:xfrm>
              <a:off x="4900642" y="1405404"/>
              <a:ext cx="1019175" cy="799964"/>
              <a:chOff x="-2246290" y="4081504"/>
              <a:chExt cx="1019175" cy="799964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F2EF7E-D637-498B-AA44-94BB90AF8CE5}"/>
                  </a:ext>
                </a:extLst>
              </p:cNvPr>
              <p:cNvSpPr txBox="1"/>
              <p:nvPr/>
            </p:nvSpPr>
            <p:spPr>
              <a:xfrm>
                <a:off x="-2246290" y="4604469"/>
                <a:ext cx="10191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ctr"/>
                <a:r>
                  <a:rPr lang="en-US" dirty="0"/>
                  <a:t>Feedback</a:t>
                </a:r>
              </a:p>
            </p:txBody>
          </p:sp>
          <p:pic>
            <p:nvPicPr>
              <p:cNvPr id="55" name="Picture 54" descr="A close up of a screen&#10;&#10;Description automatically generated">
                <a:extLst>
                  <a:ext uri="{FF2B5EF4-FFF2-40B4-BE49-F238E27FC236}">
                    <a16:creationId xmlns:a16="http://schemas.microsoft.com/office/drawing/2014/main" id="{41689C8C-3899-4F1A-9915-C745CD9E4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040340" y="4081504"/>
                <a:ext cx="609685" cy="609685"/>
              </a:xfrm>
              <a:prstGeom prst="rect">
                <a:avLst/>
              </a:prstGeom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544A187-A88B-4F36-9D3C-821479C48D7C}"/>
                </a:ext>
              </a:extLst>
            </p:cNvPr>
            <p:cNvGrpSpPr/>
            <p:nvPr/>
          </p:nvGrpSpPr>
          <p:grpSpPr>
            <a:xfrm>
              <a:off x="2058414" y="1398771"/>
              <a:ext cx="1019174" cy="813231"/>
              <a:chOff x="2300111" y="582986"/>
              <a:chExt cx="1019174" cy="813231"/>
            </a:xfrm>
          </p:grpSpPr>
          <p:pic>
            <p:nvPicPr>
              <p:cNvPr id="57" name="Picture 56" descr="A close up of a sign&#10;&#10;Description automatically generated">
                <a:extLst>
                  <a:ext uri="{FF2B5EF4-FFF2-40B4-BE49-F238E27FC236}">
                    <a16:creationId xmlns:a16="http://schemas.microsoft.com/office/drawing/2014/main" id="{DEFEE3A6-F047-4447-BFC7-D4B26A65E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95077" y="582986"/>
                <a:ext cx="609685" cy="609685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AE772E7-CFD6-400D-B6DF-0319C754644C}"/>
                  </a:ext>
                </a:extLst>
              </p:cNvPr>
              <p:cNvSpPr txBox="1"/>
              <p:nvPr/>
            </p:nvSpPr>
            <p:spPr>
              <a:xfrm>
                <a:off x="2300111" y="1119218"/>
                <a:ext cx="10191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ctr"/>
                <a:r>
                  <a:rPr lang="en-US" dirty="0"/>
                  <a:t>Submission</a:t>
                </a:r>
              </a:p>
            </p:txBody>
          </p:sp>
        </p:grp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B1CA5BB-2380-43C5-8F07-064606DAE876}"/>
                </a:ext>
              </a:extLst>
            </p:cNvPr>
            <p:cNvSpPr/>
            <p:nvPr/>
          </p:nvSpPr>
          <p:spPr>
            <a:xfrm>
              <a:off x="1554803" y="1673907"/>
              <a:ext cx="609685" cy="2629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071973F0-8490-4FE0-B243-474D60EA5021}"/>
                </a:ext>
              </a:extLst>
            </p:cNvPr>
            <p:cNvSpPr/>
            <p:nvPr/>
          </p:nvSpPr>
          <p:spPr>
            <a:xfrm>
              <a:off x="2943147" y="1673907"/>
              <a:ext cx="609685" cy="2629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B315C7AB-382E-4FBB-A49C-833CF0C25EAC}"/>
                </a:ext>
              </a:extLst>
            </p:cNvPr>
            <p:cNvSpPr/>
            <p:nvPr/>
          </p:nvSpPr>
          <p:spPr>
            <a:xfrm>
              <a:off x="4457623" y="1673907"/>
              <a:ext cx="609685" cy="2629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389698-A135-4950-9AE4-12A3A6337B42}"/>
              </a:ext>
            </a:extLst>
          </p:cNvPr>
          <p:cNvGrpSpPr/>
          <p:nvPr/>
        </p:nvGrpSpPr>
        <p:grpSpPr>
          <a:xfrm>
            <a:off x="0" y="3303095"/>
            <a:ext cx="6858000" cy="461665"/>
            <a:chOff x="0" y="3283168"/>
            <a:chExt cx="6858000" cy="4616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AD17903-CF0C-4C10-8159-BFA2842EEDE6}"/>
                </a:ext>
              </a:extLst>
            </p:cNvPr>
            <p:cNvSpPr txBox="1"/>
            <p:nvPr/>
          </p:nvSpPr>
          <p:spPr>
            <a:xfrm>
              <a:off x="2125538" y="3283168"/>
              <a:ext cx="26069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Do you need to…?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154F33E-250A-49D5-A975-30A2C13109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000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A498A16-2A66-43FC-94C1-6490E1B507EC}"/>
                </a:ext>
              </a:extLst>
            </p:cNvPr>
            <p:cNvCxnSpPr>
              <a:cxnSpLocks/>
            </p:cNvCxnSpPr>
            <p:nvPr/>
          </p:nvCxnSpPr>
          <p:spPr>
            <a:xfrm>
              <a:off x="5120640" y="3514000"/>
              <a:ext cx="1737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3F4F37C-B90F-4D1E-87F3-5F15357E99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4112" y="-370679"/>
            <a:ext cx="1871985" cy="18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91A7A0F-F40F-4700-915B-5C5C766867E3}"/>
              </a:ext>
            </a:extLst>
          </p:cNvPr>
          <p:cNvGrpSpPr/>
          <p:nvPr/>
        </p:nvGrpSpPr>
        <p:grpSpPr>
          <a:xfrm>
            <a:off x="170526" y="2136476"/>
            <a:ext cx="6400800" cy="1202587"/>
            <a:chOff x="170526" y="2111406"/>
            <a:chExt cx="6400800" cy="120258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F60F32-9182-4105-9D42-184CE53F55C2}"/>
                </a:ext>
              </a:extLst>
            </p:cNvPr>
            <p:cNvSpPr/>
            <p:nvPr/>
          </p:nvSpPr>
          <p:spPr>
            <a:xfrm>
              <a:off x="170526" y="2111406"/>
              <a:ext cx="64008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Rich feedback primitives with metadata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1B8EEF-F5D9-40DD-8EA5-45DC2D377717}"/>
                </a:ext>
              </a:extLst>
            </p:cNvPr>
            <p:cNvSpPr txBox="1"/>
            <p:nvPr/>
          </p:nvSpPr>
          <p:spPr>
            <a:xfrm>
              <a:off x="170526" y="2482996"/>
              <a:ext cx="502733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gently(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"You have the wrong output"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label=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wrong_output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compliment(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"Great progress!"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score=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"+10%"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suppress(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"runtime"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set_success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F7E5EE-4A05-4772-A8F0-6AC77D03E092}"/>
              </a:ext>
            </a:extLst>
          </p:cNvPr>
          <p:cNvGrpSpPr/>
          <p:nvPr/>
        </p:nvGrpSpPr>
        <p:grpSpPr>
          <a:xfrm>
            <a:off x="170526" y="4684357"/>
            <a:ext cx="6414657" cy="1569661"/>
            <a:chOff x="170526" y="4577510"/>
            <a:chExt cx="6414657" cy="15696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FAA80EE-8E00-4C10-A4A9-9147349D31B2}"/>
                </a:ext>
              </a:extLst>
            </p:cNvPr>
            <p:cNvSpPr/>
            <p:nvPr/>
          </p:nvSpPr>
          <p:spPr>
            <a:xfrm>
              <a:off x="170526" y="4577510"/>
              <a:ext cx="641465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Detect structural mistakes with declarative, wildcard searches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5336DE2-5EA6-4BF2-A630-D3FD0C9653EE}"/>
                </a:ext>
              </a:extLst>
            </p:cNvPr>
            <p:cNvSpPr txBox="1"/>
            <p:nvPr/>
          </p:nvSpPr>
          <p:spPr>
            <a:xfrm>
              <a:off x="170526" y="4946842"/>
              <a:ext cx="468750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find_matches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"answer = 42"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explain(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"You may not simply embed the answer."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not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find_matches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"for _item_ in ___: _item_"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gently(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"You're not using the iteration variable"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prevent_operation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ensure_ast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"If"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8C4E5FD-67C3-41F8-907A-578416B48514}"/>
              </a:ext>
            </a:extLst>
          </p:cNvPr>
          <p:cNvGrpSpPr/>
          <p:nvPr/>
        </p:nvGrpSpPr>
        <p:grpSpPr>
          <a:xfrm>
            <a:off x="170526" y="1455005"/>
            <a:ext cx="6400800" cy="654143"/>
            <a:chOff x="170526" y="1455005"/>
            <a:chExt cx="6400800" cy="6541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F3AA60-A30B-46F4-9465-93828ADEBD86}"/>
                </a:ext>
              </a:extLst>
            </p:cNvPr>
            <p:cNvSpPr txBox="1"/>
            <p:nvPr/>
          </p:nvSpPr>
          <p:spPr>
            <a:xfrm>
              <a:off x="3828126" y="1832149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pedal </a:t>
              </a:r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7A2B07-4D2F-4C38-BE43-F11715D937DF}"/>
                </a:ext>
              </a:extLst>
            </p:cNvPr>
            <p:cNvSpPr/>
            <p:nvPr/>
          </p:nvSpPr>
          <p:spPr>
            <a:xfrm>
              <a:off x="3828126" y="1455005"/>
              <a:ext cx="2743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Minimal boilerplate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02695E-9959-46A3-8C2E-EE8328AA58A7}"/>
                </a:ext>
              </a:extLst>
            </p:cNvPr>
            <p:cNvSpPr/>
            <p:nvPr/>
          </p:nvSpPr>
          <p:spPr>
            <a:xfrm>
              <a:off x="170526" y="1455005"/>
              <a:ext cx="27432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No fuss installation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A59205-765A-4378-A0C5-0AD54ACC0019}"/>
                </a:ext>
              </a:extLst>
            </p:cNvPr>
            <p:cNvSpPr txBox="1"/>
            <p:nvPr/>
          </p:nvSpPr>
          <p:spPr>
            <a:xfrm>
              <a:off x="170526" y="182179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pip install pedal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D7080C-FD84-4C99-90CA-4ED1F4D130D6}"/>
              </a:ext>
            </a:extLst>
          </p:cNvPr>
          <p:cNvGrpSpPr/>
          <p:nvPr/>
        </p:nvGrpSpPr>
        <p:grpSpPr>
          <a:xfrm>
            <a:off x="170526" y="3366391"/>
            <a:ext cx="6597533" cy="1290638"/>
            <a:chOff x="170526" y="3311057"/>
            <a:chExt cx="6597533" cy="12906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05CBA0-610B-4309-9D2B-95A605735431}"/>
                </a:ext>
              </a:extLst>
            </p:cNvPr>
            <p:cNvSpPr/>
            <p:nvPr/>
          </p:nvSpPr>
          <p:spPr>
            <a:xfrm>
              <a:off x="184383" y="3311057"/>
              <a:ext cx="64008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Enhanced error messages through our flow and type analyzer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B7569F-B083-4721-A9BB-2DDDBBA98B07}"/>
                </a:ext>
              </a:extLst>
            </p:cNvPr>
            <p:cNvSpPr/>
            <p:nvPr/>
          </p:nvSpPr>
          <p:spPr>
            <a:xfrm>
              <a:off x="2524125" y="3647588"/>
              <a:ext cx="424393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+mj-lt"/>
                </a:rPr>
                <a:t>Incompatible types</a:t>
              </a:r>
            </a:p>
            <a:p>
              <a:r>
                <a:rPr lang="en-US" sz="1400" dirty="0">
                  <a:latin typeface="+mj-lt"/>
                </a:rPr>
                <a:t>You used an addition operation with a number and a string on line 2. But you can't do that with that operator. Make sure both sides of the operator are the right type.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F602D9-19F3-468C-A145-E749BC01B320}"/>
                </a:ext>
              </a:extLst>
            </p:cNvPr>
            <p:cNvSpPr/>
            <p:nvPr/>
          </p:nvSpPr>
          <p:spPr>
            <a:xfrm>
              <a:off x="170526" y="3733810"/>
              <a:ext cx="204769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latin typeface="+mj-lt"/>
                </a:rPr>
                <a:t>TypeError</a:t>
              </a:r>
              <a:br>
                <a:rPr lang="en-US" sz="1400" b="1" dirty="0">
                  <a:latin typeface="+mj-lt"/>
                </a:rPr>
              </a:br>
              <a:r>
                <a:rPr lang="en-US" sz="1400" dirty="0">
                  <a:latin typeface="+mj-lt"/>
                </a:rPr>
                <a:t>unsupported operand type(s) for +: 'int' and 'str'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93EDBDB4-A994-4372-BBF4-C5DA63666824}"/>
                </a:ext>
              </a:extLst>
            </p:cNvPr>
            <p:cNvSpPr/>
            <p:nvPr/>
          </p:nvSpPr>
          <p:spPr>
            <a:xfrm>
              <a:off x="2190750" y="3921108"/>
              <a:ext cx="333375" cy="369332"/>
            </a:xfrm>
            <a:prstGeom prst="rightArrow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A90B57-10FA-41CC-9662-E33E7DA50EC9}"/>
              </a:ext>
            </a:extLst>
          </p:cNvPr>
          <p:cNvGrpSpPr/>
          <p:nvPr/>
        </p:nvGrpSpPr>
        <p:grpSpPr>
          <a:xfrm>
            <a:off x="170524" y="7701795"/>
            <a:ext cx="6400799" cy="1341619"/>
            <a:chOff x="170524" y="7701795"/>
            <a:chExt cx="6400799" cy="134161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B69E72-718C-4682-AA54-C85EDB7F8B5E}"/>
                </a:ext>
              </a:extLst>
            </p:cNvPr>
            <p:cNvSpPr/>
            <p:nvPr/>
          </p:nvSpPr>
          <p:spPr>
            <a:xfrm>
              <a:off x="170524" y="7701795"/>
              <a:ext cx="6400799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All your classic assertions, plus so much more!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0A97FB-E63D-4D72-A92A-6B2C83F5B1E4}"/>
                </a:ext>
              </a:extLst>
            </p:cNvPr>
            <p:cNvSpPr txBox="1"/>
            <p:nvPr/>
          </p:nvSpPr>
          <p:spPr>
            <a:xfrm>
              <a:off x="170525" y="8027751"/>
              <a:ext cx="553709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ensure_function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"distance"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parameters=(int, int), returns=int)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unit_test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"distance"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[ ((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((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])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ensure_documented_functions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ensure_coverage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.75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assert_plot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"histogram"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[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EF155C-F10B-4E82-8C52-43531276BB76}"/>
              </a:ext>
            </a:extLst>
          </p:cNvPr>
          <p:cNvGrpSpPr/>
          <p:nvPr/>
        </p:nvGrpSpPr>
        <p:grpSpPr>
          <a:xfrm>
            <a:off x="184383" y="6281346"/>
            <a:ext cx="6430550" cy="1393122"/>
            <a:chOff x="184383" y="6298429"/>
            <a:chExt cx="6430550" cy="139312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8C81E5-CE91-41A9-8218-3D36FC955EA6}"/>
                </a:ext>
              </a:extLst>
            </p:cNvPr>
            <p:cNvSpPr txBox="1"/>
            <p:nvPr/>
          </p:nvSpPr>
          <p:spPr>
            <a:xfrm>
              <a:off x="184383" y="6675888"/>
              <a:ext cx="64146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block_function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'sum'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assert_equal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(call(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add_up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[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]), 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clear_output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assert_output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(run(inputs=[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'hello'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]), 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"Hello"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ensure_called_uniquely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200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add_up</a:t>
              </a:r>
              <a:r>
                <a:rPr lang="en-US" sz="12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2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at_least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2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2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917487-5092-4DC7-958B-5501E559FC5F}"/>
                </a:ext>
              </a:extLst>
            </p:cNvPr>
            <p:cNvSpPr/>
            <p:nvPr/>
          </p:nvSpPr>
          <p:spPr>
            <a:xfrm>
              <a:off x="184383" y="6298429"/>
              <a:ext cx="640080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Sophisticated sandboxing with contextualized errors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0CBC9C2-DD20-405E-A2DD-C8B226D126F7}"/>
                </a:ext>
              </a:extLst>
            </p:cNvPr>
            <p:cNvSpPr/>
            <p:nvPr/>
          </p:nvSpPr>
          <p:spPr>
            <a:xfrm>
              <a:off x="4637535" y="6789556"/>
              <a:ext cx="1977398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+mj-lt"/>
                </a:rPr>
                <a:t>I ran:</a:t>
              </a:r>
            </a:p>
            <a:p>
              <a:r>
                <a:rPr lang="en-US" sz="1200" dirty="0">
                  <a:latin typeface="+mj-lt"/>
                  <a:cs typeface="Courier New" panose="02070309020205020404" pitchFamily="49" charset="0"/>
                </a:rPr>
                <a:t>    </a:t>
              </a:r>
              <a:r>
                <a:rPr lang="en-US" sz="11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add_up</a:t>
              </a:r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([1, 2, 3])</a:t>
              </a:r>
            </a:p>
            <a:p>
              <a:r>
                <a:rPr lang="en-US" sz="1200" dirty="0">
                  <a:latin typeface="+mj-lt"/>
                </a:rPr>
                <a:t>But your code had the following error on line 17…</a:t>
              </a:r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99A2C39-2C03-4B1B-BDE2-0B5CE856425A}"/>
                </a:ext>
              </a:extLst>
            </p:cNvPr>
            <p:cNvSpPr/>
            <p:nvPr/>
          </p:nvSpPr>
          <p:spPr>
            <a:xfrm>
              <a:off x="4152072" y="6883470"/>
              <a:ext cx="250963" cy="209145"/>
            </a:xfrm>
            <a:prstGeom prst="rightArrow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itle 3">
            <a:extLst>
              <a:ext uri="{FF2B5EF4-FFF2-40B4-BE49-F238E27FC236}">
                <a16:creationId xmlns:a16="http://schemas.microsoft.com/office/drawing/2014/main" id="{690EFAD8-3536-4551-B22A-1B37B9E17A3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858000" cy="136581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Courier New" panose="02070309020205020404" pitchFamily="49" charset="0"/>
                <a:cs typeface="Courier New" panose="02070309020205020404" pitchFamily="49" charset="0"/>
              </a:rPr>
              <a:t>Pedal</a:t>
            </a:r>
            <a:br>
              <a:rPr lang="en-US" dirty="0"/>
            </a:br>
            <a:r>
              <a:rPr lang="en-US" sz="2200" dirty="0"/>
              <a:t>Pedagogical Feedback Library for Python</a:t>
            </a:r>
            <a:br>
              <a:rPr lang="en-US" sz="28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https://pedal-edu.github.io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C852059-6368-4850-A692-441F6EA7E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64112" y="-370679"/>
            <a:ext cx="1871985" cy="187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1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564</Words>
  <Application>Microsoft Office PowerPoint</Application>
  <PresentationFormat>Letter Paper (8.5x11 in)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Office Theme</vt:lpstr>
      <vt:lpstr>Pedal Pedagogical Feedback Library for Python https://pedal-edu.github.io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PedaL Pedagogical Libraries for Python https://github.com/acbart/pedal</dc:title>
  <dc:creator>Gusukuma, Luke</dc:creator>
  <cp:lastModifiedBy>Bart, Austin</cp:lastModifiedBy>
  <cp:revision>48</cp:revision>
  <cp:lastPrinted>2019-02-25T23:51:19Z</cp:lastPrinted>
  <dcterms:created xsi:type="dcterms:W3CDTF">2019-02-25T22:28:20Z</dcterms:created>
  <dcterms:modified xsi:type="dcterms:W3CDTF">2022-02-27T15:33:41Z</dcterms:modified>
</cp:coreProperties>
</file>