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Schibsted Grotesk" pitchFamily="2" charset="77"/>
      <p:regular r:id="rId8"/>
      <p:bold r:id="rId9"/>
      <p:italic r:id="rId10"/>
      <p:boldItalic r:id="rId11"/>
    </p:embeddedFont>
    <p:embeddedFont>
      <p:font typeface="Schibsted Grotesk Black" pitchFamily="2" charset="77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CFBE9-78BF-5145-9E23-F0FD73E41E64}" v="2" dt="2025-06-04T07:15:25.778"/>
  </p1510:revLst>
</p1510:revInfo>
</file>

<file path=ppt/tableStyles.xml><?xml version="1.0" encoding="utf-8"?>
<a:tblStyleLst xmlns:a="http://schemas.openxmlformats.org/drawingml/2006/main" def="{84B00173-22C3-4182-8937-0CB7553184FF}">
  <a:tblStyle styleId="{84B00173-22C3-4182-8937-0CB7553184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ål Andreas Dahl" userId="6a5428ad-01da-436e-8eeb-53826a9608d9" providerId="ADAL" clId="{F67CFBE9-78BF-5145-9E23-F0FD73E41E64}"/>
    <pc:docChg chg="custSel modSld">
      <pc:chgData name="Pål Andreas Dahl" userId="6a5428ad-01da-436e-8eeb-53826a9608d9" providerId="ADAL" clId="{F67CFBE9-78BF-5145-9E23-F0FD73E41E64}" dt="2025-06-04T07:15:28.064" v="52" actId="21"/>
      <pc:docMkLst>
        <pc:docMk/>
      </pc:docMkLst>
      <pc:sldChg chg="modSp mod">
        <pc:chgData name="Pål Andreas Dahl" userId="6a5428ad-01da-436e-8eeb-53826a9608d9" providerId="ADAL" clId="{F67CFBE9-78BF-5145-9E23-F0FD73E41E64}" dt="2025-06-04T06:58:51.381" v="28" actId="27636"/>
        <pc:sldMkLst>
          <pc:docMk/>
          <pc:sldMk cId="0" sldId="257"/>
        </pc:sldMkLst>
        <pc:spChg chg="mod">
          <ac:chgData name="Pål Andreas Dahl" userId="6a5428ad-01da-436e-8eeb-53826a9608d9" providerId="ADAL" clId="{F67CFBE9-78BF-5145-9E23-F0FD73E41E64}" dt="2025-06-04T06:58:51.381" v="28" actId="27636"/>
          <ac:spMkLst>
            <pc:docMk/>
            <pc:sldMk cId="0" sldId="257"/>
            <ac:spMk id="59" creationId="{00000000-0000-0000-0000-000000000000}"/>
          </ac:spMkLst>
        </pc:spChg>
      </pc:sldChg>
      <pc:sldChg chg="modSp mod">
        <pc:chgData name="Pål Andreas Dahl" userId="6a5428ad-01da-436e-8eeb-53826a9608d9" providerId="ADAL" clId="{F67CFBE9-78BF-5145-9E23-F0FD73E41E64}" dt="2025-06-04T06:58:45.218" v="25" actId="20577"/>
        <pc:sldMkLst>
          <pc:docMk/>
          <pc:sldMk cId="0" sldId="259"/>
        </pc:sldMkLst>
        <pc:spChg chg="mod">
          <ac:chgData name="Pål Andreas Dahl" userId="6a5428ad-01da-436e-8eeb-53826a9608d9" providerId="ADAL" clId="{F67CFBE9-78BF-5145-9E23-F0FD73E41E64}" dt="2025-06-04T06:58:45.218" v="25" actId="20577"/>
          <ac:spMkLst>
            <pc:docMk/>
            <pc:sldMk cId="0" sldId="259"/>
            <ac:spMk id="80" creationId="{00000000-0000-0000-0000-000000000000}"/>
          </ac:spMkLst>
        </pc:spChg>
      </pc:sldChg>
      <pc:sldChg chg="addSp delSp modSp mod">
        <pc:chgData name="Pål Andreas Dahl" userId="6a5428ad-01da-436e-8eeb-53826a9608d9" providerId="ADAL" clId="{F67CFBE9-78BF-5145-9E23-F0FD73E41E64}" dt="2025-06-04T07:15:28.064" v="52" actId="21"/>
        <pc:sldMkLst>
          <pc:docMk/>
          <pc:sldMk cId="0" sldId="260"/>
        </pc:sldMkLst>
        <pc:spChg chg="mod">
          <ac:chgData name="Pål Andreas Dahl" userId="6a5428ad-01da-436e-8eeb-53826a9608d9" providerId="ADAL" clId="{F67CFBE9-78BF-5145-9E23-F0FD73E41E64}" dt="2025-06-04T06:59:00.145" v="47" actId="20577"/>
          <ac:spMkLst>
            <pc:docMk/>
            <pc:sldMk cId="0" sldId="260"/>
            <ac:spMk id="87" creationId="{00000000-0000-0000-0000-000000000000}"/>
          </ac:spMkLst>
        </pc:spChg>
        <pc:picChg chg="add del mod">
          <ac:chgData name="Pål Andreas Dahl" userId="6a5428ad-01da-436e-8eeb-53826a9608d9" providerId="ADAL" clId="{F67CFBE9-78BF-5145-9E23-F0FD73E41E64}" dt="2025-06-04T07:15:28.064" v="52" actId="21"/>
          <ac:picMkLst>
            <pc:docMk/>
            <pc:sldMk cId="0" sldId="260"/>
            <ac:picMk id="3" creationId="{E5F0A636-C5F0-50A0-04B0-962974F922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3fd6c04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3fd6c04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3fd6c043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3fd6c043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65d498e0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65d498e0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65d498e0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65d498e0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65d498e0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65d498e0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Norgespecs_Tex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975" y="2302764"/>
            <a:ext cx="4282051" cy="5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0" y="515975"/>
            <a:ext cx="29967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b="1">
                <a:latin typeface="Schibsted Grotesk"/>
                <a:ea typeface="Schibsted Grotesk"/>
                <a:cs typeface="Schibsted Grotesk"/>
                <a:sym typeface="Schibsted Grotesk"/>
              </a:rPr>
              <a:t>Norgespecs</a:t>
            </a:r>
            <a:r>
              <a:rPr lang="en-GB" sz="1600" b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™</a:t>
            </a:r>
            <a:endParaRPr sz="1600" b="1"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60475" y="2059363"/>
            <a:ext cx="86232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91300" y="1742275"/>
            <a:ext cx="73614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chibsted Grotesk"/>
                <a:ea typeface="Schibsted Grotesk"/>
                <a:cs typeface="Schibsted Grotesk"/>
                <a:sym typeface="Schibsted Grotesk"/>
              </a:rPr>
              <a:t>Norgespecs™ er en merkeordning som gjør hverdagen enklere for annonsører og byråer, ved å standardisere tekniske spesifikasjoner, formater og navngivning. </a:t>
            </a:r>
            <a:br>
              <a:rPr lang="en-GB">
                <a:latin typeface="Schibsted Grotesk"/>
                <a:ea typeface="Schibsted Grotesk"/>
                <a:cs typeface="Schibsted Grotesk"/>
                <a:sym typeface="Schibsted Grotesk"/>
              </a:rPr>
            </a:br>
            <a:br>
              <a:rPr lang="en-GB">
                <a:latin typeface="Schibsted Grotesk"/>
                <a:ea typeface="Schibsted Grotesk"/>
                <a:cs typeface="Schibsted Grotesk"/>
                <a:sym typeface="Schibsted Grotesk"/>
              </a:rPr>
            </a:br>
            <a:r>
              <a:rPr lang="en-GB">
                <a:latin typeface="Schibsted Grotesk"/>
                <a:ea typeface="Schibsted Grotesk"/>
                <a:cs typeface="Schibsted Grotesk"/>
                <a:sym typeface="Schibsted Grotesk"/>
              </a:rPr>
              <a:t>Slik som “Nyt Norge” for matvarer, sørger Norgespecs</a:t>
            </a:r>
            <a:r>
              <a:rPr lang="en-GB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™</a:t>
            </a:r>
            <a:r>
              <a:rPr lang="en-GB">
                <a:latin typeface="Schibsted Grotesk"/>
                <a:ea typeface="Schibsted Grotesk"/>
                <a:cs typeface="Schibsted Grotesk"/>
                <a:sym typeface="Schibsted Grotesk"/>
              </a:rPr>
              <a:t> for at det er enkelt å velge norsk, ved at annonsemateriell fungerer på tvers av norske medier.</a:t>
            </a:r>
            <a:endParaRPr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260313" y="2027538"/>
          <a:ext cx="8623275" cy="951484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{84B00173-22C3-4182-8937-0CB7553184FF}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8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3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Filtype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Kodeks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Audiolevel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Dimensjoner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Aspect ratio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Framerate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Maks størrelse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 b="1">
                          <a:solidFill>
                            <a:schemeClr val="dk1"/>
                          </a:solidFill>
                          <a:latin typeface="Schibsted Grotesk"/>
                          <a:ea typeface="Schibsted Grotesk"/>
                          <a:cs typeface="Schibsted Grotesk"/>
                          <a:sym typeface="Schibsted Grotesk"/>
                        </a:rPr>
                        <a:t>Norgespecs</a:t>
                      </a:r>
                      <a:r>
                        <a:rPr lang="en-GB" sz="700" b="1">
                          <a:solidFill>
                            <a:srgbClr val="1F1F1F"/>
                          </a:solidFill>
                          <a:highlight>
                            <a:schemeClr val="lt1"/>
                          </a:highlight>
                          <a:latin typeface="Schibsted Grotesk"/>
                          <a:ea typeface="Schibsted Grotesk"/>
                          <a:cs typeface="Schibsted Grotesk"/>
                          <a:sym typeface="Schibsted Grotesk"/>
                        </a:rPr>
                        <a:t>™</a:t>
                      </a:r>
                      <a:endParaRPr sz="700" b="1">
                        <a:solidFill>
                          <a:schemeClr val="dk1"/>
                        </a:solidFill>
                        <a:latin typeface="Schibsted Grotesk"/>
                        <a:ea typeface="Schibsted Grotesk"/>
                        <a:cs typeface="Schibsted Grotesk"/>
                        <a:sym typeface="Schibsted Grotesk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FF"/>
                          </a:highlight>
                        </a:rPr>
                        <a:t>.mp4 / VAST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FF"/>
                          </a:highlight>
                        </a:rPr>
                        <a:t>H264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FF"/>
                          </a:highlight>
                        </a:rPr>
                        <a:t>-23 +/- 1 LUFS/LKFS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FF"/>
                          </a:highlight>
                        </a:rPr>
                        <a:t>1080p / 720p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FF"/>
                          </a:highlight>
                        </a:rPr>
                        <a:t>16:9 / 9:16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FF"/>
                          </a:highlight>
                        </a:rPr>
                        <a:t>25fps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FF"/>
                          </a:highlight>
                        </a:rPr>
                        <a:t>500MB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5250" marB="95250">
                    <a:lnL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>
            <a:off x="260475" y="1602163"/>
            <a:ext cx="86232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0400" y="1172870"/>
            <a:ext cx="86232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Det følgende er de tekniske spesifikasjonene for Instream-formater merket Norgespecs™.</a:t>
            </a:r>
            <a:endParaRPr sz="120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29967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Schibsted Grotesk"/>
                <a:ea typeface="Schibsted Grotesk"/>
                <a:cs typeface="Schibsted Grotesk"/>
                <a:sym typeface="Schibsted Grotesk"/>
              </a:rPr>
              <a:t>Videoformater</a:t>
            </a:r>
            <a:endParaRPr sz="1600" b="1"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0" y="550674"/>
            <a:ext cx="29967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chibsted Grotesk Black"/>
                <a:ea typeface="Schibsted Grotesk Black"/>
                <a:cs typeface="Schibsted Grotesk Black"/>
                <a:sym typeface="Schibsted Grotesk Black"/>
              </a:rPr>
              <a:t>Spesifikasjoner</a:t>
            </a:r>
            <a:endParaRPr sz="1200">
              <a:latin typeface="Schibsted Grotesk Black"/>
              <a:ea typeface="Schibsted Grotesk Black"/>
              <a:cs typeface="Schibsted Grotesk Black"/>
              <a:sym typeface="Schibsted Grotesk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title="Reels (9_16) iPhone 14 Pro Ma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387" y="186137"/>
            <a:ext cx="2200689" cy="47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Reels (9_16) iPhone S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2150" y="887269"/>
            <a:ext cx="2288274" cy="407009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625325" y="57100"/>
            <a:ext cx="1522800" cy="1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chemeClr val="dk2"/>
                </a:solidFill>
              </a:rPr>
              <a:t>iPhone 14 Pro Max</a:t>
            </a:r>
            <a:endParaRPr sz="600" b="1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984888" y="744575"/>
            <a:ext cx="1522800" cy="1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chemeClr val="dk2"/>
                </a:solidFill>
              </a:rPr>
              <a:t>iPhone SE</a:t>
            </a:r>
            <a:endParaRPr sz="600" b="1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29967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Schibsted Grotesk"/>
                <a:ea typeface="Schibsted Grotesk"/>
                <a:cs typeface="Schibsted Grotesk"/>
                <a:sym typeface="Schibsted Grotesk"/>
              </a:rPr>
              <a:t>Vertikalvideo</a:t>
            </a:r>
            <a:endParaRPr sz="1600" b="1"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311700" y="1308200"/>
            <a:ext cx="3686700" cy="3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Safe Zones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Vertikal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Video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Vi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gjør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det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enkelt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og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sier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at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annonsørene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kun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trenger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å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ta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høyde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for </a:t>
            </a:r>
            <a:r>
              <a:rPr lang="en-GB" sz="1200" b="1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20% </a:t>
            </a:r>
            <a:r>
              <a:rPr lang="en-GB" sz="1200" b="1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av</a:t>
            </a:r>
            <a:r>
              <a:rPr lang="en-GB" sz="1200" b="1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skjermbredden</a:t>
            </a:r>
            <a:r>
              <a:rPr lang="en-GB" sz="1200" b="1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/ 20vw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langs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høyden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og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bredden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uansett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om de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leverer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720p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eller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1080p.</a:t>
            </a:r>
            <a:endParaRPr sz="1200" dirty="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Norgespecs</a:t>
            </a: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™ 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for 9:16 er;</a:t>
            </a:r>
            <a:b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</a:b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20% </a:t>
            </a:r>
            <a:r>
              <a:rPr lang="en-GB" sz="1200" b="1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av</a:t>
            </a: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b="1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bredden</a:t>
            </a: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/ 20vw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langst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kantene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øverst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,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til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høyre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,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til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venstre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og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nederst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.</a:t>
            </a:r>
            <a:b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</a:br>
            <a:b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</a:b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Detaljert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eksempel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for </a:t>
            </a: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1080x1920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; </a:t>
            </a:r>
            <a:b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</a:b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216px bred, 1920px </a:t>
            </a:r>
            <a:r>
              <a:rPr lang="en-GB" sz="1200" b="1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høy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til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høyre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og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venstre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.</a:t>
            </a:r>
            <a:b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</a:b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1080px bred, 216px </a:t>
            </a:r>
            <a:r>
              <a:rPr lang="en-GB" sz="1200" b="1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høy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øverst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og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nederst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.</a:t>
            </a:r>
            <a:endParaRPr sz="1200" dirty="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311700" y="550674"/>
            <a:ext cx="29967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Schibsted Grotesk Black"/>
                <a:ea typeface="Schibsted Grotesk Black"/>
                <a:cs typeface="Schibsted Grotesk Black"/>
                <a:sym typeface="Schibsted Grotesk Black"/>
              </a:rPr>
              <a:t>Safe Zones</a:t>
            </a:r>
            <a:endParaRPr sz="1200" dirty="0">
              <a:latin typeface="Schibsted Grotesk Black"/>
              <a:ea typeface="Schibsted Grotesk Black"/>
              <a:cs typeface="Schibsted Grotesk Black"/>
              <a:sym typeface="Schibsted Grotesk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29967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Schibsted Grotesk"/>
                <a:ea typeface="Schibsted Grotesk"/>
                <a:cs typeface="Schibsted Grotesk"/>
                <a:sym typeface="Schibsted Grotesk"/>
              </a:rPr>
              <a:t>Horisontalvideo</a:t>
            </a:r>
            <a:endParaRPr sz="1600" b="1"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1308200"/>
            <a:ext cx="3686700" cy="3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Safe Zones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Horisontal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Video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Vi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gjør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det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enkelt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og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sier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at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annonsørene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kun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trenger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å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ta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høyde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for </a:t>
            </a:r>
            <a:r>
              <a:rPr lang="en-GB" sz="1200" b="1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10% </a:t>
            </a:r>
            <a:r>
              <a:rPr lang="en-GB" sz="1200" b="1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av</a:t>
            </a:r>
            <a:r>
              <a:rPr lang="en-GB" sz="1200" b="1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skjermbredden</a:t>
            </a:r>
            <a:r>
              <a:rPr lang="en-GB" sz="1200" b="1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/ 10vw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langs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høyden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og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bredden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uansett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om de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leverer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720p </a:t>
            </a:r>
            <a:r>
              <a:rPr lang="en-GB" sz="1200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eller</a:t>
            </a:r>
            <a:r>
              <a:rPr lang="en-GB" sz="1200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1080p.</a:t>
            </a:r>
            <a:endParaRPr sz="1200" dirty="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 err="1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Norgespecs</a:t>
            </a: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™ 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for 9:16 er;</a:t>
            </a:r>
            <a:b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</a:b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20% </a:t>
            </a:r>
            <a:r>
              <a:rPr lang="en-GB" sz="1200" b="1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av</a:t>
            </a: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b="1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bredden</a:t>
            </a: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/ 20vw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langst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kantene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øverst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,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til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høyre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,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til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venstre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og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nederst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.</a:t>
            </a:r>
            <a:b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</a:br>
            <a:b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</a:b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Detaljert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eksempel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for </a:t>
            </a: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1920x1080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; </a:t>
            </a:r>
            <a:b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</a:b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384px bred, 1080px </a:t>
            </a:r>
            <a:r>
              <a:rPr lang="en-GB" sz="1200" b="1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høy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til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høyre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og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venstre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.</a:t>
            </a:r>
            <a:b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</a:br>
            <a:r>
              <a:rPr lang="en-GB" sz="1200" b="1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1920px bred, 384px </a:t>
            </a:r>
            <a:r>
              <a:rPr lang="en-GB" sz="1200" b="1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høy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øverst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og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-GB" sz="1200" dirty="0" err="1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nederst</a:t>
            </a:r>
            <a:r>
              <a:rPr lang="en-GB" sz="1200" dirty="0">
                <a:solidFill>
                  <a:srgbClr val="1F1F1F"/>
                </a:solidFill>
                <a:highlight>
                  <a:schemeClr val="lt1"/>
                </a:highlight>
                <a:latin typeface="Schibsted Grotesk"/>
                <a:ea typeface="Schibsted Grotesk"/>
                <a:cs typeface="Schibsted Grotesk"/>
                <a:sym typeface="Schibsted Grotesk"/>
              </a:rPr>
              <a:t>.</a:t>
            </a:r>
            <a:endParaRPr sz="1200" dirty="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pic>
        <p:nvPicPr>
          <p:cNvPr id="88" name="Google Shape;88;p17" title="Prerolls (16_9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4200" y="1643275"/>
            <a:ext cx="3595863" cy="20296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029491" y="1464275"/>
            <a:ext cx="1905300" cy="1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chemeClr val="dk2"/>
                </a:solidFill>
              </a:rPr>
              <a:t>Vi tar høyde for selv de minste skjermene</a:t>
            </a:r>
            <a:endParaRPr sz="600" b="1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311700" y="550674"/>
            <a:ext cx="29967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chibsted Grotesk Black"/>
                <a:ea typeface="Schibsted Grotesk Black"/>
                <a:cs typeface="Schibsted Grotesk Black"/>
                <a:sym typeface="Schibsted Grotesk Black"/>
              </a:rPr>
              <a:t>Safe Zones</a:t>
            </a:r>
            <a:endParaRPr sz="1200">
              <a:latin typeface="Schibsted Grotesk Black"/>
              <a:ea typeface="Schibsted Grotesk Black"/>
              <a:cs typeface="Schibsted Grotesk Black"/>
              <a:sym typeface="Schibsted Grotesk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Macintosh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Schibsted Grotesk Black</vt:lpstr>
      <vt:lpstr>Schibsted Grotesk</vt:lpstr>
      <vt:lpstr>Arial</vt:lpstr>
      <vt:lpstr>Simple Light</vt:lpstr>
      <vt:lpstr>PowerPoint Presentation</vt:lpstr>
      <vt:lpstr>Norgespecs™ </vt:lpstr>
      <vt:lpstr>Videoformater</vt:lpstr>
      <vt:lpstr>Vertikalvideo</vt:lpstr>
      <vt:lpstr>Horisontalvideo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Pål Andreas Dahl</cp:lastModifiedBy>
  <cp:revision>1</cp:revision>
  <dcterms:modified xsi:type="dcterms:W3CDTF">2025-06-04T07:15:35Z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9a0b52-f613-4afa-a67c-a43ec4b23df5_Enabled">
    <vt:lpwstr>true</vt:lpwstr>
  </property>
  <property fmtid="{D5CDD505-2E9C-101B-9397-08002B2CF9AE}" pid="3" name="MSIP_Label_739a0b52-f613-4afa-a67c-a43ec4b23df5_SetDate">
    <vt:lpwstr>2025-06-04T06:58:50Z</vt:lpwstr>
  </property>
  <property fmtid="{D5CDD505-2E9C-101B-9397-08002B2CF9AE}" pid="4" name="MSIP_Label_739a0b52-f613-4afa-a67c-a43ec4b23df5_Method">
    <vt:lpwstr>Standard</vt:lpwstr>
  </property>
  <property fmtid="{D5CDD505-2E9C-101B-9397-08002B2CF9AE}" pid="5" name="MSIP_Label_739a0b52-f613-4afa-a67c-a43ec4b23df5_Name">
    <vt:lpwstr>Open</vt:lpwstr>
  </property>
  <property fmtid="{D5CDD505-2E9C-101B-9397-08002B2CF9AE}" pid="6" name="MSIP_Label_739a0b52-f613-4afa-a67c-a43ec4b23df5_SiteId">
    <vt:lpwstr>275764b6-5c0e-4e89-8fad-0dcfdc6f8760</vt:lpwstr>
  </property>
  <property fmtid="{D5CDD505-2E9C-101B-9397-08002B2CF9AE}" pid="7" name="MSIP_Label_739a0b52-f613-4afa-a67c-a43ec4b23df5_ActionId">
    <vt:lpwstr>01734fd6-e79c-489b-8829-bc00d992754f</vt:lpwstr>
  </property>
  <property fmtid="{D5CDD505-2E9C-101B-9397-08002B2CF9AE}" pid="8" name="MSIP_Label_739a0b52-f613-4afa-a67c-a43ec4b23df5_ContentBits">
    <vt:lpwstr>0</vt:lpwstr>
  </property>
  <property fmtid="{D5CDD505-2E9C-101B-9397-08002B2CF9AE}" pid="9" name="MSIP_Label_739a0b52-f613-4afa-a67c-a43ec4b23df5_Tag">
    <vt:lpwstr>50, 3, 0, 1</vt:lpwstr>
  </property>
</Properties>
</file>