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8"/>
  </p:notesMasterIdLst>
  <p:sldIdLst>
    <p:sldId id="272" r:id="rId2"/>
    <p:sldId id="257" r:id="rId3"/>
    <p:sldId id="258" r:id="rId4"/>
    <p:sldId id="263" r:id="rId5"/>
    <p:sldId id="264" r:id="rId6"/>
    <p:sldId id="259" r:id="rId7"/>
    <p:sldId id="260" r:id="rId8"/>
    <p:sldId id="265" r:id="rId9"/>
    <p:sldId id="262" r:id="rId10"/>
    <p:sldId id="261" r:id="rId11"/>
    <p:sldId id="266" r:id="rId12"/>
    <p:sldId id="267" r:id="rId13"/>
    <p:sldId id="268" r:id="rId14"/>
    <p:sldId id="273"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0"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5EFAB-8E08-4D08-9AE4-6968F0A3BD44}" type="datetimeFigureOut">
              <a:rPr lang="en-IN" smtClean="0"/>
              <a:t>21-08-2023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BAD16-8BF7-4443-B86C-BD2008AF9F8F}" type="slidenum">
              <a:rPr lang="en-IN" smtClean="0"/>
              <a:t>‹#›</a:t>
            </a:fld>
            <a:endParaRPr lang="en-IN"/>
          </a:p>
        </p:txBody>
      </p:sp>
    </p:spTree>
    <p:extLst>
      <p:ext uri="{BB962C8B-B14F-4D97-AF65-F5344CB8AC3E}">
        <p14:creationId xmlns:p14="http://schemas.microsoft.com/office/powerpoint/2010/main" val="19738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5BAD16-8BF7-4443-B86C-BD2008AF9F8F}" type="slidenum">
              <a:rPr lang="en-IN" smtClean="0"/>
              <a:t>11</a:t>
            </a:fld>
            <a:endParaRPr lang="en-IN"/>
          </a:p>
        </p:txBody>
      </p:sp>
    </p:spTree>
    <p:extLst>
      <p:ext uri="{BB962C8B-B14F-4D97-AF65-F5344CB8AC3E}">
        <p14:creationId xmlns:p14="http://schemas.microsoft.com/office/powerpoint/2010/main" val="394325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F6F5B8-4F5F-47B9-9D00-A31359E7B9B2}" type="datetimeFigureOut">
              <a:rPr lang="en-IN" smtClean="0"/>
              <a:t>21-08-2023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1D11495-56B3-45BF-9DAE-5243056496A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79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6F5B8-4F5F-47B9-9D00-A31359E7B9B2}"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D11495-56B3-45BF-9DAE-5243056496A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37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6F5B8-4F5F-47B9-9D00-A31359E7B9B2}"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D11495-56B3-45BF-9DAE-5243056496A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94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6F5B8-4F5F-47B9-9D00-A31359E7B9B2}"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D11495-56B3-45BF-9DAE-5243056496A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15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6F5B8-4F5F-47B9-9D00-A31359E7B9B2}"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D11495-56B3-45BF-9DAE-5243056496A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777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6F5B8-4F5F-47B9-9D00-A31359E7B9B2}"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11495-56B3-45BF-9DAE-5243056496A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286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F6F5B8-4F5F-47B9-9D00-A31359E7B9B2}"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D11495-56B3-45BF-9DAE-5243056496A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23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F6F5B8-4F5F-47B9-9D00-A31359E7B9B2}"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D11495-56B3-45BF-9DAE-5243056496A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54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6F5B8-4F5F-47B9-9D00-A31359E7B9B2}"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D11495-56B3-45BF-9DAE-5243056496A2}" type="slidenum">
              <a:rPr lang="en-IN" smtClean="0"/>
              <a:t>‹#›</a:t>
            </a:fld>
            <a:endParaRPr lang="en-IN"/>
          </a:p>
        </p:txBody>
      </p:sp>
    </p:spTree>
    <p:extLst>
      <p:ext uri="{BB962C8B-B14F-4D97-AF65-F5344CB8AC3E}">
        <p14:creationId xmlns:p14="http://schemas.microsoft.com/office/powerpoint/2010/main" val="16166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F6F5B8-4F5F-47B9-9D00-A31359E7B9B2}"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D11495-56B3-45BF-9DAE-5243056496A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048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1F6F5B8-4F5F-47B9-9D00-A31359E7B9B2}" type="datetimeFigureOut">
              <a:rPr lang="en-IN" smtClean="0"/>
              <a:t>21-08-2023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1D11495-56B3-45BF-9DAE-5243056496A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53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1F6F5B8-4F5F-47B9-9D00-A31359E7B9B2}" type="datetimeFigureOut">
              <a:rPr lang="en-IN" smtClean="0"/>
              <a:t>21-08-2023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1D11495-56B3-45BF-9DAE-5243056496A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02403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21.q4cdn.com/399680738/files/doc_financials/2019/q3/Q3-2019-Earnings-Presentation.pdf"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s://www.bigcommerce.co.uk/blog/influencer-marketing-statistics/#10-most-important-influencer-marketing-statistics-for-2020/" TargetMode="External"/><Relationship Id="rId5" Type="http://schemas.openxmlformats.org/officeDocument/2006/relationships/hyperlink" Target="https://www.wired.co.uk/article/instagram-doubles-to-half-billion-users/" TargetMode="External"/><Relationship Id="rId4" Type="http://schemas.openxmlformats.org/officeDocument/2006/relationships/hyperlink" Target="https://www.statista.com/topics/1882/instagra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instagram.com/flyingmachine80?igshi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A533E8-B145-3C27-0980-49E2C42650F3}"/>
              </a:ext>
            </a:extLst>
          </p:cNvPr>
          <p:cNvSpPr>
            <a:spLocks noGrp="1"/>
          </p:cNvSpPr>
          <p:nvPr>
            <p:ph type="title"/>
          </p:nvPr>
        </p:nvSpPr>
        <p:spPr/>
        <p:txBody>
          <a:bodyPr>
            <a:normAutofit/>
          </a:bodyPr>
          <a:lstStyle/>
          <a:p>
            <a:r>
              <a:rPr lang="en-IN" sz="36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Project given by </a:t>
            </a:r>
            <a:endParaRPr lang="en-IN" sz="3600" dirty="0"/>
          </a:p>
        </p:txBody>
      </p:sp>
      <p:pic>
        <p:nvPicPr>
          <p:cNvPr id="4" name="Content Placeholder 3">
            <a:extLst>
              <a:ext uri="{FF2B5EF4-FFF2-40B4-BE49-F238E27FC236}">
                <a16:creationId xmlns:a16="http://schemas.microsoft.com/office/drawing/2014/main" id="{26E8E7BE-EB25-8AF7-AAD5-87B26D6A932D}"/>
              </a:ext>
            </a:extLst>
          </p:cNvPr>
          <p:cNvPicPr>
            <a:picLocks noGrp="1"/>
          </p:cNvPicPr>
          <p:nvPr>
            <p:ph idx="1"/>
          </p:nvPr>
        </p:nvPicPr>
        <p:blipFill>
          <a:blip r:embed="rId2"/>
          <a:stretch>
            <a:fillRect/>
          </a:stretch>
        </p:blipFill>
        <p:spPr>
          <a:xfrm>
            <a:off x="4528343" y="2016125"/>
            <a:ext cx="3449638" cy="3449638"/>
          </a:xfrm>
        </p:spPr>
      </p:pic>
    </p:spTree>
    <p:extLst>
      <p:ext uri="{BB962C8B-B14F-4D97-AF65-F5344CB8AC3E}">
        <p14:creationId xmlns:p14="http://schemas.microsoft.com/office/powerpoint/2010/main" val="280186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6825-BC60-9046-DDB2-59ED8540AC43}"/>
              </a:ext>
            </a:extLst>
          </p:cNvPr>
          <p:cNvSpPr>
            <a:spLocks noGrp="1"/>
          </p:cNvSpPr>
          <p:nvPr>
            <p:ph type="title"/>
          </p:nvPr>
        </p:nvSpPr>
        <p:spPr>
          <a:xfrm>
            <a:off x="167950" y="365125"/>
            <a:ext cx="11185849" cy="1325563"/>
          </a:xfrm>
        </p:spPr>
        <p:txBody>
          <a:bodyPr>
            <a:normAutofit/>
          </a:bodyPr>
          <a:lstStyle/>
          <a:p>
            <a:r>
              <a:rPr lang="en-IN" b="1" u="sng" dirty="0">
                <a:solidFill>
                  <a:srgbClr val="262626"/>
                </a:solidFill>
                <a:effectLst/>
                <a:uFill>
                  <a:solidFill>
                    <a:srgbClr val="262626"/>
                  </a:solidFill>
                </a:uFill>
                <a:latin typeface="Century Gothic" panose="020B0502020202020204" pitchFamily="34" charset="0"/>
                <a:ea typeface="Century Gothic" panose="020B0502020202020204" pitchFamily="34" charset="0"/>
                <a:cs typeface="Century Gothic" panose="020B0502020202020204" pitchFamily="34" charset="0"/>
              </a:rPr>
              <a:t>Rankings of keywords</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EC109AD-2E85-1CD2-D8EE-F2FDC7A43ADB}"/>
              </a:ext>
            </a:extLst>
          </p:cNvPr>
          <p:cNvPicPr>
            <a:picLocks noGrp="1" noChangeAspect="1"/>
          </p:cNvPicPr>
          <p:nvPr>
            <p:ph idx="1"/>
          </p:nvPr>
        </p:nvPicPr>
        <p:blipFill>
          <a:blip r:embed="rId2"/>
          <a:stretch>
            <a:fillRect/>
          </a:stretch>
        </p:blipFill>
        <p:spPr>
          <a:xfrm>
            <a:off x="6096000" y="2123874"/>
            <a:ext cx="5410478" cy="3397425"/>
          </a:xfrm>
        </p:spPr>
      </p:pic>
      <p:sp>
        <p:nvSpPr>
          <p:cNvPr id="6" name="TextBox 5">
            <a:extLst>
              <a:ext uri="{FF2B5EF4-FFF2-40B4-BE49-F238E27FC236}">
                <a16:creationId xmlns:a16="http://schemas.microsoft.com/office/drawing/2014/main" id="{7A65DC47-187F-31DD-E4F2-AB1D91DB7B7C}"/>
              </a:ext>
            </a:extLst>
          </p:cNvPr>
          <p:cNvSpPr txBox="1"/>
          <p:nvPr/>
        </p:nvSpPr>
        <p:spPr>
          <a:xfrm>
            <a:off x="685522" y="2123873"/>
            <a:ext cx="4523291" cy="3139321"/>
          </a:xfrm>
          <a:prstGeom prst="rect">
            <a:avLst/>
          </a:prstGeom>
          <a:noFill/>
        </p:spPr>
        <p:txBody>
          <a:bodyPr wrap="square">
            <a:spAutoFit/>
          </a:bodyPr>
          <a:lstStyle/>
          <a:p>
            <a:pPr marL="285750" indent="-285750">
              <a:buFont typeface="Arial" panose="020B0604020202020204" pitchFamily="34" charset="0"/>
              <a:buChar char="•"/>
            </a:pPr>
            <a:r>
              <a:rPr lang="en-IN" sz="1800" dirty="0">
                <a:solidFill>
                  <a:srgbClr val="404040"/>
                </a:solidFill>
                <a:effectLst/>
                <a:latin typeface="Arial" panose="020B0604020202020204" pitchFamily="34" charset="0"/>
                <a:ea typeface="Arial" panose="020B0604020202020204" pitchFamily="34" charset="0"/>
              </a:rPr>
              <a:t>Keyword rankings refer to the positions that specific keywords or key phrases hold in the search engine results pages (</a:t>
            </a:r>
            <a:r>
              <a:rPr lang="en-IN" sz="1800" dirty="0" err="1">
                <a:solidFill>
                  <a:srgbClr val="404040"/>
                </a:solidFill>
                <a:effectLst/>
                <a:latin typeface="Arial" panose="020B0604020202020204" pitchFamily="34" charset="0"/>
                <a:ea typeface="Arial" panose="020B0604020202020204" pitchFamily="34" charset="0"/>
              </a:rPr>
              <a:t>serps</a:t>
            </a:r>
            <a:r>
              <a:rPr lang="en-IN" sz="1800" dirty="0">
                <a:solidFill>
                  <a:srgbClr val="404040"/>
                </a:solidFill>
                <a:effectLst/>
                <a:latin typeface="Arial" panose="020B0604020202020204" pitchFamily="34" charset="0"/>
                <a:ea typeface="Arial" panose="020B0604020202020204" pitchFamily="34" charset="0"/>
              </a:rPr>
              <a:t>) when users search for those terms.</a:t>
            </a:r>
          </a:p>
          <a:p>
            <a:pPr marL="285750" indent="-285750">
              <a:buFont typeface="Arial" panose="020B0604020202020204" pitchFamily="34" charset="0"/>
              <a:buChar char="•"/>
            </a:pPr>
            <a:r>
              <a:rPr lang="en-IN" sz="1800"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Well defined categories with Innovative jeans wear in FM, Entry price point heavy in FMX range &amp; Urban play for digital natives in FM2001</a:t>
            </a:r>
          </a:p>
          <a:p>
            <a:endParaRPr lang="en-IN" dirty="0"/>
          </a:p>
        </p:txBody>
      </p:sp>
    </p:spTree>
    <p:extLst>
      <p:ext uri="{BB962C8B-B14F-4D97-AF65-F5344CB8AC3E}">
        <p14:creationId xmlns:p14="http://schemas.microsoft.com/office/powerpoint/2010/main" val="166436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7319-E9D1-BE3E-7AE2-778CA7B0EA93}"/>
              </a:ext>
            </a:extLst>
          </p:cNvPr>
          <p:cNvSpPr>
            <a:spLocks noGrp="1"/>
          </p:cNvSpPr>
          <p:nvPr>
            <p:ph type="title"/>
          </p:nvPr>
        </p:nvSpPr>
        <p:spPr>
          <a:xfrm>
            <a:off x="214604" y="365126"/>
            <a:ext cx="11139196" cy="875846"/>
          </a:xfrm>
        </p:spPr>
        <p:txBody>
          <a:bodyPr>
            <a:normAutofit/>
          </a:bodyPr>
          <a:lstStyle/>
          <a:p>
            <a:r>
              <a:rPr lang="en-IN" b="1" dirty="0">
                <a:solidFill>
                  <a:srgbClr val="4A3E6D"/>
                </a:solidFill>
                <a:effectLst/>
                <a:latin typeface="Century Gothic" panose="020B0502020202020204" pitchFamily="34" charset="0"/>
                <a:ea typeface="Century Gothic" panose="020B0502020202020204" pitchFamily="34" charset="0"/>
                <a:cs typeface="Century Gothic" panose="020B0502020202020204" pitchFamily="34" charset="0"/>
              </a:rPr>
              <a:t>Email Marketing</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787394-B761-FE5A-E184-695FB51CED4E}"/>
              </a:ext>
            </a:extLst>
          </p:cNvPr>
          <p:cNvPicPr>
            <a:picLocks noGrp="1" noChangeAspect="1"/>
          </p:cNvPicPr>
          <p:nvPr>
            <p:ph idx="1"/>
          </p:nvPr>
        </p:nvPicPr>
        <p:blipFill>
          <a:blip r:embed="rId3"/>
          <a:stretch>
            <a:fillRect/>
          </a:stretch>
        </p:blipFill>
        <p:spPr>
          <a:xfrm>
            <a:off x="7217229" y="2038027"/>
            <a:ext cx="3360217" cy="3965213"/>
          </a:xfrm>
        </p:spPr>
      </p:pic>
      <p:sp>
        <p:nvSpPr>
          <p:cNvPr id="7" name="TextBox 6">
            <a:extLst>
              <a:ext uri="{FF2B5EF4-FFF2-40B4-BE49-F238E27FC236}">
                <a16:creationId xmlns:a16="http://schemas.microsoft.com/office/drawing/2014/main" id="{DEC33286-D93C-C0A3-9434-9ED38E454136}"/>
              </a:ext>
            </a:extLst>
          </p:cNvPr>
          <p:cNvSpPr txBox="1"/>
          <p:nvPr/>
        </p:nvSpPr>
        <p:spPr>
          <a:xfrm>
            <a:off x="832757" y="2519508"/>
            <a:ext cx="6106884" cy="1062663"/>
          </a:xfrm>
          <a:prstGeom prst="rect">
            <a:avLst/>
          </a:prstGeom>
          <a:noFill/>
        </p:spPr>
        <p:txBody>
          <a:bodyPr wrap="square">
            <a:spAutoFit/>
          </a:bodyPr>
          <a:lstStyle/>
          <a:p>
            <a:pPr marL="342900" marR="455930" lvl="0" indent="-342900" fontAlgn="base">
              <a:lnSpc>
                <a:spcPct val="107000"/>
              </a:lnSpc>
              <a:spcAft>
                <a:spcPts val="800"/>
              </a:spcAft>
              <a:buClr>
                <a:srgbClr val="A53010"/>
              </a:buClr>
              <a:buSzPts val="2000"/>
              <a:buFont typeface="Wingdings" panose="05000000000000000000" pitchFamily="2" charset="2"/>
              <a:buChar char=""/>
            </a:pPr>
            <a:r>
              <a:rPr lang="en-IN" sz="1800" b="1"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Flying	Machine	Head	Office	Email</a:t>
            </a:r>
          </a:p>
          <a:p>
            <a:pPr marL="342900" marR="455930" indent="-342900" fontAlgn="base">
              <a:lnSpc>
                <a:spcPct val="107000"/>
              </a:lnSpc>
              <a:spcAft>
                <a:spcPts val="800"/>
              </a:spcAft>
              <a:buClr>
                <a:srgbClr val="A53010"/>
              </a:buClr>
              <a:buSzPts val="2000"/>
              <a:buFont typeface="Wingdings" panose="05000000000000000000" pitchFamily="2" charset="2"/>
              <a:buChar char=""/>
            </a:pPr>
            <a:r>
              <a:rPr lang="en-IN" sz="1800" b="1"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ID: </a:t>
            </a:r>
            <a:r>
              <a:rPr lang="en-IN" sz="1800" b="1" u="sng" kern="100"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care@nnnow.com</a:t>
            </a:r>
          </a:p>
          <a:p>
            <a:pPr marL="342900" marR="455930" lvl="0" indent="-342900" fontAlgn="base">
              <a:lnSpc>
                <a:spcPct val="107000"/>
              </a:lnSpc>
              <a:spcAft>
                <a:spcPts val="800"/>
              </a:spcAft>
              <a:buClr>
                <a:srgbClr val="A53010"/>
              </a:buClr>
              <a:buSzPts val="2000"/>
              <a:buFont typeface="Wingdings" panose="05000000000000000000" pitchFamily="2" charset="2"/>
              <a:buChar char=""/>
            </a:pPr>
            <a:endParaRPr lang="en-IN" sz="105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p:txBody>
      </p:sp>
    </p:spTree>
    <p:extLst>
      <p:ext uri="{BB962C8B-B14F-4D97-AF65-F5344CB8AC3E}">
        <p14:creationId xmlns:p14="http://schemas.microsoft.com/office/powerpoint/2010/main" val="170604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CBB9-3D77-FA03-D269-8F28D0AC8A8F}"/>
              </a:ext>
            </a:extLst>
          </p:cNvPr>
          <p:cNvSpPr>
            <a:spLocks noGrp="1"/>
          </p:cNvSpPr>
          <p:nvPr>
            <p:ph type="title"/>
          </p:nvPr>
        </p:nvSpPr>
        <p:spPr>
          <a:xfrm>
            <a:off x="83976" y="93307"/>
            <a:ext cx="11269824" cy="877077"/>
          </a:xfrm>
        </p:spPr>
        <p:txBody>
          <a:bodyPr>
            <a:normAutofit fontScale="90000"/>
          </a:bodyPr>
          <a:lstStyle/>
          <a:p>
            <a:pPr fontAlgn="base">
              <a:spcBef>
                <a:spcPts val="0"/>
              </a:spcBef>
            </a:pPr>
            <a:r>
              <a:rPr lang="en-IN" b="1" kern="100" dirty="0">
                <a:solidFill>
                  <a:srgbClr val="4A3E6D"/>
                </a:solidFill>
                <a:effectLst/>
                <a:latin typeface="Century Gothic" panose="020B0502020202020204" pitchFamily="34" charset="0"/>
                <a:ea typeface="Century Gothic" panose="020B0502020202020204" pitchFamily="34" charset="0"/>
                <a:cs typeface="Century Gothic" panose="020B0502020202020204" pitchFamily="34" charset="0"/>
              </a:rPr>
              <a:t>Social Media Marketing</a:t>
            </a:r>
            <a:br>
              <a:rPr lang="en-IN" sz="1800" kern="100" dirty="0">
                <a:solidFill>
                  <a:srgbClr val="000000"/>
                </a:solidFill>
                <a:effectLst/>
                <a:latin typeface="Calibri" panose="020F0502020204030204" pitchFamily="34" charset="0"/>
                <a:ea typeface="Calibri" panose="020F0502020204030204" pitchFamily="34"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28DD246-3A0A-6AFD-B288-8175D7BDB199}"/>
              </a:ext>
            </a:extLst>
          </p:cNvPr>
          <p:cNvPicPr>
            <a:picLocks noGrp="1"/>
          </p:cNvPicPr>
          <p:nvPr>
            <p:ph idx="1"/>
          </p:nvPr>
        </p:nvPicPr>
        <p:blipFill>
          <a:blip r:embed="rId2"/>
          <a:stretch>
            <a:fillRect/>
          </a:stretch>
        </p:blipFill>
        <p:spPr>
          <a:xfrm>
            <a:off x="5278098" y="1961809"/>
            <a:ext cx="5715000" cy="3810000"/>
          </a:xfrm>
          <a:prstGeom prst="rect">
            <a:avLst/>
          </a:prstGeom>
        </p:spPr>
      </p:pic>
      <p:sp>
        <p:nvSpPr>
          <p:cNvPr id="6" name="TextBox 5">
            <a:extLst>
              <a:ext uri="{FF2B5EF4-FFF2-40B4-BE49-F238E27FC236}">
                <a16:creationId xmlns:a16="http://schemas.microsoft.com/office/drawing/2014/main" id="{FBD2C02D-008C-ED12-5F0D-59349F18ED3B}"/>
              </a:ext>
            </a:extLst>
          </p:cNvPr>
          <p:cNvSpPr txBox="1"/>
          <p:nvPr/>
        </p:nvSpPr>
        <p:spPr>
          <a:xfrm>
            <a:off x="551088" y="2183271"/>
            <a:ext cx="4037241" cy="4524315"/>
          </a:xfrm>
          <a:prstGeom prst="rect">
            <a:avLst/>
          </a:prstGeom>
          <a:noFill/>
        </p:spPr>
        <p:txBody>
          <a:bodyPr wrap="square">
            <a:spAutoFit/>
          </a:bodyPr>
          <a:lstStyle/>
          <a:p>
            <a:pPr marL="285750" indent="-285750">
              <a:buFont typeface="Arial" panose="020B0604020202020204" pitchFamily="34" charset="0"/>
              <a:buChar char="•"/>
            </a:pP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Facebook is the most used social media </a:t>
            </a:r>
            <a:r>
              <a:rPr lang="en-IN" sz="1800" u="none" strike="noStrike"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platform</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1800" u="none" strike="noStrike"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in</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1800" u="none" strike="noStrike"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the</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1800" u="none" strike="noStrike"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world</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1800" u="none" strike="noStrike"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with</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1800"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2.45</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billion monthly</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active</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users</a:t>
            </a:r>
            <a:r>
              <a:rPr lang="en-IN" sz="1800" u="none" strike="noStrike"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hlinkClick r:id="rId3"/>
              </a:rPr>
              <a:t>.</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p>
          <a:p>
            <a:pPr marL="285750" indent="-285750">
              <a:buFont typeface="Arial" panose="020B0604020202020204" pitchFamily="34" charset="0"/>
              <a:buChar char="•"/>
            </a:pP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Instagram has an active global audience of </a:t>
            </a:r>
            <a:r>
              <a:rPr lang="en-IN" sz="1800" u="sng"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4"/>
              </a:rPr>
              <a:t>500</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u="sng"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4"/>
              </a:rPr>
              <a:t>million</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u="sng"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4"/>
              </a:rPr>
              <a:t>daily</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u="sng"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4"/>
              </a:rPr>
              <a:t>active</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u="sng"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4"/>
              </a:rPr>
              <a:t>users</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collectively tapping the platform’s “Like” button </a:t>
            </a:r>
            <a:r>
              <a:rPr lang="en-IN" sz="1800" u="sng"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5"/>
              </a:rPr>
              <a:t>4.2</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u="sng"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5"/>
              </a:rPr>
              <a:t>billion</a:t>
            </a:r>
            <a:r>
              <a:rPr lang="en-IN" sz="1800" u="sng"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times every day.</a:t>
            </a:r>
          </a:p>
          <a:p>
            <a:pPr marL="285750" indent="-285750">
              <a:buFont typeface="Arial" panose="020B0604020202020204" pitchFamily="34" charset="0"/>
              <a:buChar char="•"/>
            </a:pPr>
            <a:r>
              <a:rPr lang="en-IN" sz="1800" u="sng" kern="100"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6"/>
              </a:rPr>
              <a:t>69</a:t>
            </a:r>
            <a:r>
              <a:rPr lang="en-IN" sz="1800" u="sng" kern="100"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u="sng" kern="100"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6"/>
              </a:rPr>
              <a:t>percent</a:t>
            </a:r>
            <a:r>
              <a:rPr lang="en-IN" sz="1800" u="sng" kern="100"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u="sng" kern="100"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6"/>
              </a:rPr>
              <a:t>of</a:t>
            </a:r>
            <a:r>
              <a:rPr lang="en-IN" sz="1800" u="sng" kern="100"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u="sng" kern="100" dirty="0">
                <a:solidFill>
                  <a:srgbClr val="FB4A18"/>
                </a:solidFill>
                <a:effectLst/>
                <a:latin typeface="Century Gothic" panose="020B0502020202020204" pitchFamily="34" charset="0"/>
                <a:ea typeface="Century Gothic" panose="020B0502020202020204" pitchFamily="34" charset="0"/>
                <a:cs typeface="Century Gothic" panose="020B0502020202020204" pitchFamily="34" charset="0"/>
                <a:hlinkClick r:id="rId6"/>
              </a:rPr>
              <a:t>marketers</a:t>
            </a:r>
            <a:r>
              <a:rPr lang="en-IN" sz="1800" u="sng" kern="100" dirty="0">
                <a:solidFill>
                  <a:srgbClr val="FB4A18"/>
                </a:solidFill>
                <a:effectLst/>
                <a:uFill>
                  <a:solidFill>
                    <a:srgbClr val="FB4A18"/>
                  </a:solidFill>
                </a:uFill>
                <a:latin typeface="Century Gothic" panose="020B0502020202020204" pitchFamily="34" charset="0"/>
                <a:ea typeface="Century Gothic" panose="020B0502020202020204" pitchFamily="34" charset="0"/>
                <a:cs typeface="Century Gothic" panose="020B0502020202020204" pitchFamily="34" charset="0"/>
              </a:rPr>
              <a:t> </a:t>
            </a:r>
            <a:r>
              <a:rPr lang="en-IN" sz="18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plan to spend more money on Instagram influencers than any other market this year.</a:t>
            </a:r>
            <a:endParaRPr lang="en-IN" sz="1800" kern="100" dirty="0">
              <a:solidFill>
                <a:srgbClr val="000000"/>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endParaRPr>
          </a:p>
          <a:p>
            <a:endParaRPr lang="en-IN" dirty="0"/>
          </a:p>
        </p:txBody>
      </p:sp>
    </p:spTree>
    <p:extLst>
      <p:ext uri="{BB962C8B-B14F-4D97-AF65-F5344CB8AC3E}">
        <p14:creationId xmlns:p14="http://schemas.microsoft.com/office/powerpoint/2010/main" val="81673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96C-0561-816B-FE44-4BA305EE6C2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0F7C554-8AF8-B770-E83E-59B6FCE63E73}"/>
              </a:ext>
            </a:extLst>
          </p:cNvPr>
          <p:cNvSpPr>
            <a:spLocks noGrp="1"/>
          </p:cNvSpPr>
          <p:nvPr>
            <p:ph idx="1"/>
          </p:nvPr>
        </p:nvSpPr>
        <p:spPr/>
        <p:txBody>
          <a:bodyPr/>
          <a:lstStyle/>
          <a:p>
            <a:pPr marL="681355" marR="374650" indent="0">
              <a:lnSpc>
                <a:spcPct val="107000"/>
              </a:lnSpc>
              <a:spcAft>
                <a:spcPts val="1930"/>
              </a:spcAft>
              <a:buNone/>
            </a:pPr>
            <a:r>
              <a:rPr lang="en-IN" sz="18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Link :</a:t>
            </a:r>
            <a:endParaRPr lang="en-IN" sz="1800" kern="100" dirty="0">
              <a:solidFill>
                <a:srgbClr val="000000"/>
              </a:solidFill>
              <a:effectLst/>
              <a:latin typeface="Calibri" panose="020F0502020204030204" pitchFamily="34" charset="0"/>
              <a:ea typeface="Calibri" panose="020F0502020204030204" pitchFamily="34" charset="0"/>
            </a:endParaRPr>
          </a:p>
          <a:p>
            <a:pPr marL="681355" marR="374650" indent="0">
              <a:lnSpc>
                <a:spcPct val="107000"/>
              </a:lnSpc>
              <a:spcAft>
                <a:spcPts val="15"/>
              </a:spcAft>
              <a:buNone/>
            </a:pPr>
            <a:r>
              <a:rPr lang="en-IN" sz="18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hlinkClick r:id="rId2"/>
              </a:rPr>
              <a:t>https://instagram.com/flyingmachine80?igshid=</a:t>
            </a:r>
            <a:endParaRPr lang="en-IN" sz="1800" kern="100" dirty="0">
              <a:solidFill>
                <a:srgbClr val="000000"/>
              </a:solidFill>
              <a:latin typeface="Calibri" panose="020F0502020204030204" pitchFamily="34" charset="0"/>
              <a:ea typeface="Calibri" panose="020F0502020204030204" pitchFamily="34" charset="0"/>
            </a:endParaRPr>
          </a:p>
          <a:p>
            <a:pPr marL="681355" marR="374650" indent="0">
              <a:lnSpc>
                <a:spcPct val="107000"/>
              </a:lnSpc>
              <a:spcAft>
                <a:spcPts val="15"/>
              </a:spcAft>
              <a:buNone/>
            </a:pPr>
            <a:r>
              <a:rPr lang="en-IN" sz="18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MmU2YjMzNjRlOQ==</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09185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DF21-2DBC-7FF0-DB94-2EF80091912D}"/>
              </a:ext>
            </a:extLst>
          </p:cNvPr>
          <p:cNvSpPr>
            <a:spLocks noGrp="1"/>
          </p:cNvSpPr>
          <p:nvPr>
            <p:ph type="title"/>
          </p:nvPr>
        </p:nvSpPr>
        <p:spPr/>
        <p:txBody>
          <a:bodyPr/>
          <a:lstStyle/>
          <a:p>
            <a:r>
              <a:rPr lang="en-IN" sz="1800" b="1" dirty="0">
                <a:solidFill>
                  <a:srgbClr val="4A3E6D"/>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b="1" dirty="0">
                <a:solidFill>
                  <a:srgbClr val="4A3E6D"/>
                </a:solidFill>
                <a:effectLst/>
                <a:latin typeface="Century Gothic" panose="020B0502020202020204" pitchFamily="34" charset="0"/>
                <a:ea typeface="Century Gothic" panose="020B0502020202020204" pitchFamily="34" charset="0"/>
                <a:cs typeface="Century Gothic" panose="020B0502020202020204" pitchFamily="34" charset="0"/>
              </a:rPr>
              <a:t>marketing</a:t>
            </a:r>
            <a:endParaRPr lang="en-IN" dirty="0"/>
          </a:p>
        </p:txBody>
      </p:sp>
      <p:sp>
        <p:nvSpPr>
          <p:cNvPr id="3" name="Content Placeholder 2">
            <a:extLst>
              <a:ext uri="{FF2B5EF4-FFF2-40B4-BE49-F238E27FC236}">
                <a16:creationId xmlns:a16="http://schemas.microsoft.com/office/drawing/2014/main" id="{34E2DEA8-1A05-CD6E-829E-07CCE17CBBD6}"/>
              </a:ext>
            </a:extLst>
          </p:cNvPr>
          <p:cNvSpPr>
            <a:spLocks noGrp="1"/>
          </p:cNvSpPr>
          <p:nvPr>
            <p:ph idx="1"/>
          </p:nvPr>
        </p:nvSpPr>
        <p:spPr/>
        <p:txBody>
          <a:bodyPr/>
          <a:lstStyle/>
          <a:p>
            <a:r>
              <a:rPr lang="en-IN" sz="1800" b="1" dirty="0">
                <a:solidFill>
                  <a:srgbClr val="4A3E6D"/>
                </a:solidFill>
                <a:effectLst/>
                <a:latin typeface="Century Gothic" panose="020B0502020202020204" pitchFamily="34" charset="0"/>
                <a:ea typeface="Century Gothic" panose="020B0502020202020204" pitchFamily="34" charset="0"/>
                <a:cs typeface="Century Gothic" panose="020B0502020202020204" pitchFamily="34" charset="0"/>
              </a:rPr>
              <a:t>Content Marketing</a:t>
            </a:r>
          </a:p>
          <a:p>
            <a:r>
              <a:rPr lang="en-IN" sz="1800" b="1" dirty="0">
                <a:solidFill>
                  <a:srgbClr val="4A3E6D"/>
                </a:solidFill>
                <a:effectLst/>
                <a:latin typeface="Century Gothic" panose="020B0502020202020204" pitchFamily="34" charset="0"/>
                <a:ea typeface="Century Gothic" panose="020B0502020202020204" pitchFamily="34" charset="0"/>
                <a:cs typeface="Century Gothic" panose="020B0502020202020204" pitchFamily="34" charset="0"/>
              </a:rPr>
              <a:t>Pay per click advertising</a:t>
            </a:r>
            <a:endParaRPr lang="en-IN" sz="1800" b="1" dirty="0">
              <a:solidFill>
                <a:srgbClr val="4A3E6D"/>
              </a:solidFill>
              <a:latin typeface="Century Gothic" panose="020B0502020202020204" pitchFamily="34" charset="0"/>
              <a:ea typeface="Century Gothic" panose="020B0502020202020204" pitchFamily="34" charset="0"/>
              <a:cs typeface="Century Gothic" panose="020B0502020202020204" pitchFamily="34" charset="0"/>
            </a:endParaRPr>
          </a:p>
          <a:p>
            <a:r>
              <a:rPr lang="en-IN" sz="1800" b="1" dirty="0">
                <a:solidFill>
                  <a:srgbClr val="4A3E6D"/>
                </a:solidFill>
                <a:effectLst/>
                <a:latin typeface="Century Gothic" panose="020B0502020202020204" pitchFamily="34" charset="0"/>
                <a:ea typeface="Century Gothic" panose="020B0502020202020204" pitchFamily="34" charset="0"/>
                <a:cs typeface="Century Gothic" panose="020B0502020202020204" pitchFamily="34" charset="0"/>
              </a:rPr>
              <a:t>Video marketing</a:t>
            </a:r>
          </a:p>
          <a:p>
            <a:r>
              <a:rPr lang="en-IN" sz="1800" b="1" dirty="0">
                <a:solidFill>
                  <a:srgbClr val="4A3E6D"/>
                </a:solidFill>
                <a:latin typeface="Century Gothic" panose="020B0502020202020204" pitchFamily="34" charset="0"/>
              </a:rPr>
              <a:t>Instagram</a:t>
            </a:r>
          </a:p>
          <a:p>
            <a:r>
              <a:rPr lang="en-IN" sz="1800" b="1">
                <a:solidFill>
                  <a:srgbClr val="4A3E6D"/>
                </a:solidFill>
                <a:latin typeface="Century Gothic" panose="020B0502020202020204" pitchFamily="34" charset="0"/>
              </a:rPr>
              <a:t>Facebook</a:t>
            </a:r>
            <a:endParaRPr lang="en-IN" dirty="0"/>
          </a:p>
        </p:txBody>
      </p:sp>
    </p:spTree>
    <p:extLst>
      <p:ext uri="{BB962C8B-B14F-4D97-AF65-F5344CB8AC3E}">
        <p14:creationId xmlns:p14="http://schemas.microsoft.com/office/powerpoint/2010/main" val="334651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D6D1-C643-E437-C004-1A30D2F9E141}"/>
              </a:ext>
            </a:extLst>
          </p:cNvPr>
          <p:cNvSpPr>
            <a:spLocks noGrp="1"/>
          </p:cNvSpPr>
          <p:nvPr>
            <p:ph type="ctrTitle"/>
          </p:nvPr>
        </p:nvSpPr>
        <p:spPr>
          <a:xfrm>
            <a:off x="1013522" y="459294"/>
            <a:ext cx="8637073" cy="634616"/>
          </a:xfrm>
        </p:spPr>
        <p:txBody>
          <a:bodyPr>
            <a:normAutofit/>
          </a:bodyPr>
          <a:lstStyle/>
          <a:p>
            <a:r>
              <a:rPr lang="en-IN" sz="3200" b="1" dirty="0">
                <a:solidFill>
                  <a:srgbClr val="4A3E6D"/>
                </a:solidFill>
                <a:effectLst/>
                <a:latin typeface="Century Gothic" panose="020B0502020202020204" pitchFamily="34" charset="0"/>
                <a:ea typeface="Century Gothic" panose="020B0502020202020204" pitchFamily="34" charset="0"/>
                <a:cs typeface="Century Gothic" panose="020B0502020202020204" pitchFamily="34" charset="0"/>
              </a:rPr>
              <a:t>Content Marketing</a:t>
            </a:r>
            <a:endParaRPr lang="en-IN" sz="3200" dirty="0"/>
          </a:p>
        </p:txBody>
      </p:sp>
      <p:sp>
        <p:nvSpPr>
          <p:cNvPr id="3" name="Subtitle 2">
            <a:extLst>
              <a:ext uri="{FF2B5EF4-FFF2-40B4-BE49-F238E27FC236}">
                <a16:creationId xmlns:a16="http://schemas.microsoft.com/office/drawing/2014/main" id="{69B00841-1E27-61ED-C95D-2F082ABAD838}"/>
              </a:ext>
            </a:extLst>
          </p:cNvPr>
          <p:cNvSpPr>
            <a:spLocks noGrp="1"/>
          </p:cNvSpPr>
          <p:nvPr>
            <p:ph type="subTitle" idx="1"/>
          </p:nvPr>
        </p:nvSpPr>
        <p:spPr>
          <a:xfrm>
            <a:off x="1013522" y="1518557"/>
            <a:ext cx="5321964" cy="2990268"/>
          </a:xfrm>
        </p:spPr>
        <p:txBody>
          <a:bodyPr/>
          <a:lstStyle/>
          <a:p>
            <a:r>
              <a:rPr lang="en-IN" sz="1800" dirty="0">
                <a:solidFill>
                  <a:srgbClr val="2D2D30"/>
                </a:solidFill>
                <a:effectLst/>
                <a:latin typeface="Century Gothic" panose="020B0502020202020204" pitchFamily="34" charset="0"/>
                <a:ea typeface="Century Gothic" panose="020B0502020202020204" pitchFamily="34" charset="0"/>
                <a:cs typeface="Century Gothic" panose="020B0502020202020204" pitchFamily="34" charset="0"/>
              </a:rPr>
              <a:t>Content marketing is an essential strategy that allows businesses to reach, engage and connect with clients through unique content</a:t>
            </a:r>
            <a:endParaRPr lang="en-IN" dirty="0"/>
          </a:p>
        </p:txBody>
      </p:sp>
      <p:pic>
        <p:nvPicPr>
          <p:cNvPr id="5" name="Picture 4">
            <a:extLst>
              <a:ext uri="{FF2B5EF4-FFF2-40B4-BE49-F238E27FC236}">
                <a16:creationId xmlns:a16="http://schemas.microsoft.com/office/drawing/2014/main" id="{CD5BA4C9-16D0-A2F1-1723-29C0420F8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186382">
            <a:off x="6058516" y="5090935"/>
            <a:ext cx="648479" cy="6862354"/>
          </a:xfrm>
          <a:prstGeom prst="rect">
            <a:avLst/>
          </a:prstGeom>
        </p:spPr>
      </p:pic>
      <p:grpSp>
        <p:nvGrpSpPr>
          <p:cNvPr id="6" name="Group 5">
            <a:extLst>
              <a:ext uri="{FF2B5EF4-FFF2-40B4-BE49-F238E27FC236}">
                <a16:creationId xmlns:a16="http://schemas.microsoft.com/office/drawing/2014/main" id="{E8D03A97-2301-1AFB-CBFD-C7A3D5B38DF0}"/>
              </a:ext>
            </a:extLst>
          </p:cNvPr>
          <p:cNvGrpSpPr/>
          <p:nvPr/>
        </p:nvGrpSpPr>
        <p:grpSpPr>
          <a:xfrm>
            <a:off x="5465194" y="708978"/>
            <a:ext cx="5713284" cy="4609426"/>
            <a:chOff x="0" y="0"/>
            <a:chExt cx="5987796" cy="5146548"/>
          </a:xfrm>
        </p:grpSpPr>
        <p:sp>
          <p:nvSpPr>
            <p:cNvPr id="7" name="Shape 1866">
              <a:extLst>
                <a:ext uri="{FF2B5EF4-FFF2-40B4-BE49-F238E27FC236}">
                  <a16:creationId xmlns:a16="http://schemas.microsoft.com/office/drawing/2014/main" id="{DB7063C2-E772-8EA9-F5A5-7675E7D8FA1B}"/>
                </a:ext>
              </a:extLst>
            </p:cNvPr>
            <p:cNvSpPr/>
            <p:nvPr/>
          </p:nvSpPr>
          <p:spPr>
            <a:xfrm>
              <a:off x="0" y="0"/>
              <a:ext cx="1594358" cy="507492"/>
            </a:xfrm>
            <a:custGeom>
              <a:avLst/>
              <a:gdLst/>
              <a:ahLst/>
              <a:cxnLst/>
              <a:rect l="0" t="0" r="0" b="0"/>
              <a:pathLst>
                <a:path w="1594358" h="507492">
                  <a:moveTo>
                    <a:pt x="0" y="0"/>
                  </a:moveTo>
                  <a:lnTo>
                    <a:pt x="1245845" y="1778"/>
                  </a:lnTo>
                  <a:lnTo>
                    <a:pt x="1336548" y="1778"/>
                  </a:lnTo>
                  <a:cubicBezTo>
                    <a:pt x="1341374" y="1778"/>
                    <a:pt x="1346200" y="6477"/>
                    <a:pt x="1350899" y="6477"/>
                  </a:cubicBezTo>
                  <a:cubicBezTo>
                    <a:pt x="1350899" y="11303"/>
                    <a:pt x="1355852" y="11303"/>
                    <a:pt x="1355852" y="11303"/>
                  </a:cubicBezTo>
                  <a:lnTo>
                    <a:pt x="1584960" y="240284"/>
                  </a:lnTo>
                  <a:cubicBezTo>
                    <a:pt x="1594358" y="249809"/>
                    <a:pt x="1594358" y="259334"/>
                    <a:pt x="1584960" y="268859"/>
                  </a:cubicBezTo>
                  <a:lnTo>
                    <a:pt x="1355852" y="497967"/>
                  </a:lnTo>
                  <a:cubicBezTo>
                    <a:pt x="1354328" y="499618"/>
                    <a:pt x="1352423" y="501142"/>
                    <a:pt x="1350899" y="502665"/>
                  </a:cubicBezTo>
                  <a:cubicBezTo>
                    <a:pt x="1346200" y="507492"/>
                    <a:pt x="1341374" y="507492"/>
                    <a:pt x="1336548" y="507492"/>
                  </a:cubicBezTo>
                  <a:lnTo>
                    <a:pt x="1245845" y="507492"/>
                  </a:lnTo>
                  <a:lnTo>
                    <a:pt x="0" y="503949"/>
                  </a:lnTo>
                  <a:lnTo>
                    <a:pt x="0" y="0"/>
                  </a:lnTo>
                  <a:close/>
                </a:path>
              </a:pathLst>
            </a:custGeom>
            <a:ln w="0" cap="flat">
              <a:miter lim="127000"/>
            </a:ln>
          </p:spPr>
          <p:style>
            <a:lnRef idx="0">
              <a:srgbClr val="000000">
                <a:alpha val="0"/>
              </a:srgbClr>
            </a:lnRef>
            <a:fillRef idx="1">
              <a:srgbClr val="A53010"/>
            </a:fillRef>
            <a:effectRef idx="0">
              <a:scrgbClr r="0" g="0" b="0"/>
            </a:effectRef>
            <a:fontRef idx="none"/>
          </p:style>
          <p:txBody>
            <a:bodyPr/>
            <a:lstStyle/>
            <a:p>
              <a:endParaRPr lang="en-IN"/>
            </a:p>
          </p:txBody>
        </p:sp>
        <p:pic>
          <p:nvPicPr>
            <p:cNvPr id="8" name="Picture 7">
              <a:extLst>
                <a:ext uri="{FF2B5EF4-FFF2-40B4-BE49-F238E27FC236}">
                  <a16:creationId xmlns:a16="http://schemas.microsoft.com/office/drawing/2014/main" id="{CF1D55C6-F597-01F4-371F-F8DBC9F322DB}"/>
                </a:ext>
              </a:extLst>
            </p:cNvPr>
            <p:cNvPicPr/>
            <p:nvPr/>
          </p:nvPicPr>
          <p:blipFill>
            <a:blip r:embed="rId3"/>
            <a:stretch>
              <a:fillRect/>
            </a:stretch>
          </p:blipFill>
          <p:spPr>
            <a:xfrm>
              <a:off x="1380744" y="682751"/>
              <a:ext cx="4607052" cy="4463797"/>
            </a:xfrm>
            <a:prstGeom prst="rect">
              <a:avLst/>
            </a:prstGeom>
          </p:spPr>
        </p:pic>
      </p:grpSp>
    </p:spTree>
    <p:extLst>
      <p:ext uri="{BB962C8B-B14F-4D97-AF65-F5344CB8AC3E}">
        <p14:creationId xmlns:p14="http://schemas.microsoft.com/office/powerpoint/2010/main" val="280066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DFB87-FE96-D10A-1D7E-10581CE5CB7D}"/>
              </a:ext>
            </a:extLst>
          </p:cNvPr>
          <p:cNvSpPr>
            <a:spLocks noGrp="1"/>
          </p:cNvSpPr>
          <p:nvPr>
            <p:ph idx="4294967295"/>
          </p:nvPr>
        </p:nvSpPr>
        <p:spPr>
          <a:xfrm>
            <a:off x="2609850" y="839788"/>
            <a:ext cx="9582150" cy="5178425"/>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GB" sz="10000" dirty="0">
                <a:latin typeface="Times New Roman" panose="02020603050405020304" pitchFamily="18" charset="0"/>
                <a:cs typeface="Times New Roman" panose="02020603050405020304" pitchFamily="18" charset="0"/>
              </a:rPr>
              <a:t>          </a:t>
            </a:r>
          </a:p>
          <a:p>
            <a:pPr marL="0" indent="0">
              <a:buNone/>
            </a:pPr>
            <a:r>
              <a:rPr lang="en-GB" sz="10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6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62600B8-10DC-EE3E-5F4B-C77F2462EF9E}"/>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C8773568-AB90-F699-12DD-CF0561C6BCE7}"/>
              </a:ext>
            </a:extLst>
          </p:cNvPr>
          <p:cNvSpPr txBox="1"/>
          <p:nvPr/>
        </p:nvSpPr>
        <p:spPr>
          <a:xfrm>
            <a:off x="5623495" y="2925566"/>
            <a:ext cx="3839004"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83134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8A1467-406C-7DD8-2285-CF1C7DA1CA5C}"/>
              </a:ext>
            </a:extLst>
          </p:cNvPr>
          <p:cNvSpPr txBox="1"/>
          <p:nvPr/>
        </p:nvSpPr>
        <p:spPr>
          <a:xfrm>
            <a:off x="0" y="0"/>
            <a:ext cx="12002702" cy="6589368"/>
          </a:xfrm>
          <a:prstGeom prst="rect">
            <a:avLst/>
          </a:prstGeom>
          <a:noFill/>
        </p:spPr>
        <p:txBody>
          <a:bodyPr wrap="square">
            <a:spAutoFit/>
          </a:bodyPr>
          <a:lstStyle/>
          <a:p>
            <a:pPr marL="2097405">
              <a:lnSpc>
                <a:spcPct val="107000"/>
              </a:lnSpc>
            </a:pPr>
            <a:r>
              <a:rPr lang="en-IN" sz="4800" b="1" kern="100" dirty="0">
                <a:solidFill>
                  <a:srgbClr val="262626"/>
                </a:solidFill>
                <a:effectLst/>
                <a:latin typeface="Century Gothic" panose="020B0502020202020204" pitchFamily="34" charset="0"/>
                <a:ea typeface="Century Gothic" panose="020B0502020202020204" pitchFamily="34" charset="0"/>
                <a:cs typeface="Century Gothic" panose="020B0502020202020204" pitchFamily="34" charset="0"/>
              </a:rPr>
              <a:t>ACKNOWLEDGEMENT</a:t>
            </a:r>
          </a:p>
          <a:p>
            <a:pPr marL="352425" indent="-6350" algn="just">
              <a:lnSpc>
                <a:spcPct val="105000"/>
              </a:lnSpc>
              <a:spcAft>
                <a:spcPts val="995"/>
              </a:spcAft>
            </a:pPr>
            <a:r>
              <a:rPr lang="en-IN" sz="1800" kern="1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The opportunity to participate in these internships has been an invaluable experience for my personal and professional development. I am extremely grateful to </a:t>
            </a:r>
            <a:r>
              <a:rPr lang="en-IN" sz="1800" b="1" kern="100" dirty="0" err="1">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Dr.</a:t>
            </a:r>
            <a:r>
              <a:rPr lang="en-IN" sz="1800" b="1" kern="1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 P L Madhava Rao </a:t>
            </a:r>
            <a:r>
              <a:rPr lang="en-IN" sz="1800" kern="1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sir for facilitating my placement with SMARTINTERZ and to </a:t>
            </a:r>
            <a:r>
              <a:rPr lang="en-IN" sz="1800" b="1" kern="100" dirty="0" err="1">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Dr.</a:t>
            </a:r>
            <a:r>
              <a:rPr lang="en-IN" sz="1800" b="1" kern="1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 P L Madhava Rao </a:t>
            </a:r>
            <a:r>
              <a:rPr lang="en-IN" sz="1800" kern="1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sir for providing me with guidance and mentorship throughout my time at Flying Machine Company.</a:t>
            </a:r>
            <a:endParaRPr lang="en-IN" sz="1050" kern="100" dirty="0">
              <a:solidFill>
                <a:srgbClr val="000000"/>
              </a:solidFill>
              <a:effectLst/>
              <a:latin typeface="Calibri" panose="020F0502020204030204" pitchFamily="34" charset="0"/>
              <a:ea typeface="Calibri" panose="020F0502020204030204" pitchFamily="34" charset="0"/>
            </a:endParaRPr>
          </a:p>
          <a:p>
            <a:pPr marL="352425" indent="-6350" algn="just">
              <a:lnSpc>
                <a:spcPct val="105000"/>
              </a:lnSpc>
              <a:spcAft>
                <a:spcPts val="995"/>
              </a:spcAft>
            </a:pPr>
            <a:r>
              <a:rPr lang="en-IN" sz="1800" kern="1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My digital marketing internship at Flying Machine Company was an eye-opening experience that exposed me to the intricacies of marketing in the real world. Working closely with the team, I was able to contribute to various campaigns and initiatives, gaining hands-on experience in digital marketing strategies, analytics, and customer engagement.</a:t>
            </a:r>
            <a:endParaRPr lang="en-IN" sz="1050" kern="100" dirty="0">
              <a:solidFill>
                <a:srgbClr val="000000"/>
              </a:solidFill>
              <a:effectLst/>
              <a:latin typeface="Calibri" panose="020F0502020204030204" pitchFamily="34" charset="0"/>
              <a:ea typeface="Calibri" panose="020F0502020204030204" pitchFamily="34" charset="0"/>
            </a:endParaRPr>
          </a:p>
          <a:p>
            <a:pPr marL="352425" indent="-6350" algn="just">
              <a:lnSpc>
                <a:spcPct val="105000"/>
              </a:lnSpc>
              <a:spcAft>
                <a:spcPts val="995"/>
              </a:spcAft>
            </a:pPr>
            <a:r>
              <a:rPr lang="en-IN" sz="1800" kern="1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I would also like to express my sincere appreciation to the college director, principal, and Head of the Department for providing me with the opportunity to undertake these internships as part of my academic curriculum. Your commitment to fostering practical learning experiences has greatly enriched my education.</a:t>
            </a:r>
            <a:endParaRPr lang="en-IN" sz="1050" kern="100" dirty="0">
              <a:solidFill>
                <a:srgbClr val="000000"/>
              </a:solidFill>
              <a:effectLst/>
              <a:latin typeface="Calibri" panose="020F0502020204030204" pitchFamily="34" charset="0"/>
              <a:ea typeface="Calibri" panose="020F0502020204030204" pitchFamily="34" charset="0"/>
            </a:endParaRPr>
          </a:p>
          <a:p>
            <a:pPr marL="346075" indent="219710" algn="just">
              <a:lnSpc>
                <a:spcPct val="105000"/>
              </a:lnSpc>
              <a:spcAft>
                <a:spcPts val="995"/>
              </a:spcAft>
            </a:pPr>
            <a:r>
              <a:rPr lang="en-IN" sz="1800" kern="1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would also like to express my sincere appreciation to my team members for their unwavering support during my internship. Their encouragement, and willingness to share their expertise have been instrumental in my growth as a digital marketing professional.</a:t>
            </a:r>
            <a:endParaRPr lang="en-IN" sz="1050" kern="100" dirty="0">
              <a:solidFill>
                <a:srgbClr val="000000"/>
              </a:solidFill>
              <a:effectLst/>
              <a:latin typeface="Calibri" panose="020F0502020204030204" pitchFamily="34" charset="0"/>
              <a:ea typeface="Calibri" panose="020F0502020204030204" pitchFamily="34" charset="0"/>
            </a:endParaRPr>
          </a:p>
          <a:p>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Once again, thank you for the support and guidance that have made these internships a reality. I look forward to your feedback and am open to any further recommendations or suggestions for my future </a:t>
            </a:r>
            <a:r>
              <a:rPr lang="en-IN" sz="1800" dirty="0" err="1">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endeavors</a:t>
            </a:r>
            <a:endParaRPr lang="en-IN" dirty="0"/>
          </a:p>
        </p:txBody>
      </p:sp>
    </p:spTree>
    <p:extLst>
      <p:ext uri="{BB962C8B-B14F-4D97-AF65-F5344CB8AC3E}">
        <p14:creationId xmlns:p14="http://schemas.microsoft.com/office/powerpoint/2010/main" val="413614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619A-C4D2-122C-2892-5093480EA67C}"/>
              </a:ext>
            </a:extLst>
          </p:cNvPr>
          <p:cNvSpPr>
            <a:spLocks noGrp="1"/>
          </p:cNvSpPr>
          <p:nvPr>
            <p:ph type="title"/>
          </p:nvPr>
        </p:nvSpPr>
        <p:spPr>
          <a:xfrm>
            <a:off x="149291" y="365125"/>
            <a:ext cx="11204509" cy="922499"/>
          </a:xfrm>
        </p:spPr>
        <p:txBody>
          <a:bodyPr>
            <a:normAutofit fontScale="90000"/>
          </a:bodyPr>
          <a:lstStyle/>
          <a:p>
            <a:r>
              <a:rPr lang="en-IN" sz="3600" b="1" kern="100" dirty="0">
                <a:solidFill>
                  <a:srgbClr val="262626"/>
                </a:solidFill>
                <a:effectLst/>
                <a:latin typeface="Century Gothic" panose="020B0502020202020204" pitchFamily="34" charset="0"/>
                <a:ea typeface="Century Gothic" panose="020B0502020202020204" pitchFamily="34" charset="0"/>
                <a:cs typeface="Century Gothic" panose="020B0502020202020204" pitchFamily="34" charset="0"/>
              </a:rPr>
              <a:t>TEAM MEMBERS</a:t>
            </a:r>
            <a:br>
              <a:rPr lang="en-IN" sz="1800" b="1" kern="100" dirty="0">
                <a:solidFill>
                  <a:srgbClr val="262626"/>
                </a:solidFill>
                <a:effectLst/>
                <a:latin typeface="Century Gothic" panose="020B0502020202020204" pitchFamily="34" charset="0"/>
                <a:ea typeface="Century Gothic" panose="020B0502020202020204" pitchFamily="34" charset="0"/>
                <a:cs typeface="Century Gothic" panose="020B0502020202020204" pitchFamily="34" charset="0"/>
              </a:rPr>
            </a:b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74DA43F-E226-8B85-BCB6-A2659BAAFBC2}"/>
              </a:ext>
            </a:extLst>
          </p:cNvPr>
          <p:cNvSpPr txBox="1"/>
          <p:nvPr/>
        </p:nvSpPr>
        <p:spPr>
          <a:xfrm>
            <a:off x="1424539" y="2156058"/>
            <a:ext cx="8604985" cy="1754326"/>
          </a:xfrm>
          <a:prstGeom prst="rect">
            <a:avLst/>
          </a:prstGeom>
          <a:noFill/>
        </p:spPr>
        <p:txBody>
          <a:bodyPr wrap="square">
            <a:spAutoFit/>
          </a:bodyPr>
          <a:lstStyle/>
          <a:p>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Team lead : P Krishna Priya</a:t>
            </a:r>
          </a:p>
          <a:p>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Team member : </a:t>
            </a:r>
            <a:r>
              <a:rPr lang="en-IN" sz="1800" dirty="0" err="1">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Sarimalla</a:t>
            </a:r>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1800" dirty="0" err="1">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Peddasagar</a:t>
            </a:r>
            <a:endPar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endParaRPr>
          </a:p>
          <a:p>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Team member : </a:t>
            </a:r>
            <a:r>
              <a:rPr lang="en-IN" sz="1800" dirty="0" err="1">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Sasikiranreddyvippala</a:t>
            </a:r>
            <a:endPar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endParaRPr>
          </a:p>
          <a:p>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Team member : </a:t>
            </a:r>
            <a:r>
              <a:rPr lang="en-IN" sz="1800" dirty="0" err="1">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Siddarapu</a:t>
            </a:r>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 Adarsh</a:t>
            </a:r>
          </a:p>
          <a:p>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Team member : </a:t>
            </a:r>
            <a:r>
              <a:rPr lang="en-IN" sz="1800" dirty="0" err="1">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Undela</a:t>
            </a:r>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 Swapna</a:t>
            </a:r>
          </a:p>
          <a:p>
            <a:r>
              <a:rPr lang="en-IN" sz="1800" dirty="0">
                <a:solidFill>
                  <a:srgbClr val="595959"/>
                </a:solidFill>
                <a:effectLst/>
                <a:latin typeface="Century Gothic" panose="020B0502020202020204" pitchFamily="34" charset="0"/>
                <a:ea typeface="Century Gothic" panose="020B0502020202020204" pitchFamily="34" charset="0"/>
                <a:cs typeface="Century Gothic" panose="020B0502020202020204" pitchFamily="34" charset="0"/>
              </a:rPr>
              <a:t>Team member : </a:t>
            </a:r>
            <a:r>
              <a:rPr lang="en-IN" dirty="0" err="1">
                <a:solidFill>
                  <a:srgbClr val="595959"/>
                </a:solidFill>
                <a:latin typeface="Century Gothic" panose="020B0502020202020204" pitchFamily="34" charset="0"/>
              </a:rPr>
              <a:t>Chagini</a:t>
            </a:r>
            <a:r>
              <a:rPr lang="en-IN" dirty="0">
                <a:solidFill>
                  <a:srgbClr val="595959"/>
                </a:solidFill>
                <a:latin typeface="Century Gothic" panose="020B0502020202020204" pitchFamily="34" charset="0"/>
              </a:rPr>
              <a:t> </a:t>
            </a:r>
            <a:r>
              <a:rPr lang="en-IN" dirty="0" err="1">
                <a:solidFill>
                  <a:srgbClr val="595959"/>
                </a:solidFill>
                <a:latin typeface="Century Gothic" panose="020B0502020202020204" pitchFamily="34" charset="0"/>
              </a:rPr>
              <a:t>sasidharreddy</a:t>
            </a:r>
            <a:endParaRPr lang="en-IN" dirty="0"/>
          </a:p>
        </p:txBody>
      </p:sp>
    </p:spTree>
    <p:extLst>
      <p:ext uri="{BB962C8B-B14F-4D97-AF65-F5344CB8AC3E}">
        <p14:creationId xmlns:p14="http://schemas.microsoft.com/office/powerpoint/2010/main" val="107842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936A-0290-E31F-3E3D-321638A25D0D}"/>
              </a:ext>
            </a:extLst>
          </p:cNvPr>
          <p:cNvSpPr>
            <a:spLocks noGrp="1"/>
          </p:cNvSpPr>
          <p:nvPr>
            <p:ph type="title"/>
          </p:nvPr>
        </p:nvSpPr>
        <p:spPr>
          <a:xfrm>
            <a:off x="121298" y="365125"/>
            <a:ext cx="11232502" cy="829193"/>
          </a:xfrm>
        </p:spPr>
        <p:txBody>
          <a:bodyPr>
            <a:normAutofit fontScale="90000"/>
          </a:bodyPr>
          <a:lstStyle/>
          <a:p>
            <a:r>
              <a:rPr lang="en-IN" b="1" kern="100" dirty="0">
                <a:solidFill>
                  <a:srgbClr val="0D0D0D"/>
                </a:solidFill>
                <a:effectLst/>
                <a:latin typeface="Century Gothic" panose="020B0502020202020204" pitchFamily="34" charset="0"/>
                <a:ea typeface="Century Gothic" panose="020B0502020202020204" pitchFamily="34" charset="0"/>
                <a:cs typeface="Century Gothic" panose="020B0502020202020204" pitchFamily="34" charset="0"/>
              </a:rPr>
              <a:t>Brand study, Competitor Analysis &amp; Buyer’s/Audience’s Personal</a:t>
            </a:r>
            <a:br>
              <a:rPr lang="en-IN" sz="1800" kern="100" dirty="0">
                <a:solidFill>
                  <a:srgbClr val="000000"/>
                </a:solidFill>
                <a:effectLst/>
                <a:latin typeface="Calibri" panose="020F0502020204030204" pitchFamily="34" charset="0"/>
                <a:ea typeface="Calibri" panose="020F0502020204030204" pitchFamily="34"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8D2572-A8B7-B66E-209C-08A4174B0F8F}"/>
              </a:ext>
            </a:extLst>
          </p:cNvPr>
          <p:cNvSpPr>
            <a:spLocks noGrp="1"/>
          </p:cNvSpPr>
          <p:nvPr>
            <p:ph idx="1"/>
          </p:nvPr>
        </p:nvSpPr>
        <p:spPr>
          <a:xfrm>
            <a:off x="288758" y="1962364"/>
            <a:ext cx="11771698" cy="4765007"/>
          </a:xfrm>
        </p:spPr>
        <p:txBody>
          <a:bodyPr>
            <a:noAutofit/>
          </a:bodyPr>
          <a:lstStyle/>
          <a:p>
            <a:pPr marL="0" indent="0" algn="just" fontAlgn="base">
              <a:lnSpc>
                <a:spcPct val="170000"/>
              </a:lnSpc>
              <a:buNone/>
            </a:pPr>
            <a:r>
              <a:rPr lang="en-IN" sz="1800" dirty="0">
                <a:solidFill>
                  <a:srgbClr val="404040"/>
                </a:solidFill>
                <a:effectLst/>
                <a:latin typeface="Century Gothic" panose="020B0502020202020204" pitchFamily="34" charset="0"/>
                <a:ea typeface="Century Gothic" panose="020B0502020202020204" pitchFamily="34" charset="0"/>
                <a:cs typeface="Century Gothic" panose="020B0502020202020204" pitchFamily="34" charset="0"/>
              </a:rPr>
              <a:t>Flying Machine is an Indian denim and casual wear brand owned by Arvind Limited. It was launched in 1980 and has since become a prominent name in the Indian fashion industry. </a:t>
            </a:r>
            <a:r>
              <a:rPr lang="en-US" sz="2200" dirty="0">
                <a:latin typeface="Times New Roman" panose="02020603050405020304" pitchFamily="18" charset="0"/>
                <a:cs typeface="Times New Roman" panose="02020603050405020304" pitchFamily="18" charset="0"/>
              </a:rPr>
              <a:t> </a:t>
            </a:r>
          </a:p>
          <a:p>
            <a:pPr marL="0" indent="0" algn="just" fontAlgn="base">
              <a:lnSpc>
                <a:spcPct val="170000"/>
              </a:lnSpc>
              <a:buNone/>
            </a:pPr>
            <a:r>
              <a:rPr lang="en-IN" sz="1800" u="none" strike="noStrike" kern="100" dirty="0">
                <a:solidFill>
                  <a:srgbClr val="0070C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*Market Positioning</a:t>
            </a:r>
            <a:r>
              <a:rPr lang="en-IN" sz="1800" u="none" strike="noStrike" kern="100" dirty="0">
                <a:solidFill>
                  <a:srgbClr val="40404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Flying Machine is positioned as a </a:t>
            </a:r>
            <a:r>
              <a:rPr lang="en-IN" sz="1800" u="none" strike="noStrike" kern="100" dirty="0" err="1">
                <a:solidFill>
                  <a:srgbClr val="40404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youthoriented</a:t>
            </a:r>
            <a:r>
              <a:rPr lang="en-IN" sz="1800" u="none" strike="noStrike" kern="100" dirty="0">
                <a:solidFill>
                  <a:srgbClr val="40404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brand that offers trendy and fashionable denim and casual wear. It's known for its edgy and contemporary designs, appealing to the younger demographic.</a:t>
            </a:r>
            <a:endParaRPr lang="en-IN" sz="180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0" indent="0" algn="just" fontAlgn="base">
              <a:lnSpc>
                <a:spcPct val="17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47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A9D3-B94A-8AC5-CFAF-2140A8A4EA57}"/>
              </a:ext>
            </a:extLst>
          </p:cNvPr>
          <p:cNvSpPr>
            <a:spLocks noGrp="1"/>
          </p:cNvSpPr>
          <p:nvPr>
            <p:ph type="title"/>
          </p:nvPr>
        </p:nvSpPr>
        <p:spPr>
          <a:xfrm>
            <a:off x="183502" y="365125"/>
            <a:ext cx="11170298" cy="670573"/>
          </a:xfrm>
        </p:spPr>
        <p:txBody>
          <a:bodyPr>
            <a:normAutofit fontScale="90000"/>
          </a:bodyPr>
          <a:lstStyle/>
          <a:p>
            <a:r>
              <a:rPr lang="en-IN" sz="3600" b="1" kern="100" dirty="0">
                <a:solidFill>
                  <a:srgbClr val="262626"/>
                </a:solidFill>
                <a:effectLst/>
                <a:latin typeface="Century Gothic" panose="020B0502020202020204" pitchFamily="34" charset="0"/>
                <a:ea typeface="Century Gothic" panose="020B0502020202020204" pitchFamily="34" charset="0"/>
                <a:cs typeface="Century Gothic" panose="020B0502020202020204" pitchFamily="34" charset="0"/>
              </a:rPr>
              <a:t>Analysis</a:t>
            </a:r>
            <a:r>
              <a:rPr lang="en-IN" sz="1800" b="1" kern="100" dirty="0">
                <a:solidFill>
                  <a:srgbClr val="262626"/>
                </a:solidFill>
                <a:effectLst/>
                <a:latin typeface="Century Gothic" panose="020B0502020202020204" pitchFamily="34" charset="0"/>
                <a:ea typeface="Century Gothic" panose="020B0502020202020204" pitchFamily="34" charset="0"/>
                <a:cs typeface="Century Gothic" panose="020B0502020202020204" pitchFamily="34" charset="0"/>
              </a:rPr>
              <a:t>:</a:t>
            </a:r>
            <a:br>
              <a:rPr lang="en-IN" sz="1800" kern="100" dirty="0">
                <a:solidFill>
                  <a:srgbClr val="000000"/>
                </a:solidFill>
                <a:effectLst/>
                <a:latin typeface="Calibri" panose="020F0502020204030204" pitchFamily="34" charset="0"/>
                <a:ea typeface="Calibri" panose="020F0502020204030204" pitchFamily="34" charset="0"/>
              </a:rPr>
            </a:b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DA99113-AE3E-9E13-840F-164DB1E08CAB}"/>
              </a:ext>
            </a:extLst>
          </p:cNvPr>
          <p:cNvSpPr>
            <a:spLocks noGrp="1"/>
          </p:cNvSpPr>
          <p:nvPr>
            <p:ph idx="1"/>
          </p:nvPr>
        </p:nvSpPr>
        <p:spPr/>
        <p:txBody>
          <a:bodyPr/>
          <a:lstStyle/>
          <a:p>
            <a:r>
              <a:rPr lang="en-IN" sz="1800" dirty="0">
                <a:solidFill>
                  <a:srgbClr val="0070C0"/>
                </a:solidFill>
                <a:effectLst/>
                <a:latin typeface="Century Gothic" panose="020B0502020202020204" pitchFamily="34" charset="0"/>
                <a:ea typeface="Century Gothic" panose="020B0502020202020204" pitchFamily="34" charset="0"/>
                <a:cs typeface="Century Gothic" panose="020B0502020202020204" pitchFamily="34" charset="0"/>
              </a:rPr>
              <a:t>*Target Audience</a:t>
            </a:r>
            <a:r>
              <a:rPr lang="en-IN" sz="1800" dirty="0">
                <a:solidFill>
                  <a:srgbClr val="404040"/>
                </a:solidFill>
                <a:effectLst/>
                <a:latin typeface="Century Gothic" panose="020B0502020202020204" pitchFamily="34" charset="0"/>
                <a:ea typeface="Century Gothic" panose="020B0502020202020204" pitchFamily="34" charset="0"/>
                <a:cs typeface="Century Gothic" panose="020B0502020202020204" pitchFamily="34" charset="0"/>
              </a:rPr>
              <a:t>:* The brand primarily targets the urban youth and young adults who are fashion-conscious and value style and individuality. Its designs cater to those who want to make a statement with their clothing choice</a:t>
            </a:r>
          </a:p>
          <a:p>
            <a:r>
              <a:rPr lang="en-IN" sz="1800" u="none" strike="noStrike" kern="100" dirty="0">
                <a:solidFill>
                  <a:srgbClr val="0070C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Product Range</a:t>
            </a:r>
            <a:r>
              <a:rPr lang="en-IN" sz="1800" u="none" strike="noStrike" kern="100" dirty="0">
                <a:solidFill>
                  <a:srgbClr val="40404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Flying Machine offers a wide range of products including jeans, shirts, t-shirts, jackets, and accessories. Its focus on denim products has helped it carve a niche in the Indian fashion market.</a:t>
            </a:r>
            <a:endParaRPr lang="en-IN" sz="180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endParaRPr lang="en-IN" dirty="0"/>
          </a:p>
        </p:txBody>
      </p:sp>
    </p:spTree>
    <p:extLst>
      <p:ext uri="{BB962C8B-B14F-4D97-AF65-F5344CB8AC3E}">
        <p14:creationId xmlns:p14="http://schemas.microsoft.com/office/powerpoint/2010/main" val="140293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CB0D-AF3C-7F1C-6E30-95A986051673}"/>
              </a:ext>
            </a:extLst>
          </p:cNvPr>
          <p:cNvSpPr>
            <a:spLocks noGrp="1"/>
          </p:cNvSpPr>
          <p:nvPr>
            <p:ph type="title"/>
          </p:nvPr>
        </p:nvSpPr>
        <p:spPr/>
        <p:txBody>
          <a:bodyPr/>
          <a:lstStyle/>
          <a:p>
            <a:r>
              <a:rPr lang="en-IN" sz="1800" dirty="0">
                <a:solidFill>
                  <a:srgbClr val="0070C0"/>
                </a:solidFill>
                <a:effectLst/>
                <a:latin typeface="Century Gothic" panose="020B0502020202020204" pitchFamily="34" charset="0"/>
                <a:ea typeface="Century Gothic" panose="020B0502020202020204" pitchFamily="34" charset="0"/>
                <a:cs typeface="Century Gothic" panose="020B0502020202020204" pitchFamily="34" charset="0"/>
              </a:rPr>
              <a:t>Social Media:*</a:t>
            </a:r>
            <a:r>
              <a:rPr lang="en-IN" sz="1800" dirty="0">
                <a:solidFill>
                  <a:srgbClr val="000000"/>
                </a:solidFill>
                <a:effectLst/>
                <a:latin typeface="Calibri" panose="020F0502020204030204" pitchFamily="34" charset="0"/>
                <a:ea typeface="Calibri" panose="020F0502020204030204" pitchFamily="34" charset="0"/>
              </a:rPr>
              <a:t>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8987EF-AB4A-20F6-1B77-7C95D0F5791D}"/>
              </a:ext>
            </a:extLst>
          </p:cNvPr>
          <p:cNvPicPr>
            <a:picLocks noChangeAspect="1"/>
          </p:cNvPicPr>
          <p:nvPr/>
        </p:nvPicPr>
        <p:blipFill>
          <a:blip r:embed="rId2"/>
          <a:stretch>
            <a:fillRect/>
          </a:stretch>
        </p:blipFill>
        <p:spPr>
          <a:xfrm>
            <a:off x="1511630" y="2192521"/>
            <a:ext cx="5625727" cy="2735613"/>
          </a:xfrm>
          <a:prstGeom prst="rect">
            <a:avLst/>
          </a:prstGeom>
        </p:spPr>
      </p:pic>
      <p:pic>
        <p:nvPicPr>
          <p:cNvPr id="9" name="Picture 8">
            <a:extLst>
              <a:ext uri="{FF2B5EF4-FFF2-40B4-BE49-F238E27FC236}">
                <a16:creationId xmlns:a16="http://schemas.microsoft.com/office/drawing/2014/main" id="{BBCC6A4F-19FC-2086-FDFC-B800369F51FC}"/>
              </a:ext>
            </a:extLst>
          </p:cNvPr>
          <p:cNvPicPr>
            <a:picLocks noChangeAspect="1"/>
          </p:cNvPicPr>
          <p:nvPr/>
        </p:nvPicPr>
        <p:blipFill>
          <a:blip r:embed="rId3"/>
          <a:stretch>
            <a:fillRect/>
          </a:stretch>
        </p:blipFill>
        <p:spPr>
          <a:xfrm>
            <a:off x="8162509" y="2192522"/>
            <a:ext cx="2824550" cy="2849255"/>
          </a:xfrm>
          <a:prstGeom prst="rect">
            <a:avLst/>
          </a:prstGeom>
        </p:spPr>
      </p:pic>
    </p:spTree>
    <p:extLst>
      <p:ext uri="{BB962C8B-B14F-4D97-AF65-F5344CB8AC3E}">
        <p14:creationId xmlns:p14="http://schemas.microsoft.com/office/powerpoint/2010/main" val="190919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56F9-B42A-5A22-CBD5-CDAC98B4B157}"/>
              </a:ext>
            </a:extLst>
          </p:cNvPr>
          <p:cNvSpPr>
            <a:spLocks noGrp="1"/>
          </p:cNvSpPr>
          <p:nvPr>
            <p:ph type="title"/>
          </p:nvPr>
        </p:nvSpPr>
        <p:spPr/>
        <p:txBody>
          <a:bodyPr/>
          <a:lstStyle/>
          <a:p>
            <a:r>
              <a:rPr lang="en-IN" b="1" kern="100" dirty="0">
                <a:solidFill>
                  <a:srgbClr val="0D0D0D"/>
                </a:solidFill>
                <a:effectLst/>
                <a:latin typeface="Century Gothic" panose="020B0502020202020204" pitchFamily="34" charset="0"/>
                <a:ea typeface="Century Gothic" panose="020B0502020202020204" pitchFamily="34" charset="0"/>
                <a:cs typeface="Century Gothic" panose="020B0502020202020204" pitchFamily="34" charset="0"/>
              </a:rPr>
              <a:t>History of Flying Machine:</a:t>
            </a:r>
            <a:br>
              <a:rPr lang="en-IN" sz="1800" kern="100" dirty="0">
                <a:solidFill>
                  <a:srgbClr val="000000"/>
                </a:solidFill>
                <a:effectLst/>
                <a:latin typeface="Calibri" panose="020F0502020204030204" pitchFamily="34" charset="0"/>
                <a:ea typeface="Calibri" panose="020F0502020204030204" pitchFamily="34" charset="0"/>
              </a:rPr>
            </a:br>
            <a:endParaRPr lang="en-IN"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2A6BC335-06F8-516F-0058-908654E7F0F4}"/>
              </a:ext>
            </a:extLst>
          </p:cNvPr>
          <p:cNvSpPr>
            <a:spLocks noGrp="1"/>
          </p:cNvSpPr>
          <p:nvPr>
            <p:ph idx="1"/>
          </p:nvPr>
        </p:nvSpPr>
        <p:spPr>
          <a:xfrm>
            <a:off x="1451579" y="2079057"/>
            <a:ext cx="9603275" cy="3387288"/>
          </a:xfrm>
        </p:spPr>
        <p:txBody>
          <a:bodyPr>
            <a:normAutofit/>
          </a:bodyPr>
          <a:lstStyle/>
          <a:p>
            <a:r>
              <a:rPr lang="en-IN" sz="1800" dirty="0">
                <a:solidFill>
                  <a:srgbClr val="555353"/>
                </a:solidFill>
                <a:effectLst/>
                <a:latin typeface="Century Gothic" panose="020B0502020202020204" pitchFamily="34" charset="0"/>
                <a:ea typeface="Century Gothic" panose="020B0502020202020204" pitchFamily="34" charset="0"/>
                <a:cs typeface="Century Gothic" panose="020B0502020202020204" pitchFamily="34" charset="0"/>
              </a:rPr>
              <a:t>Flying Machine is one of the indigenously grown brands started by garment division of Arvind mills. </a:t>
            </a:r>
          </a:p>
          <a:p>
            <a:r>
              <a:rPr lang="en-IN" sz="1800" dirty="0">
                <a:solidFill>
                  <a:srgbClr val="555353"/>
                </a:solidFill>
                <a:effectLst/>
                <a:latin typeface="Century Gothic" panose="020B0502020202020204" pitchFamily="34" charset="0"/>
                <a:ea typeface="Century Gothic" panose="020B0502020202020204" pitchFamily="34" charset="0"/>
                <a:cs typeface="Century Gothic" panose="020B0502020202020204" pitchFamily="34" charset="0"/>
              </a:rPr>
              <a:t>The brand was incepted in 80’s</a:t>
            </a:r>
            <a:endParaRPr lang="en-IN" sz="1800" dirty="0">
              <a:solidFill>
                <a:srgbClr val="555353"/>
              </a:solidFill>
              <a:latin typeface="Century Gothic" panose="020B0502020202020204" pitchFamily="34" charset="0"/>
              <a:ea typeface="Century Gothic" panose="020B0502020202020204" pitchFamily="34" charset="0"/>
              <a:cs typeface="Century Gothic" panose="020B0502020202020204" pitchFamily="34" charset="0"/>
            </a:endParaRPr>
          </a:p>
          <a:p>
            <a:r>
              <a:rPr lang="en-IN" sz="1800" dirty="0">
                <a:solidFill>
                  <a:srgbClr val="555353"/>
                </a:solidFill>
                <a:latin typeface="Century Gothic" panose="020B0502020202020204" pitchFamily="34" charset="0"/>
              </a:rPr>
              <a:t>It </a:t>
            </a:r>
            <a:r>
              <a:rPr lang="en-IN" sz="1800" dirty="0">
                <a:solidFill>
                  <a:srgbClr val="555353"/>
                </a:solidFill>
                <a:effectLst/>
                <a:latin typeface="Century Gothic" panose="020B0502020202020204" pitchFamily="34" charset="0"/>
                <a:ea typeface="Century Gothic" panose="020B0502020202020204" pitchFamily="34" charset="0"/>
                <a:cs typeface="Century Gothic" panose="020B0502020202020204" pitchFamily="34" charset="0"/>
              </a:rPr>
              <a:t>is among few early brands which started the denim category in India though consumption was pretty low. </a:t>
            </a:r>
            <a:endParaRPr lang="en-IN" dirty="0"/>
          </a:p>
        </p:txBody>
      </p:sp>
    </p:spTree>
    <p:extLst>
      <p:ext uri="{BB962C8B-B14F-4D97-AF65-F5344CB8AC3E}">
        <p14:creationId xmlns:p14="http://schemas.microsoft.com/office/powerpoint/2010/main" val="407734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22B56-3D15-8DD5-076C-A9BBD18A2614}"/>
              </a:ext>
            </a:extLst>
          </p:cNvPr>
          <p:cNvSpPr>
            <a:spLocks noGrp="1"/>
          </p:cNvSpPr>
          <p:nvPr>
            <p:ph idx="1"/>
          </p:nvPr>
        </p:nvSpPr>
        <p:spPr>
          <a:xfrm>
            <a:off x="1253446" y="1880171"/>
            <a:ext cx="10100353" cy="4296792"/>
          </a:xfrm>
        </p:spPr>
        <p:txBody>
          <a:bodyPr>
            <a:normAutofit/>
          </a:bodyPr>
          <a:lstStyle/>
          <a:p>
            <a:pPr>
              <a:lnSpc>
                <a:spcPct val="150000"/>
              </a:lnSpc>
            </a:pPr>
            <a:r>
              <a:rPr lang="en-IN" sz="1800" dirty="0">
                <a:solidFill>
                  <a:srgbClr val="555353"/>
                </a:solidFill>
                <a:effectLst/>
                <a:latin typeface="Century Gothic" panose="020B0502020202020204" pitchFamily="34" charset="0"/>
                <a:ea typeface="Century Gothic" panose="020B0502020202020204" pitchFamily="34" charset="0"/>
                <a:cs typeface="Century Gothic" panose="020B0502020202020204" pitchFamily="34" charset="0"/>
              </a:rPr>
              <a:t>Flying Machine has increased its online visibility, strengthened its marketplace business and grown its sales quite significantly.</a:t>
            </a:r>
            <a:endParaRPr lang="en-US" sz="2200" dirty="0">
              <a:solidFill>
                <a:srgbClr val="555353"/>
              </a:solidFill>
              <a:effectLst/>
              <a:latin typeface="Times New Roman" panose="02020603050405020304" pitchFamily="18" charset="0"/>
              <a:ea typeface="Century Gothic" panose="020B0502020202020204" pitchFamily="34" charset="0"/>
              <a:cs typeface="Times New Roman" panose="02020603050405020304" pitchFamily="18" charset="0"/>
            </a:endParaRPr>
          </a:p>
          <a:p>
            <a:pPr>
              <a:lnSpc>
                <a:spcPct val="150000"/>
              </a:lnSpc>
            </a:pPr>
            <a:r>
              <a:rPr lang="en-IN" sz="1800" u="none" strike="noStrike" kern="100" dirty="0">
                <a:solidFill>
                  <a:srgbClr val="555353"/>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Following are the few impacts that Rubicon enabled for Flying Machine from Q1 17-18 to Q4 17-18.</a:t>
            </a:r>
            <a:endParaRPr lang="en-IN" sz="180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a:lnSpc>
                <a:spcPct val="150000"/>
              </a:lnSpc>
            </a:pPr>
            <a:r>
              <a:rPr lang="en-IN" sz="1800" u="none" strike="noStrike" kern="100" dirty="0">
                <a:solidFill>
                  <a:srgbClr val="555353"/>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23 times rise in GMV</a:t>
            </a:r>
          </a:p>
          <a:p>
            <a:pPr>
              <a:lnSpc>
                <a:spcPct val="150000"/>
              </a:lnSpc>
            </a:pPr>
            <a:r>
              <a:rPr lang="en-IN" sz="1800" kern="100" dirty="0">
                <a:solidFill>
                  <a:srgbClr val="555353"/>
                </a:solidFill>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2</a:t>
            </a:r>
            <a:r>
              <a:rPr lang="en-IN" sz="1800" u="none" strike="noStrike" kern="100" dirty="0">
                <a:solidFill>
                  <a:srgbClr val="555353"/>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2 times rise in orders across marketplaces</a:t>
            </a:r>
            <a:endParaRPr lang="en-IN" sz="1800" kern="100" dirty="0">
              <a:solidFill>
                <a:srgbClr val="000000"/>
              </a:solidFill>
              <a:uFill>
                <a:solidFill>
                  <a:srgbClr val="000000"/>
                </a:solidFill>
              </a:uFill>
              <a:latin typeface="Wingdings 3" panose="05040102010807070707" pitchFamily="18" charset="2"/>
              <a:ea typeface="Century Gothic" panose="020B0502020202020204" pitchFamily="34" charset="0"/>
              <a:cs typeface="Century Gothic" panose="020B0502020202020204" pitchFamily="34" charset="0"/>
            </a:endParaRPr>
          </a:p>
          <a:p>
            <a:pPr>
              <a:lnSpc>
                <a:spcPct val="150000"/>
              </a:lnSpc>
            </a:pPr>
            <a:r>
              <a:rPr lang="en-IN" sz="1800" u="none" strike="noStrike" kern="100" dirty="0">
                <a:solidFill>
                  <a:srgbClr val="555353"/>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Fulfilment rate increased to 98.99%</a:t>
            </a:r>
            <a:endParaRPr lang="en-IN" sz="1800" kern="100" dirty="0">
              <a:solidFill>
                <a:srgbClr val="000000"/>
              </a:solidFill>
              <a:uFill>
                <a:solidFill>
                  <a:srgbClr val="000000"/>
                </a:solidFill>
              </a:uFill>
              <a:latin typeface="Wingdings 3" panose="05040102010807070707" pitchFamily="18" charset="2"/>
              <a:ea typeface="Century Gothic" panose="020B0502020202020204" pitchFamily="34" charset="0"/>
              <a:cs typeface="Century Gothic" panose="020B0502020202020204" pitchFamily="34" charset="0"/>
            </a:endParaRPr>
          </a:p>
          <a:p>
            <a:pPr>
              <a:lnSpc>
                <a:spcPct val="150000"/>
              </a:lnSpc>
            </a:pPr>
            <a:r>
              <a:rPr lang="en-IN" sz="1800" u="none" strike="noStrike" kern="100" dirty="0">
                <a:solidFill>
                  <a:srgbClr val="555353"/>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Sell through increased by 25%</a:t>
            </a:r>
            <a:endParaRPr lang="en-IN" sz="180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a:lnSpc>
                <a:spcPct val="150000"/>
              </a:lnSpc>
            </a:pPr>
            <a:endParaRPr lang="en-IN" sz="180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a:lnSpc>
                <a:spcPct val="150000"/>
              </a:lnSpc>
            </a:pPr>
            <a:endParaRPr lang="en-US" sz="2200" dirty="0">
              <a:solidFill>
                <a:srgbClr val="555353"/>
              </a:solidFill>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59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C21F2E-244C-0E1D-D325-98DC49E1351D}"/>
              </a:ext>
            </a:extLst>
          </p:cNvPr>
          <p:cNvSpPr>
            <a:spLocks noGrp="1"/>
          </p:cNvSpPr>
          <p:nvPr>
            <p:ph type="title"/>
          </p:nvPr>
        </p:nvSpPr>
        <p:spPr>
          <a:xfrm>
            <a:off x="118188" y="0"/>
            <a:ext cx="11235612" cy="886408"/>
          </a:xfrm>
        </p:spPr>
        <p:txBody>
          <a:bodyPr>
            <a:normAutofit fontScale="90000"/>
          </a:bodyPr>
          <a:lstStyle/>
          <a:p>
            <a:r>
              <a:rPr lang="en-IN" b="1"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Flying Machine India Company Profile</a:t>
            </a:r>
            <a:br>
              <a:rPr lang="en-IN" sz="1800" kern="100" dirty="0">
                <a:solidFill>
                  <a:srgbClr val="000000"/>
                </a:solidFill>
                <a:effectLst/>
                <a:latin typeface="Calibri" panose="020F0502020204030204" pitchFamily="34" charset="0"/>
                <a:ea typeface="Calibri" panose="020F0502020204030204" pitchFamily="34" charset="0"/>
              </a:rPr>
            </a:b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77A4FD3-9013-5D02-06CC-F50AF29F1681}"/>
              </a:ext>
            </a:extLst>
          </p:cNvPr>
          <p:cNvSpPr txBox="1"/>
          <p:nvPr/>
        </p:nvSpPr>
        <p:spPr>
          <a:xfrm>
            <a:off x="587829" y="2204357"/>
            <a:ext cx="8568417" cy="4027962"/>
          </a:xfrm>
          <a:prstGeom prst="rect">
            <a:avLst/>
          </a:prstGeom>
          <a:noFill/>
        </p:spPr>
        <p:txBody>
          <a:bodyPr wrap="square">
            <a:spAutoFit/>
          </a:bodyPr>
          <a:lstStyle/>
          <a:p>
            <a:pPr marL="342900" lvl="0" indent="-342900" fontAlgn="base">
              <a:lnSpc>
                <a:spcPct val="107000"/>
              </a:lnSpc>
              <a:spcAft>
                <a:spcPts val="920"/>
              </a:spcAft>
              <a:buClr>
                <a:srgbClr val="A53010"/>
              </a:buClr>
              <a:buSzPts val="2000"/>
              <a:buFont typeface="Arial" panose="020B0604020202020204" pitchFamily="34" charset="0"/>
              <a:buChar char="•"/>
            </a:pPr>
            <a:r>
              <a:rPr lang="en-IN" sz="1800" b="1"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Company Full Name: </a:t>
            </a:r>
            <a:r>
              <a:rPr lang="en-IN" sz="1800"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Arvind Limited</a:t>
            </a:r>
          </a:p>
          <a:p>
            <a:pPr marL="342900" lvl="0" indent="-342900" fontAlgn="base">
              <a:lnSpc>
                <a:spcPct val="106000"/>
              </a:lnSpc>
              <a:spcAft>
                <a:spcPts val="950"/>
              </a:spcAft>
              <a:buClr>
                <a:srgbClr val="A53010"/>
              </a:buClr>
              <a:buSzPts val="2000"/>
              <a:buFont typeface="Arial" panose="020B0604020202020204" pitchFamily="34" charset="0"/>
              <a:buChar char="•"/>
            </a:pPr>
            <a:r>
              <a:rPr lang="en-IN" sz="1800" b="1"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Type: </a:t>
            </a:r>
            <a:r>
              <a:rPr lang="en-IN" sz="1800"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Private</a:t>
            </a:r>
            <a:endParaRPr lang="en-IN" kern="100" dirty="0">
              <a:solidFill>
                <a:srgbClr val="000000"/>
              </a:solidFill>
              <a:uFill>
                <a:solidFill>
                  <a:srgbClr val="000000"/>
                </a:solidFill>
              </a:uFill>
              <a:latin typeface="Arial" panose="020B0604020202020204" pitchFamily="34" charset="0"/>
              <a:ea typeface="Century Gothic" panose="020B0502020202020204" pitchFamily="34" charset="0"/>
              <a:cs typeface="Arial" panose="020B0604020202020204" pitchFamily="34" charset="0"/>
            </a:endParaRPr>
          </a:p>
          <a:p>
            <a:pPr marL="342900" lvl="0" indent="-342900" fontAlgn="base">
              <a:lnSpc>
                <a:spcPct val="106000"/>
              </a:lnSpc>
              <a:spcAft>
                <a:spcPts val="950"/>
              </a:spcAft>
              <a:buClr>
                <a:srgbClr val="A53010"/>
              </a:buClr>
              <a:buSzPts val="2000"/>
              <a:buFont typeface="Arial" panose="020B0604020202020204" pitchFamily="34" charset="0"/>
              <a:buChar char="•"/>
            </a:pPr>
            <a:r>
              <a:rPr lang="en-IN" sz="18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Industry: </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Fashion wear</a:t>
            </a:r>
          </a:p>
          <a:p>
            <a:pPr marL="342900" lvl="0" indent="-342900" fontAlgn="base">
              <a:lnSpc>
                <a:spcPct val="106000"/>
              </a:lnSpc>
              <a:spcAft>
                <a:spcPts val="950"/>
              </a:spcAft>
              <a:buClr>
                <a:srgbClr val="A53010"/>
              </a:buClr>
              <a:buSzPts val="2000"/>
              <a:buFont typeface="Arial" panose="020B0604020202020204" pitchFamily="34" charset="0"/>
              <a:buChar char="•"/>
            </a:pPr>
            <a:r>
              <a:rPr lang="en-IN" sz="18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Founded Year: </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1980</a:t>
            </a:r>
            <a:endParaRPr lang="en-IN"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marL="342900" indent="-342900" fontAlgn="base">
              <a:lnSpc>
                <a:spcPct val="106000"/>
              </a:lnSpc>
              <a:spcAft>
                <a:spcPts val="950"/>
              </a:spcAft>
              <a:buClr>
                <a:srgbClr val="A53010"/>
              </a:buClr>
              <a:buSzPts val="2000"/>
              <a:buFont typeface="Arial" panose="020B0604020202020204" pitchFamily="34" charset="0"/>
              <a:buChar char="•"/>
            </a:pPr>
            <a:r>
              <a:rPr lang="en-IN" sz="1800" b="1"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Founder: </a:t>
            </a:r>
            <a:r>
              <a:rPr lang="en-IN" sz="1800"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NA</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indent="-342900" fontAlgn="base">
              <a:lnSpc>
                <a:spcPct val="106000"/>
              </a:lnSpc>
              <a:spcAft>
                <a:spcPts val="950"/>
              </a:spcAft>
              <a:buClr>
                <a:srgbClr val="A53010"/>
              </a:buClr>
              <a:buSzPts val="2000"/>
              <a:buFont typeface="Arial" panose="020B0604020202020204" pitchFamily="34" charset="0"/>
              <a:buChar char="•"/>
            </a:pPr>
            <a:r>
              <a:rPr lang="en-IN" sz="1800" b="1"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Headquarters: </a:t>
            </a:r>
            <a:r>
              <a:rPr lang="en-IN" sz="1800"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Naroda, Ahmedabad, Gujarat, India</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6000"/>
              </a:lnSpc>
              <a:spcAft>
                <a:spcPts val="950"/>
              </a:spcAft>
              <a:buClr>
                <a:srgbClr val="A53010"/>
              </a:buClr>
              <a:buSzPts val="2000"/>
              <a:buFont typeface="Arial" panose="020B0604020202020204" pitchFamily="34" charset="0"/>
              <a:buChar char="•"/>
            </a:pPr>
            <a:r>
              <a:rPr lang="en-IN" sz="18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Key People: </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Mr. Sanjay </a:t>
            </a:r>
            <a:r>
              <a:rPr lang="en-IN" sz="1800"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Lalbha</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(CEO &amp; MD)</a:t>
            </a:r>
          </a:p>
          <a:p>
            <a:pPr marL="342900" indent="-342900" fontAlgn="base">
              <a:lnSpc>
                <a:spcPct val="106000"/>
              </a:lnSpc>
              <a:spcAft>
                <a:spcPts val="950"/>
              </a:spcAft>
              <a:buClr>
                <a:srgbClr val="A53010"/>
              </a:buClr>
              <a:buSzPts val="2000"/>
              <a:buFont typeface="Arial" panose="020B0604020202020204" pitchFamily="34" charset="0"/>
              <a:buChar char="•"/>
            </a:pPr>
            <a:r>
              <a:rPr lang="en-IN" sz="1800" b="1"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Parent Company: </a:t>
            </a:r>
            <a:r>
              <a:rPr lang="en-IN" sz="1800" u="none" strike="noStrike" kern="100" dirty="0" err="1">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Lalbhai</a:t>
            </a:r>
            <a:r>
              <a:rPr lang="en-IN" sz="1800"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Group</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indent="-342900" fontAlgn="base">
              <a:lnSpc>
                <a:spcPct val="106000"/>
              </a:lnSpc>
              <a:spcAft>
                <a:spcPts val="950"/>
              </a:spcAft>
              <a:buClr>
                <a:srgbClr val="A53010"/>
              </a:buClr>
              <a:buSzPts val="2000"/>
              <a:buFont typeface="Arial" panose="020B0604020202020204" pitchFamily="34" charset="0"/>
              <a:buChar char="•"/>
            </a:pPr>
            <a:r>
              <a:rPr lang="en-IN" sz="1800" b="1"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Subsidiaries: </a:t>
            </a:r>
            <a:r>
              <a:rPr lang="en-IN" sz="1800" u="none" strike="noStrike" kern="1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NA</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6000"/>
              </a:lnSpc>
              <a:spcAft>
                <a:spcPts val="950"/>
              </a:spcAft>
              <a:buClr>
                <a:srgbClr val="A53010"/>
              </a:buClr>
              <a:buSzPts val="2000"/>
              <a:buFont typeface="Arial" panose="020B0604020202020204" pitchFamily="34" charset="0"/>
              <a:buChar char="•"/>
            </a:pPr>
            <a:endParaRPr lang="en-IN" sz="105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92813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sravya ppt new[1]</Template>
  <TotalTime>88</TotalTime>
  <Words>808</Words>
  <Application>Microsoft Office PowerPoint</Application>
  <PresentationFormat>Widescreen</PresentationFormat>
  <Paragraphs>66</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Gill Sans MT</vt:lpstr>
      <vt:lpstr>Times New Roman</vt:lpstr>
      <vt:lpstr>Wingdings</vt:lpstr>
      <vt:lpstr>Wingdings 3</vt:lpstr>
      <vt:lpstr>Gallery</vt:lpstr>
      <vt:lpstr>Project given by </vt:lpstr>
      <vt:lpstr>PowerPoint Presentation</vt:lpstr>
      <vt:lpstr>TEAM MEMBERS </vt:lpstr>
      <vt:lpstr>Brand study, Competitor Analysis &amp; Buyer’s/Audience’s Personal </vt:lpstr>
      <vt:lpstr>Analysis: </vt:lpstr>
      <vt:lpstr>Social Media:* </vt:lpstr>
      <vt:lpstr>History of Flying Machine: </vt:lpstr>
      <vt:lpstr>PowerPoint Presentation</vt:lpstr>
      <vt:lpstr>Flying Machine India Company Profile </vt:lpstr>
      <vt:lpstr>Rankings of keywords</vt:lpstr>
      <vt:lpstr>Email Marketing</vt:lpstr>
      <vt:lpstr>Social Media Marketing </vt:lpstr>
      <vt:lpstr>PowerPoint Presentation</vt:lpstr>
      <vt:lpstr> marketing</vt:lpstr>
      <vt:lpstr>Content Marketing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SALESFORCE</dc:title>
  <dc:creator>sravyanaga t</dc:creator>
  <cp:lastModifiedBy>krishna priya</cp:lastModifiedBy>
  <cp:revision>2</cp:revision>
  <dcterms:created xsi:type="dcterms:W3CDTF">2023-04-03T13:38:43Z</dcterms:created>
  <dcterms:modified xsi:type="dcterms:W3CDTF">2023-08-21T16:07:33Z</dcterms:modified>
</cp:coreProperties>
</file>