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21396325" cy="30267275"/>
  <p:notesSz cx="32099250" cy="4374832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WIycCrJ42yYC9SG3uTBOvSjxtB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D64ABF-D88F-45EE-8385-17B4EC9298A7}">
  <a:tblStyle styleId="{D0D64ABF-D88F-45EE-8385-17B4EC9298A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538" autoAdjust="0"/>
    <p:restoredTop sz="95309" autoAdjust="0"/>
  </p:normalViewPr>
  <p:slideViewPr>
    <p:cSldViewPr snapToGrid="0">
      <p:cViewPr>
        <p:scale>
          <a:sx n="50" d="100"/>
          <a:sy n="50" d="100"/>
        </p:scale>
        <p:origin x="1061" y="-24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50925" y="3281100"/>
            <a:ext cx="21400550" cy="16405601"/>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3209925" y="20780450"/>
            <a:ext cx="25679400" cy="1968672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p:nvPr/>
        </p:nvSpPr>
        <p:spPr>
          <a:xfrm>
            <a:off x="18182159" y="41553359"/>
            <a:ext cx="13909319" cy="2187000"/>
          </a:xfrm>
          <a:prstGeom prst="rect">
            <a:avLst/>
          </a:prstGeom>
          <a:noFill/>
          <a:ln>
            <a:noFill/>
          </a:ln>
        </p:spPr>
        <p:txBody>
          <a:bodyPr spcFirstLastPara="1" wrap="square" lIns="434500" tIns="217425" rIns="434500" bIns="217425" anchor="b" anchorCtr="0">
            <a:noAutofit/>
          </a:bodyPr>
          <a:lstStyle/>
          <a:p>
            <a:pPr marL="0" marR="0" lvl="0" indent="0" algn="r" rtl="0">
              <a:lnSpc>
                <a:spcPct val="100000"/>
              </a:lnSpc>
              <a:spcBef>
                <a:spcPts val="0"/>
              </a:spcBef>
              <a:spcAft>
                <a:spcPts val="0"/>
              </a:spcAft>
              <a:buNone/>
            </a:pPr>
            <a:fld id="{00000000-1234-1234-1234-123412341234}" type="slidenum">
              <a:rPr lang="en-US" sz="58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
        <p:nvSpPr>
          <p:cNvPr id="62" name="Google Shape;62;p1:notes"/>
          <p:cNvSpPr txBox="1">
            <a:spLocks noGrp="1"/>
          </p:cNvSpPr>
          <p:nvPr>
            <p:ph type="body" idx="1"/>
          </p:nvPr>
        </p:nvSpPr>
        <p:spPr>
          <a:xfrm>
            <a:off x="3209760" y="20784241"/>
            <a:ext cx="25679160" cy="19686240"/>
          </a:xfrm>
          <a:prstGeom prst="rect">
            <a:avLst/>
          </a:prstGeom>
          <a:noFill/>
          <a:ln>
            <a:noFill/>
          </a:ln>
        </p:spPr>
        <p:txBody>
          <a:bodyPr spcFirstLastPara="1" wrap="square" lIns="434500" tIns="217425" rIns="434500" bIns="217425" anchor="t" anchorCtr="0">
            <a:noAutofit/>
          </a:bodyPr>
          <a:lstStyle/>
          <a:p>
            <a:pPr marL="0" lvl="0" indent="0" algn="l" rtl="0">
              <a:spcBef>
                <a:spcPts val="0"/>
              </a:spcBef>
              <a:spcAft>
                <a:spcPts val="0"/>
              </a:spcAft>
              <a:buNone/>
            </a:pPr>
            <a:endParaRPr sz="2000" b="0" strike="noStrike">
              <a:solidFill>
                <a:srgbClr val="000000"/>
              </a:solidFill>
              <a:latin typeface="Arial"/>
              <a:ea typeface="Arial"/>
              <a:cs typeface="Arial"/>
              <a:sym typeface="Arial"/>
            </a:endParaRPr>
          </a:p>
        </p:txBody>
      </p:sp>
      <p:sp>
        <p:nvSpPr>
          <p:cNvPr id="63" name="Google Shape;63;p1:notes"/>
          <p:cNvSpPr>
            <a:spLocks noGrp="1" noRot="1" noChangeAspect="1"/>
          </p:cNvSpPr>
          <p:nvPr>
            <p:ph type="sldImg" idx="2"/>
          </p:nvPr>
        </p:nvSpPr>
        <p:spPr>
          <a:xfrm>
            <a:off x="10252075" y="3281363"/>
            <a:ext cx="11598275" cy="164052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
        <p:cNvGrpSpPr/>
        <p:nvPr/>
      </p:nvGrpSpPr>
      <p:grpSpPr>
        <a:xfrm>
          <a:off x="0" y="0"/>
          <a:ext cx="0" cy="0"/>
          <a:chOff x="0" y="0"/>
          <a:chExt cx="0" cy="0"/>
        </a:xfrm>
      </p:grpSpPr>
      <p:sp>
        <p:nvSpPr>
          <p:cNvPr id="45" name="Google Shape;45;p12"/>
          <p:cNvSpPr txBox="1">
            <a:spLocks noGrp="1"/>
          </p:cNvSpPr>
          <p:nvPr>
            <p:ph type="title"/>
          </p:nvPr>
        </p:nvSpPr>
        <p:spPr>
          <a:xfrm>
            <a:off x="1069560" y="1207440"/>
            <a:ext cx="19256041" cy="5054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2"/>
          <p:cNvSpPr txBox="1">
            <a:spLocks noGrp="1"/>
          </p:cNvSpPr>
          <p:nvPr>
            <p:ph type="body" idx="1"/>
          </p:nvPr>
        </p:nvSpPr>
        <p:spPr>
          <a:xfrm>
            <a:off x="1069560" y="7082280"/>
            <a:ext cx="19256041" cy="8373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2"/>
          <p:cNvSpPr txBox="1">
            <a:spLocks noGrp="1"/>
          </p:cNvSpPr>
          <p:nvPr>
            <p:ph type="body" idx="2"/>
          </p:nvPr>
        </p:nvSpPr>
        <p:spPr>
          <a:xfrm>
            <a:off x="1069560" y="16251480"/>
            <a:ext cx="19256041" cy="8373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1069560" y="1207440"/>
            <a:ext cx="19256041" cy="5054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3"/>
          <p:cNvSpPr txBox="1">
            <a:spLocks noGrp="1"/>
          </p:cNvSpPr>
          <p:nvPr>
            <p:ph type="body" idx="1"/>
          </p:nvPr>
        </p:nvSpPr>
        <p:spPr>
          <a:xfrm>
            <a:off x="1069560" y="7082280"/>
            <a:ext cx="9396720" cy="8373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13"/>
          <p:cNvSpPr txBox="1">
            <a:spLocks noGrp="1"/>
          </p:cNvSpPr>
          <p:nvPr>
            <p:ph type="body" idx="2"/>
          </p:nvPr>
        </p:nvSpPr>
        <p:spPr>
          <a:xfrm>
            <a:off x="10936440" y="7082280"/>
            <a:ext cx="9396720" cy="8373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3"/>
          <p:cNvSpPr txBox="1">
            <a:spLocks noGrp="1"/>
          </p:cNvSpPr>
          <p:nvPr>
            <p:ph type="body" idx="3"/>
          </p:nvPr>
        </p:nvSpPr>
        <p:spPr>
          <a:xfrm>
            <a:off x="10936440" y="16251480"/>
            <a:ext cx="9396720" cy="8373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3"/>
          <p:cNvSpPr txBox="1">
            <a:spLocks noGrp="1"/>
          </p:cNvSpPr>
          <p:nvPr>
            <p:ph type="body" idx="4"/>
          </p:nvPr>
        </p:nvSpPr>
        <p:spPr>
          <a:xfrm>
            <a:off x="1069560" y="16251480"/>
            <a:ext cx="9396720" cy="8373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1069560" y="1207440"/>
            <a:ext cx="19256041" cy="5054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1069560" y="7082280"/>
            <a:ext cx="19256041" cy="175546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4"/>
          <p:cNvSpPr txBox="1">
            <a:spLocks noGrp="1"/>
          </p:cNvSpPr>
          <p:nvPr>
            <p:ph type="body" idx="2"/>
          </p:nvPr>
        </p:nvSpPr>
        <p:spPr>
          <a:xfrm>
            <a:off x="1069560" y="7082280"/>
            <a:ext cx="19256041" cy="175546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pic>
        <p:nvPicPr>
          <p:cNvPr id="58" name="Google Shape;58;p14"/>
          <p:cNvPicPr preferRelativeResize="0"/>
          <p:nvPr/>
        </p:nvPicPr>
        <p:blipFill rotWithShape="1">
          <a:blip r:embed="rId2">
            <a:alphaModFix/>
          </a:blip>
          <a:srcRect/>
          <a:stretch/>
        </p:blipFill>
        <p:spPr>
          <a:xfrm>
            <a:off x="1069200" y="8177400"/>
            <a:ext cx="19256041" cy="15363721"/>
          </a:xfrm>
          <a:prstGeom prst="rect">
            <a:avLst/>
          </a:prstGeom>
          <a:noFill/>
          <a:ln>
            <a:noFill/>
          </a:ln>
        </p:spPr>
      </p:pic>
      <p:pic>
        <p:nvPicPr>
          <p:cNvPr id="59" name="Google Shape;59;p14"/>
          <p:cNvPicPr preferRelativeResize="0"/>
          <p:nvPr/>
        </p:nvPicPr>
        <p:blipFill rotWithShape="1">
          <a:blip r:embed="rId2">
            <a:alphaModFix/>
          </a:blip>
          <a:srcRect/>
          <a:stretch/>
        </p:blipFill>
        <p:spPr>
          <a:xfrm>
            <a:off x="1069200" y="8177400"/>
            <a:ext cx="19256041" cy="1536372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1069560" y="1207440"/>
            <a:ext cx="19256041" cy="5054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1069560" y="7082280"/>
            <a:ext cx="19256041" cy="17554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1069560" y="1207440"/>
            <a:ext cx="19256041" cy="5054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body" idx="1"/>
          </p:nvPr>
        </p:nvSpPr>
        <p:spPr>
          <a:xfrm>
            <a:off x="1069560" y="7082280"/>
            <a:ext cx="19256041" cy="175546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1069560" y="1207440"/>
            <a:ext cx="19256041" cy="5054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6"/>
          <p:cNvSpPr txBox="1">
            <a:spLocks noGrp="1"/>
          </p:cNvSpPr>
          <p:nvPr>
            <p:ph type="body" idx="1"/>
          </p:nvPr>
        </p:nvSpPr>
        <p:spPr>
          <a:xfrm>
            <a:off x="1069560" y="7082280"/>
            <a:ext cx="9396720" cy="175546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6"/>
          <p:cNvSpPr txBox="1">
            <a:spLocks noGrp="1"/>
          </p:cNvSpPr>
          <p:nvPr>
            <p:ph type="body" idx="2"/>
          </p:nvPr>
        </p:nvSpPr>
        <p:spPr>
          <a:xfrm>
            <a:off x="10936440" y="7082280"/>
            <a:ext cx="9396720" cy="175546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1069560" y="1207440"/>
            <a:ext cx="19256041" cy="5054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7"/>
        <p:cNvGrpSpPr/>
        <p:nvPr/>
      </p:nvGrpSpPr>
      <p:grpSpPr>
        <a:xfrm>
          <a:off x="0" y="0"/>
          <a:ext cx="0" cy="0"/>
          <a:chOff x="0" y="0"/>
          <a:chExt cx="0" cy="0"/>
        </a:xfrm>
      </p:grpSpPr>
      <p:sp>
        <p:nvSpPr>
          <p:cNvPr id="28" name="Google Shape;28;p8"/>
          <p:cNvSpPr txBox="1">
            <a:spLocks noGrp="1"/>
          </p:cNvSpPr>
          <p:nvPr>
            <p:ph type="subTitle" idx="1"/>
          </p:nvPr>
        </p:nvSpPr>
        <p:spPr>
          <a:xfrm>
            <a:off x="1069560" y="1207440"/>
            <a:ext cx="19256041" cy="23428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1069560" y="1207440"/>
            <a:ext cx="19256041" cy="5054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body" idx="1"/>
          </p:nvPr>
        </p:nvSpPr>
        <p:spPr>
          <a:xfrm>
            <a:off x="1069560" y="7082280"/>
            <a:ext cx="9396720" cy="8373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9"/>
          <p:cNvSpPr txBox="1">
            <a:spLocks noGrp="1"/>
          </p:cNvSpPr>
          <p:nvPr>
            <p:ph type="body" idx="2"/>
          </p:nvPr>
        </p:nvSpPr>
        <p:spPr>
          <a:xfrm>
            <a:off x="1069560" y="16251480"/>
            <a:ext cx="9396720" cy="8373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9"/>
          <p:cNvSpPr txBox="1">
            <a:spLocks noGrp="1"/>
          </p:cNvSpPr>
          <p:nvPr>
            <p:ph type="body" idx="3"/>
          </p:nvPr>
        </p:nvSpPr>
        <p:spPr>
          <a:xfrm>
            <a:off x="10936440" y="7082280"/>
            <a:ext cx="9396720" cy="175546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1069560" y="1207440"/>
            <a:ext cx="19256041" cy="5054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body" idx="1"/>
          </p:nvPr>
        </p:nvSpPr>
        <p:spPr>
          <a:xfrm>
            <a:off x="1069560" y="7082280"/>
            <a:ext cx="9396720" cy="175546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10"/>
          <p:cNvSpPr txBox="1">
            <a:spLocks noGrp="1"/>
          </p:cNvSpPr>
          <p:nvPr>
            <p:ph type="body" idx="2"/>
          </p:nvPr>
        </p:nvSpPr>
        <p:spPr>
          <a:xfrm>
            <a:off x="10936440" y="7082280"/>
            <a:ext cx="9396720" cy="8373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10"/>
          <p:cNvSpPr txBox="1">
            <a:spLocks noGrp="1"/>
          </p:cNvSpPr>
          <p:nvPr>
            <p:ph type="body" idx="3"/>
          </p:nvPr>
        </p:nvSpPr>
        <p:spPr>
          <a:xfrm>
            <a:off x="10936440" y="16251480"/>
            <a:ext cx="9396720" cy="8373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9"/>
        <p:cNvGrpSpPr/>
        <p:nvPr/>
      </p:nvGrpSpPr>
      <p:grpSpPr>
        <a:xfrm>
          <a:off x="0" y="0"/>
          <a:ext cx="0" cy="0"/>
          <a:chOff x="0" y="0"/>
          <a:chExt cx="0" cy="0"/>
        </a:xfrm>
      </p:grpSpPr>
      <p:sp>
        <p:nvSpPr>
          <p:cNvPr id="40" name="Google Shape;40;p11"/>
          <p:cNvSpPr txBox="1">
            <a:spLocks noGrp="1"/>
          </p:cNvSpPr>
          <p:nvPr>
            <p:ph type="title"/>
          </p:nvPr>
        </p:nvSpPr>
        <p:spPr>
          <a:xfrm>
            <a:off x="1069560" y="1207440"/>
            <a:ext cx="19256041" cy="5054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1"/>
          <p:cNvSpPr txBox="1">
            <a:spLocks noGrp="1"/>
          </p:cNvSpPr>
          <p:nvPr>
            <p:ph type="body" idx="1"/>
          </p:nvPr>
        </p:nvSpPr>
        <p:spPr>
          <a:xfrm>
            <a:off x="1069560" y="7082280"/>
            <a:ext cx="9396720" cy="8373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1"/>
          <p:cNvSpPr txBox="1">
            <a:spLocks noGrp="1"/>
          </p:cNvSpPr>
          <p:nvPr>
            <p:ph type="body" idx="2"/>
          </p:nvPr>
        </p:nvSpPr>
        <p:spPr>
          <a:xfrm>
            <a:off x="10936440" y="7082280"/>
            <a:ext cx="9396720" cy="8373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11"/>
          <p:cNvSpPr txBox="1">
            <a:spLocks noGrp="1"/>
          </p:cNvSpPr>
          <p:nvPr>
            <p:ph type="body" idx="3"/>
          </p:nvPr>
        </p:nvSpPr>
        <p:spPr>
          <a:xfrm>
            <a:off x="1069560" y="16251480"/>
            <a:ext cx="19256041" cy="8373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EF5FA"/>
        </a:solidFill>
        <a:effectLst/>
      </p:bgPr>
    </p:bg>
    <p:spTree>
      <p:nvGrpSpPr>
        <p:cNvPr id="1" name="Shape 5"/>
        <p:cNvGrpSpPr/>
        <p:nvPr/>
      </p:nvGrpSpPr>
      <p:grpSpPr>
        <a:xfrm>
          <a:off x="0" y="0"/>
          <a:ext cx="0" cy="0"/>
          <a:chOff x="0" y="0"/>
          <a:chExt cx="0" cy="0"/>
        </a:xfrm>
      </p:grpSpPr>
      <p:sp>
        <p:nvSpPr>
          <p:cNvPr id="6" name="Google Shape;6;p2"/>
          <p:cNvSpPr/>
          <p:nvPr/>
        </p:nvSpPr>
        <p:spPr>
          <a:xfrm>
            <a:off x="1168200" y="26237519"/>
            <a:ext cx="11560320" cy="4064760"/>
          </a:xfrm>
          <a:custGeom>
            <a:avLst/>
            <a:gdLst/>
            <a:ahLst/>
            <a:cxnLst/>
            <a:rect l="l" t="t" r="r" b="b"/>
            <a:pathLst>
              <a:path w="7485" h="337" extrusionOk="0">
                <a:moveTo>
                  <a:pt x="0" y="2"/>
                </a:moveTo>
                <a:lnTo>
                  <a:pt x="7485" y="337"/>
                </a:lnTo>
                <a:lnTo>
                  <a:pt x="5558" y="337"/>
                </a:lnTo>
                <a:lnTo>
                  <a:pt x="1" y="0"/>
                </a:lnTo>
              </a:path>
            </a:pathLst>
          </a:custGeom>
          <a:solidFill>
            <a:srgbClr val="A4B8DA">
              <a:alpha val="40000"/>
            </a:srgbClr>
          </a:solidFill>
          <a:ln>
            <a:noFill/>
          </a:ln>
        </p:spPr>
      </p:sp>
      <p:sp>
        <p:nvSpPr>
          <p:cNvPr id="7" name="Google Shape;7;p2"/>
          <p:cNvSpPr/>
          <p:nvPr/>
        </p:nvSpPr>
        <p:spPr>
          <a:xfrm>
            <a:off x="1136520" y="26211241"/>
            <a:ext cx="8634960" cy="411948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sp>
      <p:sp>
        <p:nvSpPr>
          <p:cNvPr id="8" name="Google Shape;8;p2"/>
          <p:cNvSpPr/>
          <p:nvPr/>
        </p:nvSpPr>
        <p:spPr>
          <a:xfrm>
            <a:off x="-14040" y="25559280"/>
            <a:ext cx="7960680" cy="4770000"/>
          </a:xfrm>
          <a:prstGeom prst="rtTriangle">
            <a:avLst/>
          </a:prstGeom>
          <a:blipFill rotWithShape="1">
            <a:blip r:embed="rId14">
              <a:alphaModFix/>
            </a:blip>
            <a:tile tx="0" ty="0" sx="75000" sy="75000" flip="none" algn="tl"/>
          </a:blipFill>
          <a:ln>
            <a:noFill/>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Google Shape;9;p2"/>
          <p:cNvCxnSpPr/>
          <p:nvPr/>
        </p:nvCxnSpPr>
        <p:spPr>
          <a:xfrm>
            <a:off x="-21600" y="25543441"/>
            <a:ext cx="7968600" cy="4785840"/>
          </a:xfrm>
          <a:prstGeom prst="straightConnector1">
            <a:avLst/>
          </a:prstGeom>
          <a:noFill/>
          <a:ln w="12225" cap="flat" cmpd="sng">
            <a:solidFill>
              <a:srgbClr val="196F85"/>
            </a:solidFill>
            <a:prstDash val="solid"/>
            <a:miter lim="8000"/>
            <a:headEnd type="none" w="sm" len="sm"/>
            <a:tailEnd type="none" w="sm" len="sm"/>
          </a:ln>
          <a:effectLst>
            <a:outerShdw blurRad="40000" dist="20000" dir="5400000" rotWithShape="0">
              <a:srgbClr val="000000">
                <a:alpha val="37647"/>
              </a:srgbClr>
            </a:outerShdw>
          </a:effectLst>
        </p:spPr>
      </p:cxnSp>
      <p:pic>
        <p:nvPicPr>
          <p:cNvPr id="10" name="Google Shape;10;p2"/>
          <p:cNvPicPr preferRelativeResize="0"/>
          <p:nvPr/>
        </p:nvPicPr>
        <p:blipFill rotWithShape="1">
          <a:blip r:embed="rId15">
            <a:alphaModFix/>
          </a:blip>
          <a:srcRect r="38728"/>
          <a:stretch/>
        </p:blipFill>
        <p:spPr>
          <a:xfrm>
            <a:off x="17465759" y="29786759"/>
            <a:ext cx="2018880" cy="195120"/>
          </a:xfrm>
          <a:prstGeom prst="rect">
            <a:avLst/>
          </a:prstGeom>
          <a:noFill/>
          <a:ln>
            <a:noFill/>
          </a:ln>
        </p:spPr>
      </p:pic>
      <p:sp>
        <p:nvSpPr>
          <p:cNvPr id="11" name="Google Shape;11;p2"/>
          <p:cNvSpPr/>
          <p:nvPr/>
        </p:nvSpPr>
        <p:spPr>
          <a:xfrm>
            <a:off x="19272959" y="29706841"/>
            <a:ext cx="1911240" cy="271080"/>
          </a:xfrm>
          <a:prstGeom prst="rect">
            <a:avLst/>
          </a:prstGeom>
          <a:noFill/>
          <a:ln>
            <a:noFill/>
          </a:ln>
        </p:spPr>
        <p:txBody>
          <a:bodyPr spcFirstLastPara="1" wrap="square" lIns="72700" tIns="36350" rIns="72700" bIns="36350" anchor="t" anchorCtr="0">
            <a:noAutofit/>
          </a:bodyPr>
          <a:lstStyle/>
          <a:p>
            <a:pPr marL="0" marR="0" lvl="0" indent="0" algn="ctr" rtl="0">
              <a:lnSpc>
                <a:spcPct val="100000"/>
              </a:lnSpc>
              <a:spcBef>
                <a:spcPts val="0"/>
              </a:spcBef>
              <a:spcAft>
                <a:spcPts val="0"/>
              </a:spcAft>
              <a:buNone/>
            </a:pPr>
            <a:r>
              <a:rPr lang="en-US" sz="1300" b="0" i="0" u="none" strike="noStrike" cap="none">
                <a:solidFill>
                  <a:srgbClr val="FFFFFF"/>
                </a:solidFill>
                <a:latin typeface="Arial"/>
                <a:ea typeface="Arial"/>
                <a:cs typeface="Arial"/>
                <a:sym typeface="Arial"/>
              </a:rPr>
              <a:t>www.postersession.com</a:t>
            </a:r>
            <a:endParaRPr sz="1800" b="0" i="0" u="none" strike="noStrike" cap="none">
              <a:solidFill>
                <a:srgbClr val="000000"/>
              </a:solidFill>
              <a:latin typeface="Arial"/>
              <a:ea typeface="Arial"/>
              <a:cs typeface="Arial"/>
              <a:sym typeface="Arial"/>
            </a:endParaRPr>
          </a:p>
        </p:txBody>
      </p:sp>
      <p:sp>
        <p:nvSpPr>
          <p:cNvPr id="12" name="Google Shape;12;p2"/>
          <p:cNvSpPr txBox="1">
            <a:spLocks noGrp="1"/>
          </p:cNvSpPr>
          <p:nvPr>
            <p:ph type="title"/>
          </p:nvPr>
        </p:nvSpPr>
        <p:spPr>
          <a:xfrm>
            <a:off x="1069560" y="1207440"/>
            <a:ext cx="19256041" cy="505404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2"/>
          <p:cNvSpPr txBox="1">
            <a:spLocks noGrp="1"/>
          </p:cNvSpPr>
          <p:nvPr>
            <p:ph type="body" idx="1"/>
          </p:nvPr>
        </p:nvSpPr>
        <p:spPr>
          <a:xfrm>
            <a:off x="1069560" y="7082280"/>
            <a:ext cx="19256041" cy="175546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hyperlink" Target="https://www.analyticsvidhya.com/blog/2018/06/comprehensive-guide-recommendation-engine-python/?" TargetMode="External"/><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towardsdatascience.com/evaluation-metrics-for-recommender-systems-df56c6611093" TargetMode="External"/><Relationship Id="rId11" Type="http://schemas.openxmlformats.org/officeDocument/2006/relationships/image" Target="../media/image8.png"/><Relationship Id="rId5" Type="http://schemas.openxmlformats.org/officeDocument/2006/relationships/hyperlink" Target="https://towardsdatascience.com/recommendation-systems-models-and-evaluation-84944a84fb8e" TargetMode="External"/><Relationship Id="rId10" Type="http://schemas.openxmlformats.org/officeDocument/2006/relationships/image" Target="../media/image7.png"/><Relationship Id="rId4" Type="http://schemas.openxmlformats.org/officeDocument/2006/relationships/hyperlink" Target="https://grouplens.org/datasets/movielens/" TargetMode="External"/><Relationship Id="rId9" Type="http://schemas.openxmlformats.org/officeDocument/2006/relationships/image" Target="../media/image6.jpg"/><Relationship Id="rId14" Type="http://schemas.openxmlformats.org/officeDocument/2006/relationships/image" Target="../media/image1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
          <p:cNvSpPr/>
          <p:nvPr/>
        </p:nvSpPr>
        <p:spPr>
          <a:xfrm>
            <a:off x="439560" y="7368480"/>
            <a:ext cx="4766760" cy="409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
          <p:cNvSpPr/>
          <p:nvPr/>
        </p:nvSpPr>
        <p:spPr>
          <a:xfrm>
            <a:off x="141840" y="1154880"/>
            <a:ext cx="21061800" cy="4867200"/>
          </a:xfrm>
          <a:prstGeom prst="roundRect">
            <a:avLst>
              <a:gd name="adj" fmla="val 10870"/>
            </a:avLst>
          </a:prstGeom>
          <a:gradFill>
            <a:gsLst>
              <a:gs pos="0">
                <a:srgbClr val="A7C4FF"/>
              </a:gs>
              <a:gs pos="100000">
                <a:schemeClr val="lt1"/>
              </a:gs>
            </a:gsLst>
            <a:lin ang="54000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
          <p:cNvSpPr/>
          <p:nvPr/>
        </p:nvSpPr>
        <p:spPr>
          <a:xfrm>
            <a:off x="2806200" y="1331640"/>
            <a:ext cx="15260759" cy="3500640"/>
          </a:xfrm>
          <a:prstGeom prst="rect">
            <a:avLst/>
          </a:prstGeom>
          <a:noFill/>
          <a:ln>
            <a:noFill/>
          </a:ln>
        </p:spPr>
        <p:txBody>
          <a:bodyPr spcFirstLastPara="1" wrap="square" lIns="72700" tIns="36350" rIns="72700" bIns="36350" anchor="t" anchorCtr="0">
            <a:noAutofit/>
          </a:bodyPr>
          <a:lstStyle/>
          <a:p>
            <a:pPr marL="0" marR="0" lvl="0" indent="0" algn="ctr" rtl="0">
              <a:lnSpc>
                <a:spcPct val="100000"/>
              </a:lnSpc>
              <a:spcBef>
                <a:spcPts val="0"/>
              </a:spcBef>
              <a:spcAft>
                <a:spcPts val="0"/>
              </a:spcAft>
              <a:buNone/>
            </a:pPr>
            <a:r>
              <a:rPr lang="en-US" sz="5700" b="1" i="0" u="none" strike="noStrike" cap="none" dirty="0">
                <a:solidFill>
                  <a:srgbClr val="003399"/>
                </a:solidFill>
                <a:latin typeface="Times New Roman"/>
                <a:ea typeface="Times New Roman"/>
                <a:cs typeface="Times New Roman"/>
                <a:sym typeface="Times New Roman"/>
              </a:rPr>
              <a:t>Movie Recommendation System </a:t>
            </a:r>
            <a:endParaRPr sz="1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3200" b="1" i="1" dirty="0">
                <a:solidFill>
                  <a:srgbClr val="FF0000"/>
                </a:solidFill>
                <a:latin typeface="Times New Roman"/>
                <a:cs typeface="Times New Roman"/>
                <a:sym typeface="Times New Roman"/>
              </a:rPr>
              <a:t>Gautam 170010031</a:t>
            </a:r>
          </a:p>
          <a:p>
            <a:pPr marL="0" marR="0" lvl="0" indent="0" algn="ctr" rtl="0">
              <a:lnSpc>
                <a:spcPct val="100000"/>
              </a:lnSpc>
              <a:spcBef>
                <a:spcPts val="0"/>
              </a:spcBef>
              <a:spcAft>
                <a:spcPts val="0"/>
              </a:spcAft>
              <a:buNone/>
            </a:pPr>
            <a:r>
              <a:rPr lang="en-US" sz="3200" b="1" i="1" u="none" strike="noStrike" cap="none" dirty="0">
                <a:solidFill>
                  <a:srgbClr val="FF0000"/>
                </a:solidFill>
                <a:latin typeface="Times New Roman"/>
                <a:ea typeface="Arial"/>
                <a:cs typeface="Times New Roman"/>
                <a:sym typeface="Times New Roman"/>
              </a:rPr>
              <a:t>Swapnik 170010033</a:t>
            </a:r>
          </a:p>
          <a:p>
            <a:pPr marL="0" marR="0" lvl="0" indent="0" algn="ctr" rtl="0">
              <a:lnSpc>
                <a:spcPct val="100000"/>
              </a:lnSpc>
              <a:spcBef>
                <a:spcPts val="0"/>
              </a:spcBef>
              <a:spcAft>
                <a:spcPts val="0"/>
              </a:spcAft>
              <a:buNone/>
            </a:pPr>
            <a:r>
              <a:rPr lang="en-US" sz="3200" b="1" i="1" dirty="0">
                <a:solidFill>
                  <a:srgbClr val="FF0000"/>
                </a:solidFill>
                <a:latin typeface="Times New Roman"/>
                <a:cs typeface="Times New Roman"/>
                <a:sym typeface="Times New Roman"/>
              </a:rPr>
              <a:t>Ashrith 170010036</a:t>
            </a:r>
            <a:endParaRPr sz="1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3200" b="0" i="1" u="none" strike="noStrike" cap="none" dirty="0">
                <a:solidFill>
                  <a:srgbClr val="FF0000"/>
                </a:solidFill>
                <a:latin typeface="Times New Roman"/>
                <a:ea typeface="Times New Roman"/>
                <a:cs typeface="Times New Roman"/>
                <a:sym typeface="Times New Roman"/>
              </a:rPr>
              <a:t>Indian Institute of Technology Dharwad</a:t>
            </a:r>
            <a:endParaRPr sz="1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3200" b="0" i="1" u="none" strike="noStrike" cap="none" dirty="0">
                <a:solidFill>
                  <a:srgbClr val="FF0000"/>
                </a:solidFill>
                <a:latin typeface="Times New Roman"/>
                <a:ea typeface="Times New Roman"/>
                <a:cs typeface="Times New Roman"/>
                <a:sym typeface="Times New Roman"/>
              </a:rPr>
              <a:t>Computer Science and </a:t>
            </a:r>
            <a:r>
              <a:rPr lang="en-US" sz="3200" b="0" i="1" u="none" strike="noStrike" cap="none" dirty="0" err="1">
                <a:solidFill>
                  <a:srgbClr val="FF0000"/>
                </a:solidFill>
                <a:latin typeface="Times New Roman"/>
                <a:ea typeface="Times New Roman"/>
                <a:cs typeface="Times New Roman"/>
                <a:sym typeface="Times New Roman"/>
              </a:rPr>
              <a:t>Engineeering</a:t>
            </a:r>
            <a:endParaRPr sz="1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3200" b="0" i="1" u="none" strike="noStrike" cap="none" dirty="0">
                <a:solidFill>
                  <a:srgbClr val="FF0000"/>
                </a:solidFill>
                <a:latin typeface="Times New Roman"/>
                <a:ea typeface="Times New Roman"/>
                <a:cs typeface="Times New Roman"/>
                <a:sym typeface="Times New Roman"/>
              </a:rPr>
              <a:t>Email:  </a:t>
            </a:r>
            <a:r>
              <a:rPr lang="en-US" sz="3200" i="1" dirty="0">
                <a:solidFill>
                  <a:srgbClr val="FF0000"/>
                </a:solidFill>
                <a:latin typeface="Times New Roman"/>
                <a:ea typeface="Times New Roman"/>
                <a:cs typeface="Times New Roman"/>
                <a:sym typeface="Times New Roman"/>
              </a:rPr>
              <a:t>170010031@iitdh.ac.in</a:t>
            </a:r>
            <a:endParaRPr sz="1800" b="0" i="0" u="none" strike="noStrike" cap="none" dirty="0">
              <a:solidFill>
                <a:srgbClr val="000000"/>
              </a:solidFill>
              <a:latin typeface="Arial"/>
              <a:ea typeface="Arial"/>
              <a:cs typeface="Arial"/>
              <a:sym typeface="Arial"/>
            </a:endParaRPr>
          </a:p>
        </p:txBody>
      </p:sp>
      <p:pic>
        <p:nvPicPr>
          <p:cNvPr id="68" name="Google Shape;68;p1"/>
          <p:cNvPicPr preferRelativeResize="0"/>
          <p:nvPr/>
        </p:nvPicPr>
        <p:blipFill rotWithShape="1">
          <a:blip r:embed="rId3">
            <a:alphaModFix/>
          </a:blip>
          <a:srcRect/>
          <a:stretch/>
        </p:blipFill>
        <p:spPr>
          <a:xfrm>
            <a:off x="0" y="0"/>
            <a:ext cx="63360" cy="209880"/>
          </a:xfrm>
          <a:prstGeom prst="rect">
            <a:avLst/>
          </a:prstGeom>
          <a:noFill/>
          <a:ln>
            <a:noFill/>
          </a:ln>
        </p:spPr>
      </p:pic>
      <p:pic>
        <p:nvPicPr>
          <p:cNvPr id="69" name="Google Shape;69;p1"/>
          <p:cNvPicPr preferRelativeResize="0"/>
          <p:nvPr/>
        </p:nvPicPr>
        <p:blipFill rotWithShape="1">
          <a:blip r:embed="rId3">
            <a:alphaModFix/>
          </a:blip>
          <a:srcRect/>
          <a:stretch/>
        </p:blipFill>
        <p:spPr>
          <a:xfrm>
            <a:off x="0" y="0"/>
            <a:ext cx="63360" cy="209880"/>
          </a:xfrm>
          <a:prstGeom prst="rect">
            <a:avLst/>
          </a:prstGeom>
          <a:noFill/>
          <a:ln>
            <a:noFill/>
          </a:ln>
        </p:spPr>
      </p:pic>
      <p:sp>
        <p:nvSpPr>
          <p:cNvPr id="70" name="Google Shape;70;p1"/>
          <p:cNvSpPr/>
          <p:nvPr/>
        </p:nvSpPr>
        <p:spPr>
          <a:xfrm>
            <a:off x="110160" y="529560"/>
            <a:ext cx="21054241" cy="499680"/>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72700" tIns="36350" rIns="72700" bIns="36350" anchor="t" anchorCtr="0">
            <a:noAutofit/>
          </a:bodyPr>
          <a:lstStyle/>
          <a:p>
            <a:pPr marL="0" marR="0" lvl="0" indent="0" algn="ctr" rtl="0">
              <a:lnSpc>
                <a:spcPct val="100000"/>
              </a:lnSpc>
              <a:spcBef>
                <a:spcPts val="0"/>
              </a:spcBef>
              <a:spcAft>
                <a:spcPts val="0"/>
              </a:spcAft>
              <a:buNone/>
            </a:pPr>
            <a:r>
              <a:rPr lang="en-US" sz="2800" b="1" i="1" u="none" strike="noStrike" cap="none">
                <a:solidFill>
                  <a:srgbClr val="F9000C"/>
                </a:solidFill>
                <a:latin typeface="Times New Roman"/>
                <a:ea typeface="Times New Roman"/>
                <a:cs typeface="Times New Roman"/>
                <a:sym typeface="Times New Roman"/>
              </a:rPr>
              <a:t>PRML Course Project Evaluation </a:t>
            </a:r>
            <a:endParaRPr sz="1800" b="0" i="0" u="none" strike="noStrike" cap="none">
              <a:solidFill>
                <a:srgbClr val="000000"/>
              </a:solidFill>
              <a:latin typeface="Arial"/>
              <a:ea typeface="Arial"/>
              <a:cs typeface="Arial"/>
              <a:sym typeface="Arial"/>
            </a:endParaRPr>
          </a:p>
        </p:txBody>
      </p:sp>
      <p:sp>
        <p:nvSpPr>
          <p:cNvPr id="71" name="Google Shape;71;p1"/>
          <p:cNvSpPr/>
          <p:nvPr/>
        </p:nvSpPr>
        <p:spPr>
          <a:xfrm>
            <a:off x="203040" y="6085440"/>
            <a:ext cx="6622560" cy="24058079"/>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6900" b="0" i="0" u="none" strike="noStrike" cap="none">
                <a:solidFill>
                  <a:srgbClr val="FFFFFF"/>
                </a:solidFill>
                <a:latin typeface="Lucida Sans"/>
                <a:ea typeface="Lucida Sans"/>
                <a:cs typeface="Lucida Sans"/>
                <a:sym typeface="Lucida Sans"/>
              </a:rPr>
              <a:t>j</a:t>
            </a:r>
            <a:endParaRPr sz="1800" b="0" i="0" u="none" strike="noStrike" cap="none">
              <a:solidFill>
                <a:srgbClr val="000000"/>
              </a:solidFill>
              <a:latin typeface="Arial"/>
              <a:ea typeface="Arial"/>
              <a:cs typeface="Arial"/>
              <a:sym typeface="Arial"/>
            </a:endParaRPr>
          </a:p>
        </p:txBody>
      </p:sp>
      <p:sp>
        <p:nvSpPr>
          <p:cNvPr id="72" name="Google Shape;72;p1"/>
          <p:cNvSpPr/>
          <p:nvPr/>
        </p:nvSpPr>
        <p:spPr>
          <a:xfrm>
            <a:off x="516960" y="6560280"/>
            <a:ext cx="5894640" cy="91440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4000" b="1" i="0" u="none" strike="noStrike" cap="none" dirty="0">
                <a:solidFill>
                  <a:srgbClr val="0046D2"/>
                </a:solidFill>
                <a:latin typeface="Times New Roman"/>
                <a:ea typeface="Times New Roman"/>
                <a:cs typeface="Times New Roman"/>
                <a:sym typeface="Times New Roman"/>
              </a:rPr>
              <a:t>Abstract</a:t>
            </a:r>
            <a:endParaRPr sz="1800" b="0" i="0" u="none" strike="noStrike" cap="none" dirty="0">
              <a:solidFill>
                <a:srgbClr val="000000"/>
              </a:solidFill>
              <a:latin typeface="Arial"/>
              <a:ea typeface="Arial"/>
              <a:cs typeface="Arial"/>
              <a:sym typeface="Arial"/>
            </a:endParaRPr>
          </a:p>
        </p:txBody>
      </p:sp>
      <p:sp>
        <p:nvSpPr>
          <p:cNvPr id="73" name="Google Shape;73;p1"/>
          <p:cNvSpPr/>
          <p:nvPr/>
        </p:nvSpPr>
        <p:spPr>
          <a:xfrm>
            <a:off x="439560" y="7634400"/>
            <a:ext cx="6049800" cy="179916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r>
              <a:rPr lang="en-US" dirty="0">
                <a:ln w="0"/>
                <a:solidFill>
                  <a:schemeClr val="tx1"/>
                </a:solidFill>
              </a:rPr>
              <a:t>A movie recommendation system, which gives recommendations to the user based on the tastes of the user and other users with similar tastes. </a:t>
            </a:r>
            <a:r>
              <a:rPr lang="en-US" dirty="0">
                <a:solidFill>
                  <a:schemeClr val="tx1"/>
                </a:solidFill>
              </a:rPr>
              <a:t>Recommendation systems see widespread use in online shopping and streaming services like Amazon and Netflix to help users discover items that they would otherwise have not been able to find themselves.</a:t>
            </a:r>
          </a:p>
        </p:txBody>
      </p:sp>
      <p:sp>
        <p:nvSpPr>
          <p:cNvPr id="74" name="Google Shape;74;p1"/>
          <p:cNvSpPr/>
          <p:nvPr/>
        </p:nvSpPr>
        <p:spPr>
          <a:xfrm>
            <a:off x="7162200" y="6131880"/>
            <a:ext cx="6954840" cy="2382624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
          <p:cNvSpPr/>
          <p:nvPr/>
        </p:nvSpPr>
        <p:spPr>
          <a:xfrm>
            <a:off x="14324400" y="6208200"/>
            <a:ext cx="6988680" cy="23841361"/>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
          <p:cNvSpPr/>
          <p:nvPr/>
        </p:nvSpPr>
        <p:spPr>
          <a:xfrm>
            <a:off x="7589280" y="6905520"/>
            <a:ext cx="6182280" cy="133524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4000" b="1" i="0" u="none" strike="noStrike" cap="none" dirty="0">
                <a:solidFill>
                  <a:srgbClr val="0046D2"/>
                </a:solidFill>
                <a:latin typeface="Times New Roman"/>
                <a:ea typeface="Times New Roman"/>
                <a:cs typeface="Times New Roman"/>
                <a:sym typeface="Times New Roman"/>
              </a:rPr>
              <a:t>Method</a:t>
            </a:r>
            <a:endParaRPr sz="1800" b="0" i="0" u="none" strike="noStrike" cap="none" dirty="0">
              <a:solidFill>
                <a:srgbClr val="000000"/>
              </a:solidFill>
              <a:latin typeface="Arial"/>
              <a:ea typeface="Arial"/>
              <a:cs typeface="Arial"/>
              <a:sym typeface="Arial"/>
            </a:endParaRPr>
          </a:p>
        </p:txBody>
      </p:sp>
      <p:sp>
        <p:nvSpPr>
          <p:cNvPr id="77" name="Google Shape;77;p1"/>
          <p:cNvSpPr/>
          <p:nvPr/>
        </p:nvSpPr>
        <p:spPr>
          <a:xfrm>
            <a:off x="7453800" y="8508960"/>
            <a:ext cx="6437880" cy="461988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r>
              <a:rPr lang="en-US" b="1" dirty="0"/>
              <a:t>1. KNN item-item collaborative filtering:</a:t>
            </a:r>
          </a:p>
          <a:p>
            <a:pPr lvl="0"/>
            <a:r>
              <a:rPr lang="en-US" dirty="0"/>
              <a:t>     •Recommending movies based upon the similarity of rated items with k nearest neighbors in the dataset.</a:t>
            </a:r>
          </a:p>
          <a:p>
            <a:pPr lvl="0"/>
            <a:r>
              <a:rPr lang="en-US" dirty="0"/>
              <a:t>     •Similarity criteria – cosine, Euclidean distance, Pearson correlation coefficient </a:t>
            </a:r>
          </a:p>
          <a:p>
            <a:pPr lvl="0"/>
            <a:r>
              <a:rPr lang="en-US" b="1" dirty="0"/>
              <a:t>2. KNN user-user collaborative filtering:</a:t>
            </a:r>
          </a:p>
          <a:p>
            <a:pPr lvl="0"/>
            <a:r>
              <a:rPr lang="en-US" dirty="0"/>
              <a:t>     •Recommending movies based upon the similarity of users who rated an item with k nearest neighbors in the dataset.</a:t>
            </a:r>
          </a:p>
          <a:p>
            <a:pPr lvl="0"/>
            <a:r>
              <a:rPr lang="en-US" dirty="0"/>
              <a:t>     •Similarity criteria – cosine, Euclidean distance, Pearson correlation coefficient</a:t>
            </a:r>
          </a:p>
          <a:p>
            <a:pPr lvl="0"/>
            <a:r>
              <a:rPr lang="en-US" dirty="0"/>
              <a:t>     •Generally, poorer result compared to KNN item-item C</a:t>
            </a:r>
          </a:p>
        </p:txBody>
      </p:sp>
      <p:sp>
        <p:nvSpPr>
          <p:cNvPr id="81" name="Google Shape;81;p1"/>
          <p:cNvSpPr/>
          <p:nvPr/>
        </p:nvSpPr>
        <p:spPr>
          <a:xfrm>
            <a:off x="14699880" y="6610320"/>
            <a:ext cx="6220440" cy="83592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4000" b="1" i="0" u="none" strike="noStrike" cap="none" dirty="0">
                <a:solidFill>
                  <a:srgbClr val="003399"/>
                </a:solidFill>
                <a:latin typeface="Times New Roman"/>
                <a:ea typeface="Times New Roman"/>
                <a:cs typeface="Times New Roman"/>
                <a:sym typeface="Times New Roman"/>
              </a:rPr>
              <a:t>Results</a:t>
            </a:r>
            <a:endParaRPr sz="1800" b="0" i="0" u="none" strike="noStrike" cap="none" dirty="0">
              <a:solidFill>
                <a:srgbClr val="000000"/>
              </a:solidFill>
              <a:latin typeface="Arial"/>
              <a:ea typeface="Arial"/>
              <a:cs typeface="Arial"/>
              <a:sym typeface="Arial"/>
            </a:endParaRPr>
          </a:p>
        </p:txBody>
      </p:sp>
      <p:sp>
        <p:nvSpPr>
          <p:cNvPr id="84" name="Google Shape;84;p1"/>
          <p:cNvSpPr/>
          <p:nvPr/>
        </p:nvSpPr>
        <p:spPr>
          <a:xfrm>
            <a:off x="14505120" y="7555680"/>
            <a:ext cx="6543000" cy="857232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
          <p:cNvSpPr/>
          <p:nvPr/>
        </p:nvSpPr>
        <p:spPr>
          <a:xfrm>
            <a:off x="366120" y="9509881"/>
            <a:ext cx="6196320" cy="80244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4000" b="1" i="0" u="none" strike="noStrike" cap="none">
                <a:solidFill>
                  <a:srgbClr val="0046D2"/>
                </a:solidFill>
                <a:latin typeface="Times New Roman"/>
                <a:ea typeface="Times New Roman"/>
                <a:cs typeface="Times New Roman"/>
                <a:sym typeface="Times New Roman"/>
              </a:rPr>
              <a:t>Introduction</a:t>
            </a:r>
            <a:endParaRPr sz="1800" b="0" i="0" u="none" strike="noStrike" cap="none">
              <a:solidFill>
                <a:srgbClr val="000000"/>
              </a:solidFill>
              <a:latin typeface="Arial"/>
              <a:ea typeface="Arial"/>
              <a:cs typeface="Arial"/>
              <a:sym typeface="Arial"/>
            </a:endParaRPr>
          </a:p>
        </p:txBody>
      </p:sp>
      <p:sp>
        <p:nvSpPr>
          <p:cNvPr id="87" name="Google Shape;87;p1"/>
          <p:cNvSpPr/>
          <p:nvPr/>
        </p:nvSpPr>
        <p:spPr>
          <a:xfrm>
            <a:off x="316620" y="10481280"/>
            <a:ext cx="6196320" cy="602364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0000" tIns="45000" rIns="90000" bIns="45000" anchor="ctr" anchorCtr="0">
            <a:noAutofit/>
          </a:bodyPr>
          <a:lstStyle/>
          <a:p>
            <a:pPr marL="0" marR="0" lvl="0" indent="0" rtl="0">
              <a:lnSpc>
                <a:spcPct val="100000"/>
              </a:lnSpc>
              <a:spcBef>
                <a:spcPts val="0"/>
              </a:spcBef>
              <a:spcAft>
                <a:spcPts val="0"/>
              </a:spcAft>
              <a:buNone/>
            </a:pPr>
            <a:r>
              <a:rPr lang="en-US" sz="1800" b="1" i="0" u="none" strike="noStrike" cap="none" dirty="0">
                <a:solidFill>
                  <a:srgbClr val="000000"/>
                </a:solidFill>
                <a:latin typeface="Arial"/>
                <a:ea typeface="Arial"/>
                <a:cs typeface="Arial"/>
                <a:sym typeface="Arial"/>
              </a:rPr>
              <a:t>Dataset Description: </a:t>
            </a:r>
            <a:r>
              <a:rPr lang="en-US" dirty="0"/>
              <a:t>This dataset (ml-100k) describes 5-star rating and free-text tagging activity from MovieLens, a movie recommendation service. It contains 100836 ratings and 3683 tag applications across 9742 movies. These data were created by 610 users between March 29, 1996 and September 24, 2018. This dataset was generated on September 26, 2018.</a:t>
            </a:r>
            <a:endParaRPr lang="en-US" i="0" u="none" strike="noStrike" cap="none" dirty="0">
              <a:solidFill>
                <a:srgbClr val="000000"/>
              </a:solidFill>
              <a:latin typeface="Arial"/>
              <a:ea typeface="Arial"/>
              <a:cs typeface="Arial"/>
              <a:sym typeface="Arial"/>
            </a:endParaRPr>
          </a:p>
          <a:p>
            <a:pPr marL="0" marR="0" lvl="0" indent="0" rtl="0">
              <a:lnSpc>
                <a:spcPct val="100000"/>
              </a:lnSpc>
              <a:spcBef>
                <a:spcPts val="0"/>
              </a:spcBef>
              <a:spcAft>
                <a:spcPts val="0"/>
              </a:spcAft>
              <a:buNone/>
            </a:pPr>
            <a:r>
              <a:rPr lang="en-US" sz="1800" b="1" dirty="0"/>
              <a:t>Collaborative filtering:</a:t>
            </a:r>
          </a:p>
          <a:p>
            <a:pPr marL="0" marR="0" lvl="0" indent="0" rtl="0">
              <a:lnSpc>
                <a:spcPct val="100000"/>
              </a:lnSpc>
              <a:spcBef>
                <a:spcPts val="0"/>
              </a:spcBef>
              <a:spcAft>
                <a:spcPts val="0"/>
              </a:spcAft>
              <a:buNone/>
            </a:pPr>
            <a:r>
              <a:rPr lang="en-US" sz="1800" dirty="0"/>
              <a:t>	 item-item similarity</a:t>
            </a:r>
          </a:p>
          <a:p>
            <a:pPr marL="0" marR="0" lvl="0" indent="0" rtl="0">
              <a:lnSpc>
                <a:spcPct val="100000"/>
              </a:lnSpc>
              <a:spcBef>
                <a:spcPts val="0"/>
              </a:spcBef>
              <a:spcAft>
                <a:spcPts val="0"/>
              </a:spcAft>
              <a:buNone/>
            </a:pPr>
            <a:r>
              <a:rPr lang="en-US" sz="1800" dirty="0"/>
              <a:t>  	 user-user similarity</a:t>
            </a:r>
          </a:p>
          <a:p>
            <a:pPr lvl="0"/>
            <a:r>
              <a:rPr lang="en-US" sz="1800" b="1" dirty="0"/>
              <a:t>               </a:t>
            </a:r>
            <a:r>
              <a:rPr lang="en-US" sz="1800" dirty="0"/>
              <a:t>item-item similarity using k-NN</a:t>
            </a:r>
          </a:p>
          <a:p>
            <a:pPr lvl="0"/>
            <a:r>
              <a:rPr lang="en-US" sz="1800" dirty="0"/>
              <a:t>    	 user-user similarity using k-NN</a:t>
            </a:r>
          </a:p>
          <a:p>
            <a:pPr lvl="0"/>
            <a:endParaRPr lang="en-US" b="1" dirty="0"/>
          </a:p>
        </p:txBody>
      </p:sp>
      <p:sp>
        <p:nvSpPr>
          <p:cNvPr id="95" name="Google Shape;95;p1"/>
          <p:cNvSpPr/>
          <p:nvPr/>
        </p:nvSpPr>
        <p:spPr>
          <a:xfrm>
            <a:off x="14544000" y="16263359"/>
            <a:ext cx="6492960" cy="64728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4000" b="1" i="0" u="none" strike="noStrike" cap="none">
                <a:solidFill>
                  <a:srgbClr val="003399"/>
                </a:solidFill>
                <a:latin typeface="Times New Roman"/>
                <a:ea typeface="Times New Roman"/>
                <a:cs typeface="Times New Roman"/>
                <a:sym typeface="Times New Roman"/>
              </a:rPr>
              <a:t>Conclusion</a:t>
            </a:r>
            <a:endParaRPr sz="1800" b="0" i="0" u="none" strike="noStrike" cap="none">
              <a:solidFill>
                <a:srgbClr val="000000"/>
              </a:solidFill>
              <a:latin typeface="Arial"/>
              <a:ea typeface="Arial"/>
              <a:cs typeface="Arial"/>
              <a:sym typeface="Arial"/>
            </a:endParaRPr>
          </a:p>
        </p:txBody>
      </p:sp>
      <p:sp>
        <p:nvSpPr>
          <p:cNvPr id="96" name="Google Shape;96;p1"/>
          <p:cNvSpPr/>
          <p:nvPr/>
        </p:nvSpPr>
        <p:spPr>
          <a:xfrm>
            <a:off x="14534280" y="17013600"/>
            <a:ext cx="6537960" cy="384444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0000" tIns="45000" rIns="90000" bIns="45000" anchor="ctr" anchorCtr="0">
            <a:noAutofit/>
          </a:bodyPr>
          <a:lstStyle/>
          <a:p>
            <a:pPr lvl="0" algn="just"/>
            <a:r>
              <a:rPr lang="en-US" dirty="0"/>
              <a:t>• We found that collaborative filtering performs better than content-based filtering in terms of  </a:t>
            </a:r>
          </a:p>
        </p:txBody>
      </p:sp>
      <p:sp>
        <p:nvSpPr>
          <p:cNvPr id="97" name="Google Shape;97;p1"/>
          <p:cNvSpPr/>
          <p:nvPr/>
        </p:nvSpPr>
        <p:spPr>
          <a:xfrm>
            <a:off x="14553720" y="23832359"/>
            <a:ext cx="6532200" cy="78156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4000" b="1" i="0" u="none" strike="noStrike" cap="none">
                <a:solidFill>
                  <a:srgbClr val="003399"/>
                </a:solidFill>
                <a:latin typeface="Times New Roman"/>
                <a:ea typeface="Times New Roman"/>
                <a:cs typeface="Times New Roman"/>
                <a:sym typeface="Times New Roman"/>
              </a:rPr>
              <a:t>References</a:t>
            </a:r>
            <a:endParaRPr sz="1800" b="0" i="0" u="none" strike="noStrike" cap="none">
              <a:solidFill>
                <a:srgbClr val="000000"/>
              </a:solidFill>
              <a:latin typeface="Arial"/>
              <a:ea typeface="Arial"/>
              <a:cs typeface="Arial"/>
              <a:sym typeface="Arial"/>
            </a:endParaRPr>
          </a:p>
        </p:txBody>
      </p:sp>
      <p:sp>
        <p:nvSpPr>
          <p:cNvPr id="98" name="Google Shape;98;p1"/>
          <p:cNvSpPr/>
          <p:nvPr/>
        </p:nvSpPr>
        <p:spPr>
          <a:xfrm>
            <a:off x="14544000" y="24711480"/>
            <a:ext cx="6541920" cy="507852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0000" tIns="45000" rIns="90000" bIns="45000" anchor="ctr" anchorCtr="0">
            <a:noAutofit/>
          </a:bodyPr>
          <a:lstStyle/>
          <a:p>
            <a:pPr lvl="0" algn="just"/>
            <a:r>
              <a:rPr lang="en-US" sz="1800" b="0" i="0" u="none" strike="noStrike" cap="none" dirty="0">
                <a:solidFill>
                  <a:srgbClr val="000000"/>
                </a:solidFill>
                <a:latin typeface="Arial"/>
                <a:ea typeface="Arial"/>
                <a:cs typeface="Arial"/>
                <a:sym typeface="Arial"/>
              </a:rPr>
              <a:t>Dataset: </a:t>
            </a:r>
            <a:r>
              <a:rPr lang="en-US" sz="1800" dirty="0">
                <a:hlinkClick r:id="rId4"/>
              </a:rPr>
              <a:t>https://grouplens.org/datasets/movielens/</a:t>
            </a:r>
            <a:endParaRPr lang="en-US" sz="1800" dirty="0"/>
          </a:p>
          <a:p>
            <a:pPr lvl="0" algn="just"/>
            <a:endParaRPr lang="en-US" sz="1800" dirty="0"/>
          </a:p>
          <a:p>
            <a:pPr lvl="0" algn="just"/>
            <a:r>
              <a:rPr lang="en-US" sz="1800" dirty="0"/>
              <a:t>Reference: </a:t>
            </a:r>
          </a:p>
          <a:p>
            <a:pPr marL="342900" indent="-342900" algn="just">
              <a:buFont typeface="+mj-lt"/>
              <a:buAutoNum type="arabicPeriod"/>
            </a:pPr>
            <a:r>
              <a:rPr lang="en-US" sz="1800" dirty="0">
                <a:hlinkClick r:id="rId5"/>
              </a:rPr>
              <a:t>https://towardsdatascience.com/recommendation-systems-models-and-evaluation-84944a84fb8e</a:t>
            </a:r>
            <a:endParaRPr lang="en-US" sz="1800" dirty="0"/>
          </a:p>
          <a:p>
            <a:pPr marL="342900" indent="-342900" algn="just">
              <a:buFont typeface="+mj-lt"/>
              <a:buAutoNum type="arabicPeriod"/>
            </a:pPr>
            <a:r>
              <a:rPr lang="en-US" sz="1800" dirty="0">
                <a:hlinkClick r:id="rId6"/>
              </a:rPr>
              <a:t>https://towardsdatascience.com/evaluation-metrics-for-recommender-systems-df56c6611093</a:t>
            </a:r>
            <a:endParaRPr lang="en-US" sz="1800" dirty="0"/>
          </a:p>
          <a:p>
            <a:pPr marL="342900" indent="-342900" algn="just">
              <a:buFont typeface="+mj-lt"/>
              <a:buAutoNum type="arabicPeriod"/>
            </a:pPr>
            <a:r>
              <a:rPr lang="en-US" sz="1800" dirty="0">
                <a:hlinkClick r:id="rId7"/>
              </a:rPr>
              <a:t>https://www.analyticsvidhya.com/blog/2018/06/comprehensive-guide-recommendation-engine-python/?</a:t>
            </a:r>
            <a:endParaRPr lang="en-US" sz="1800" dirty="0"/>
          </a:p>
        </p:txBody>
      </p:sp>
      <p:sp>
        <p:nvSpPr>
          <p:cNvPr id="99" name="Google Shape;99;p1"/>
          <p:cNvSpPr/>
          <p:nvPr/>
        </p:nvSpPr>
        <p:spPr>
          <a:xfrm>
            <a:off x="0" y="0"/>
            <a:ext cx="184320" cy="115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 name="Google Shape;100;p1"/>
          <p:cNvPicPr preferRelativeResize="0"/>
          <p:nvPr/>
        </p:nvPicPr>
        <p:blipFill rotWithShape="1">
          <a:blip r:embed="rId8">
            <a:alphaModFix/>
          </a:blip>
          <a:srcRect/>
          <a:stretch/>
        </p:blipFill>
        <p:spPr>
          <a:xfrm>
            <a:off x="10657800" y="14978520"/>
            <a:ext cx="80280" cy="304920"/>
          </a:xfrm>
          <a:prstGeom prst="rect">
            <a:avLst/>
          </a:prstGeom>
          <a:noFill/>
          <a:ln>
            <a:noFill/>
          </a:ln>
        </p:spPr>
      </p:pic>
      <p:sp>
        <p:nvSpPr>
          <p:cNvPr id="102" name="Google Shape;102;p1"/>
          <p:cNvSpPr/>
          <p:nvPr/>
        </p:nvSpPr>
        <p:spPr>
          <a:xfrm>
            <a:off x="14527080" y="20979000"/>
            <a:ext cx="6531840" cy="72720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4000" b="1" i="0" u="none" strike="noStrike" cap="none">
                <a:solidFill>
                  <a:srgbClr val="003399"/>
                </a:solidFill>
                <a:latin typeface="Times New Roman"/>
                <a:ea typeface="Times New Roman"/>
                <a:cs typeface="Times New Roman"/>
                <a:sym typeface="Times New Roman"/>
              </a:rPr>
              <a:t>Acknowledgement</a:t>
            </a:r>
            <a:endParaRPr sz="1800" b="0" i="0" u="none" strike="noStrike" cap="none">
              <a:solidFill>
                <a:srgbClr val="000000"/>
              </a:solidFill>
              <a:latin typeface="Arial"/>
              <a:ea typeface="Arial"/>
              <a:cs typeface="Arial"/>
              <a:sym typeface="Arial"/>
            </a:endParaRPr>
          </a:p>
        </p:txBody>
      </p:sp>
      <p:sp>
        <p:nvSpPr>
          <p:cNvPr id="103" name="Google Shape;103;p1"/>
          <p:cNvSpPr/>
          <p:nvPr/>
        </p:nvSpPr>
        <p:spPr>
          <a:xfrm>
            <a:off x="14544000" y="21816000"/>
            <a:ext cx="6480720" cy="191520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r>
              <a:rPr lang="en-US" dirty="0"/>
              <a:t>We would like to express our special thanks of gratitude to our PRML</a:t>
            </a:r>
          </a:p>
          <a:p>
            <a:pPr lvl="0"/>
            <a:r>
              <a:rPr lang="en-US" dirty="0"/>
              <a:t>Course Professor Mahadeva Prasanna for his able guidance and</a:t>
            </a:r>
          </a:p>
          <a:p>
            <a:pPr lvl="0"/>
            <a:r>
              <a:rPr lang="en-US" dirty="0"/>
              <a:t>support in completing our project.</a:t>
            </a:r>
          </a:p>
          <a:p>
            <a:pPr lvl="0"/>
            <a:endParaRPr lang="en-US" dirty="0"/>
          </a:p>
          <a:p>
            <a:pPr lvl="0"/>
            <a:r>
              <a:rPr lang="en-US" dirty="0"/>
              <a:t>We would also like to extend our gratitude to the teaching assistant</a:t>
            </a:r>
          </a:p>
          <a:p>
            <a:pPr lvl="0"/>
            <a:r>
              <a:rPr lang="en-US" dirty="0"/>
              <a:t>Mr. Jagabandu for his assistance.</a:t>
            </a:r>
            <a:endParaRPr dirty="0"/>
          </a:p>
        </p:txBody>
      </p:sp>
      <p:sp>
        <p:nvSpPr>
          <p:cNvPr id="104" name="Google Shape;104;p1"/>
          <p:cNvSpPr/>
          <p:nvPr/>
        </p:nvSpPr>
        <p:spPr>
          <a:xfrm>
            <a:off x="7644240" y="14100841"/>
            <a:ext cx="6042600" cy="133992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105" name="Google Shape;105;p1"/>
          <p:cNvSpPr/>
          <p:nvPr/>
        </p:nvSpPr>
        <p:spPr>
          <a:xfrm>
            <a:off x="7636320" y="16002000"/>
            <a:ext cx="6096240" cy="165024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107" name="Google Shape;107;p1"/>
          <p:cNvSpPr/>
          <p:nvPr/>
        </p:nvSpPr>
        <p:spPr>
          <a:xfrm>
            <a:off x="7588440" y="19033920"/>
            <a:ext cx="6073200" cy="29448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109" name="Google Shape;109;p1"/>
          <p:cNvSpPr/>
          <p:nvPr/>
        </p:nvSpPr>
        <p:spPr>
          <a:xfrm>
            <a:off x="7646760" y="21199680"/>
            <a:ext cx="4662000" cy="141768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None/>
            </a:pPr>
            <a:r>
              <a:rPr lang="en-US" sz="1600" b="0" i="0" u="none" strike="noStrike" cap="none" dirty="0">
                <a:solidFill>
                  <a:srgbClr val="7030A0"/>
                </a:solidFill>
                <a:latin typeface="Times New Roman"/>
                <a:ea typeface="Times New Roman"/>
                <a:cs typeface="Times New Roman"/>
                <a:sym typeface="Times New Roman"/>
              </a:rPr>
              <a:t>.</a:t>
            </a:r>
            <a:endParaRPr sz="1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pic>
        <p:nvPicPr>
          <p:cNvPr id="112" name="Google Shape;112;p1"/>
          <p:cNvPicPr preferRelativeResize="0"/>
          <p:nvPr/>
        </p:nvPicPr>
        <p:blipFill rotWithShape="1">
          <a:blip r:embed="rId9">
            <a:alphaModFix/>
          </a:blip>
          <a:srcRect/>
          <a:stretch/>
        </p:blipFill>
        <p:spPr>
          <a:xfrm>
            <a:off x="900720" y="1331640"/>
            <a:ext cx="4429440" cy="4429080"/>
          </a:xfrm>
          <a:prstGeom prst="rect">
            <a:avLst/>
          </a:prstGeom>
          <a:noFill/>
          <a:ln>
            <a:noFill/>
          </a:ln>
        </p:spPr>
      </p:pic>
      <p:pic>
        <p:nvPicPr>
          <p:cNvPr id="113" name="Google Shape;113;p1"/>
          <p:cNvPicPr preferRelativeResize="0"/>
          <p:nvPr/>
        </p:nvPicPr>
        <p:blipFill rotWithShape="1">
          <a:blip r:embed="rId9">
            <a:alphaModFix/>
          </a:blip>
          <a:srcRect/>
          <a:stretch/>
        </p:blipFill>
        <p:spPr>
          <a:xfrm>
            <a:off x="16602480" y="1423440"/>
            <a:ext cx="4245840" cy="4245840"/>
          </a:xfrm>
          <a:prstGeom prst="rect">
            <a:avLst/>
          </a:prstGeom>
          <a:noFill/>
          <a:ln>
            <a:noFill/>
          </a:ln>
        </p:spPr>
      </p:pic>
      <p:graphicFrame>
        <p:nvGraphicFramePr>
          <p:cNvPr id="11" name="Table 11">
            <a:extLst>
              <a:ext uri="{FF2B5EF4-FFF2-40B4-BE49-F238E27FC236}">
                <a16:creationId xmlns:a16="http://schemas.microsoft.com/office/drawing/2014/main" id="{D3309979-AA6C-44B1-B9D4-CE162AD74325}"/>
              </a:ext>
            </a:extLst>
          </p:cNvPr>
          <p:cNvGraphicFramePr>
            <a:graphicFrameLocks noGrp="1"/>
          </p:cNvGraphicFramePr>
          <p:nvPr>
            <p:extLst>
              <p:ext uri="{D42A27DB-BD31-4B8C-83A1-F6EECF244321}">
                <p14:modId xmlns:p14="http://schemas.microsoft.com/office/powerpoint/2010/main" val="497745776"/>
              </p:ext>
            </p:extLst>
          </p:nvPr>
        </p:nvGraphicFramePr>
        <p:xfrm>
          <a:off x="14935200" y="8331840"/>
          <a:ext cx="5740400" cy="1767201"/>
        </p:xfrm>
        <a:graphic>
          <a:graphicData uri="http://schemas.openxmlformats.org/drawingml/2006/table">
            <a:tbl>
              <a:tblPr firstRow="1" bandRow="1">
                <a:tableStyleId>{284E427A-3D55-4303-BF80-6455036E1DE7}</a:tableStyleId>
              </a:tblPr>
              <a:tblGrid>
                <a:gridCol w="2870200">
                  <a:extLst>
                    <a:ext uri="{9D8B030D-6E8A-4147-A177-3AD203B41FA5}">
                      <a16:colId xmlns:a16="http://schemas.microsoft.com/office/drawing/2014/main" val="2139462232"/>
                    </a:ext>
                  </a:extLst>
                </a:gridCol>
                <a:gridCol w="2870200">
                  <a:extLst>
                    <a:ext uri="{9D8B030D-6E8A-4147-A177-3AD203B41FA5}">
                      <a16:colId xmlns:a16="http://schemas.microsoft.com/office/drawing/2014/main" val="2060819205"/>
                    </a:ext>
                  </a:extLst>
                </a:gridCol>
              </a:tblGrid>
              <a:tr h="589067">
                <a:tc>
                  <a:txBody>
                    <a:bodyPr/>
                    <a:lstStyle/>
                    <a:p>
                      <a:pPr algn="ctr"/>
                      <a:r>
                        <a:rPr lang="en-US" sz="2000" dirty="0"/>
                        <a:t>Algorithm</a:t>
                      </a:r>
                    </a:p>
                  </a:txBody>
                  <a:tcPr/>
                </a:tc>
                <a:tc>
                  <a:txBody>
                    <a:bodyPr/>
                    <a:lstStyle/>
                    <a:p>
                      <a:pPr algn="ctr"/>
                      <a:r>
                        <a:rPr lang="en-US" sz="2000" dirty="0"/>
                        <a:t>MAP Value</a:t>
                      </a:r>
                    </a:p>
                  </a:txBody>
                  <a:tcPr/>
                </a:tc>
                <a:extLst>
                  <a:ext uri="{0D108BD9-81ED-4DB2-BD59-A6C34878D82A}">
                    <a16:rowId xmlns:a16="http://schemas.microsoft.com/office/drawing/2014/main" val="3135504604"/>
                  </a:ext>
                </a:extLst>
              </a:tr>
              <a:tr h="589067">
                <a:tc>
                  <a:txBody>
                    <a:bodyPr/>
                    <a:lstStyle/>
                    <a:p>
                      <a:pPr algn="ctr"/>
                      <a:r>
                        <a:rPr lang="en-US" sz="2000" dirty="0"/>
                        <a:t>Item-Item CF</a:t>
                      </a:r>
                    </a:p>
                  </a:txBody>
                  <a:tcPr/>
                </a:tc>
                <a:tc>
                  <a:txBody>
                    <a:bodyPr/>
                    <a:lstStyle/>
                    <a:p>
                      <a:pPr algn="ctr"/>
                      <a:r>
                        <a:rPr lang="en-US" sz="2000" dirty="0"/>
                        <a:t>0.37</a:t>
                      </a:r>
                    </a:p>
                  </a:txBody>
                  <a:tcPr/>
                </a:tc>
                <a:extLst>
                  <a:ext uri="{0D108BD9-81ED-4DB2-BD59-A6C34878D82A}">
                    <a16:rowId xmlns:a16="http://schemas.microsoft.com/office/drawing/2014/main" val="2289527152"/>
                  </a:ext>
                </a:extLst>
              </a:tr>
              <a:tr h="589067">
                <a:tc>
                  <a:txBody>
                    <a:bodyPr/>
                    <a:lstStyle/>
                    <a:p>
                      <a:pPr algn="ctr"/>
                      <a:r>
                        <a:rPr lang="en-US" sz="2000" dirty="0"/>
                        <a:t>User-user CF</a:t>
                      </a:r>
                    </a:p>
                  </a:txBody>
                  <a:tcPr/>
                </a:tc>
                <a:tc>
                  <a:txBody>
                    <a:bodyPr/>
                    <a:lstStyle/>
                    <a:p>
                      <a:pPr algn="ctr"/>
                      <a:r>
                        <a:rPr lang="en-US" sz="2000" dirty="0"/>
                        <a:t>0.345</a:t>
                      </a:r>
                    </a:p>
                  </a:txBody>
                  <a:tcPr/>
                </a:tc>
                <a:extLst>
                  <a:ext uri="{0D108BD9-81ED-4DB2-BD59-A6C34878D82A}">
                    <a16:rowId xmlns:a16="http://schemas.microsoft.com/office/drawing/2014/main" val="2031642460"/>
                  </a:ext>
                </a:extLst>
              </a:tr>
            </a:tbl>
          </a:graphicData>
        </a:graphic>
      </p:graphicFrame>
      <p:sp>
        <p:nvSpPr>
          <p:cNvPr id="64" name="Google Shape;86;p1">
            <a:extLst>
              <a:ext uri="{FF2B5EF4-FFF2-40B4-BE49-F238E27FC236}">
                <a16:creationId xmlns:a16="http://schemas.microsoft.com/office/drawing/2014/main" id="{858BEA0D-9890-4A23-B26D-16CC4CBDE710}"/>
              </a:ext>
            </a:extLst>
          </p:cNvPr>
          <p:cNvSpPr/>
          <p:nvPr/>
        </p:nvSpPr>
        <p:spPr>
          <a:xfrm>
            <a:off x="439560" y="16827120"/>
            <a:ext cx="6196320" cy="80244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4000" b="1" i="0" u="none" strike="noStrike" cap="none" dirty="0">
                <a:solidFill>
                  <a:srgbClr val="0046D2"/>
                </a:solidFill>
                <a:latin typeface="Times New Roman"/>
                <a:ea typeface="Times New Roman"/>
                <a:cs typeface="Times New Roman"/>
                <a:sym typeface="Times New Roman"/>
              </a:rPr>
              <a:t>Data Visualisation</a:t>
            </a:r>
            <a:endParaRPr sz="1800" b="0" i="0" u="none" strike="noStrike" cap="none" dirty="0">
              <a:solidFill>
                <a:srgbClr val="000000"/>
              </a:solidFill>
              <a:latin typeface="Arial"/>
              <a:ea typeface="Arial"/>
              <a:cs typeface="Arial"/>
              <a:sym typeface="Arial"/>
            </a:endParaRPr>
          </a:p>
        </p:txBody>
      </p:sp>
      <p:sp>
        <p:nvSpPr>
          <p:cNvPr id="115" name="Google Shape;79;p1">
            <a:extLst>
              <a:ext uri="{FF2B5EF4-FFF2-40B4-BE49-F238E27FC236}">
                <a16:creationId xmlns:a16="http://schemas.microsoft.com/office/drawing/2014/main" id="{089B84AC-3B33-4036-AD0B-DF06E4A32948}"/>
              </a:ext>
            </a:extLst>
          </p:cNvPr>
          <p:cNvSpPr/>
          <p:nvPr/>
        </p:nvSpPr>
        <p:spPr>
          <a:xfrm>
            <a:off x="7608060" y="13569841"/>
            <a:ext cx="6129360" cy="84240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4000" b="1" i="0" u="none" strike="noStrike" cap="none" dirty="0">
                <a:solidFill>
                  <a:srgbClr val="0046D2"/>
                </a:solidFill>
                <a:latin typeface="Times New Roman"/>
                <a:ea typeface="Times New Roman"/>
                <a:cs typeface="Times New Roman"/>
                <a:sym typeface="Times New Roman"/>
              </a:rPr>
              <a:t>Proposed Block Diagram</a:t>
            </a:r>
            <a:endParaRPr sz="1800" b="0" i="0" u="none" strike="noStrike" cap="none" dirty="0">
              <a:solidFill>
                <a:srgbClr val="000000"/>
              </a:solidFill>
              <a:latin typeface="Arial"/>
              <a:ea typeface="Arial"/>
              <a:cs typeface="Arial"/>
              <a:sym typeface="Arial"/>
            </a:endParaRPr>
          </a:p>
        </p:txBody>
      </p:sp>
      <p:sp>
        <p:nvSpPr>
          <p:cNvPr id="116" name="Google Shape;80;p1">
            <a:extLst>
              <a:ext uri="{FF2B5EF4-FFF2-40B4-BE49-F238E27FC236}">
                <a16:creationId xmlns:a16="http://schemas.microsoft.com/office/drawing/2014/main" id="{4EFCD760-4A3B-4583-B2E5-02C29F1471DB}"/>
              </a:ext>
            </a:extLst>
          </p:cNvPr>
          <p:cNvSpPr/>
          <p:nvPr/>
        </p:nvSpPr>
        <p:spPr>
          <a:xfrm>
            <a:off x="7436580" y="14648939"/>
            <a:ext cx="6515280" cy="452340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88;p1">
            <a:extLst>
              <a:ext uri="{FF2B5EF4-FFF2-40B4-BE49-F238E27FC236}">
                <a16:creationId xmlns:a16="http://schemas.microsoft.com/office/drawing/2014/main" id="{12F85E88-7681-40F9-8622-62D61569C58D}"/>
              </a:ext>
            </a:extLst>
          </p:cNvPr>
          <p:cNvSpPr/>
          <p:nvPr/>
        </p:nvSpPr>
        <p:spPr>
          <a:xfrm>
            <a:off x="7407900" y="19255028"/>
            <a:ext cx="6597360" cy="94788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4000" b="1" i="0" u="none" strike="noStrike" cap="none" dirty="0">
                <a:solidFill>
                  <a:srgbClr val="003399"/>
                </a:solidFill>
                <a:latin typeface="Times New Roman"/>
                <a:ea typeface="Times New Roman"/>
                <a:cs typeface="Times New Roman"/>
                <a:sym typeface="Times New Roman"/>
              </a:rPr>
              <a:t>Proposed Modeling Scheme</a:t>
            </a:r>
            <a:endParaRPr sz="1800" b="0" i="0" u="none" strike="noStrike" cap="none" dirty="0">
              <a:solidFill>
                <a:srgbClr val="000000"/>
              </a:solidFill>
              <a:latin typeface="Arial"/>
              <a:ea typeface="Arial"/>
              <a:cs typeface="Arial"/>
              <a:sym typeface="Arial"/>
            </a:endParaRPr>
          </a:p>
        </p:txBody>
      </p:sp>
      <p:sp>
        <p:nvSpPr>
          <p:cNvPr id="118" name="Google Shape;89;p1">
            <a:extLst>
              <a:ext uri="{FF2B5EF4-FFF2-40B4-BE49-F238E27FC236}">
                <a16:creationId xmlns:a16="http://schemas.microsoft.com/office/drawing/2014/main" id="{F72AD875-5C96-41EB-B0C6-595B8B00F238}"/>
              </a:ext>
            </a:extLst>
          </p:cNvPr>
          <p:cNvSpPr/>
          <p:nvPr/>
        </p:nvSpPr>
        <p:spPr>
          <a:xfrm>
            <a:off x="7410600" y="20362235"/>
            <a:ext cx="6481080" cy="937548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90;p1">
            <a:extLst>
              <a:ext uri="{FF2B5EF4-FFF2-40B4-BE49-F238E27FC236}">
                <a16:creationId xmlns:a16="http://schemas.microsoft.com/office/drawing/2014/main" id="{99E0B509-6238-41AC-9838-FF9EFE62AA3F}"/>
              </a:ext>
            </a:extLst>
          </p:cNvPr>
          <p:cNvSpPr/>
          <p:nvPr/>
        </p:nvSpPr>
        <p:spPr>
          <a:xfrm>
            <a:off x="7947000" y="20641819"/>
            <a:ext cx="5437080" cy="54432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3200" b="1" i="0" u="none" strike="noStrike" cap="none">
                <a:solidFill>
                  <a:srgbClr val="003399"/>
                </a:solidFill>
                <a:latin typeface="Times New Roman"/>
                <a:ea typeface="Times New Roman"/>
                <a:cs typeface="Times New Roman"/>
                <a:sym typeface="Times New Roman"/>
              </a:rPr>
              <a:t>Training Phase :-</a:t>
            </a:r>
            <a:endParaRPr sz="1800" b="0" i="0" u="none" strike="noStrike" cap="none">
              <a:solidFill>
                <a:srgbClr val="000000"/>
              </a:solidFill>
              <a:latin typeface="Arial"/>
              <a:ea typeface="Arial"/>
              <a:cs typeface="Arial"/>
              <a:sym typeface="Arial"/>
            </a:endParaRPr>
          </a:p>
        </p:txBody>
      </p:sp>
      <p:sp>
        <p:nvSpPr>
          <p:cNvPr id="120" name="Google Shape;91;p1">
            <a:extLst>
              <a:ext uri="{FF2B5EF4-FFF2-40B4-BE49-F238E27FC236}">
                <a16:creationId xmlns:a16="http://schemas.microsoft.com/office/drawing/2014/main" id="{AE535644-52FA-4A4E-BDC6-84317D25F688}"/>
              </a:ext>
            </a:extLst>
          </p:cNvPr>
          <p:cNvSpPr/>
          <p:nvPr/>
        </p:nvSpPr>
        <p:spPr>
          <a:xfrm>
            <a:off x="7514820" y="21265802"/>
            <a:ext cx="6285960" cy="429408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2;p1">
            <a:extLst>
              <a:ext uri="{FF2B5EF4-FFF2-40B4-BE49-F238E27FC236}">
                <a16:creationId xmlns:a16="http://schemas.microsoft.com/office/drawing/2014/main" id="{7623C2E6-E6CA-49BE-9710-5E9B53B4A019}"/>
              </a:ext>
            </a:extLst>
          </p:cNvPr>
          <p:cNvSpPr/>
          <p:nvPr/>
        </p:nvSpPr>
        <p:spPr>
          <a:xfrm>
            <a:off x="7580160" y="25617964"/>
            <a:ext cx="6106680" cy="6904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3200" b="1" i="0" u="none" strike="noStrike" cap="none" dirty="0">
                <a:solidFill>
                  <a:srgbClr val="003399"/>
                </a:solidFill>
                <a:latin typeface="Times New Roman"/>
                <a:ea typeface="Times New Roman"/>
                <a:cs typeface="Times New Roman"/>
                <a:sym typeface="Times New Roman"/>
              </a:rPr>
              <a:t>Evaluation</a:t>
            </a:r>
            <a:endParaRPr sz="1800" b="0" i="0" u="none" strike="noStrike" cap="none" dirty="0">
              <a:solidFill>
                <a:srgbClr val="000000"/>
              </a:solidFill>
              <a:latin typeface="Arial"/>
              <a:ea typeface="Arial"/>
              <a:cs typeface="Arial"/>
              <a:sym typeface="Arial"/>
            </a:endParaRPr>
          </a:p>
        </p:txBody>
      </p:sp>
      <p:sp>
        <p:nvSpPr>
          <p:cNvPr id="122" name="Google Shape;93;p1">
            <a:extLst>
              <a:ext uri="{FF2B5EF4-FFF2-40B4-BE49-F238E27FC236}">
                <a16:creationId xmlns:a16="http://schemas.microsoft.com/office/drawing/2014/main" id="{6F45E2E8-09C7-47EB-A801-D3BEE0A5D0D5}"/>
              </a:ext>
            </a:extLst>
          </p:cNvPr>
          <p:cNvSpPr/>
          <p:nvPr/>
        </p:nvSpPr>
        <p:spPr>
          <a:xfrm>
            <a:off x="7644240" y="26356559"/>
            <a:ext cx="6073200" cy="3166576"/>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We use the Mean Average Precision @K (MAP@K) evaluation method to evaluate the performance of the Recommender System Models. K is the number of values we consider.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t>
            </a:r>
            <a:r>
              <a:rPr lang="en-US" b="1" dirty="0"/>
              <a:t>TP = True Positive</a:t>
            </a:r>
          </a:p>
          <a:p>
            <a:pPr marL="0" lvl="0" indent="0" algn="l" rtl="0">
              <a:spcBef>
                <a:spcPts val="0"/>
              </a:spcBef>
              <a:spcAft>
                <a:spcPts val="0"/>
              </a:spcAft>
              <a:buNone/>
            </a:pPr>
            <a:r>
              <a:rPr lang="en-US" b="1" dirty="0"/>
              <a:t>                      FP = False Positive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pic>
        <p:nvPicPr>
          <p:cNvPr id="7" name="Picture 6">
            <a:extLst>
              <a:ext uri="{FF2B5EF4-FFF2-40B4-BE49-F238E27FC236}">
                <a16:creationId xmlns:a16="http://schemas.microsoft.com/office/drawing/2014/main" id="{C9CA4698-6F23-4CFD-B26F-E2515BD48DE2}"/>
              </a:ext>
            </a:extLst>
          </p:cNvPr>
          <p:cNvPicPr>
            <a:picLocks noChangeAspect="1"/>
          </p:cNvPicPr>
          <p:nvPr/>
        </p:nvPicPr>
        <p:blipFill>
          <a:blip r:embed="rId10"/>
          <a:stretch>
            <a:fillRect/>
          </a:stretch>
        </p:blipFill>
        <p:spPr>
          <a:xfrm>
            <a:off x="7656780" y="15440761"/>
            <a:ext cx="6047280" cy="2743200"/>
          </a:xfrm>
          <a:prstGeom prst="rect">
            <a:avLst/>
          </a:prstGeom>
        </p:spPr>
      </p:pic>
      <p:sp>
        <p:nvSpPr>
          <p:cNvPr id="128" name="Google Shape;87;p1">
            <a:extLst>
              <a:ext uri="{FF2B5EF4-FFF2-40B4-BE49-F238E27FC236}">
                <a16:creationId xmlns:a16="http://schemas.microsoft.com/office/drawing/2014/main" id="{416854FB-D7A8-4B69-BF1D-E0BE37CD25DC}"/>
              </a:ext>
            </a:extLst>
          </p:cNvPr>
          <p:cNvSpPr/>
          <p:nvPr/>
        </p:nvSpPr>
        <p:spPr>
          <a:xfrm>
            <a:off x="431400" y="17951760"/>
            <a:ext cx="6196320" cy="1200636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0000" tIns="45000" rIns="90000" bIns="45000" anchor="ctr" anchorCtr="0">
            <a:noAutofit/>
          </a:bodyPr>
          <a:lstStyle/>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r>
              <a:rPr lang="en-US" b="1" dirty="0"/>
              <a:t>	</a:t>
            </a:r>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r>
              <a:rPr lang="en-US" b="1" dirty="0"/>
              <a:t>                             No. of ratings vs no. of movies</a:t>
            </a:r>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lvl="0"/>
            <a:r>
              <a:rPr lang="en-US" b="1" dirty="0"/>
              <a:t>                                  No. of ratings vs no. of users</a:t>
            </a:r>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r>
              <a:rPr lang="en-US" b="1" dirty="0"/>
              <a:t>               </a:t>
            </a:r>
          </a:p>
          <a:p>
            <a:pPr marL="0" marR="0" lvl="0" indent="0" rtl="0">
              <a:lnSpc>
                <a:spcPct val="100000"/>
              </a:lnSpc>
              <a:spcBef>
                <a:spcPts val="0"/>
              </a:spcBef>
              <a:spcAft>
                <a:spcPts val="0"/>
              </a:spcAft>
              <a:buNone/>
            </a:pPr>
            <a:r>
              <a:rPr lang="en-US" b="1" dirty="0"/>
              <a:t>                                        Ratings vs. no. of users</a:t>
            </a:r>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r>
              <a:rPr lang="en-US" b="1" dirty="0"/>
              <a:t> </a:t>
            </a:r>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r>
              <a:rPr lang="en-US" b="1" dirty="0"/>
              <a:t>	</a:t>
            </a:r>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r>
              <a:rPr lang="en-US" b="1" dirty="0"/>
              <a:t>                   </a:t>
            </a:r>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a:p>
            <a:pPr marL="0" marR="0" lvl="0" indent="0" rtl="0">
              <a:lnSpc>
                <a:spcPct val="100000"/>
              </a:lnSpc>
              <a:spcBef>
                <a:spcPts val="0"/>
              </a:spcBef>
              <a:spcAft>
                <a:spcPts val="0"/>
              </a:spcAft>
              <a:buNone/>
            </a:pPr>
            <a:endParaRPr lang="en-US" b="1" dirty="0"/>
          </a:p>
        </p:txBody>
      </p:sp>
      <p:pic>
        <p:nvPicPr>
          <p:cNvPr id="14" name="Picture 13">
            <a:extLst>
              <a:ext uri="{FF2B5EF4-FFF2-40B4-BE49-F238E27FC236}">
                <a16:creationId xmlns:a16="http://schemas.microsoft.com/office/drawing/2014/main" id="{8968F65F-A07A-43EF-83D5-C46AB7A8A997}"/>
              </a:ext>
            </a:extLst>
          </p:cNvPr>
          <p:cNvPicPr>
            <a:picLocks noChangeAspect="1"/>
          </p:cNvPicPr>
          <p:nvPr/>
        </p:nvPicPr>
        <p:blipFill>
          <a:blip r:embed="rId11"/>
          <a:stretch>
            <a:fillRect/>
          </a:stretch>
        </p:blipFill>
        <p:spPr>
          <a:xfrm>
            <a:off x="1218832" y="18988399"/>
            <a:ext cx="4527974" cy="3109126"/>
          </a:xfrm>
          <a:prstGeom prst="rect">
            <a:avLst/>
          </a:prstGeom>
        </p:spPr>
      </p:pic>
      <p:pic>
        <p:nvPicPr>
          <p:cNvPr id="16" name="Picture 15">
            <a:extLst>
              <a:ext uri="{FF2B5EF4-FFF2-40B4-BE49-F238E27FC236}">
                <a16:creationId xmlns:a16="http://schemas.microsoft.com/office/drawing/2014/main" id="{5AE3BECA-04FA-4534-B346-05CDE69CE4A5}"/>
              </a:ext>
            </a:extLst>
          </p:cNvPr>
          <p:cNvPicPr>
            <a:picLocks noChangeAspect="1"/>
          </p:cNvPicPr>
          <p:nvPr/>
        </p:nvPicPr>
        <p:blipFill>
          <a:blip r:embed="rId12"/>
          <a:stretch>
            <a:fillRect/>
          </a:stretch>
        </p:blipFill>
        <p:spPr>
          <a:xfrm>
            <a:off x="1218832" y="22563653"/>
            <a:ext cx="4679391" cy="3161412"/>
          </a:xfrm>
          <a:prstGeom prst="rect">
            <a:avLst/>
          </a:prstGeom>
        </p:spPr>
      </p:pic>
      <p:pic>
        <p:nvPicPr>
          <p:cNvPr id="18" name="Picture 17">
            <a:extLst>
              <a:ext uri="{FF2B5EF4-FFF2-40B4-BE49-F238E27FC236}">
                <a16:creationId xmlns:a16="http://schemas.microsoft.com/office/drawing/2014/main" id="{BE4DDE10-9115-4E77-8CF9-92CDE82BB0CD}"/>
              </a:ext>
            </a:extLst>
          </p:cNvPr>
          <p:cNvPicPr>
            <a:picLocks noChangeAspect="1"/>
          </p:cNvPicPr>
          <p:nvPr/>
        </p:nvPicPr>
        <p:blipFill>
          <a:blip r:embed="rId13"/>
          <a:stretch>
            <a:fillRect/>
          </a:stretch>
        </p:blipFill>
        <p:spPr>
          <a:xfrm>
            <a:off x="1218832" y="26119246"/>
            <a:ext cx="4739285" cy="3226748"/>
          </a:xfrm>
          <a:prstGeom prst="rect">
            <a:avLst/>
          </a:prstGeom>
        </p:spPr>
      </p:pic>
      <p:pic>
        <p:nvPicPr>
          <p:cNvPr id="1032" name="Picture 8">
            <a:extLst>
              <a:ext uri="{FF2B5EF4-FFF2-40B4-BE49-F238E27FC236}">
                <a16:creationId xmlns:a16="http://schemas.microsoft.com/office/drawing/2014/main" id="{A1441AE0-7D79-44DD-881E-5052F87361E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93645" y="27732620"/>
            <a:ext cx="4762710" cy="6739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640</TotalTime>
  <Words>478</Words>
  <Application>Microsoft Office PowerPoint</Application>
  <PresentationFormat>Custom</PresentationFormat>
  <Paragraphs>199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Lucida Sans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Shulda;www.postersession.com</dc:creator>
  <cp:lastModifiedBy>PEDDI ASHRITH KUMAR</cp:lastModifiedBy>
  <cp:revision>47</cp:revision>
  <dcterms:created xsi:type="dcterms:W3CDTF">2008-12-04T00:20:37Z</dcterms:created>
  <dcterms:modified xsi:type="dcterms:W3CDTF">2019-11-19T23:07:06Z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MegaPrint Inc.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y fmtid="{D5CDD505-2E9C-101B-9397-08002B2CF9AE}" pid="13" name="category">
    <vt:lpwstr>Research Poster</vt:lpwstr>
  </property>
</Properties>
</file>