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418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3" r:id="rId17"/>
    <p:sldId id="434" r:id="rId18"/>
    <p:sldId id="432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56" r:id="rId30"/>
    <p:sldId id="453" r:id="rId31"/>
    <p:sldId id="459" r:id="rId32"/>
    <p:sldId id="461" r:id="rId33"/>
    <p:sldId id="460" r:id="rId34"/>
    <p:sldId id="462" r:id="rId35"/>
    <p:sldId id="458" r:id="rId36"/>
    <p:sldId id="465" r:id="rId37"/>
    <p:sldId id="454" r:id="rId38"/>
    <p:sldId id="463" r:id="rId39"/>
    <p:sldId id="464" r:id="rId40"/>
    <p:sldId id="466" r:id="rId41"/>
    <p:sldId id="452" r:id="rId42"/>
    <p:sldId id="305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FATIMA BAPTISTA MARQUES" initials="MFBM" lastIdx="1" clrIdx="0">
    <p:extLst>
      <p:ext uri="{19B8F6BF-5375-455C-9EA6-DF929625EA0E}">
        <p15:presenceInfo xmlns:p15="http://schemas.microsoft.com/office/powerpoint/2012/main" userId="MARIA FATIMA BAPTISTA MARQUES" providerId="None"/>
      </p:ext>
    </p:extLst>
  </p:cmAuthor>
  <p:cmAuthor id="2" name="ti@lojasbarracao.com.br" initials="t" lastIdx="44" clrIdx="1">
    <p:extLst>
      <p:ext uri="{19B8F6BF-5375-455C-9EA6-DF929625EA0E}">
        <p15:presenceInfo xmlns:p15="http://schemas.microsoft.com/office/powerpoint/2012/main" userId="f2e176ba73186b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8-06T11:44:14.929" idx="42">
    <p:pos x="7455" y="2307"/>
    <p:text>Normalmente temos a navegaçao por arquivo quando trabalhamos com navegação na internet sem um gerenciador de rotas. O que seria isso? Lá na barra de endereço do usuário, ao acessar uma página vamos ter o endereço completo da página dentro do servidor. Aqui, como exemplo, tem uma pasta chamada páginas dentro dessa pasta vamos ter o arquivo principal o index.html e depois para trabahar com os produtos, temos uma pasta produtos e lá dentro as páginas que trabalham com esse produto.</p:text>
    <p:extLst>
      <p:ext uri="{C676402C-5697-4E1C-873F-D02D1690AC5C}">
        <p15:threadingInfo xmlns:p15="http://schemas.microsoft.com/office/powerpoint/2012/main" timeZoneBias="180"/>
      </p:ext>
    </p:extLst>
  </p:cm>
  <p:cm authorId="2" dt="2021-08-06T11:49:24.216" idx="43">
    <p:pos x="7455" y="2443"/>
    <p:text>Aqui em cima teremos todo o caminho, a pasta paginas e o nome do arquivo index.html.</p:text>
    <p:extLst>
      <p:ext uri="{C676402C-5697-4E1C-873F-D02D1690AC5C}">
        <p15:threadingInfo xmlns:p15="http://schemas.microsoft.com/office/powerpoint/2012/main" timeZoneBias="180">
          <p15:parentCm authorId="2" idx="42"/>
        </p15:threadingInfo>
      </p:ext>
    </p:extLst>
  </p:cm>
  <p:cm authorId="2" dt="2021-08-06T13:59:57.283" idx="44">
    <p:pos x="7455" y="2579"/>
    <p:text>Quando precisar entrar de outra supbasta, eu ainda vou ver todo o caminho completo, então temos aqui, paginas, produtos, listar-produtos.html que é o caminho que temos dentro do nosso servidor.</p:text>
    <p:extLst>
      <p:ext uri="{C676402C-5697-4E1C-873F-D02D1690AC5C}">
        <p15:threadingInfo xmlns:p15="http://schemas.microsoft.com/office/powerpoint/2012/main" timeZoneBias="180">
          <p15:parentCm authorId="2" idx="42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990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73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42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89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52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28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33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00306-4315-42FB-8D62-9566659E9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CD99E-3AC2-4092-9CC3-908F6EED2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F222F0-C316-4A0B-B78D-17DF37EC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0FD8-0328-4BC7-9395-8BF4B7B16DF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42C794-C7C8-4DB3-9C39-262432D1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9F711D-15BB-4ADE-8B20-EC58445C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79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4894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0" r:id="rId8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ome.component.ts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docs/Web/JavaScript/Reference/Template_literals" TargetMode="External"/><Relationship Id="rId2" Type="http://schemas.openxmlformats.org/officeDocument/2006/relationships/hyperlink" Target="https://medium.com/collabcode/template-string-%C3%A9-top-demais-02-5d8964726a32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ura.com.br/artigos/entenda-diferenca-entre-var-let-e-const-no-javascript?gclid=Cj0KCQjwqKuKBhCxARIsACf4XuFDEDCvctxyYVWq4NZUyxFPzvc1Qq9cRKDlogyM744Zm_vuOT0Nm40aAiiAEALw_wcB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183CBC3-A718-49D5-A165-4ACBCC66E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</p:spPr>
        <p:txBody>
          <a:bodyPr/>
          <a:lstStyle/>
          <a:p>
            <a:r>
              <a:rPr lang="pt-BR" sz="4400" b="1" i="0" u="none" strike="noStrike" baseline="0" dirty="0">
                <a:latin typeface="Roboto Condensed" panose="020B0604020202020204" pitchFamily="2" charset="0"/>
                <a:ea typeface="Roboto Condensed" panose="020B0604020202020204" pitchFamily="2" charset="0"/>
              </a:rPr>
              <a:t>PROGRAMAÇÃO  WEBII</a:t>
            </a:r>
            <a:endParaRPr lang="en-US" sz="4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5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10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230" y="2508705"/>
            <a:ext cx="10126586" cy="2562714"/>
          </a:xfrm>
        </p:spPr>
        <p:txBody>
          <a:bodyPr/>
          <a:lstStyle/>
          <a:p>
            <a:pPr algn="l"/>
            <a:endParaRPr lang="pt-BR" sz="200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Copie o erro: no-</a:t>
            </a:r>
            <a:r>
              <a:rPr lang="pt-BR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inferrable</a:t>
            </a:r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-</a:t>
            </a:r>
            <a:r>
              <a:rPr lang="pt-BR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types</a:t>
            </a:r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&lt;CTRL&gt;&lt;C&gt;</a:t>
            </a:r>
          </a:p>
          <a:p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Vamos na raiz do projeto, dentro do arquivo </a:t>
            </a:r>
            <a:r>
              <a:rPr lang="pt-BR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tslint.Jason</a:t>
            </a:r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&lt;CTRL&gt;&lt;F&gt; para procurar</a:t>
            </a:r>
          </a:p>
          <a:p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&lt;CTRL&gt;&lt;V&gt; para colar</a:t>
            </a:r>
          </a:p>
          <a:p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A propriedade deve estar como </a:t>
            </a:r>
            <a:r>
              <a:rPr lang="pt-BR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true</a:t>
            </a:r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 só substituir por false</a:t>
            </a:r>
          </a:p>
          <a:p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Salve o arquivo e quando retornar para o arquivo </a:t>
            </a:r>
            <a:r>
              <a:rPr lang="pt-BR" sz="2000" dirty="0" err="1">
                <a:solidFill>
                  <a:srgbClr val="000000"/>
                </a:solidFill>
                <a:latin typeface="Century Gothic" panose="020B0502020202020204" pitchFamily="34" charset="0"/>
                <a:hlinkClick r:id="rId2"/>
              </a:rPr>
              <a:t>home.component.ts</a:t>
            </a:r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o primeiro erro de </a:t>
            </a:r>
            <a:r>
              <a:rPr lang="pt-BR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warning</a:t>
            </a:r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não estará mais aparecendo.</a:t>
            </a:r>
          </a:p>
          <a:p>
            <a:pPr marL="101598" indent="0">
              <a:buNone/>
            </a:pPr>
            <a:endParaRPr lang="pt-BR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0411AF0D-24B4-4D3E-9E34-E4A876466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381" y="5279849"/>
            <a:ext cx="4756986" cy="1411413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C36D3AD9-0A5E-4224-A207-BC85ED226430}"/>
              </a:ext>
            </a:extLst>
          </p:cNvPr>
          <p:cNvSpPr/>
          <p:nvPr/>
        </p:nvSpPr>
        <p:spPr>
          <a:xfrm>
            <a:off x="3008363" y="5696710"/>
            <a:ext cx="1395351" cy="50935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11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230" y="2508705"/>
            <a:ext cx="10126586" cy="2562714"/>
          </a:xfrm>
        </p:spPr>
        <p:txBody>
          <a:bodyPr/>
          <a:lstStyle/>
          <a:p>
            <a:pPr algn="l"/>
            <a:endParaRPr lang="pt-BR" sz="200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O segundo erro estará informando que utilizamos aspas, mas é convenção dentro do </a:t>
            </a:r>
            <a:r>
              <a:rPr lang="pt-BR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TypeScript</a:t>
            </a:r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utilizar apóstrofe. Se deixar como aspas, irá ter algum problema, irá aparecer algum erro? Não, mas é de convenção que utilizemos apostrofe.</a:t>
            </a:r>
          </a:p>
          <a:p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Como corrigir?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Só posicionando o mouse em cima, já irá aparecer  mensagem </a:t>
            </a:r>
            <a:r>
              <a:rPr lang="pt-BR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quick</a:t>
            </a:r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fix</a:t>
            </a:r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. Clique n </a:t>
            </a:r>
            <a:r>
              <a:rPr lang="pt-BR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quick</a:t>
            </a:r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fix</a:t>
            </a:r>
            <a:endParaRPr lang="pt-BR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Depois irá exibir outra janela e clique na 1ª opção: </a:t>
            </a:r>
            <a:r>
              <a:rPr lang="pt-BR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fix</a:t>
            </a:r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“ </a:t>
            </a:r>
            <a:r>
              <a:rPr lang="pt-BR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should</a:t>
            </a:r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be</a:t>
            </a:r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‘</a:t>
            </a:r>
          </a:p>
          <a:p>
            <a:pPr lvl="1"/>
            <a:endParaRPr lang="pt-BR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F83CFA-6D63-42E6-AC62-5041C62F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0" y="5459726"/>
            <a:ext cx="4201876" cy="1179474"/>
          </a:xfrm>
          <a:prstGeom prst="rect">
            <a:avLst/>
          </a:prstGeom>
        </p:spPr>
      </p:pic>
      <p:pic>
        <p:nvPicPr>
          <p:cNvPr id="10" name="Imagem 9" descr="Tela preta com letras brancas&#10;&#10;Descrição gerada automaticamente">
            <a:extLst>
              <a:ext uri="{FF2B5EF4-FFF2-40B4-BE49-F238E27FC236}">
                <a16:creationId xmlns:a16="http://schemas.microsoft.com/office/drawing/2014/main" id="{5DEF1237-8D2D-4E20-9F68-3B9944A95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434" y="5224223"/>
            <a:ext cx="3125554" cy="13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3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12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230" y="2508705"/>
            <a:ext cx="10126586" cy="2562714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Outra convenção que iremos utilizar no curso do Angular, porque é do Angular, iremos retirar a palavra public. Toda vez que uma variável ter seu tipo de acesso como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, não precisamos escrever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aqui. Se fosse do tipo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teríamos que escrever o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pPr lvl="1"/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3" name="Imagem 2" descr="Tela de celular com letras&#10;&#10;Descrição gerada automaticamente com confiança média">
            <a:extLst>
              <a:ext uri="{FF2B5EF4-FFF2-40B4-BE49-F238E27FC236}">
                <a16:creationId xmlns:a16="http://schemas.microsoft.com/office/drawing/2014/main" id="{F46F852E-145D-49E3-9482-04C3368A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65" y="4599596"/>
            <a:ext cx="8573323" cy="158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4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13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230" y="2508705"/>
            <a:ext cx="10126586" cy="2562714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Outra coisa legal para trabalhar com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dentro do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TypeScript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é a possibilidade de trabalhar com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template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strings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, o que seria isso? Podemos colocar variáveis dentro do texto da nossa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. Vamos ver como isso acontece. </a:t>
            </a:r>
          </a:p>
          <a:p>
            <a:pPr marL="101598" indent="0">
              <a:buNone/>
            </a:pP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2894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14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356" y="3429000"/>
            <a:ext cx="10126586" cy="2562714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Vamos criar uma variável chamada anuncio com tipo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= Ao invés de colocar aspas ou apóstrofe iremos colocar crase. Dentro da crase, podemos criar um texto onde pode conter uma variável no meio do texto. Ao invés e utilizar concatenação é possível colocar direto a variável no meio do texto.</a:t>
            </a: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Vamos escrever a mensagem: O cifrão, chaves. Dentro da chaves, iremos inserir o nome da variável: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this.nomeProduto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. Após o fechamento da chaves iremos continuar com o texto: está em promoção.</a:t>
            </a: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O $ {}</a:t>
            </a: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´O${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this.nomeProduto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} está em promoção´</a:t>
            </a: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550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15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440" y="2159675"/>
            <a:ext cx="10126586" cy="2562714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Criamos a variável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, utilizando o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template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25673BB-4026-4AC3-8778-8A55EDC3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10" y="3274449"/>
            <a:ext cx="8455493" cy="110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6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Conceito </a:t>
            </a:r>
            <a:r>
              <a:rPr lang="pt-B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Literals</a:t>
            </a: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Interpolação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16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88" y="3669632"/>
            <a:ext cx="11134245" cy="2340136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l" fontAlgn="base"/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Tanto no </a:t>
            </a:r>
            <a:r>
              <a:rPr lang="pt-BR" b="0" i="0" dirty="0" err="1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JavaScript</a:t>
            </a: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 como no </a:t>
            </a:r>
            <a:r>
              <a:rPr lang="pt-BR" b="0" i="0" dirty="0" err="1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TypeScript</a:t>
            </a: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, as </a:t>
            </a:r>
            <a:r>
              <a:rPr lang="pt-BR" b="0" i="0" dirty="0" err="1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strings</a:t>
            </a: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 definidas com </a:t>
            </a:r>
            <a:r>
              <a:rPr lang="pt-BR" b="0" i="1" dirty="0" err="1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backticks</a:t>
            </a: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/crases (`) permitem interpolação (embutir expressões no meio da </a:t>
            </a:r>
            <a:r>
              <a:rPr lang="pt-BR" b="0" i="0" dirty="0" err="1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string</a:t>
            </a: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 sem precisar fechar sua delimitação e concatená-la com outra </a:t>
            </a:r>
            <a:r>
              <a:rPr lang="pt-BR" b="0" i="0" dirty="0" err="1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string</a:t>
            </a: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), multilinhas (não precisar escapar uma quebra de linha dentro da </a:t>
            </a:r>
            <a:r>
              <a:rPr lang="pt-BR" b="0" i="0" dirty="0" err="1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string</a:t>
            </a: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 ou concatenar duas </a:t>
            </a:r>
            <a:r>
              <a:rPr lang="pt-BR" b="0" i="0" dirty="0" err="1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strings</a:t>
            </a: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 em linhas diferentes) e processamento (</a:t>
            </a:r>
            <a:r>
              <a:rPr lang="pt-BR" b="0" i="1" dirty="0" err="1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tagging</a:t>
            </a: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/</a:t>
            </a:r>
            <a:r>
              <a:rPr lang="pt-BR" b="0" i="1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parse</a:t>
            </a: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, onde você pode usar uma função pré-definida).</a:t>
            </a:r>
          </a:p>
          <a:p>
            <a:pPr algn="l" fontAlgn="base"/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Esta forma de definição é nativa do </a:t>
            </a:r>
            <a:r>
              <a:rPr lang="pt-BR" b="0" i="0" dirty="0" err="1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JavaScript</a:t>
            </a: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 e é chamada de </a:t>
            </a:r>
            <a:r>
              <a:rPr lang="pt-BR" b="0" i="1" dirty="0" err="1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template</a:t>
            </a:r>
            <a:r>
              <a:rPr lang="pt-BR" b="0" i="1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b="0" i="1" dirty="0" err="1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literals</a:t>
            </a: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 a partir do ES2015 e de </a:t>
            </a:r>
            <a:r>
              <a:rPr lang="pt-BR" b="0" i="1" dirty="0" err="1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template</a:t>
            </a:r>
            <a:r>
              <a:rPr lang="pt-BR" b="0" i="1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b="0" i="1" dirty="0" err="1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strings</a:t>
            </a: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 anteriormente.</a:t>
            </a:r>
          </a:p>
          <a:p>
            <a:pPr marL="101598" indent="0" algn="l" fontAlgn="base">
              <a:buNone/>
            </a:pP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  <a:hlinkClick r:id="rId2"/>
              </a:rPr>
              <a:t>https://medium.com/collabcode/template-string-%C3%A9-top-demais-02-5d8964726a32</a:t>
            </a:r>
            <a:endParaRPr lang="pt-BR" dirty="0">
              <a:solidFill>
                <a:srgbClr val="242729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lang="pt-BR" b="0" i="0" u="sng" dirty="0">
                <a:effectLst/>
                <a:latin typeface="Century Gothic" panose="020B0502020202020204" pitchFamily="34" charset="0"/>
                <a:hlinkClick r:id="rId3"/>
              </a:rPr>
              <a:t>https://developer.mozilla.org/</a:t>
            </a:r>
            <a:r>
              <a:rPr lang="pt-BR" b="0" i="0" u="sng" dirty="0" err="1">
                <a:effectLst/>
                <a:latin typeface="Century Gothic" panose="020B0502020202020204" pitchFamily="34" charset="0"/>
                <a:hlinkClick r:id="rId3"/>
              </a:rPr>
              <a:t>en</a:t>
            </a:r>
            <a:r>
              <a:rPr lang="pt-BR" b="0" i="0" u="sng" dirty="0">
                <a:effectLst/>
                <a:latin typeface="Century Gothic" panose="020B0502020202020204" pitchFamily="34" charset="0"/>
                <a:hlinkClick r:id="rId3"/>
              </a:rPr>
              <a:t>/</a:t>
            </a:r>
            <a:r>
              <a:rPr lang="pt-BR" b="0" i="0" u="sng" dirty="0" err="1">
                <a:effectLst/>
                <a:latin typeface="Century Gothic" panose="020B0502020202020204" pitchFamily="34" charset="0"/>
                <a:hlinkClick r:id="rId3"/>
              </a:rPr>
              <a:t>docs</a:t>
            </a:r>
            <a:r>
              <a:rPr lang="pt-BR" b="0" i="0" u="sng" dirty="0">
                <a:effectLst/>
                <a:latin typeface="Century Gothic" panose="020B0502020202020204" pitchFamily="34" charset="0"/>
                <a:hlinkClick r:id="rId3"/>
              </a:rPr>
              <a:t>/Web/</a:t>
            </a:r>
            <a:r>
              <a:rPr lang="pt-BR" b="0" i="0" u="sng" dirty="0" err="1">
                <a:effectLst/>
                <a:latin typeface="Century Gothic" panose="020B0502020202020204" pitchFamily="34" charset="0"/>
                <a:hlinkClick r:id="rId3"/>
              </a:rPr>
              <a:t>JavaScript</a:t>
            </a:r>
            <a:r>
              <a:rPr lang="pt-BR" b="0" i="0" u="sng" dirty="0">
                <a:effectLst/>
                <a:latin typeface="Century Gothic" panose="020B0502020202020204" pitchFamily="34" charset="0"/>
                <a:hlinkClick r:id="rId3"/>
              </a:rPr>
              <a:t>/</a:t>
            </a:r>
            <a:r>
              <a:rPr lang="pt-BR" b="0" i="0" u="sng" dirty="0" err="1">
                <a:effectLst/>
                <a:latin typeface="Century Gothic" panose="020B0502020202020204" pitchFamily="34" charset="0"/>
                <a:hlinkClick r:id="rId3"/>
              </a:rPr>
              <a:t>Reference</a:t>
            </a:r>
            <a:r>
              <a:rPr lang="pt-BR" b="0" i="0" u="sng" dirty="0">
                <a:effectLst/>
                <a:latin typeface="Century Gothic" panose="020B0502020202020204" pitchFamily="34" charset="0"/>
                <a:hlinkClick r:id="rId3"/>
              </a:rPr>
              <a:t>/</a:t>
            </a:r>
            <a:r>
              <a:rPr lang="pt-BR" b="0" i="0" u="sng" dirty="0" err="1">
                <a:effectLst/>
                <a:latin typeface="Century Gothic" panose="020B0502020202020204" pitchFamily="34" charset="0"/>
                <a:hlinkClick r:id="rId3"/>
              </a:rPr>
              <a:t>Template_literals</a:t>
            </a:r>
            <a:r>
              <a:rPr lang="pt-BR" b="0" i="0" dirty="0">
                <a:solidFill>
                  <a:srgbClr val="242729"/>
                </a:solidFill>
                <a:effectLst/>
                <a:latin typeface="Century Gothic" panose="020B0502020202020204" pitchFamily="34" charset="0"/>
              </a:rPr>
              <a:t>)</a:t>
            </a: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8205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Literals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17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502" y="1034256"/>
            <a:ext cx="11134245" cy="2340136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b="0" i="0" dirty="0">
                <a:solidFill>
                  <a:srgbClr val="242729"/>
                </a:solidFill>
                <a:effectLst/>
                <a:latin typeface="-apple-system"/>
              </a:rPr>
              <a:t>Exemplos de uso de </a:t>
            </a:r>
            <a:r>
              <a:rPr lang="pt-BR" b="0" i="1" dirty="0" err="1">
                <a:solidFill>
                  <a:srgbClr val="242729"/>
                </a:solidFill>
                <a:effectLst/>
                <a:latin typeface="-apple-system"/>
              </a:rPr>
              <a:t>template</a:t>
            </a:r>
            <a:r>
              <a:rPr lang="pt-BR" b="0" i="1" dirty="0">
                <a:solidFill>
                  <a:srgbClr val="242729"/>
                </a:solidFill>
                <a:effectLst/>
                <a:latin typeface="-apple-system"/>
              </a:rPr>
              <a:t> </a:t>
            </a:r>
            <a:r>
              <a:rPr lang="pt-BR" b="0" i="1" dirty="0" err="1">
                <a:solidFill>
                  <a:srgbClr val="242729"/>
                </a:solidFill>
                <a:effectLst/>
                <a:latin typeface="-apple-system"/>
              </a:rPr>
              <a:t>literals</a:t>
            </a:r>
            <a:r>
              <a:rPr lang="pt-BR" b="0" i="0" dirty="0">
                <a:solidFill>
                  <a:srgbClr val="242729"/>
                </a:solidFill>
                <a:effectLst/>
                <a:latin typeface="-apple-system"/>
              </a:rPr>
              <a:t>:</a:t>
            </a: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3E158C9B-65F7-4D85-BB24-6C545722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489201"/>
            <a:ext cx="6187491" cy="411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1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18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440" y="2159675"/>
            <a:ext cx="10126586" cy="2562714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E como seria com concatenação?</a:t>
            </a: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Vamos utilizar o construtor para ver como ficaria:</a:t>
            </a: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400A612-F66C-4F6A-AE70-382CD8C8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78" y="3441032"/>
            <a:ext cx="7300194" cy="207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88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19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47" y="2147643"/>
            <a:ext cx="10126586" cy="2562714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Com o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template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fica muito mais fácil entender o que está acontecendo dentro da nossa variável, como ficará nosso texto final.</a:t>
            </a: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Sempre que for possível utilizaremos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template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Vamos comentar o uso de concatenação no nosso código:</a:t>
            </a: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8E3CF7E-4F70-4175-A028-D20D8FC6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4022314"/>
            <a:ext cx="7497711" cy="203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0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1964E-7825-40B7-8E21-2D086C517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b="0" i="0" dirty="0" err="1">
                <a:effectLst/>
                <a:latin typeface="Roboto" panose="02000000000000000000" pitchFamily="2" charset="0"/>
              </a:rPr>
              <a:t>Typescript</a:t>
            </a:r>
            <a:endParaRPr lang="pt-BR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322ABD-7FFC-42F2-A2A7-2AD343A8C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Criando variáveis</a:t>
            </a:r>
          </a:p>
        </p:txBody>
      </p:sp>
      <p:sp>
        <p:nvSpPr>
          <p:cNvPr id="4" name="Google Shape;224;p14">
            <a:extLst>
              <a:ext uri="{FF2B5EF4-FFF2-40B4-BE49-F238E27FC236}">
                <a16:creationId xmlns:a16="http://schemas.microsoft.com/office/drawing/2014/main" id="{2C4F1341-EEEB-41E8-A49D-CA3E86D5294B}"/>
              </a:ext>
            </a:extLst>
          </p:cNvPr>
          <p:cNvSpPr txBox="1"/>
          <p:nvPr/>
        </p:nvSpPr>
        <p:spPr>
          <a:xfrm>
            <a:off x="503282" y="30607"/>
            <a:ext cx="2663988" cy="392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41;p3">
            <a:extLst>
              <a:ext uri="{FF2B5EF4-FFF2-40B4-BE49-F238E27FC236}">
                <a16:creationId xmlns:a16="http://schemas.microsoft.com/office/drawing/2014/main" id="{FEAF0FC0-068C-4CBE-9ADB-8DC3B33400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85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20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147643"/>
            <a:ext cx="10126586" cy="2562714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O próximo tipo de variável será as variáveis tipo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</a:p>
          <a:p>
            <a:pPr marL="101598" indent="0">
              <a:buNone/>
            </a:pPr>
            <a:r>
              <a:rPr lang="pt-BR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idProduto</a:t>
            </a:r>
            <a:r>
              <a:rPr lang="pt-BR" b="1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pt-BR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number</a:t>
            </a:r>
            <a:r>
              <a:rPr lang="pt-BR" b="1" dirty="0">
                <a:solidFill>
                  <a:srgbClr val="000000"/>
                </a:solidFill>
                <a:latin typeface="Century Gothic" panose="020B0502020202020204" pitchFamily="34" charset="0"/>
              </a:rPr>
              <a:t> = 123;</a:t>
            </a: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O próximo tipo de variável será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com ponto flutuante:</a:t>
            </a:r>
          </a:p>
          <a:p>
            <a:pPr marL="101598" indent="0">
              <a:buNone/>
            </a:pPr>
            <a:r>
              <a:rPr lang="pt-BR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precoProduto</a:t>
            </a:r>
            <a:r>
              <a:rPr lang="pt-BR" b="1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pt-BR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number</a:t>
            </a:r>
            <a:r>
              <a:rPr lang="pt-BR" b="1" dirty="0">
                <a:solidFill>
                  <a:srgbClr val="000000"/>
                </a:solidFill>
                <a:latin typeface="Century Gothic" panose="020B0502020202020204" pitchFamily="34" charset="0"/>
              </a:rPr>
              <a:t> = 2.59;</a:t>
            </a: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Não importa se será com ponto flutuante ou não, sempre será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. Podemos inicialmente informar que o conteúdo é sem ponto flutuante e depois alterar, desde que definimos como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C4CB5B-B30E-44DB-B5AF-A1B0DCD0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94" y="5538304"/>
            <a:ext cx="6902416" cy="10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94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21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47" y="1750602"/>
            <a:ext cx="10126586" cy="2562714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O último tipo primitivo que iremos verificar é o tipo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boolean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pPr marL="101598" indent="0">
              <a:buNone/>
            </a:pPr>
            <a:r>
              <a:rPr lang="pt-BR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promocao</a:t>
            </a:r>
            <a:r>
              <a:rPr lang="pt-BR" b="1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pt-BR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boolean</a:t>
            </a:r>
            <a:r>
              <a:rPr lang="pt-BR" b="1" dirty="0">
                <a:solidFill>
                  <a:srgbClr val="000000"/>
                </a:solidFill>
                <a:latin typeface="Century Gothic" panose="020B0502020202020204" pitchFamily="34" charset="0"/>
              </a:rPr>
              <a:t> = </a:t>
            </a:r>
            <a:r>
              <a:rPr lang="pt-BR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true</a:t>
            </a:r>
            <a:r>
              <a:rPr lang="pt-BR" b="1" dirty="0">
                <a:solidFill>
                  <a:srgbClr val="000000"/>
                </a:solidFill>
                <a:latin typeface="Century Gothic" panose="020B0502020202020204" pitchFamily="34" charset="0"/>
              </a:rPr>
              <a:t>;</a:t>
            </a: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C004C3-EC50-4618-8D0C-2BDFA88B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22" y="3592551"/>
            <a:ext cx="7749758" cy="14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9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22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5" y="2147643"/>
            <a:ext cx="10126586" cy="2562714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Criamos nossas variáveis e vamos ver se elas estão funcionando...</a:t>
            </a: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Dentro do construtor, vamos chamar o console.log. Quem trabalha com o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javascript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está acostumado a utilizar o console. Vamos digitar:</a:t>
            </a:r>
          </a:p>
          <a:p>
            <a:pPr marL="101598" indent="0">
              <a:buNone/>
            </a:pPr>
            <a:r>
              <a:rPr lang="pt-BR" b="1" dirty="0">
                <a:solidFill>
                  <a:srgbClr val="000000"/>
                </a:solidFill>
                <a:latin typeface="Century Gothic" panose="020B0502020202020204" pitchFamily="34" charset="0"/>
              </a:rPr>
              <a:t>console.log(‘Nome do Produto’, </a:t>
            </a:r>
            <a:r>
              <a:rPr lang="pt-BR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this.nomeProduto</a:t>
            </a:r>
            <a:r>
              <a:rPr lang="pt-BR" b="1" dirty="0">
                <a:solidFill>
                  <a:srgbClr val="000000"/>
                </a:solidFill>
                <a:latin typeface="Century Gothic" panose="020B0502020202020204" pitchFamily="34" charset="0"/>
              </a:rPr>
              <a:t>);</a:t>
            </a:r>
          </a:p>
          <a:p>
            <a:pPr marL="101598" indent="0">
              <a:buNone/>
            </a:pP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Salvar o arquivo</a:t>
            </a: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691D213-F767-4889-8651-ADB3FBD0D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41" y="4762500"/>
            <a:ext cx="7037746" cy="169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0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23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752" y="1849834"/>
            <a:ext cx="11872495" cy="1907015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Se o servidor não estiver rodando, deixar rodando...</a:t>
            </a: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Abrir a página da aplicação: localhost:4200</a:t>
            </a: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Teclar &lt;F12&gt;</a:t>
            </a: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Vocês irão ver dentro do console o nome do produto: Curso de Angular.</a:t>
            </a: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14B24AC-84CC-4C31-B6A6-42C0435FD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74" y="3779963"/>
            <a:ext cx="9424159" cy="28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98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24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5" y="3386616"/>
            <a:ext cx="11872495" cy="1907015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Por que estamos utilizando , ao invés do sinal de +?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A virgula (,) permite que possamos passar vários argumentos para ele. Cada argumento que colocarmos será exibido na tela.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Nesse caso, se trocarmos por + teremos o mesmo resultado da , (virgula).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Porém se a variável (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this.nomeProduto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) fosse do tipo objeto ou um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array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, ao invés de imprimir o conteúdo desse objeto ou desse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array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, iria imprimir apenas o tipo da variável. Sendo assim, sempre iremos trabalhar dentro do console com a , (virgula). Ele imprime a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e o conteúdo da variável.</a:t>
            </a: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3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25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30269"/>
            <a:ext cx="11872495" cy="1907015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Vamos fazer para as outras variáveis também.</a:t>
            </a: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D00AFA9E-FB37-48B1-A101-19EFE4FB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84" y="2952626"/>
            <a:ext cx="9750449" cy="22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73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26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30269"/>
            <a:ext cx="11872495" cy="1907015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Estamos com todas as variáveis criadas. Elas são globais e podem ser utilizadas em qualquer lugar dentro da classe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home.component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. Basta referenciá-las utilizando o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this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EC2A6F50-8F0C-4483-A089-793E5142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31" y="3001248"/>
            <a:ext cx="6225673" cy="37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22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27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30269"/>
            <a:ext cx="11872495" cy="1907015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Vamos retornar na página, já recarregou...</a:t>
            </a: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FF22507-A7DE-4322-8A08-C35EFEF6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52" y="2743201"/>
            <a:ext cx="7470193" cy="38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94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28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752" y="2304038"/>
            <a:ext cx="11872495" cy="1907015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Vamos falar um pouco sobre o escopo das variáveis dentro do código.</a:t>
            </a: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Vocês devem ter visto em outros vídeos, variáveis carregadas com var,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ou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Esses 3 tipos de variáveis nós utilizaremos dentro das nossas funções.</a:t>
            </a: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Iremos trabalhar com elas quando chegar o momento de utilizar ela e depois verificaremos de maneira mais detalhada. </a:t>
            </a: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0CA9E8BC-1FA4-4AFF-9DDB-F9DC3FA6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1" y="4389843"/>
            <a:ext cx="6359442" cy="23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2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 - Resumo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29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CD27F4-6BA1-471C-B9D5-BE441441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3" y="2116380"/>
            <a:ext cx="7913784" cy="40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6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Criação de variáveis primitivas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3</a:t>
            </a:fld>
            <a:endParaRPr lang="pt-BR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23D4321B-7DFF-46FA-B9D2-A49478423631}"/>
              </a:ext>
            </a:extLst>
          </p:cNvPr>
          <p:cNvSpPr txBox="1">
            <a:spLocks/>
          </p:cNvSpPr>
          <p:nvPr/>
        </p:nvSpPr>
        <p:spPr>
          <a:xfrm>
            <a:off x="979714" y="3662576"/>
            <a:ext cx="10854359" cy="209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pt-BR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927" y="1678333"/>
            <a:ext cx="9672796" cy="3034097"/>
          </a:xfrm>
        </p:spPr>
        <p:txBody>
          <a:bodyPr/>
          <a:lstStyle/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O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TypeScript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possui 3 tipos primitivos:</a:t>
            </a:r>
          </a:p>
          <a:p>
            <a:pPr lvl="1"/>
            <a:r>
              <a:rPr lang="pt-BR" dirty="0" err="1"/>
              <a:t>string</a:t>
            </a:r>
            <a:r>
              <a:rPr lang="pt-BR" dirty="0"/>
              <a:t> -&gt; para textos</a:t>
            </a:r>
          </a:p>
          <a:p>
            <a:pPr lvl="1"/>
            <a:r>
              <a:rPr lang="pt-BR" dirty="0" err="1"/>
              <a:t>number</a:t>
            </a:r>
            <a:r>
              <a:rPr lang="pt-BR" dirty="0"/>
              <a:t> -&gt; para números inteiros ou ponto flutuante</a:t>
            </a:r>
          </a:p>
          <a:p>
            <a:pPr lvl="1"/>
            <a:r>
              <a:rPr lang="pt-BR" dirty="0" err="1"/>
              <a:t>boolean</a:t>
            </a:r>
            <a:r>
              <a:rPr lang="pt-BR" dirty="0"/>
              <a:t> -&gt; para T ou F, verdadeiro ou falso</a:t>
            </a:r>
          </a:p>
        </p:txBody>
      </p:sp>
    </p:spTree>
    <p:extLst>
      <p:ext uri="{BB962C8B-B14F-4D97-AF65-F5344CB8AC3E}">
        <p14:creationId xmlns:p14="http://schemas.microsoft.com/office/powerpoint/2010/main" val="2626530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30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96075"/>
            <a:ext cx="11872495" cy="1907015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Qual a saída do código abaixo?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01598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'Minha idade é:'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63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31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96075"/>
            <a:ext cx="11872495" cy="1907015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Qual a saída do código abaixo?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01598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'Minha idade é:'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26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32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752" y="2219632"/>
            <a:ext cx="11872495" cy="1907015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Qual a saída do código abaixo? Testar com var e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imprimeIdade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'Minha idade é:'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imprimeIdade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59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33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2542" y="2937084"/>
            <a:ext cx="11872495" cy="1907015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Qual a saída do código abaixo, com var?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imprimeIdade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(var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'Idade dentro do for:'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'Idade fora do for:'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imprimeIdade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6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34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2542" y="2937084"/>
            <a:ext cx="11872495" cy="1907015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Qual a saída do código abaixo, com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?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imprimeIdade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'Idade dentro do for:'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'Idade fora do for:'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imprimeIdade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00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35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31D152-65B7-4F63-B090-CA3E5E855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085" y="1809608"/>
            <a:ext cx="4630017" cy="504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48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36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2542" y="2937084"/>
            <a:ext cx="11872495" cy="1907015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Outra particularidade que envolve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e var.</a:t>
            </a: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Quando declaramos a mesma variável com var, o último conteúdo é o que prevalece.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31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 - </a:t>
            </a:r>
            <a:r>
              <a:rPr lang="pt-B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const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37</a:t>
            </a:fld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C497519-7B5C-428D-9AC2-D8CDCFF0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4" y="2704293"/>
            <a:ext cx="9974212" cy="157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09585" lvl="0" indent="-507987" defTabSz="914400" eaLnBrk="1" fontAlgn="base" latinLnBrk="0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tabLst/>
            </a:pPr>
            <a:r>
              <a:rPr lang="pt-BR" altLang="pt-BR" sz="2400" dirty="0">
                <a:solidFill>
                  <a:srgbClr val="000000"/>
                </a:solidFill>
                <a:latin typeface="Century Gothic" panose="020B0502020202020204" pitchFamily="34" charset="0"/>
                <a:ea typeface="Roboto Condensed Light"/>
                <a:sym typeface="Roboto Condensed Light"/>
              </a:rPr>
              <a:t>Assim como as variáveis declaradas com a palavra-chave </a:t>
            </a:r>
            <a:r>
              <a:rPr lang="pt-BR" altLang="pt-BR" sz="2400" dirty="0" err="1">
                <a:solidFill>
                  <a:srgbClr val="000000"/>
                </a:solidFill>
                <a:latin typeface="Century Gothic" panose="020B0502020202020204" pitchFamily="34" charset="0"/>
                <a:ea typeface="Roboto Condensed Light"/>
                <a:sym typeface="Roboto Condensed Light"/>
              </a:rPr>
              <a:t>let</a:t>
            </a:r>
            <a:r>
              <a:rPr lang="pt-BR" altLang="pt-BR" sz="2400" dirty="0">
                <a:solidFill>
                  <a:srgbClr val="000000"/>
                </a:solidFill>
                <a:latin typeface="Century Gothic" panose="020B0502020202020204" pitchFamily="34" charset="0"/>
                <a:ea typeface="Roboto Condensed Light"/>
                <a:sym typeface="Roboto Condensed Light"/>
              </a:rPr>
              <a:t>, constantes também tem escopo de bloco.</a:t>
            </a:r>
          </a:p>
          <a:p>
            <a:pPr marL="609585" lvl="0" indent="-507987" defTabSz="914400" eaLnBrk="1" fontAlgn="base" latinLnBrk="0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tabLst/>
            </a:pPr>
            <a:r>
              <a:rPr lang="pt-BR" altLang="pt-BR" sz="2400" dirty="0">
                <a:solidFill>
                  <a:srgbClr val="000000"/>
                </a:solidFill>
                <a:latin typeface="Century Gothic" panose="020B0502020202020204" pitchFamily="34" charset="0"/>
                <a:ea typeface="Roboto Condensed Light"/>
                <a:sym typeface="Roboto Condensed Light"/>
              </a:rPr>
              <a:t>Além disso, constantes devem ser inicializadas obrigatoriamente no momento de sua declaração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93366"/>
                </a:solidFill>
                <a:effectLst/>
                <a:latin typeface="Inter"/>
              </a:rPr>
              <a:t>. 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22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 - </a:t>
            </a:r>
            <a:r>
              <a:rPr lang="pt-B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const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38</a:t>
            </a:fld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C497519-7B5C-428D-9AC2-D8CDCFF0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4" y="2345241"/>
            <a:ext cx="9974212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09585" lvl="0" indent="-507987" defTabSz="914400" eaLnBrk="1" fontAlgn="base" latinLnBrk="0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 que está com erro?</a:t>
            </a:r>
          </a:p>
          <a:p>
            <a:pPr marL="609585" lvl="0" indent="-507987" defTabSz="914400" eaLnBrk="1" fontAlgn="base" latinLnBrk="0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09585" lvl="0" indent="-507987" defTabSz="914400" eaLnBrk="1" fontAlgn="base" latinLnBrk="0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tabLst/>
            </a:pPr>
            <a:endParaRPr lang="pt-BR" altLang="pt-BR" sz="1800" dirty="0"/>
          </a:p>
          <a:p>
            <a:pPr marL="609585" lvl="0" indent="-507987" defTabSz="914400" eaLnBrk="1" fontAlgn="base" latinLnBrk="0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F268E-2E55-46E7-8A18-06365715D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54" y="3053127"/>
            <a:ext cx="2438400" cy="51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89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 - </a:t>
            </a:r>
            <a:r>
              <a:rPr lang="pt-B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const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39</a:t>
            </a:fld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C497519-7B5C-428D-9AC2-D8CDCFF0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07" y="2007071"/>
            <a:ext cx="997421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09585" lvl="0" indent="-507987" defTabSz="914400" eaLnBrk="1" fontAlgn="base" latinLnBrk="0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 a correção:</a:t>
            </a:r>
          </a:p>
          <a:p>
            <a:pPr marL="609585" lvl="0" indent="-507987" defTabSz="914400" eaLnBrk="1" fontAlgn="base" latinLnBrk="0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tabLst/>
            </a:pPr>
            <a:endParaRPr lang="pt-BR" altLang="pt-BR" sz="1800" dirty="0"/>
          </a:p>
          <a:p>
            <a:pPr marL="609585" lvl="0" indent="-507987" defTabSz="914400" eaLnBrk="1" fontAlgn="base" latinLnBrk="0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09585" lvl="0" indent="-507987" defTabSz="914400" eaLnBrk="1" fontAlgn="base" latinLnBrk="0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que acontece se tentarmos alterar o valor da constante?</a:t>
            </a:r>
          </a:p>
          <a:p>
            <a:pPr marL="609585" lvl="0" indent="-507987" defTabSz="914400" eaLnBrk="1" fontAlgn="base" latinLnBrk="0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09585" lvl="0" indent="-507987" defTabSz="914400" eaLnBrk="1" fontAlgn="base" latinLnBrk="0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tabLst/>
            </a:pPr>
            <a:endParaRPr lang="pt-BR" altLang="pt-BR" sz="1800" dirty="0"/>
          </a:p>
          <a:p>
            <a:pPr marL="609585" lvl="0" indent="-507987" defTabSz="914400" eaLnBrk="1" fontAlgn="base" latinLnBrk="0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1BEB80-72EC-44F7-967B-20E08FE5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48" y="2533552"/>
            <a:ext cx="2737265" cy="5005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F16844-8B7E-48E9-9F46-108F58614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81" y="3788479"/>
            <a:ext cx="2433662" cy="9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4</a:t>
            </a:fld>
            <a:endParaRPr lang="pt-BR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23D4321B-7DFF-46FA-B9D2-A49478423631}"/>
              </a:ext>
            </a:extLst>
          </p:cNvPr>
          <p:cNvSpPr txBox="1">
            <a:spLocks/>
          </p:cNvSpPr>
          <p:nvPr/>
        </p:nvSpPr>
        <p:spPr>
          <a:xfrm>
            <a:off x="979714" y="3662576"/>
            <a:ext cx="10854359" cy="209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pt-BR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927" y="2381219"/>
            <a:ext cx="10126586" cy="2562714"/>
          </a:xfrm>
        </p:spPr>
        <p:txBody>
          <a:bodyPr/>
          <a:lstStyle/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Vamos começar...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Vamos navegar até a pasta do nosso projeto</a:t>
            </a:r>
          </a:p>
          <a:p>
            <a:pPr lvl="2"/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Acessar prompt de comando</a:t>
            </a:r>
          </a:p>
          <a:p>
            <a:pPr lvl="2"/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cd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\angular\</a:t>
            </a:r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cursoPWEBII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\</a:t>
            </a:r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frontend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&lt;ENTER&gt;</a:t>
            </a:r>
          </a:p>
          <a:p>
            <a:pPr lvl="2"/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code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. &lt;ENTER&gt;</a:t>
            </a:r>
          </a:p>
          <a:p>
            <a:pPr lvl="2"/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ng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serve –o &lt;ENTER&gt; (Como não iremos alterar nada na infraestrutura, já podemos inicializar.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077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Utilizar var ou </a:t>
            </a:r>
            <a:r>
              <a:rPr lang="pt-B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let</a:t>
            </a: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40</a:t>
            </a:fld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C497519-7B5C-428D-9AC2-D8CDCFF0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07" y="2022460"/>
            <a:ext cx="9974212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09585" indent="-507987" eaLnBrk="1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pt-BR" altLang="pt-BR" sz="1800" dirty="0"/>
              <a:t>Bom, se você irá escrever seu todo seu código em ES6 (lembre-se: nem todas as </a:t>
            </a:r>
            <a:r>
              <a:rPr lang="pt-BR" altLang="pt-BR" sz="1800" dirty="0" err="1"/>
              <a:t>features</a:t>
            </a:r>
            <a:r>
              <a:rPr lang="pt-BR" altLang="pt-BR" sz="1800" dirty="0"/>
              <a:t> da ES6 são suportadas pelos browsers: É recomendado usar </a:t>
            </a:r>
            <a:r>
              <a:rPr lang="pt-BR" altLang="pt-BR" sz="1800" dirty="0" err="1"/>
              <a:t>let</a:t>
            </a:r>
            <a:r>
              <a:rPr lang="pt-BR" altLang="pt-BR" sz="1800" dirty="0"/>
              <a:t>, pois assim você conseguirá prevenir alguns bugs causados por erros de escopos e também o deixará mais fácil de ler. </a:t>
            </a:r>
          </a:p>
          <a:p>
            <a:pPr marL="609585" indent="-507987" eaLnBrk="1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pt-BR" altLang="pt-BR" sz="1800" dirty="0"/>
              <a:t>Não escreva partes com var e partes com </a:t>
            </a:r>
            <a:r>
              <a:rPr lang="pt-BR" altLang="pt-BR" sz="1800" dirty="0" err="1"/>
              <a:t>let</a:t>
            </a:r>
            <a:r>
              <a:rPr lang="pt-BR" altLang="pt-BR" sz="1800" dirty="0"/>
              <a:t>, ou um ou outro. Por outro lado, se você já está habituado com var e isto não te causa problemas, então continue usando. </a:t>
            </a:r>
          </a:p>
          <a:p>
            <a:pPr marL="609585" lvl="0" indent="-507987" defTabSz="914400" eaLnBrk="1" fontAlgn="base" latinLnBrk="0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tabLst/>
            </a:pPr>
            <a:endParaRPr lang="pt-BR" altLang="pt-BR" sz="1800" dirty="0"/>
          </a:p>
          <a:p>
            <a:pPr marL="609585" lvl="0" indent="-507987" defTabSz="914400" eaLnBrk="1" fontAlgn="base" latinLnBrk="0" hangingPunct="1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09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41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96075"/>
            <a:ext cx="11872495" cy="1907015"/>
          </a:xfrm>
        </p:spPr>
        <p:txBody>
          <a:bodyPr/>
          <a:lstStyle/>
          <a:p>
            <a:pPr algn="l"/>
            <a:endParaRPr lang="pt-BR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Acessem o site:</a:t>
            </a:r>
          </a:p>
          <a:p>
            <a:pPr marL="101598" indent="0">
              <a:buNone/>
            </a:pP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  <a:hlinkClick r:id="rId2"/>
              </a:rPr>
              <a:t>https://www.alura.com.br/artigos/entenda-diferenca-entre-var-let-e-const-no-javascript?gclid=Cj0KCQjwqKuKBhCxARIsACf4XuFDEDCvctxyYVWq4NZUyxFPzvc1Qq9cRKDlogyM744Zm_vuOT0Nm40aAiiAEALw_wcB</a:t>
            </a: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3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uvidas imagens de stock, fotos de Duvidas | Baixar no Depositphotos">
            <a:extLst>
              <a:ext uri="{FF2B5EF4-FFF2-40B4-BE49-F238E27FC236}">
                <a16:creationId xmlns:a16="http://schemas.microsoft.com/office/drawing/2014/main" id="{329BAFD9-B777-4D39-83D8-D485C885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5726"/>
            <a:ext cx="4572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26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5</a:t>
            </a:fld>
            <a:endParaRPr lang="pt-BR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23D4321B-7DFF-46FA-B9D2-A49478423631}"/>
              </a:ext>
            </a:extLst>
          </p:cNvPr>
          <p:cNvSpPr txBox="1">
            <a:spLocks/>
          </p:cNvSpPr>
          <p:nvPr/>
        </p:nvSpPr>
        <p:spPr>
          <a:xfrm>
            <a:off x="979714" y="3662576"/>
            <a:ext cx="10854359" cy="209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pt-BR" sz="1800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Font typeface="Roboto Condensed Light"/>
              <a:buNone/>
            </a:pPr>
            <a:endParaRPr lang="pt-BR" u="sng" dirty="0">
              <a:latin typeface="Roboto" panose="02000000000000000000" pitchFamily="2" charset="0"/>
            </a:endParaRPr>
          </a:p>
          <a:p>
            <a:pPr marL="101598" indent="0">
              <a:buFont typeface="Roboto Condensed Light"/>
              <a:buNone/>
            </a:pPr>
            <a:endParaRPr lang="pt-BR" u="sng" dirty="0">
              <a:latin typeface="Roboto" panose="02000000000000000000" pitchFamily="2" charset="0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927" y="2381219"/>
            <a:ext cx="10126586" cy="2562714"/>
          </a:xfrm>
        </p:spPr>
        <p:txBody>
          <a:bodyPr/>
          <a:lstStyle/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Vamos trabalhar no arquivo:</a:t>
            </a:r>
          </a:p>
          <a:p>
            <a:pPr lvl="1"/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src</a:t>
            </a:r>
            <a:endParaRPr lang="pt-BR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lvl="1"/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app</a:t>
            </a:r>
          </a:p>
          <a:p>
            <a:pPr lvl="1"/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components</a:t>
            </a:r>
            <a:endParaRPr lang="pt-BR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lvl="1"/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home</a:t>
            </a:r>
          </a:p>
          <a:p>
            <a:pPr lvl="1"/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home.component.ts</a:t>
            </a:r>
            <a:endParaRPr lang="pt-BR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dirty="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D491760B-3A43-4812-9719-B15EC83B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596" y="2128928"/>
            <a:ext cx="5025932" cy="335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7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6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638" y="1117052"/>
            <a:ext cx="10126586" cy="2562714"/>
          </a:xfrm>
        </p:spPr>
        <p:txBody>
          <a:bodyPr/>
          <a:lstStyle/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Estamos trabalhando com orientação a objetos e estamos dentro de uma classe.</a:t>
            </a:r>
          </a:p>
          <a:p>
            <a:endParaRPr lang="pt-BR" dirty="0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A7C0E04A-9938-431D-8F51-21C385A8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897" y="2983504"/>
            <a:ext cx="5025932" cy="3350621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5E6DF0D0-4696-43B3-BC73-7ABF44623071}"/>
              </a:ext>
            </a:extLst>
          </p:cNvPr>
          <p:cNvSpPr/>
          <p:nvPr/>
        </p:nvSpPr>
        <p:spPr>
          <a:xfrm>
            <a:off x="3537597" y="4431724"/>
            <a:ext cx="2047277" cy="576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62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7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638" y="1117052"/>
            <a:ext cx="10126586" cy="2562714"/>
          </a:xfrm>
        </p:spPr>
        <p:txBody>
          <a:bodyPr/>
          <a:lstStyle/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Quem já vem de Java ou C# está acostumado a trabalhar com orientação a objeto e quem não vem e está começando agora verá que é super tranquilo trabalhar principalmente dentro do Angular e </a:t>
            </a:r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TypeScript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As variáveis devem ser criadas antes do construtor. Vamos criar algumas linhas em branco e começar.</a:t>
            </a: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DAE78DE-85AF-4775-87C8-23245025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34" y="3833372"/>
            <a:ext cx="4244166" cy="138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8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638" y="1117052"/>
            <a:ext cx="10126586" cy="2562714"/>
          </a:xfrm>
        </p:spPr>
        <p:txBody>
          <a:bodyPr/>
          <a:lstStyle/>
          <a:p>
            <a:pPr algn="l"/>
            <a:endParaRPr lang="pt-BR" sz="180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Vamos começar escrevendo </a:t>
            </a:r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, o nome da variável. Se estivesse em Java ou C#, aqui seria o tipo da variável, mas como estamos dentro do </a:t>
            </a:r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TypeScript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/</a:t>
            </a:r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Javascript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, vamos utilizar direto o nome da variável, :, tipo da variável e o conteúdo.</a:t>
            </a:r>
          </a:p>
          <a:p>
            <a:pPr marL="101598" indent="0">
              <a:buNone/>
            </a:pP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	</a:t>
            </a:r>
            <a:r>
              <a:rPr lang="pt-BR" sz="18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nomeProduto</a:t>
            </a:r>
            <a:r>
              <a:rPr lang="pt-BR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pt-BR" sz="18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= “Curso de Angular”; </a:t>
            </a:r>
          </a:p>
          <a:p>
            <a:endParaRPr lang="pt-BR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m 2" descr="Tela de celular com letras&#10;&#10;Descrição gerada automaticamente com confiança média">
            <a:extLst>
              <a:ext uri="{FF2B5EF4-FFF2-40B4-BE49-F238E27FC236}">
                <a16:creationId xmlns:a16="http://schemas.microsoft.com/office/drawing/2014/main" id="{D148E42A-3E57-416C-A7C2-122A320E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93" y="3805951"/>
            <a:ext cx="7283452" cy="11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7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23875"/>
            <a:ext cx="7323138" cy="1020763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prática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9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231" y="2678565"/>
            <a:ext cx="10126586" cy="2562714"/>
          </a:xfrm>
        </p:spPr>
        <p:txBody>
          <a:bodyPr/>
          <a:lstStyle/>
          <a:p>
            <a:pPr algn="l"/>
            <a:endParaRPr lang="pt-BR" sz="180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O preenchimento está correto, mas pode ser que </a:t>
            </a:r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vc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esteja diante de 2 </a:t>
            </a:r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warnings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, 2 avisos.</a:t>
            </a:r>
          </a:p>
          <a:p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O primeiro deles é no </a:t>
            </a:r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. Nós estamos trabalhando com uma extensão chamada </a:t>
            </a:r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tslint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e essa extensão nos ajuda a colocar em prática as boas práticas da programação. Uma delas é que o </a:t>
            </a:r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typeScript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diz que se criarmos uma variável e preenchermos o conteúdo dela no momento da criação, não precisamos colocar o tipo da variável, porque ele já consegue identificar o conteúdo da variável e já vai saber o tipo da variável. Mas, é uma boa prática para quem está começando com </a:t>
            </a:r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TypeScript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deixar o tipo da variável aqui para que você não se perca durante a programação.</a:t>
            </a:r>
          </a:p>
          <a:p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Para resolver isso: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Coloque o cursor em cima do tipo de variável (</a:t>
            </a:r>
            <a:r>
              <a:rPr lang="pt-BR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)</a:t>
            </a:r>
          </a:p>
          <a:p>
            <a:pPr lvl="1"/>
            <a:endParaRPr lang="pt-BR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r>
              <a:rPr lang="pt-BR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092D05F0-DFF0-445A-9118-2590AFEB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76" y="5914507"/>
            <a:ext cx="6056486" cy="8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19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Tenologia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Tenologia" id="{877ED15C-B615-4D2D-B193-FC3EA02C9FDF}" vid="{19CAF26F-A603-46B1-AD44-DE486278D1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TemaTenologia</Template>
  <TotalTime>3886</TotalTime>
  <Words>1936</Words>
  <Application>Microsoft Office PowerPoint</Application>
  <PresentationFormat>Widescreen</PresentationFormat>
  <Paragraphs>275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2" baseType="lpstr">
      <vt:lpstr>-apple-system</vt:lpstr>
      <vt:lpstr>Arial</vt:lpstr>
      <vt:lpstr>Arvo</vt:lpstr>
      <vt:lpstr>Century Gothic</vt:lpstr>
      <vt:lpstr>Consolas</vt:lpstr>
      <vt:lpstr>Inter</vt:lpstr>
      <vt:lpstr>Roboto</vt:lpstr>
      <vt:lpstr>Roboto Condensed</vt:lpstr>
      <vt:lpstr>Roboto Condensed Light</vt:lpstr>
      <vt:lpstr>TemaTenologia</vt:lpstr>
      <vt:lpstr>PROGRAMAÇÃO  WEBII</vt:lpstr>
      <vt:lpstr>Typescript</vt:lpstr>
      <vt:lpstr> Criação de variáveis primitivas </vt:lpstr>
      <vt:lpstr> Na prática </vt:lpstr>
      <vt:lpstr> Na prática </vt:lpstr>
      <vt:lpstr> Na prática </vt:lpstr>
      <vt:lpstr> Na prática </vt:lpstr>
      <vt:lpstr> Na prática </vt:lpstr>
      <vt:lpstr> Na prática </vt:lpstr>
      <vt:lpstr> Na prática </vt:lpstr>
      <vt:lpstr> Na prática </vt:lpstr>
      <vt:lpstr> Na prática </vt:lpstr>
      <vt:lpstr> Na prática </vt:lpstr>
      <vt:lpstr> Na prática </vt:lpstr>
      <vt:lpstr> Na prática </vt:lpstr>
      <vt:lpstr> Conceito Template Literals Interpolação </vt:lpstr>
      <vt:lpstr> Template Literals </vt:lpstr>
      <vt:lpstr> Na prática </vt:lpstr>
      <vt:lpstr> Na prática </vt:lpstr>
      <vt:lpstr> Na prática </vt:lpstr>
      <vt:lpstr> Na prática </vt:lpstr>
      <vt:lpstr> Na prática </vt:lpstr>
      <vt:lpstr> Na prática </vt:lpstr>
      <vt:lpstr> Na prática </vt:lpstr>
      <vt:lpstr> Na prática </vt:lpstr>
      <vt:lpstr> Na prática </vt:lpstr>
      <vt:lpstr> Na prática </vt:lpstr>
      <vt:lpstr> Na prática </vt:lpstr>
      <vt:lpstr> Na prática - Resumo </vt:lpstr>
      <vt:lpstr> Na prática </vt:lpstr>
      <vt:lpstr> Na prática </vt:lpstr>
      <vt:lpstr> Na prática </vt:lpstr>
      <vt:lpstr> Na prática </vt:lpstr>
      <vt:lpstr> Na prática </vt:lpstr>
      <vt:lpstr> Na prática </vt:lpstr>
      <vt:lpstr> Na prática </vt:lpstr>
      <vt:lpstr> Na prática - const </vt:lpstr>
      <vt:lpstr> Na prática - const </vt:lpstr>
      <vt:lpstr> Na prática - const </vt:lpstr>
      <vt:lpstr> Utilizar var ou let? </vt:lpstr>
      <vt:lpstr> Na prática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APLICATIVOS MOBILE I</dc:title>
  <dc:creator>MARIA FATIMA BAPTISTA MARQUES</dc:creator>
  <cp:lastModifiedBy>ti@lojasbarracao.com.br</cp:lastModifiedBy>
  <cp:revision>208</cp:revision>
  <dcterms:created xsi:type="dcterms:W3CDTF">2021-07-12T20:15:27Z</dcterms:created>
  <dcterms:modified xsi:type="dcterms:W3CDTF">2022-10-06T18:47:58Z</dcterms:modified>
</cp:coreProperties>
</file>