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78" r:id="rId5"/>
    <p:sldId id="279" r:id="rId6"/>
    <p:sldId id="280" r:id="rId7"/>
    <p:sldId id="283" r:id="rId8"/>
    <p:sldId id="285" r:id="rId9"/>
    <p:sldId id="284" r:id="rId10"/>
    <p:sldId id="286" r:id="rId11"/>
    <p:sldId id="282" r:id="rId12"/>
    <p:sldId id="287" r:id="rId13"/>
    <p:sldId id="281" r:id="rId14"/>
    <p:sldId id="288" r:id="rId15"/>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78" d="100"/>
          <a:sy n="78" d="100"/>
        </p:scale>
        <p:origin x="3494" y="8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F05132-4288-4164-B1CA-F5AC1CC796A7}" type="datetime1">
              <a:rPr lang="pt-BR" smtClean="0"/>
              <a:t>03/03/2023</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3B07BE-C169-4870-872B-F61D89F55549}" type="slidenum">
              <a:rPr lang="pt-BR" smtClean="0"/>
              <a:t>‹nº›</a:t>
            </a:fld>
            <a:endParaRPr lang="pt-BR" dirty="0"/>
          </a:p>
        </p:txBody>
      </p:sp>
    </p:spTree>
    <p:extLst>
      <p:ext uri="{BB962C8B-B14F-4D97-AF65-F5344CB8AC3E}">
        <p14:creationId xmlns:p14="http://schemas.microsoft.com/office/powerpoint/2010/main" val="33108977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37FA0DA-72A3-424F-8A35-066434C5B9F1}" type="datetime1">
              <a:rPr lang="pt-BR" noProof="0" smtClean="0"/>
              <a:t>03/03/2023</a:t>
            </a:fld>
            <a:endParaRPr lang="pt-BR" noProof="0"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pt-BR" noProof="0" smtClean="0"/>
              <a:t>‹nº›</a:t>
            </a:fld>
            <a:endParaRPr lang="pt-BR"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2E6DE88F-1F85-4A27-9D34-D74A50E7B0DA}" type="slidenum">
              <a:rPr lang="pt-BR" smtClean="0"/>
              <a:t>1</a:t>
            </a:fld>
            <a:endParaRPr lang="pt-BR" dirty="0"/>
          </a:p>
        </p:txBody>
      </p:sp>
    </p:spTree>
    <p:extLst>
      <p:ext uri="{BB962C8B-B14F-4D97-AF65-F5344CB8AC3E}">
        <p14:creationId xmlns:p14="http://schemas.microsoft.com/office/powerpoint/2010/main" val="403183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pt-B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do subtítulo Mestre</a:t>
            </a:r>
            <a:endParaRPr lang="pt-BR" noProof="0" dirty="0"/>
          </a:p>
        </p:txBody>
      </p:sp>
      <p:sp>
        <p:nvSpPr>
          <p:cNvPr id="4" name="Espaço Reservado para Data 3"/>
          <p:cNvSpPr>
            <a:spLocks noGrp="1"/>
          </p:cNvSpPr>
          <p:nvPr>
            <p:ph type="dt" sz="half" idx="10"/>
          </p:nvPr>
        </p:nvSpPr>
        <p:spPr/>
        <p:txBody>
          <a:bodyPr rtlCol="0"/>
          <a:lstStyle/>
          <a:p>
            <a:pPr rtl="0"/>
            <a:fld id="{F0354758-9FD6-46D3-BA08-042BE364EA46}" type="datetime1">
              <a:rPr lang="pt-BR" noProof="0" smtClean="0"/>
              <a:t>03/03/2023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pic>
        <p:nvPicPr>
          <p:cNvPr id="16" name="Imagem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EC8ECD64-5AF2-4F32-AD18-136C465DC047}" type="datetime1">
              <a:rPr lang="pt-BR" noProof="0" smtClean="0"/>
              <a:t>03/03/2023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83F6B3D0-4304-407F-B819-80FF4D568789}" type="datetime1">
              <a:rPr lang="pt-BR" noProof="0" smtClean="0"/>
              <a:t>03/03/2023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pt-BR" noProof="0"/>
              <a:t>Clique para editar o título Mestre</a:t>
            </a:r>
            <a:endParaRPr lang="pt-BR" noProof="0" dirty="0"/>
          </a:p>
        </p:txBody>
      </p:sp>
      <p:sp>
        <p:nvSpPr>
          <p:cNvPr id="12" name="Espaço Reservado para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4" name="Espaço reservado para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16F363FB-ECEA-4A76-B765-85460030C156}" type="datetime1">
              <a:rPr lang="pt-BR" noProof="0" smtClean="0"/>
              <a:t>03/03/2023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1" name="Caixa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pt-BR" sz="8000" noProof="0" dirty="0">
                <a:solidFill>
                  <a:schemeClr val="tx1"/>
                </a:solidFill>
                <a:effectLst/>
              </a:rPr>
              <a:t>"</a:t>
            </a:r>
          </a:p>
        </p:txBody>
      </p:sp>
      <p:sp>
        <p:nvSpPr>
          <p:cNvPr id="13" name="Caixa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EF319CEA-9EF4-4A65-A004-44DCCF154232}" type="datetime1">
              <a:rPr lang="pt-BR" noProof="0" smtClean="0"/>
              <a:t>03/03/2023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pt-BR" noProof="0"/>
              <a:t>Clique para editar o título Mestre</a:t>
            </a:r>
            <a:endParaRPr lang="pt-BR" noProof="0" dirty="0"/>
          </a:p>
        </p:txBody>
      </p:sp>
      <p:sp>
        <p:nvSpPr>
          <p:cNvPr id="7" name="Espaço Reservado para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8" name="Espaço reservado para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9" name="Espaço Reservado para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0" name="Espaço reservado para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11" name="Espaço reservado para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2" name="Espaço reservado para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1591AA47-C612-4DA8-B151-4B748B7DAC4D}" type="datetime1">
              <a:rPr lang="pt-BR" noProof="0" smtClean="0"/>
              <a:t>03/03/2023</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Imagem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m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m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pt-BR" noProof="0"/>
              <a:t>Clique para editar o título Mestre</a:t>
            </a:r>
            <a:endParaRPr lang="pt-BR" noProof="0" dirty="0"/>
          </a:p>
        </p:txBody>
      </p:sp>
      <p:sp>
        <p:nvSpPr>
          <p:cNvPr id="19" name="Espaço Reservado para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0" name="Espaço Reservado para Imagem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1" name="Espaço reservado para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2" name="Espaço reservado para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3" name="Espaço Reservado para Imagem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4" name="Espaço reservado para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5" name="Espaço reservado para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6" name="Espaço reservado para imagem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7" name="Espaço reservado para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DC27F2B2-02FF-4D65-8FE7-F6AE0D863843}" type="datetime1">
              <a:rPr lang="pt-BR" noProof="0" smtClean="0"/>
              <a:t>03/03/2023</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p>
            <a:pPr rtl="0"/>
            <a:fld id="{31A070AB-0B0E-4B2D-804F-566417906A61}" type="datetime1">
              <a:rPr lang="pt-BR" noProof="0" smtClean="0"/>
              <a:t>03/03/2023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os estilos de texto Mestres</a:t>
            </a:r>
          </a:p>
        </p:txBody>
      </p:sp>
      <p:sp>
        <p:nvSpPr>
          <p:cNvPr id="4" name="Espaço Reservado para Data 3"/>
          <p:cNvSpPr>
            <a:spLocks noGrp="1"/>
          </p:cNvSpPr>
          <p:nvPr>
            <p:ph type="dt" sz="half" idx="10"/>
          </p:nvPr>
        </p:nvSpPr>
        <p:spPr/>
        <p:txBody>
          <a:bodyPr rtlCol="0"/>
          <a:lstStyle/>
          <a:p>
            <a:pPr rtl="0"/>
            <a:fld id="{028BC9E8-30A4-4EE6-BB83-B04327D9020A}" type="datetime1">
              <a:rPr lang="pt-BR" noProof="0" smtClean="0"/>
              <a:t>03/03/2023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913795" y="2076450"/>
            <a:ext cx="4856841" cy="3622671"/>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410716" y="2076451"/>
            <a:ext cx="4856841" cy="3622672"/>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p>
            <a:pPr rtl="0"/>
            <a:fld id="{6D2B272B-E9E3-4682-90D8-4B44853FAF6D}" type="datetime1">
              <a:rPr lang="pt-BR" noProof="0" smtClean="0"/>
              <a:t>03/03/2023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Imagem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m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p>
            <a:pPr rtl="0"/>
            <a:fld id="{0655272F-B51B-4957-97B0-074D18FB99AD}" type="datetime1">
              <a:rPr lang="pt-BR" noProof="0" smtClean="0"/>
              <a:t>03/03/2023</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p>
            <a:pPr rtl="0"/>
            <a:fld id="{C1056502-BDB4-46EE-9217-C5A23E5BE0CE}" type="datetime1">
              <a:rPr lang="pt-BR" noProof="0" smtClean="0"/>
              <a:t>03/03/2023</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05E6A84A-F340-402E-97D3-C59F51FBE66F}" type="datetime1">
              <a:rPr lang="pt-BR" noProof="0" smtClean="0"/>
              <a:t>03/03/2023</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4855633" y="609600"/>
            <a:ext cx="6411924" cy="5080001"/>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50C5BF86-AA12-49E0-AC44-8E2B1E4B1B72}" type="datetime1">
              <a:rPr lang="pt-BR" noProof="0" smtClean="0"/>
              <a:t>03/03/2023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Imagem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685EFD07-A8B9-401F-868B-7649A9F826C1}" type="datetime1">
              <a:rPr lang="pt-BR" noProof="0" smtClean="0"/>
              <a:t>03/03/2023</a:t>
            </a:fld>
            <a:endParaRPr lang="pt-BR" noProof="0" dirty="0"/>
          </a:p>
        </p:txBody>
      </p:sp>
      <p:sp>
        <p:nvSpPr>
          <p:cNvPr id="6" name="Espaço Reservado para Rodapé 5"/>
          <p:cNvSpPr>
            <a:spLocks noGrp="1"/>
          </p:cNvSpPr>
          <p:nvPr>
            <p:ph type="ftr" sz="quarter" idx="11"/>
          </p:nvPr>
        </p:nvSpPr>
        <p:spPr/>
        <p:txBody>
          <a:bodyPr rtlCol="0"/>
          <a:lstStyle/>
          <a:p>
            <a:pPr algn="l"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6D0790B-18CF-4284-B479-4F95A66DEDDE}" type="datetime1">
              <a:rPr lang="pt-BR" noProof="0" smtClean="0"/>
              <a:t>03/03/2023</a:t>
            </a:fld>
            <a:endParaRPr lang="pt-BR" noProof="0" dirty="0"/>
          </a:p>
        </p:txBody>
      </p:sp>
      <p:sp>
        <p:nvSpPr>
          <p:cNvPr id="5" name="Espaço Reservado para Rodapé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pt-BR" noProof="0" dirty="0"/>
          </a:p>
        </p:txBody>
      </p:sp>
      <p:sp>
        <p:nvSpPr>
          <p:cNvPr id="6" name="Espaço Reservado para o Número do Slid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v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097307" y="703705"/>
            <a:ext cx="4100418" cy="3683567"/>
          </a:xfrm>
        </p:spPr>
        <p:txBody>
          <a:bodyPr rtlCol="0">
            <a:normAutofit/>
          </a:bodyPr>
          <a:lstStyle/>
          <a:p>
            <a:r>
              <a:rPr lang="pt-BR" dirty="0"/>
              <a:t>Planejamento do TCC</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8341-8458-2DA6-E727-B6B59678B689}"/>
              </a:ext>
            </a:extLst>
          </p:cNvPr>
          <p:cNvSpPr>
            <a:spLocks noGrp="1"/>
          </p:cNvSpPr>
          <p:nvPr>
            <p:ph type="title"/>
          </p:nvPr>
        </p:nvSpPr>
        <p:spPr/>
        <p:txBody>
          <a:bodyPr>
            <a:normAutofit fontScale="90000"/>
          </a:bodyPr>
          <a:lstStyle/>
          <a:p>
            <a:r>
              <a:rPr lang="pt-BR" dirty="0"/>
              <a:t>4º App/Site de incentivo sustentável e ecológico</a:t>
            </a:r>
          </a:p>
        </p:txBody>
      </p:sp>
      <p:sp>
        <p:nvSpPr>
          <p:cNvPr id="3" name="Espaço Reservado para Conteúdo 2">
            <a:extLst>
              <a:ext uri="{FF2B5EF4-FFF2-40B4-BE49-F238E27FC236}">
                <a16:creationId xmlns:a16="http://schemas.microsoft.com/office/drawing/2014/main" id="{37ABE82A-8EE9-4673-41A9-19A000F8F4F6}"/>
              </a:ext>
            </a:extLst>
          </p:cNvPr>
          <p:cNvSpPr>
            <a:spLocks noGrp="1"/>
          </p:cNvSpPr>
          <p:nvPr>
            <p:ph sz="half" idx="1"/>
          </p:nvPr>
        </p:nvSpPr>
        <p:spPr>
          <a:xfrm>
            <a:off x="1" y="2076450"/>
            <a:ext cx="6253017" cy="4781550"/>
          </a:xfrm>
        </p:spPr>
        <p:txBody>
          <a:bodyPr/>
          <a:lstStyle/>
          <a:p>
            <a:pPr marL="36900" indent="0">
              <a:buNone/>
            </a:pPr>
            <a:r>
              <a:rPr lang="pt-BR" dirty="0"/>
              <a:t>Problemas existentes para necessitar de tal produto:</a:t>
            </a:r>
          </a:p>
          <a:p>
            <a:r>
              <a:rPr lang="pt-BR" dirty="0"/>
              <a:t>Poluição é algo que ocorre diariamente pelos mais diversos tipos de pessoas.</a:t>
            </a:r>
          </a:p>
          <a:p>
            <a:r>
              <a:rPr lang="pt-BR" dirty="0"/>
              <a:t>Problemas de enchentes, alagamentos e desmoronamentos ocorrem devido a praticas não ecológicas e nem sustentáveis.</a:t>
            </a:r>
          </a:p>
          <a:p>
            <a:r>
              <a:rPr lang="pt-BR" dirty="0"/>
              <a:t>As boas praticas verdes muitas das vezes necessitam de incentivos para ocorrer.</a:t>
            </a:r>
          </a:p>
          <a:p>
            <a:endParaRPr lang="pt-BR" dirty="0"/>
          </a:p>
        </p:txBody>
      </p:sp>
      <p:sp>
        <p:nvSpPr>
          <p:cNvPr id="4" name="Espaço Reservado para Conteúdo 3">
            <a:extLst>
              <a:ext uri="{FF2B5EF4-FFF2-40B4-BE49-F238E27FC236}">
                <a16:creationId xmlns:a16="http://schemas.microsoft.com/office/drawing/2014/main" id="{06F72002-B773-DC7E-62D2-2F6C8C4ED4DB}"/>
              </a:ext>
            </a:extLst>
          </p:cNvPr>
          <p:cNvSpPr>
            <a:spLocks noGrp="1"/>
          </p:cNvSpPr>
          <p:nvPr>
            <p:ph sz="half" idx="2"/>
          </p:nvPr>
        </p:nvSpPr>
        <p:spPr>
          <a:xfrm>
            <a:off x="6410716" y="2076450"/>
            <a:ext cx="5781283" cy="4781550"/>
          </a:xfrm>
        </p:spPr>
        <p:txBody>
          <a:bodyPr/>
          <a:lstStyle/>
          <a:p>
            <a:pPr marL="36900" indent="0">
              <a:buNone/>
            </a:pPr>
            <a:r>
              <a:rPr lang="pt-BR" dirty="0"/>
              <a:t>Soluções que o produto proveria:</a:t>
            </a:r>
          </a:p>
          <a:p>
            <a:r>
              <a:rPr lang="pt-BR" dirty="0"/>
              <a:t>Validar e incentivas boas praticas sustentáveis e ecológicas, para propagar mais entre empresas e pessoas.</a:t>
            </a:r>
          </a:p>
          <a:p>
            <a:r>
              <a:rPr lang="pt-BR" dirty="0"/>
              <a:t>Ajudar a informar áreas com risco de enchentes e alagamentos, e prover possível informações para empresas de limpeza executarem o serviço.</a:t>
            </a:r>
          </a:p>
          <a:p>
            <a:r>
              <a:rPr lang="pt-BR" dirty="0"/>
              <a:t>Incentivos fiscais e outros, tanto para empresas quanto para pessoas.</a:t>
            </a:r>
          </a:p>
        </p:txBody>
      </p:sp>
    </p:spTree>
    <p:extLst>
      <p:ext uri="{BB962C8B-B14F-4D97-AF65-F5344CB8AC3E}">
        <p14:creationId xmlns:p14="http://schemas.microsoft.com/office/powerpoint/2010/main" val="168152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8FF2A-7AE8-07C1-21A4-DC5B4BC6B469}"/>
              </a:ext>
            </a:extLst>
          </p:cNvPr>
          <p:cNvSpPr>
            <a:spLocks noGrp="1"/>
          </p:cNvSpPr>
          <p:nvPr>
            <p:ph type="title"/>
          </p:nvPr>
        </p:nvSpPr>
        <p:spPr/>
        <p:txBody>
          <a:bodyPr>
            <a:normAutofit fontScale="90000"/>
          </a:bodyPr>
          <a:lstStyle/>
          <a:p>
            <a:r>
              <a:rPr lang="pt-BR" dirty="0"/>
              <a:t>4º App/Site de incentivo sustentável e ecológico</a:t>
            </a:r>
          </a:p>
        </p:txBody>
      </p:sp>
      <p:sp>
        <p:nvSpPr>
          <p:cNvPr id="3" name="Espaço Reservado para Conteúdo 2">
            <a:extLst>
              <a:ext uri="{FF2B5EF4-FFF2-40B4-BE49-F238E27FC236}">
                <a16:creationId xmlns:a16="http://schemas.microsoft.com/office/drawing/2014/main" id="{97CBE5AD-DCCC-E678-B070-8B015CB40A6A}"/>
              </a:ext>
            </a:extLst>
          </p:cNvPr>
          <p:cNvSpPr>
            <a:spLocks noGrp="1"/>
          </p:cNvSpPr>
          <p:nvPr>
            <p:ph idx="1"/>
          </p:nvPr>
        </p:nvSpPr>
        <p:spPr/>
        <p:txBody>
          <a:bodyPr/>
          <a:lstStyle/>
          <a:p>
            <a:r>
              <a:rPr lang="pt-BR" dirty="0"/>
              <a:t>Importância de praticas sustentáveis e ecológicas:</a:t>
            </a:r>
          </a:p>
          <a:p>
            <a:pPr marL="36900" indent="0">
              <a:buNone/>
            </a:pPr>
            <a:r>
              <a:rPr lang="pt-BR" dirty="0"/>
              <a:t>	“Preservar o meio ambiente é fundamental, afinal, é nele onde estão os recursos naturais necessários para a nossa sobrevivência, como água, alimentos e matérias-primas. Sem esses recursos, todas as formas de vida do planeta poderão acabar.” – Autor(a) desconhecido(a).</a:t>
            </a:r>
          </a:p>
          <a:p>
            <a:pPr marL="36900" indent="0">
              <a:buNone/>
            </a:pPr>
            <a:r>
              <a:rPr lang="pt-BR" dirty="0"/>
              <a:t>	“Para as empresas, a sustentabilidade não é somente um benefício ao meio ambiente, mas sim um retorno que ganha.” – Autor(a) desconhecido(a).</a:t>
            </a:r>
          </a:p>
          <a:p>
            <a:r>
              <a:rPr lang="pt-BR" dirty="0"/>
              <a:t>ODS envolvidas:</a:t>
            </a:r>
          </a:p>
          <a:p>
            <a:pPr marL="36900" indent="0">
              <a:buNone/>
            </a:pPr>
            <a:endParaRPr lang="pt-BR" dirty="0"/>
          </a:p>
        </p:txBody>
      </p:sp>
      <p:pic>
        <p:nvPicPr>
          <p:cNvPr id="5" name="Imagem 4">
            <a:extLst>
              <a:ext uri="{FF2B5EF4-FFF2-40B4-BE49-F238E27FC236}">
                <a16:creationId xmlns:a16="http://schemas.microsoft.com/office/drawing/2014/main" id="{785A8434-3EB8-2240-F1B3-1D9346CEC4F4}"/>
              </a:ext>
            </a:extLst>
          </p:cNvPr>
          <p:cNvPicPr>
            <a:picLocks noChangeAspect="1"/>
          </p:cNvPicPr>
          <p:nvPr/>
        </p:nvPicPr>
        <p:blipFill>
          <a:blip r:embed="rId2"/>
          <a:stretch>
            <a:fillRect/>
          </a:stretch>
        </p:blipFill>
        <p:spPr>
          <a:xfrm>
            <a:off x="5223163" y="5253036"/>
            <a:ext cx="1524000" cy="1495425"/>
          </a:xfrm>
          <a:prstGeom prst="rect">
            <a:avLst/>
          </a:prstGeom>
        </p:spPr>
      </p:pic>
      <p:pic>
        <p:nvPicPr>
          <p:cNvPr id="7" name="Imagem 6">
            <a:extLst>
              <a:ext uri="{FF2B5EF4-FFF2-40B4-BE49-F238E27FC236}">
                <a16:creationId xmlns:a16="http://schemas.microsoft.com/office/drawing/2014/main" id="{1E4202C5-DBE6-C64A-090C-72F66DA06D3F}"/>
              </a:ext>
            </a:extLst>
          </p:cNvPr>
          <p:cNvPicPr>
            <a:picLocks noChangeAspect="1"/>
          </p:cNvPicPr>
          <p:nvPr/>
        </p:nvPicPr>
        <p:blipFill>
          <a:blip r:embed="rId3"/>
          <a:stretch>
            <a:fillRect/>
          </a:stretch>
        </p:blipFill>
        <p:spPr>
          <a:xfrm>
            <a:off x="3386282" y="5253036"/>
            <a:ext cx="1447800" cy="1485900"/>
          </a:xfrm>
          <a:prstGeom prst="rect">
            <a:avLst/>
          </a:prstGeom>
        </p:spPr>
      </p:pic>
      <p:pic>
        <p:nvPicPr>
          <p:cNvPr id="9" name="Imagem 8">
            <a:extLst>
              <a:ext uri="{FF2B5EF4-FFF2-40B4-BE49-F238E27FC236}">
                <a16:creationId xmlns:a16="http://schemas.microsoft.com/office/drawing/2014/main" id="{424DE205-7B80-BEC0-435C-54DFB182DCC0}"/>
              </a:ext>
            </a:extLst>
          </p:cNvPr>
          <p:cNvPicPr>
            <a:picLocks noChangeAspect="1"/>
          </p:cNvPicPr>
          <p:nvPr/>
        </p:nvPicPr>
        <p:blipFill>
          <a:blip r:embed="rId4"/>
          <a:stretch>
            <a:fillRect/>
          </a:stretch>
        </p:blipFill>
        <p:spPr>
          <a:xfrm>
            <a:off x="7121683" y="5253035"/>
            <a:ext cx="1523999" cy="1523999"/>
          </a:xfrm>
          <a:prstGeom prst="rect">
            <a:avLst/>
          </a:prstGeom>
        </p:spPr>
      </p:pic>
    </p:spTree>
    <p:extLst>
      <p:ext uri="{BB962C8B-B14F-4D97-AF65-F5344CB8AC3E}">
        <p14:creationId xmlns:p14="http://schemas.microsoft.com/office/powerpoint/2010/main" val="350014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â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m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m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pt-BR" sz="4000" dirty="0"/>
              <a:t>Membros</a:t>
            </a:r>
          </a:p>
        </p:txBody>
      </p:sp>
      <p:sp>
        <p:nvSpPr>
          <p:cNvPr id="24" name="Espaço Reservado para Conteú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36900" lvl="0" indent="0" rtl="0">
              <a:buNone/>
            </a:pPr>
            <a:r>
              <a:rPr lang="pt-BR" sz="2400" dirty="0"/>
              <a:t>Andreas </a:t>
            </a:r>
          </a:p>
          <a:p>
            <a:pPr marL="36900" lvl="0" indent="0" rtl="0">
              <a:buNone/>
            </a:pPr>
            <a:r>
              <a:rPr lang="pt-BR" sz="2400" dirty="0"/>
              <a:t>Caio</a:t>
            </a:r>
          </a:p>
          <a:p>
            <a:pPr marL="36900" lvl="0" indent="0" rtl="0">
              <a:buNone/>
            </a:pPr>
            <a:r>
              <a:rPr lang="pt-BR" sz="2400" dirty="0"/>
              <a:t>Davi</a:t>
            </a:r>
          </a:p>
          <a:p>
            <a:pPr marL="36900" lvl="0" indent="0" rtl="0">
              <a:buNone/>
            </a:pPr>
            <a:r>
              <a:rPr lang="pt-BR" sz="2400" dirty="0"/>
              <a:t>Erick</a:t>
            </a:r>
          </a:p>
          <a:p>
            <a:pPr marL="36900" lvl="0" indent="0" rtl="0">
              <a:buNone/>
            </a:pPr>
            <a:r>
              <a:rPr lang="pt-BR" sz="2400" dirty="0"/>
              <a:t>Erick</a:t>
            </a:r>
          </a:p>
          <a:p>
            <a:pPr marL="36900" lvl="0" indent="0" rtl="0">
              <a:buNone/>
            </a:pPr>
            <a:r>
              <a:rPr lang="pt-BR" sz="2400" dirty="0"/>
              <a:t>Peddro Vieira</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9A475-6977-6142-352E-8E860114C8E0}"/>
              </a:ext>
            </a:extLst>
          </p:cNvPr>
          <p:cNvSpPr>
            <a:spLocks noGrp="1"/>
          </p:cNvSpPr>
          <p:nvPr>
            <p:ph type="title"/>
          </p:nvPr>
        </p:nvSpPr>
        <p:spPr/>
        <p:txBody>
          <a:bodyPr/>
          <a:lstStyle/>
          <a:p>
            <a:r>
              <a:rPr lang="pt-BR" dirty="0"/>
              <a:t>Temas do TCC escolhidos</a:t>
            </a:r>
          </a:p>
        </p:txBody>
      </p:sp>
      <p:sp>
        <p:nvSpPr>
          <p:cNvPr id="3" name="Espaço Reservado para Conteúdo 2">
            <a:extLst>
              <a:ext uri="{FF2B5EF4-FFF2-40B4-BE49-F238E27FC236}">
                <a16:creationId xmlns:a16="http://schemas.microsoft.com/office/drawing/2014/main" id="{29A6DA77-B96E-E333-E784-EFB88130E0E3}"/>
              </a:ext>
            </a:extLst>
          </p:cNvPr>
          <p:cNvSpPr>
            <a:spLocks noGrp="1"/>
          </p:cNvSpPr>
          <p:nvPr>
            <p:ph idx="1"/>
          </p:nvPr>
        </p:nvSpPr>
        <p:spPr>
          <a:xfrm>
            <a:off x="526170" y="2104159"/>
            <a:ext cx="11139660" cy="4268932"/>
          </a:xfrm>
        </p:spPr>
        <p:txBody>
          <a:bodyPr>
            <a:normAutofit/>
          </a:bodyPr>
          <a:lstStyle/>
          <a:p>
            <a:r>
              <a:rPr lang="pt-BR" sz="2800" dirty="0"/>
              <a:t>1º - App e/ou site de Turismo, com amostragem inicial da cidade de São Paulo.</a:t>
            </a:r>
          </a:p>
          <a:p>
            <a:r>
              <a:rPr lang="pt-BR" sz="2800" dirty="0"/>
              <a:t>2º - App e/ou site de exercícios físicos, com dietas e ensinamentos de como fazer.</a:t>
            </a:r>
          </a:p>
          <a:p>
            <a:r>
              <a:rPr lang="pt-BR" sz="2800" dirty="0"/>
              <a:t>3º - App e/ou site para encontrar e controlar animais de ruas e perdidos.</a:t>
            </a:r>
          </a:p>
          <a:p>
            <a:r>
              <a:rPr lang="pt-BR" sz="2800" dirty="0"/>
              <a:t>4º - App e/ou site de incentivo a praticas sustentáveis e ecológicas, tanto para usuários quanto para empresas.</a:t>
            </a:r>
          </a:p>
          <a:p>
            <a:endParaRPr lang="pt-BR" sz="2800" dirty="0"/>
          </a:p>
        </p:txBody>
      </p:sp>
    </p:spTree>
    <p:extLst>
      <p:ext uri="{BB962C8B-B14F-4D97-AF65-F5344CB8AC3E}">
        <p14:creationId xmlns:p14="http://schemas.microsoft.com/office/powerpoint/2010/main" val="4003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8341-8458-2DA6-E727-B6B59678B689}"/>
              </a:ext>
            </a:extLst>
          </p:cNvPr>
          <p:cNvSpPr>
            <a:spLocks noGrp="1"/>
          </p:cNvSpPr>
          <p:nvPr>
            <p:ph type="title"/>
          </p:nvPr>
        </p:nvSpPr>
        <p:spPr/>
        <p:txBody>
          <a:bodyPr/>
          <a:lstStyle/>
          <a:p>
            <a:r>
              <a:rPr lang="pt-BR" dirty="0"/>
              <a:t>1º App/Site de turismo interno</a:t>
            </a:r>
          </a:p>
        </p:txBody>
      </p:sp>
      <p:sp>
        <p:nvSpPr>
          <p:cNvPr id="3" name="Espaço Reservado para Conteúdo 2">
            <a:extLst>
              <a:ext uri="{FF2B5EF4-FFF2-40B4-BE49-F238E27FC236}">
                <a16:creationId xmlns:a16="http://schemas.microsoft.com/office/drawing/2014/main" id="{37ABE82A-8EE9-4673-41A9-19A000F8F4F6}"/>
              </a:ext>
            </a:extLst>
          </p:cNvPr>
          <p:cNvSpPr>
            <a:spLocks noGrp="1"/>
          </p:cNvSpPr>
          <p:nvPr>
            <p:ph sz="half" idx="1"/>
          </p:nvPr>
        </p:nvSpPr>
        <p:spPr>
          <a:xfrm>
            <a:off x="1" y="2076450"/>
            <a:ext cx="6253017" cy="4781550"/>
          </a:xfrm>
        </p:spPr>
        <p:txBody>
          <a:bodyPr/>
          <a:lstStyle/>
          <a:p>
            <a:pPr marL="36900" indent="0">
              <a:buNone/>
            </a:pPr>
            <a:r>
              <a:rPr lang="pt-BR" dirty="0"/>
              <a:t>Problemas existentes para necessitar de tal produto:</a:t>
            </a:r>
          </a:p>
          <a:p>
            <a:r>
              <a:rPr lang="pt-BR" dirty="0"/>
              <a:t>O turismo na cidade de São Paulo, é tão vasto que podem existir atrações ou histórias não tão conhecidas.</a:t>
            </a:r>
          </a:p>
          <a:p>
            <a:r>
              <a:rPr lang="pt-BR" dirty="0"/>
              <a:t>Não conhecimento de atrativos grátis ou eventos interessantes que surgem na cidade.</a:t>
            </a:r>
          </a:p>
          <a:p>
            <a:r>
              <a:rPr lang="pt-BR" dirty="0"/>
              <a:t>Não conhecimento de práticas turísticas (como contratar guias e seguro viagem) para praticas de turismo.</a:t>
            </a:r>
          </a:p>
          <a:p>
            <a:endParaRPr lang="pt-BR" dirty="0"/>
          </a:p>
        </p:txBody>
      </p:sp>
      <p:sp>
        <p:nvSpPr>
          <p:cNvPr id="4" name="Espaço Reservado para Conteúdo 3">
            <a:extLst>
              <a:ext uri="{FF2B5EF4-FFF2-40B4-BE49-F238E27FC236}">
                <a16:creationId xmlns:a16="http://schemas.microsoft.com/office/drawing/2014/main" id="{06F72002-B773-DC7E-62D2-2F6C8C4ED4DB}"/>
              </a:ext>
            </a:extLst>
          </p:cNvPr>
          <p:cNvSpPr>
            <a:spLocks noGrp="1"/>
          </p:cNvSpPr>
          <p:nvPr>
            <p:ph sz="half" idx="2"/>
          </p:nvPr>
        </p:nvSpPr>
        <p:spPr>
          <a:xfrm>
            <a:off x="6410716" y="2076450"/>
            <a:ext cx="5781283" cy="4781550"/>
          </a:xfrm>
        </p:spPr>
        <p:txBody>
          <a:bodyPr/>
          <a:lstStyle/>
          <a:p>
            <a:pPr marL="36900" indent="0">
              <a:buNone/>
            </a:pPr>
            <a:r>
              <a:rPr lang="pt-BR" dirty="0"/>
              <a:t>Soluções que o produto proveria:</a:t>
            </a:r>
          </a:p>
          <a:p>
            <a:r>
              <a:rPr lang="pt-BR" dirty="0"/>
              <a:t>Mapa com pontos e marcações de atrativos turísticos, com recomendações de guias para guiar no turismo.</a:t>
            </a:r>
          </a:p>
          <a:p>
            <a:r>
              <a:rPr lang="pt-BR" dirty="0"/>
              <a:t>Aba que mostraria eventos que estão para ocorrer, e também informações de dias dos lugares próximos/escolhidos grátis.</a:t>
            </a:r>
          </a:p>
          <a:p>
            <a:r>
              <a:rPr lang="pt-BR" dirty="0"/>
              <a:t>Aba de contratar guia, e uma aba para ensinar necessidades turísticas básicas necessárias como o seguro viagem.</a:t>
            </a:r>
          </a:p>
        </p:txBody>
      </p:sp>
    </p:spTree>
    <p:extLst>
      <p:ext uri="{BB962C8B-B14F-4D97-AF65-F5344CB8AC3E}">
        <p14:creationId xmlns:p14="http://schemas.microsoft.com/office/powerpoint/2010/main" val="175786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8FF2A-7AE8-07C1-21A4-DC5B4BC6B469}"/>
              </a:ext>
            </a:extLst>
          </p:cNvPr>
          <p:cNvSpPr>
            <a:spLocks noGrp="1"/>
          </p:cNvSpPr>
          <p:nvPr>
            <p:ph type="title"/>
          </p:nvPr>
        </p:nvSpPr>
        <p:spPr/>
        <p:txBody>
          <a:bodyPr/>
          <a:lstStyle/>
          <a:p>
            <a:r>
              <a:rPr lang="pt-BR" dirty="0"/>
              <a:t>1º App/Site de turismo interno</a:t>
            </a:r>
          </a:p>
        </p:txBody>
      </p:sp>
      <p:sp>
        <p:nvSpPr>
          <p:cNvPr id="3" name="Espaço Reservado para Conteúdo 2">
            <a:extLst>
              <a:ext uri="{FF2B5EF4-FFF2-40B4-BE49-F238E27FC236}">
                <a16:creationId xmlns:a16="http://schemas.microsoft.com/office/drawing/2014/main" id="{97CBE5AD-DCCC-E678-B070-8B015CB40A6A}"/>
              </a:ext>
            </a:extLst>
          </p:cNvPr>
          <p:cNvSpPr>
            <a:spLocks noGrp="1"/>
          </p:cNvSpPr>
          <p:nvPr>
            <p:ph idx="1"/>
          </p:nvPr>
        </p:nvSpPr>
        <p:spPr>
          <a:xfrm>
            <a:off x="913795" y="2076451"/>
            <a:ext cx="10353762" cy="3622386"/>
          </a:xfrm>
        </p:spPr>
        <p:txBody>
          <a:bodyPr/>
          <a:lstStyle/>
          <a:p>
            <a:r>
              <a:rPr lang="pt-BR" dirty="0"/>
              <a:t>Importância do Turismo:</a:t>
            </a:r>
          </a:p>
          <a:p>
            <a:pPr marL="36900" indent="0">
              <a:buNone/>
            </a:pPr>
            <a:r>
              <a:rPr lang="pt-BR" dirty="0"/>
              <a:t>	“O turismo é um importante transformador de economias e sociedades, promove inclusão social, gera oportunidades de emprego e renda. “ -  Governo do Mato Grosso do Sul.</a:t>
            </a:r>
          </a:p>
          <a:p>
            <a:r>
              <a:rPr lang="pt-BR" dirty="0"/>
              <a:t>ODS envolvidas:</a:t>
            </a:r>
          </a:p>
          <a:p>
            <a:endParaRPr lang="pt-BR" dirty="0"/>
          </a:p>
          <a:p>
            <a:pPr marL="36900" indent="0">
              <a:buNone/>
            </a:pPr>
            <a:endParaRPr lang="pt-BR" dirty="0"/>
          </a:p>
          <a:p>
            <a:endParaRPr lang="pt-BR" dirty="0"/>
          </a:p>
        </p:txBody>
      </p:sp>
      <p:pic>
        <p:nvPicPr>
          <p:cNvPr id="5" name="Imagem 4">
            <a:extLst>
              <a:ext uri="{FF2B5EF4-FFF2-40B4-BE49-F238E27FC236}">
                <a16:creationId xmlns:a16="http://schemas.microsoft.com/office/drawing/2014/main" id="{59AF6E6F-32BD-BD34-E5E9-6EABC19E80B5}"/>
              </a:ext>
            </a:extLst>
          </p:cNvPr>
          <p:cNvPicPr>
            <a:picLocks noChangeAspect="1"/>
          </p:cNvPicPr>
          <p:nvPr/>
        </p:nvPicPr>
        <p:blipFill>
          <a:blip r:embed="rId2"/>
          <a:stretch>
            <a:fillRect/>
          </a:stretch>
        </p:blipFill>
        <p:spPr>
          <a:xfrm>
            <a:off x="2808287" y="4521200"/>
            <a:ext cx="2163763" cy="2150154"/>
          </a:xfrm>
          <a:prstGeom prst="rect">
            <a:avLst/>
          </a:prstGeom>
        </p:spPr>
      </p:pic>
      <p:pic>
        <p:nvPicPr>
          <p:cNvPr id="7" name="Imagem 6">
            <a:extLst>
              <a:ext uri="{FF2B5EF4-FFF2-40B4-BE49-F238E27FC236}">
                <a16:creationId xmlns:a16="http://schemas.microsoft.com/office/drawing/2014/main" id="{9E5C7939-E468-B65D-926D-94411F9E067B}"/>
              </a:ext>
            </a:extLst>
          </p:cNvPr>
          <p:cNvPicPr>
            <a:picLocks noChangeAspect="1"/>
          </p:cNvPicPr>
          <p:nvPr/>
        </p:nvPicPr>
        <p:blipFill>
          <a:blip r:embed="rId3"/>
          <a:stretch>
            <a:fillRect/>
          </a:stretch>
        </p:blipFill>
        <p:spPr>
          <a:xfrm>
            <a:off x="6480779" y="4511351"/>
            <a:ext cx="2091721" cy="2118367"/>
          </a:xfrm>
          <a:prstGeom prst="rect">
            <a:avLst/>
          </a:prstGeom>
        </p:spPr>
      </p:pic>
    </p:spTree>
    <p:extLst>
      <p:ext uri="{BB962C8B-B14F-4D97-AF65-F5344CB8AC3E}">
        <p14:creationId xmlns:p14="http://schemas.microsoft.com/office/powerpoint/2010/main" val="192536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8341-8458-2DA6-E727-B6B59678B689}"/>
              </a:ext>
            </a:extLst>
          </p:cNvPr>
          <p:cNvSpPr>
            <a:spLocks noGrp="1"/>
          </p:cNvSpPr>
          <p:nvPr>
            <p:ph type="title"/>
          </p:nvPr>
        </p:nvSpPr>
        <p:spPr/>
        <p:txBody>
          <a:bodyPr/>
          <a:lstStyle/>
          <a:p>
            <a:r>
              <a:rPr lang="pt-BR" dirty="0"/>
              <a:t>2º App/Site de exercícios físicos</a:t>
            </a:r>
          </a:p>
        </p:txBody>
      </p:sp>
      <p:sp>
        <p:nvSpPr>
          <p:cNvPr id="3" name="Espaço Reservado para Conteúdo 2">
            <a:extLst>
              <a:ext uri="{FF2B5EF4-FFF2-40B4-BE49-F238E27FC236}">
                <a16:creationId xmlns:a16="http://schemas.microsoft.com/office/drawing/2014/main" id="{37ABE82A-8EE9-4673-41A9-19A000F8F4F6}"/>
              </a:ext>
            </a:extLst>
          </p:cNvPr>
          <p:cNvSpPr>
            <a:spLocks noGrp="1"/>
          </p:cNvSpPr>
          <p:nvPr>
            <p:ph sz="half" idx="1"/>
          </p:nvPr>
        </p:nvSpPr>
        <p:spPr>
          <a:xfrm>
            <a:off x="2" y="2076450"/>
            <a:ext cx="6225308" cy="4781550"/>
          </a:xfrm>
        </p:spPr>
        <p:txBody>
          <a:bodyPr/>
          <a:lstStyle/>
          <a:p>
            <a:pPr marL="36900" indent="0">
              <a:buNone/>
            </a:pPr>
            <a:r>
              <a:rPr lang="pt-BR" dirty="0"/>
              <a:t>Problemas existentes para necessitar de tal produto:</a:t>
            </a:r>
          </a:p>
          <a:p>
            <a:r>
              <a:rPr lang="pt-BR" dirty="0"/>
              <a:t>Exercícios físicos são importantes, mas muitas pessoas são sedentárias por motivos de não saber fazer os exercícios, ou não poderem pagar academia.</a:t>
            </a:r>
          </a:p>
          <a:p>
            <a:r>
              <a:rPr lang="pt-BR" dirty="0"/>
              <a:t>Dietas e processos de alimentação corretos são feitos e decididos pelos nutricionistas, mas nem todos podem pagar um.</a:t>
            </a:r>
          </a:p>
          <a:p>
            <a:r>
              <a:rPr lang="pt-BR" dirty="0"/>
              <a:t>Não praticantes de exercícios físicos podem ter mais problemas de saúde mental e física.</a:t>
            </a:r>
          </a:p>
          <a:p>
            <a:endParaRPr lang="pt-BR" dirty="0"/>
          </a:p>
        </p:txBody>
      </p:sp>
      <p:sp>
        <p:nvSpPr>
          <p:cNvPr id="4" name="Espaço Reservado para Conteúdo 3">
            <a:extLst>
              <a:ext uri="{FF2B5EF4-FFF2-40B4-BE49-F238E27FC236}">
                <a16:creationId xmlns:a16="http://schemas.microsoft.com/office/drawing/2014/main" id="{06F72002-B773-DC7E-62D2-2F6C8C4ED4DB}"/>
              </a:ext>
            </a:extLst>
          </p:cNvPr>
          <p:cNvSpPr>
            <a:spLocks noGrp="1"/>
          </p:cNvSpPr>
          <p:nvPr>
            <p:ph sz="half" idx="2"/>
          </p:nvPr>
        </p:nvSpPr>
        <p:spPr>
          <a:xfrm>
            <a:off x="6410716" y="2076450"/>
            <a:ext cx="5781283" cy="4781550"/>
          </a:xfrm>
        </p:spPr>
        <p:txBody>
          <a:bodyPr/>
          <a:lstStyle/>
          <a:p>
            <a:pPr marL="36900" indent="0">
              <a:buNone/>
            </a:pPr>
            <a:r>
              <a:rPr lang="pt-BR" dirty="0"/>
              <a:t>Soluções que o produto proveria:</a:t>
            </a:r>
          </a:p>
          <a:p>
            <a:r>
              <a:rPr lang="pt-BR" dirty="0"/>
              <a:t>Aglomerado de vídeos, e gráficos de quantidade de exercício para ajudar cada tipo de pessoa naquilo que deseja alcançar.</a:t>
            </a:r>
          </a:p>
          <a:p>
            <a:r>
              <a:rPr lang="pt-BR" dirty="0"/>
              <a:t>Contato, indicações e/ou próprio nutricionista que realizaria essa tarefa de executar o controle de alimentação e dieta.</a:t>
            </a:r>
          </a:p>
          <a:p>
            <a:r>
              <a:rPr lang="pt-BR" dirty="0"/>
              <a:t>Alertas e informações dentro do aplicativo para incentivar todos a exercitarem-se.</a:t>
            </a:r>
          </a:p>
        </p:txBody>
      </p:sp>
    </p:spTree>
    <p:extLst>
      <p:ext uri="{BB962C8B-B14F-4D97-AF65-F5344CB8AC3E}">
        <p14:creationId xmlns:p14="http://schemas.microsoft.com/office/powerpoint/2010/main" val="75428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8FF2A-7AE8-07C1-21A4-DC5B4BC6B469}"/>
              </a:ext>
            </a:extLst>
          </p:cNvPr>
          <p:cNvSpPr>
            <a:spLocks noGrp="1"/>
          </p:cNvSpPr>
          <p:nvPr>
            <p:ph type="title"/>
          </p:nvPr>
        </p:nvSpPr>
        <p:spPr/>
        <p:txBody>
          <a:bodyPr/>
          <a:lstStyle/>
          <a:p>
            <a:r>
              <a:rPr lang="pt-BR" dirty="0"/>
              <a:t>2º App/Site de exercícios físicos</a:t>
            </a:r>
          </a:p>
        </p:txBody>
      </p:sp>
      <p:sp>
        <p:nvSpPr>
          <p:cNvPr id="3" name="Espaço Reservado para Conteúdo 2">
            <a:extLst>
              <a:ext uri="{FF2B5EF4-FFF2-40B4-BE49-F238E27FC236}">
                <a16:creationId xmlns:a16="http://schemas.microsoft.com/office/drawing/2014/main" id="{97CBE5AD-DCCC-E678-B070-8B015CB40A6A}"/>
              </a:ext>
            </a:extLst>
          </p:cNvPr>
          <p:cNvSpPr>
            <a:spLocks noGrp="1"/>
          </p:cNvSpPr>
          <p:nvPr>
            <p:ph idx="1"/>
          </p:nvPr>
        </p:nvSpPr>
        <p:spPr>
          <a:xfrm>
            <a:off x="267855" y="2076450"/>
            <a:ext cx="11924144" cy="3714749"/>
          </a:xfrm>
        </p:spPr>
        <p:txBody>
          <a:bodyPr/>
          <a:lstStyle/>
          <a:p>
            <a:r>
              <a:rPr lang="pt-BR" dirty="0"/>
              <a:t>Importância do exercício físico:</a:t>
            </a:r>
          </a:p>
          <a:p>
            <a:pPr marL="36900" indent="0">
              <a:buNone/>
            </a:pPr>
            <a:r>
              <a:rPr lang="pt-BR" dirty="0"/>
              <a:t>	“A atividade física regular pode prevenir e ajudar a controlar doenças cardíacas, diabetes tipo 2 e câncer, que causam quase três quartos das mortes em todo o mundo. A atividade física também pode reduzir os sintomas de depressão e ansiedade e melhorar o pensamento, a aprendizagem e o bem-estar geral. “ – Cartilha sobre exercício </a:t>
            </a:r>
            <a:r>
              <a:rPr lang="pt-BR" dirty="0" err="1"/>
              <a:t>fisico</a:t>
            </a:r>
            <a:r>
              <a:rPr lang="pt-BR" dirty="0"/>
              <a:t> da Organização Mundial de Saúde (OMS).</a:t>
            </a:r>
          </a:p>
          <a:p>
            <a:r>
              <a:rPr lang="pt-BR" dirty="0"/>
              <a:t>ODS envolvidas:</a:t>
            </a:r>
          </a:p>
          <a:p>
            <a:pPr marL="36900" indent="0">
              <a:buNone/>
            </a:pPr>
            <a:endParaRPr lang="pt-BR" dirty="0"/>
          </a:p>
          <a:p>
            <a:pPr marL="36900" indent="0">
              <a:buNone/>
            </a:pPr>
            <a:endParaRPr lang="pt-BR" dirty="0"/>
          </a:p>
        </p:txBody>
      </p:sp>
      <p:pic>
        <p:nvPicPr>
          <p:cNvPr id="7" name="Imagem 6">
            <a:extLst>
              <a:ext uri="{FF2B5EF4-FFF2-40B4-BE49-F238E27FC236}">
                <a16:creationId xmlns:a16="http://schemas.microsoft.com/office/drawing/2014/main" id="{69E42E6C-5C01-5288-5DB2-9C8ED8D4AA0C}"/>
              </a:ext>
            </a:extLst>
          </p:cNvPr>
          <p:cNvPicPr>
            <a:picLocks noChangeAspect="1"/>
          </p:cNvPicPr>
          <p:nvPr/>
        </p:nvPicPr>
        <p:blipFill>
          <a:blip r:embed="rId2"/>
          <a:stretch>
            <a:fillRect/>
          </a:stretch>
        </p:blipFill>
        <p:spPr>
          <a:xfrm>
            <a:off x="5158019" y="4870423"/>
            <a:ext cx="1865313" cy="1841551"/>
          </a:xfrm>
          <a:prstGeom prst="rect">
            <a:avLst/>
          </a:prstGeom>
        </p:spPr>
      </p:pic>
    </p:spTree>
    <p:extLst>
      <p:ext uri="{BB962C8B-B14F-4D97-AF65-F5344CB8AC3E}">
        <p14:creationId xmlns:p14="http://schemas.microsoft.com/office/powerpoint/2010/main" val="179618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8341-8458-2DA6-E727-B6B59678B689}"/>
              </a:ext>
            </a:extLst>
          </p:cNvPr>
          <p:cNvSpPr>
            <a:spLocks noGrp="1"/>
          </p:cNvSpPr>
          <p:nvPr>
            <p:ph type="title"/>
          </p:nvPr>
        </p:nvSpPr>
        <p:spPr>
          <a:xfrm>
            <a:off x="913794" y="609600"/>
            <a:ext cx="10622423" cy="1261872"/>
          </a:xfrm>
        </p:spPr>
        <p:txBody>
          <a:bodyPr>
            <a:normAutofit/>
          </a:bodyPr>
          <a:lstStyle/>
          <a:p>
            <a:r>
              <a:rPr lang="pt-BR" dirty="0"/>
              <a:t>3º App/Site para controle de animais de rua</a:t>
            </a:r>
          </a:p>
        </p:txBody>
      </p:sp>
      <p:sp>
        <p:nvSpPr>
          <p:cNvPr id="3" name="Espaço Reservado para Conteúdo 2">
            <a:extLst>
              <a:ext uri="{FF2B5EF4-FFF2-40B4-BE49-F238E27FC236}">
                <a16:creationId xmlns:a16="http://schemas.microsoft.com/office/drawing/2014/main" id="{37ABE82A-8EE9-4673-41A9-19A000F8F4F6}"/>
              </a:ext>
            </a:extLst>
          </p:cNvPr>
          <p:cNvSpPr>
            <a:spLocks noGrp="1"/>
          </p:cNvSpPr>
          <p:nvPr>
            <p:ph sz="half" idx="1"/>
          </p:nvPr>
        </p:nvSpPr>
        <p:spPr>
          <a:xfrm>
            <a:off x="1" y="2076450"/>
            <a:ext cx="6253017" cy="4781550"/>
          </a:xfrm>
        </p:spPr>
        <p:txBody>
          <a:bodyPr>
            <a:normAutofit lnSpcReduction="10000"/>
          </a:bodyPr>
          <a:lstStyle/>
          <a:p>
            <a:pPr marL="36900" indent="0">
              <a:buNone/>
            </a:pPr>
            <a:r>
              <a:rPr lang="pt-BR" dirty="0"/>
              <a:t>Problemas existentes para necessitar de tal produto:</a:t>
            </a:r>
          </a:p>
          <a:p>
            <a:r>
              <a:rPr lang="pt-BR" dirty="0"/>
              <a:t>Muitos animais domésticos são perdidos e as pessoas necessitam ficar indo de grupo em grupo nas redes sociais pedindo ajuda.</a:t>
            </a:r>
          </a:p>
          <a:p>
            <a:r>
              <a:rPr lang="pt-BR" dirty="0"/>
              <a:t>Muitos animais perdidos aparecem dia a dia nas ruas, mas infelizmente não se sabe o que fazer com essa informação ou o número para coletar esse animaizinhos.</a:t>
            </a:r>
          </a:p>
          <a:p>
            <a:r>
              <a:rPr lang="pt-BR" dirty="0"/>
              <a:t>Depois que animais ficam muito tempo sem serem adotados eles (todos chipados e vermifugados) são soltos de novo.</a:t>
            </a:r>
          </a:p>
        </p:txBody>
      </p:sp>
      <p:sp>
        <p:nvSpPr>
          <p:cNvPr id="4" name="Espaço Reservado para Conteúdo 3">
            <a:extLst>
              <a:ext uri="{FF2B5EF4-FFF2-40B4-BE49-F238E27FC236}">
                <a16:creationId xmlns:a16="http://schemas.microsoft.com/office/drawing/2014/main" id="{06F72002-B773-DC7E-62D2-2F6C8C4ED4DB}"/>
              </a:ext>
            </a:extLst>
          </p:cNvPr>
          <p:cNvSpPr>
            <a:spLocks noGrp="1"/>
          </p:cNvSpPr>
          <p:nvPr>
            <p:ph sz="half" idx="2"/>
          </p:nvPr>
        </p:nvSpPr>
        <p:spPr>
          <a:xfrm>
            <a:off x="6410716" y="2076450"/>
            <a:ext cx="5781283" cy="4781550"/>
          </a:xfrm>
        </p:spPr>
        <p:txBody>
          <a:bodyPr>
            <a:normAutofit lnSpcReduction="10000"/>
          </a:bodyPr>
          <a:lstStyle/>
          <a:p>
            <a:pPr marL="36900" indent="0">
              <a:buNone/>
            </a:pPr>
            <a:r>
              <a:rPr lang="pt-BR" dirty="0"/>
              <a:t>Soluções que o produto proveria:</a:t>
            </a:r>
          </a:p>
          <a:p>
            <a:r>
              <a:rPr lang="pt-BR" dirty="0"/>
              <a:t>Criar uma plataforma que permite qualquer pessoa informar que perdeu o animais, com suas características e informações para todos os usuários.</a:t>
            </a:r>
          </a:p>
          <a:p>
            <a:r>
              <a:rPr lang="pt-BR" dirty="0"/>
              <a:t>Permitir marcar zonas que foram vistos os animais perdidos e junto com informações de contato para carrocinhas.</a:t>
            </a:r>
          </a:p>
          <a:p>
            <a:r>
              <a:rPr lang="pt-BR" dirty="0"/>
              <a:t>Permitir seguir os chips dos animais para saber sua localização geral, e se ocorrer desastre naturais será possível verificar animais chipados próximos.</a:t>
            </a:r>
          </a:p>
        </p:txBody>
      </p:sp>
    </p:spTree>
    <p:extLst>
      <p:ext uri="{BB962C8B-B14F-4D97-AF65-F5344CB8AC3E}">
        <p14:creationId xmlns:p14="http://schemas.microsoft.com/office/powerpoint/2010/main" val="270862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8FF2A-7AE8-07C1-21A4-DC5B4BC6B469}"/>
              </a:ext>
            </a:extLst>
          </p:cNvPr>
          <p:cNvSpPr>
            <a:spLocks noGrp="1"/>
          </p:cNvSpPr>
          <p:nvPr>
            <p:ph type="title"/>
          </p:nvPr>
        </p:nvSpPr>
        <p:spPr/>
        <p:txBody>
          <a:bodyPr>
            <a:normAutofit fontScale="90000"/>
          </a:bodyPr>
          <a:lstStyle/>
          <a:p>
            <a:r>
              <a:rPr lang="pt-BR" dirty="0"/>
              <a:t>3º App/Site para controle de animais de rua</a:t>
            </a:r>
          </a:p>
        </p:txBody>
      </p:sp>
      <p:sp>
        <p:nvSpPr>
          <p:cNvPr id="3" name="Espaço Reservado para Conteúdo 2">
            <a:extLst>
              <a:ext uri="{FF2B5EF4-FFF2-40B4-BE49-F238E27FC236}">
                <a16:creationId xmlns:a16="http://schemas.microsoft.com/office/drawing/2014/main" id="{97CBE5AD-DCCC-E678-B070-8B015CB40A6A}"/>
              </a:ext>
            </a:extLst>
          </p:cNvPr>
          <p:cNvSpPr>
            <a:spLocks noGrp="1"/>
          </p:cNvSpPr>
          <p:nvPr>
            <p:ph idx="1"/>
          </p:nvPr>
        </p:nvSpPr>
        <p:spPr/>
        <p:txBody>
          <a:bodyPr/>
          <a:lstStyle/>
          <a:p>
            <a:r>
              <a:rPr lang="pt-BR" dirty="0"/>
              <a:t>Importância para cuidado dos animais de rua:</a:t>
            </a:r>
          </a:p>
          <a:p>
            <a:pPr marL="36900" indent="0">
              <a:buNone/>
            </a:pPr>
            <a:r>
              <a:rPr lang="pt-BR" dirty="0"/>
              <a:t>	“Os animais são muito importantes para o mundo e cada um deles é único e merece ser tratado com amor. “ – Autor(a) desconhecido(a)</a:t>
            </a:r>
          </a:p>
          <a:p>
            <a:pPr marL="36900" indent="0">
              <a:buNone/>
            </a:pPr>
            <a:r>
              <a:rPr lang="pt-BR" dirty="0"/>
              <a:t>	“Ajudar um animal pode ser uma forma de colaborar com um mundo mais justo para todos os seres vivos. Todos os animais que estão na rua de alguma maneira foram abandonados por um ser humano.” – Autor(a) desconhecido(a)</a:t>
            </a:r>
          </a:p>
          <a:p>
            <a:r>
              <a:rPr lang="pt-BR" dirty="0"/>
              <a:t>ODS envolvidas:</a:t>
            </a:r>
          </a:p>
          <a:p>
            <a:pPr marL="36900" indent="0">
              <a:buNone/>
            </a:pPr>
            <a:endParaRPr lang="pt-BR" dirty="0"/>
          </a:p>
          <a:p>
            <a:pPr marL="36900" indent="0">
              <a:buNone/>
            </a:pPr>
            <a:endParaRPr lang="pt-BR" dirty="0"/>
          </a:p>
        </p:txBody>
      </p:sp>
      <p:pic>
        <p:nvPicPr>
          <p:cNvPr id="5" name="Imagem 4">
            <a:extLst>
              <a:ext uri="{FF2B5EF4-FFF2-40B4-BE49-F238E27FC236}">
                <a16:creationId xmlns:a16="http://schemas.microsoft.com/office/drawing/2014/main" id="{8E83CB8F-085F-F2CD-5F6C-D6E02CCEE19D}"/>
              </a:ext>
            </a:extLst>
          </p:cNvPr>
          <p:cNvPicPr>
            <a:picLocks noChangeAspect="1"/>
          </p:cNvPicPr>
          <p:nvPr/>
        </p:nvPicPr>
        <p:blipFill>
          <a:blip r:embed="rId2"/>
          <a:stretch>
            <a:fillRect/>
          </a:stretch>
        </p:blipFill>
        <p:spPr>
          <a:xfrm>
            <a:off x="5071124" y="4834360"/>
            <a:ext cx="2049752" cy="2023640"/>
          </a:xfrm>
          <a:prstGeom prst="rect">
            <a:avLst/>
          </a:prstGeom>
        </p:spPr>
      </p:pic>
    </p:spTree>
    <p:extLst>
      <p:ext uri="{BB962C8B-B14F-4D97-AF65-F5344CB8AC3E}">
        <p14:creationId xmlns:p14="http://schemas.microsoft.com/office/powerpoint/2010/main" val="3966340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727_TF55705232.potx" id="{CF89F022-7C0A-442C-87D4-E924F7E5F040}" vid="{1DB92B71-4A04-4E0B-81E6-75673672B2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{034633A2-4799-4DE2-936F-2841240877C1}tf55705232_win32</Template>
  <TotalTime>70</TotalTime>
  <Words>979</Words>
  <Application>Microsoft Office PowerPoint</Application>
  <PresentationFormat>Widescreen</PresentationFormat>
  <Paragraphs>70</Paragraphs>
  <Slides>11</Slides>
  <Notes>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Calibri</vt:lpstr>
      <vt:lpstr>Goudy Old Style</vt:lpstr>
      <vt:lpstr>Wingdings 2</vt:lpstr>
      <vt:lpstr>SlateVTI</vt:lpstr>
      <vt:lpstr>Planejamento do TCC</vt:lpstr>
      <vt:lpstr>Membros</vt:lpstr>
      <vt:lpstr>Temas do TCC escolhidos</vt:lpstr>
      <vt:lpstr>1º App/Site de turismo interno</vt:lpstr>
      <vt:lpstr>1º App/Site de turismo interno</vt:lpstr>
      <vt:lpstr>2º App/Site de exercícios físicos</vt:lpstr>
      <vt:lpstr>2º App/Site de exercícios físicos</vt:lpstr>
      <vt:lpstr>3º App/Site para controle de animais de rua</vt:lpstr>
      <vt:lpstr>3º App/Site para controle de animais de rua</vt:lpstr>
      <vt:lpstr>4º App/Site de incentivo sustentável e ecológico</vt:lpstr>
      <vt:lpstr>4º App/Site de incentivo sustentável e ecológico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Planejamento do TCC</dc:title>
  <dc:creator>PEDDRO VIEIRA BONANGELO</dc:creator>
  <cp:lastModifiedBy>PEDDRO VIEIRA BONANGELO</cp:lastModifiedBy>
  <cp:revision>1</cp:revision>
  <dcterms:created xsi:type="dcterms:W3CDTF">2023-03-03T10:16:10Z</dcterms:created>
  <dcterms:modified xsi:type="dcterms:W3CDTF">2023-03-03T11:26:18Z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